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1"/>
  </p:notesMasterIdLst>
  <p:sldIdLst>
    <p:sldId id="256" r:id="rId2"/>
    <p:sldId id="345" r:id="rId3"/>
    <p:sldId id="376" r:id="rId4"/>
    <p:sldId id="379" r:id="rId5"/>
    <p:sldId id="378" r:id="rId6"/>
    <p:sldId id="380" r:id="rId7"/>
    <p:sldId id="381" r:id="rId8"/>
    <p:sldId id="382" r:id="rId9"/>
    <p:sldId id="383" r:id="rId10"/>
    <p:sldId id="349" r:id="rId11"/>
    <p:sldId id="258" r:id="rId12"/>
    <p:sldId id="259" r:id="rId13"/>
    <p:sldId id="257" r:id="rId14"/>
    <p:sldId id="350" r:id="rId15"/>
    <p:sldId id="260" r:id="rId16"/>
    <p:sldId id="351" r:id="rId17"/>
    <p:sldId id="352" r:id="rId18"/>
    <p:sldId id="353" r:id="rId19"/>
    <p:sldId id="354" r:id="rId20"/>
    <p:sldId id="420" r:id="rId21"/>
    <p:sldId id="421" r:id="rId22"/>
    <p:sldId id="422" r:id="rId23"/>
    <p:sldId id="267" r:id="rId24"/>
    <p:sldId id="377" r:id="rId25"/>
    <p:sldId id="390" r:id="rId26"/>
    <p:sldId id="391" r:id="rId27"/>
    <p:sldId id="385" r:id="rId28"/>
    <p:sldId id="392" r:id="rId29"/>
    <p:sldId id="394" r:id="rId30"/>
    <p:sldId id="395" r:id="rId31"/>
    <p:sldId id="384" r:id="rId32"/>
    <p:sldId id="397" r:id="rId33"/>
    <p:sldId id="399" r:id="rId34"/>
    <p:sldId id="400" r:id="rId35"/>
    <p:sldId id="398" r:id="rId36"/>
    <p:sldId id="401" r:id="rId37"/>
    <p:sldId id="402" r:id="rId38"/>
    <p:sldId id="403" r:id="rId39"/>
    <p:sldId id="407" r:id="rId40"/>
    <p:sldId id="405" r:id="rId41"/>
    <p:sldId id="406" r:id="rId42"/>
    <p:sldId id="408" r:id="rId43"/>
    <p:sldId id="409" r:id="rId44"/>
    <p:sldId id="410" r:id="rId45"/>
    <p:sldId id="411" r:id="rId46"/>
    <p:sldId id="393" r:id="rId47"/>
    <p:sldId id="412" r:id="rId48"/>
    <p:sldId id="413" r:id="rId49"/>
    <p:sldId id="414" r:id="rId50"/>
    <p:sldId id="415" r:id="rId51"/>
    <p:sldId id="416" r:id="rId52"/>
    <p:sldId id="417" r:id="rId53"/>
    <p:sldId id="418" r:id="rId54"/>
    <p:sldId id="371" r:id="rId55"/>
    <p:sldId id="372" r:id="rId56"/>
    <p:sldId id="373" r:id="rId57"/>
    <p:sldId id="300" r:id="rId58"/>
    <p:sldId id="374" r:id="rId59"/>
    <p:sldId id="423" r:id="rId60"/>
  </p:sldIdLst>
  <p:sldSz cx="12192000" cy="6858000"/>
  <p:notesSz cx="7010400" cy="9296400"/>
  <p:embeddedFontLst>
    <p:embeddedFont>
      <p:font typeface="Cambria" panose="02040503050406030204" pitchFamily="18" charset="0"/>
      <p:regular r:id="rId62"/>
      <p:bold r:id="rId63"/>
      <p:italic r:id="rId64"/>
      <p:boldItalic r:id="rId65"/>
    </p:embeddedFont>
    <p:embeddedFont>
      <p:font typeface="Cambria Math" panose="02040503050406030204" pitchFamily="18" charset="0"/>
      <p:regular r:id="rId66"/>
    </p:embeddedFont>
    <p:embeddedFont>
      <p:font typeface="Comic Sans MS" panose="030F0702030302020204" pitchFamily="66" charset="0"/>
      <p:regular r:id="rId67"/>
      <p:bold r:id="rId68"/>
      <p:italic r:id="rId69"/>
      <p:boldItalic r:id="rId70"/>
    </p:embeddedFont>
    <p:embeddedFont>
      <p:font typeface="Harlow Solid Italic" panose="04030604020F02020D02" pitchFamily="82" charset="0"/>
      <p:italic r:id="rId7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035" autoAdjust="0"/>
  </p:normalViewPr>
  <p:slideViewPr>
    <p:cSldViewPr snapToGrid="0">
      <p:cViewPr varScale="1">
        <p:scale>
          <a:sx n="91" d="100"/>
          <a:sy n="91" d="100"/>
        </p:scale>
        <p:origin x="13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4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3D6A92-5237-4B6E-A05F-D47627AC9B5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BCB421-6AA9-4374-B913-D564E71E8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2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Chapter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63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30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much work will be done the last week of school?</a:t>
            </a:r>
          </a:p>
          <a:p>
            <a:r>
              <a:rPr lang="en-US" dirty="0"/>
              <a:t>Formula</a:t>
            </a:r>
            <a:r>
              <a:rPr lang="en-US" baseline="0" dirty="0"/>
              <a:t> is 2</a:t>
            </a:r>
            <a:r>
              <a:rPr lang="en-US" baseline="30000" dirty="0"/>
              <a:t>n-1</a:t>
            </a:r>
            <a:endParaRPr lang="en-US" baseline="0" dirty="0"/>
          </a:p>
          <a:p>
            <a:r>
              <a:rPr lang="en-US" baseline="0" dirty="0"/>
              <a:t>Plug in 36: 2</a:t>
            </a:r>
            <a:r>
              <a:rPr lang="en-US" baseline="30000" dirty="0"/>
              <a:t>36-1</a:t>
            </a:r>
            <a:r>
              <a:rPr lang="en-US" baseline="0" dirty="0"/>
              <a:t> = 3.436x10</a:t>
            </a:r>
            <a:r>
              <a:rPr lang="en-US" baseline="30000" dirty="0"/>
              <a:t>10</a:t>
            </a:r>
            <a:r>
              <a:rPr lang="en-US" baseline="0" dirty="0"/>
              <a:t> seconds </a:t>
            </a:r>
            <a:r>
              <a:rPr lang="en-US" baseline="0" dirty="0">
                <a:sym typeface="Wingdings" pitchFamily="2" charset="2"/>
              </a:rPr>
              <a:t> 9544371.769 hours  397682.157 days  1088.8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2^35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53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46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95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</a:t>
            </a:r>
            <a:r>
              <a:rPr lang="en-US" i="0" dirty="0"/>
              <a:t> = 1/6</a:t>
            </a:r>
            <a:r>
              <a:rPr lang="en-US" dirty="0"/>
              <a:t> &lt; 1 exponential decay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74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</a:t>
            </a:r>
            <a:r>
              <a:rPr lang="en-US" i="0" dirty="0"/>
              <a:t> = 4/3</a:t>
            </a:r>
            <a:r>
              <a:rPr lang="en-US" dirty="0"/>
              <a:t> &gt; 1 exponential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48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32943" indent="-232943">
                  <a:buAutoNum type="alphaLcParenR"/>
                </a:pPr>
                <a:r>
                  <a:rPr lang="en-US" dirty="0"/>
                  <a:t>Base is 1.01 &gt; 1 growth</a:t>
                </a:r>
              </a:p>
              <a:p>
                <a:pPr marL="232943" indent="-232943">
                  <a:buAutoNum type="alphaLcParenR"/>
                </a:pPr>
                <a:r>
                  <a:rPr lang="en-US" dirty="0"/>
                  <a:t>1.01 = 1 + r </a:t>
                </a:r>
                <a:r>
                  <a:rPr lang="en-US" dirty="0">
                    <a:sym typeface="Wingdings" panose="05000000000000000000" pitchFamily="2" charset="2"/>
                  </a:rPr>
                  <a:t> 0.01 = r = 1%</a:t>
                </a:r>
              </a:p>
              <a:p>
                <a:pPr marL="232943" indent="-232943"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30=28.22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1.01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1.063=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1.01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1.01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1.063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1.01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1.01</m:t>
                            </m:r>
                          </m:e>
                        </m:fun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6.15=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about 6.2 years since the beginning of the decade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lphaLcParenR"/>
                </a:pPr>
                <a:r>
                  <a:rPr lang="en-US" dirty="0"/>
                  <a:t>Base is 1.01 &gt; 1 growth</a:t>
                </a:r>
              </a:p>
              <a:p>
                <a:pPr marL="228600" indent="-228600">
                  <a:buAutoNum type="alphaLcParenR"/>
                </a:pPr>
                <a:r>
                  <a:rPr lang="en-US" dirty="0"/>
                  <a:t>1.01 = 1 + r </a:t>
                </a:r>
                <a:r>
                  <a:rPr lang="en-US" dirty="0">
                    <a:sym typeface="Wingdings" panose="05000000000000000000" pitchFamily="2" charset="2"/>
                  </a:rPr>
                  <a:t> 0.01 = r = 1%</a:t>
                </a:r>
              </a:p>
              <a:p>
                <a:pPr marL="228600" indent="-228600">
                  <a:buAutoNum type="alphaLcParenR"/>
                </a:pPr>
                <a:r>
                  <a:rPr lang="en-US" b="0" i="0">
                    <a:latin typeface="Cambria Math" panose="02040503050406030204" pitchFamily="18" charset="0"/>
                  </a:rPr>
                  <a:t>30=28.22(1.01)^𝑡</a:t>
                </a:r>
                <a:br>
                  <a:rPr lang="en-US" b="0" dirty="0"/>
                </a:br>
                <a:r>
                  <a:rPr lang="en-US" b="0" i="0">
                    <a:latin typeface="Cambria Math" panose="02040503050406030204" pitchFamily="18" charset="0"/>
                  </a:rPr>
                  <a:t>1.063=〖1.01〗^𝑡</a:t>
                </a:r>
                <a:br>
                  <a:rPr lang="en-US" b="0" dirty="0"/>
                </a:br>
                <a:r>
                  <a:rPr lang="en-US" b="0" i="0">
                    <a:latin typeface="Cambria Math" panose="02040503050406030204" pitchFamily="18" charset="0"/>
                  </a:rPr>
                  <a:t>log_1.01⁡1.063=〖log_1.01⁡1.01〗^𝑡</a:t>
                </a:r>
                <a:br>
                  <a:rPr lang="en-US" b="0" dirty="0"/>
                </a:br>
                <a:r>
                  <a:rPr lang="en-US" b="0" i="0">
                    <a:latin typeface="Cambria Math" panose="02040503050406030204" pitchFamily="18" charset="0"/>
                  </a:rPr>
                  <a:t>6.15=𝑡</a:t>
                </a:r>
                <a:br>
                  <a:rPr lang="en-US" b="0" dirty="0"/>
                </a:br>
                <a:r>
                  <a:rPr lang="en-US" b="0" dirty="0"/>
                  <a:t>about 6.2 years since the beginning of the decade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20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32943" indent="-232943">
                  <a:buAutoNum type="alphaLcParenR"/>
                </a:pPr>
                <a:r>
                  <a:rPr lang="en-US" dirty="0"/>
                  <a:t>Base = 0.65 &lt; 1 decay</a:t>
                </a:r>
              </a:p>
              <a:p>
                <a:pPr marL="232943" indent="-232943">
                  <a:buAutoNum type="alphaLcParenR"/>
                </a:pPr>
                <a:r>
                  <a:rPr lang="en-US" dirty="0"/>
                  <a:t>0.65 = 1 – r </a:t>
                </a:r>
                <a:r>
                  <a:rPr lang="en-US" dirty="0">
                    <a:sym typeface="Wingdings" panose="05000000000000000000" pitchFamily="2" charset="2"/>
                  </a:rPr>
                  <a:t> -0.35 = -r  r = 0.35 = 35%</a:t>
                </a:r>
              </a:p>
              <a:p>
                <a:pPr marL="232943" indent="-232943"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50=200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0.65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0.25=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0.65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0.65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0.25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0.65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0.65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func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3.22=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about</a:t>
                </a:r>
                <a:r>
                  <a:rPr lang="en-US" b="0" baseline="0" dirty="0"/>
                  <a:t> 3.2 years after it was purchased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indent="-228600">
                  <a:buAutoNum type="alphaLcParenR"/>
                </a:pPr>
                <a:r>
                  <a:rPr lang="en-US" dirty="0"/>
                  <a:t>Base = 0.65 &lt; 1 decay</a:t>
                </a:r>
              </a:p>
              <a:p>
                <a:pPr marL="228600" indent="-228600">
                  <a:buAutoNum type="alphaLcParenR"/>
                </a:pPr>
                <a:r>
                  <a:rPr lang="en-US" dirty="0"/>
                  <a:t>0.65 = 1 – r </a:t>
                </a:r>
                <a:r>
                  <a:rPr lang="en-US" dirty="0">
                    <a:sym typeface="Wingdings" panose="05000000000000000000" pitchFamily="2" charset="2"/>
                  </a:rPr>
                  <a:t> -0.35 = -r  r = 0.35 = 35%</a:t>
                </a:r>
              </a:p>
              <a:p>
                <a:pPr marL="228600" indent="-228600">
                  <a:buAutoNum type="alphaLcParenR"/>
                </a:pPr>
                <a:r>
                  <a:rPr lang="en-US" b="0" i="0">
                    <a:latin typeface="Cambria Math" panose="02040503050406030204" pitchFamily="18" charset="0"/>
                  </a:rPr>
                  <a:t>50=200(0.65)^𝑡</a:t>
                </a:r>
                <a:br>
                  <a:rPr lang="en-US" b="0" dirty="0"/>
                </a:br>
                <a:r>
                  <a:rPr lang="en-US" b="0" i="0">
                    <a:latin typeface="Cambria Math" panose="02040503050406030204" pitchFamily="18" charset="0"/>
                  </a:rPr>
                  <a:t>0.25=〖0.65〗^𝑡</a:t>
                </a:r>
                <a:br>
                  <a:rPr lang="en-US" b="0" dirty="0"/>
                </a:br>
                <a:r>
                  <a:rPr lang="en-US" b="0" i="0">
                    <a:latin typeface="Cambria Math" panose="02040503050406030204" pitchFamily="18" charset="0"/>
                  </a:rPr>
                  <a:t>log_0.65⁡0.25=log_0.65⁡〖〖0.65〗^𝑡 〗</a:t>
                </a:r>
                <a:br>
                  <a:rPr lang="en-US" b="0" dirty="0"/>
                </a:br>
                <a:r>
                  <a:rPr lang="en-US" b="0" i="0">
                    <a:latin typeface="Cambria Math" panose="02040503050406030204" pitchFamily="18" charset="0"/>
                  </a:rPr>
                  <a:t>3.22=𝑡</a:t>
                </a:r>
                <a:br>
                  <a:rPr lang="en-US" b="0" dirty="0"/>
                </a:br>
                <a:r>
                  <a:rPr lang="en-US" b="0" dirty="0"/>
                  <a:t>about</a:t>
                </a:r>
                <a:r>
                  <a:rPr lang="en-US" b="0" baseline="0" dirty="0"/>
                  <a:t> 3.2 years after it was purchased</a:t>
                </a:r>
                <a:endParaRPr lang="en-US" b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𝑛𝑡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=3500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0.0216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=$3982.92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=3500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0.0126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=$3688.56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𝐴=𝑃(1+𝑟/𝑛)^𝑛𝑡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𝐴=3500(1+0.0216/4)^4(6) =$3982.92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𝐴=3500(1+0.0126/12)^12(6) =$3688.56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85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57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Can use trial and error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log_3⁡81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3^𝑥=81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𝑥=4</a:t>
                </a:r>
                <a:endParaRPr lang="en-US" dirty="0"/>
              </a:p>
              <a:p>
                <a:r>
                  <a:rPr lang="en-US" dirty="0"/>
                  <a:t>Can use trial and error</a:t>
                </a:r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log_3⁡3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3^𝑥=3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76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=0.778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=−1.099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log⁡6=0.778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ln⁡〖1/3〗=−1.099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40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2</a:t>
            </a:r>
            <a:r>
              <a:rPr lang="en-US" baseline="0" dirty="0"/>
              <a:t> = 9</a:t>
            </a:r>
          </a:p>
          <a:p>
            <a:r>
              <a:rPr lang="en-US" baseline="0" dirty="0"/>
              <a:t>8</a:t>
            </a:r>
            <a:r>
              <a:rPr lang="en-US" baseline="30000" dirty="0"/>
              <a:t>0</a:t>
            </a:r>
            <a:r>
              <a:rPr lang="en-US" baseline="0" dirty="0"/>
              <a:t> = 1</a:t>
            </a:r>
          </a:p>
          <a:p>
            <a:r>
              <a:rPr lang="en-US" baseline="0" dirty="0"/>
              <a:t>5</a:t>
            </a:r>
            <a:r>
              <a:rPr lang="en-US" baseline="30000" dirty="0"/>
              <a:t>-2</a:t>
            </a:r>
            <a:r>
              <a:rPr lang="en-US" baseline="0" dirty="0"/>
              <a:t> = 1/25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77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Base = 3, exponent = 2, other = 9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Base = 6, exponent = 2, other = 36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log_3⁡9=2</a:t>
                </a:r>
                <a:endParaRPr lang="en-US" dirty="0"/>
              </a:p>
              <a:p>
                <a:r>
                  <a:rPr lang="en-US" dirty="0"/>
                  <a:t>Base = 3, exponent = 2, other = 9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3^2=9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6^2=36</a:t>
                </a:r>
                <a:endParaRPr lang="en-US" b="0" dirty="0"/>
              </a:p>
              <a:p>
                <a:r>
                  <a:rPr lang="en-US" dirty="0"/>
                  <a:t>Base = 6, exponent = 2, other = 36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log_6⁡36=2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15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trike="sngStrike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trike="sngStrike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trike="sngStrike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trike="sngStrike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trike="sngStrike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trike="sngStrike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trike="sngStrike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trike="sngStrike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7^log_7⁡𝑥 =</a:t>
                </a:r>
                <a:r>
                  <a:rPr lang="en-US" b="0" i="0" strike="sngStrike">
                    <a:latin typeface="Cambria Math" panose="02040503050406030204" pitchFamily="18" charset="0"/>
                  </a:rPr>
                  <a:t>7^log_7⁡</a:t>
                </a:r>
                <a:r>
                  <a:rPr lang="en-US" b="0" i="0">
                    <a:latin typeface="Cambria Math" panose="02040503050406030204" pitchFamily="18" charset="0"/>
                  </a:rPr>
                  <a:t>𝑥 =𝑥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log_3⁡〖3^2𝑥 〗=</a:t>
                </a:r>
                <a:r>
                  <a:rPr lang="en-US" b="0" i="0" strike="sngStrike">
                    <a:latin typeface="Cambria Math" panose="02040503050406030204" pitchFamily="18" charset="0"/>
                  </a:rPr>
                  <a:t>log_3⁡〖3^</a:t>
                </a:r>
                <a:r>
                  <a:rPr lang="en-US" b="0" i="0">
                    <a:latin typeface="Cambria Math" panose="02040503050406030204" pitchFamily="18" charset="0"/>
                  </a:rPr>
                  <a:t>2𝑥 〗=2𝑥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373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45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03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39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959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Product property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Power property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Simplify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1+5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Quotient and power properties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log⁡〖10𝑥^5 〗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Product property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log⁡10+log⁡〖𝑥^5 〗</a:t>
                </a:r>
                <a:endParaRPr lang="en-US" dirty="0"/>
              </a:p>
              <a:p>
                <a:r>
                  <a:rPr lang="en-US" dirty="0"/>
                  <a:t>Power property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log⁡10+5 log⁡𝑥</a:t>
                </a:r>
                <a:endParaRPr lang="en-US" b="0" dirty="0"/>
              </a:p>
              <a:p>
                <a:r>
                  <a:rPr lang="en-US" dirty="0"/>
                  <a:t>Simplify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1+5 log⁡𝑥</a:t>
                </a: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ln⁡〖𝑥/3𝑦〗</a:t>
                </a:r>
                <a:endParaRPr lang="en-US" dirty="0"/>
              </a:p>
              <a:p>
                <a:r>
                  <a:rPr lang="en-US" dirty="0"/>
                  <a:t>Quotient and power properties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ln⁡𝑥−ln⁡3−ln⁡𝑦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465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Power Property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Product Property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Write as radical (because of fractional exponent)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4 </m:t>
                          </m:r>
                          <m:rad>
                            <m:ra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Power Property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Product property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log_5⁡4+1/3  log_5⁡𝑥</a:t>
                </a:r>
                <a:endParaRPr lang="en-US" dirty="0"/>
              </a:p>
              <a:p>
                <a:r>
                  <a:rPr lang="en-US" dirty="0"/>
                  <a:t>Power Property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log_5⁡4+log_5⁡〖𝑥^(1/3) 〗</a:t>
                </a:r>
                <a:endParaRPr lang="en-US" b="0" dirty="0"/>
              </a:p>
              <a:p>
                <a:r>
                  <a:rPr lang="en-US" dirty="0"/>
                  <a:t>Product Property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log_5⁡(4𝑥^(1/3) )</a:t>
                </a:r>
                <a:endParaRPr lang="en-US" b="0" dirty="0"/>
              </a:p>
              <a:p>
                <a:r>
                  <a:rPr lang="en-US" dirty="0"/>
                  <a:t>Write as radical (because of fractional exponent)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log_5⁡〖4 √(3&amp;𝑥)〗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6 ln⁡𝑥+4 ln⁡𝑦</a:t>
                </a:r>
                <a:endParaRPr lang="en-US" dirty="0"/>
              </a:p>
              <a:p>
                <a:r>
                  <a:rPr lang="en-US" dirty="0"/>
                  <a:t>Power Property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ln⁡〖𝑥^6 〗+ln⁡〖𝑦^4 〗</a:t>
                </a:r>
                <a:endParaRPr lang="en-US" b="0" dirty="0"/>
              </a:p>
              <a:p>
                <a:r>
                  <a:rPr lang="en-US" dirty="0"/>
                  <a:t>Product property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ln⁡〖𝑥^6 𝑦^4 〗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646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708025"/>
            <a:ext cx="6302375" cy="3544888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fNam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func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baseline="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baseline="0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baseline="0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func>
                        </m:den>
                      </m:f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=1.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232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=1.404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log_4⁡8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=log⁡8/log⁡4 =1.5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646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259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318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890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100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Transformations: </a:t>
            </a:r>
            <a:r>
              <a:rPr lang="en-US" i="1" dirty="0"/>
              <a:t>a</a:t>
            </a:r>
            <a:r>
              <a:rPr lang="en-US" i="0" dirty="0"/>
              <a:t> = -1, </a:t>
            </a:r>
            <a:r>
              <a:rPr lang="en-US" i="1" dirty="0"/>
              <a:t>h</a:t>
            </a:r>
            <a:r>
              <a:rPr lang="en-US" i="0" dirty="0"/>
              <a:t> = 3, </a:t>
            </a:r>
            <a:r>
              <a:rPr lang="en-US" i="1" dirty="0"/>
              <a:t>k</a:t>
            </a:r>
            <a:r>
              <a:rPr lang="en-US" i="0" dirty="0"/>
              <a:t> = 0</a:t>
            </a:r>
            <a:endParaRPr lang="en-US" dirty="0"/>
          </a:p>
          <a:p>
            <a:r>
              <a:rPr lang="en-US" dirty="0"/>
              <a:t>Reflection in </a:t>
            </a:r>
            <a:r>
              <a:rPr lang="en-US" i="1" dirty="0"/>
              <a:t>x</a:t>
            </a:r>
            <a:r>
              <a:rPr lang="en-US" i="0" dirty="0"/>
              <a:t>-axis (−</a:t>
            </a:r>
            <a:r>
              <a:rPr lang="en-US" i="1" dirty="0"/>
              <a:t>a</a:t>
            </a:r>
            <a:r>
              <a:rPr lang="en-US" i="0" dirty="0"/>
              <a:t>) and shift 3 to right</a:t>
            </a:r>
          </a:p>
          <a:p>
            <a:r>
              <a:rPr lang="en-US" i="0" dirty="0"/>
              <a:t>Horizontal asymptote: </a:t>
            </a:r>
            <a:r>
              <a:rPr lang="en-US" i="1" dirty="0"/>
              <a:t>y</a:t>
            </a:r>
            <a:r>
              <a:rPr lang="en-US" i="0" dirty="0"/>
              <a:t> =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527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Transformations: </a:t>
            </a:r>
            <a:r>
              <a:rPr lang="en-US" i="1" dirty="0"/>
              <a:t>a</a:t>
            </a:r>
            <a:r>
              <a:rPr lang="en-US" i="0" dirty="0"/>
              <a:t> = 1, c = 2, </a:t>
            </a:r>
            <a:r>
              <a:rPr lang="en-US" i="1" dirty="0"/>
              <a:t>h</a:t>
            </a:r>
            <a:r>
              <a:rPr lang="en-US" i="0" dirty="0"/>
              <a:t> = 0, </a:t>
            </a:r>
            <a:r>
              <a:rPr lang="en-US" i="1" dirty="0"/>
              <a:t>k</a:t>
            </a:r>
            <a:r>
              <a:rPr lang="en-US" i="0" dirty="0"/>
              <a:t> = 0</a:t>
            </a:r>
            <a:endParaRPr lang="en-US" dirty="0"/>
          </a:p>
          <a:p>
            <a:r>
              <a:rPr lang="en-US" dirty="0"/>
              <a:t>Horizontal shrink by factor of 1/2</a:t>
            </a:r>
            <a:endParaRPr lang="en-US" i="0" dirty="0"/>
          </a:p>
          <a:p>
            <a:r>
              <a:rPr lang="en-US" i="0" dirty="0"/>
              <a:t>Horizontal asymptote: </a:t>
            </a:r>
            <a:r>
              <a:rPr lang="en-US" i="1" dirty="0"/>
              <a:t>y</a:t>
            </a:r>
            <a:r>
              <a:rPr lang="en-US" i="0" dirty="0"/>
              <a:t> =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51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036E-37EC-4437-AA67-8E2C646E34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800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822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1" dirty="0">
                    <a:latin typeface="Cambria Math" panose="02040503050406030204" pitchFamily="18" charset="0"/>
                  </a:rPr>
                  <a:t>To put in calculator, you might need to use change-of-base formula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1" dirty="0">
                    <a:latin typeface="Cambria Math" panose="02040503050406030204" pitchFamily="18" charset="0"/>
                  </a:rPr>
                  <a:t>To put in calculator, you might need to use change-of-base formula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𝑦=log_3⁡𝑥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𝑦=log⁡𝑥/log⁡3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954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Transformations: </a:t>
            </a:r>
            <a:r>
              <a:rPr lang="en-US" i="1" dirty="0"/>
              <a:t>a</a:t>
            </a:r>
            <a:r>
              <a:rPr lang="en-US" i="0" dirty="0"/>
              <a:t> = -1, </a:t>
            </a:r>
            <a:r>
              <a:rPr lang="en-US" i="1" dirty="0"/>
              <a:t>h</a:t>
            </a:r>
            <a:r>
              <a:rPr lang="en-US" i="0" dirty="0"/>
              <a:t> = 7, </a:t>
            </a:r>
            <a:r>
              <a:rPr lang="en-US" i="1" dirty="0"/>
              <a:t>k</a:t>
            </a:r>
            <a:r>
              <a:rPr lang="en-US" i="0" dirty="0"/>
              <a:t> = 0</a:t>
            </a:r>
            <a:endParaRPr lang="en-US" dirty="0"/>
          </a:p>
          <a:p>
            <a:r>
              <a:rPr lang="en-US" dirty="0"/>
              <a:t>Reflection in </a:t>
            </a:r>
            <a:r>
              <a:rPr lang="en-US" i="1" dirty="0"/>
              <a:t>x</a:t>
            </a:r>
            <a:r>
              <a:rPr lang="en-US" i="0" dirty="0"/>
              <a:t>-axis (−</a:t>
            </a:r>
            <a:r>
              <a:rPr lang="en-US" i="1" dirty="0"/>
              <a:t>a</a:t>
            </a:r>
            <a:r>
              <a:rPr lang="en-US" i="0" dirty="0"/>
              <a:t>) and shift 7 to right</a:t>
            </a:r>
          </a:p>
          <a:p>
            <a:r>
              <a:rPr lang="en-US" i="0" dirty="0"/>
              <a:t>Vertical asymptote: </a:t>
            </a:r>
            <a:r>
              <a:rPr lang="en-US" i="1" dirty="0"/>
              <a:t>x</a:t>
            </a:r>
            <a:r>
              <a:rPr lang="en-US" i="0" dirty="0"/>
              <a:t> =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492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Transformations: </a:t>
            </a:r>
            <a:r>
              <a:rPr lang="en-US" i="1" dirty="0"/>
              <a:t>a</a:t>
            </a:r>
            <a:r>
              <a:rPr lang="en-US" i="0" dirty="0"/>
              <a:t> = 3, </a:t>
            </a:r>
            <a:r>
              <a:rPr lang="en-US" i="1" dirty="0"/>
              <a:t>h</a:t>
            </a:r>
            <a:r>
              <a:rPr lang="en-US" i="0" dirty="0"/>
              <a:t> = 0, </a:t>
            </a:r>
            <a:r>
              <a:rPr lang="en-US" i="1" dirty="0"/>
              <a:t>k</a:t>
            </a:r>
            <a:r>
              <a:rPr lang="en-US" i="0" dirty="0"/>
              <a:t> = -5</a:t>
            </a:r>
            <a:endParaRPr lang="en-US" dirty="0"/>
          </a:p>
          <a:p>
            <a:r>
              <a:rPr lang="en-US" dirty="0"/>
              <a:t>Vertical stretch by factor of 3; vertical shift up 5</a:t>
            </a:r>
            <a:endParaRPr lang="en-US" i="0" dirty="0"/>
          </a:p>
          <a:p>
            <a:r>
              <a:rPr lang="en-US" i="0" dirty="0"/>
              <a:t>Vertical asymptote: </a:t>
            </a:r>
            <a:r>
              <a:rPr lang="en-US" i="1" dirty="0"/>
              <a:t>x</a:t>
            </a:r>
            <a:r>
              <a:rPr lang="en-US" i="0" dirty="0"/>
              <a:t> =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09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Base = e, exponent = x, other = y – 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Base = 5, exponent = y, other x – 9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𝑦=ln⁡(𝑥−1)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𝑥=ln⁡(𝑦−1)</a:t>
                </a:r>
                <a:endParaRPr lang="en-US" b="0" dirty="0"/>
              </a:p>
              <a:p>
                <a:r>
                  <a:rPr lang="en-US" dirty="0"/>
                  <a:t>Base = e, exponent = x, other = y – 1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𝑦−1=𝑒^𝑥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𝑦=𝑒^𝑥+1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𝑦=5^𝑥−9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𝑦−9=5^𝑥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𝑥−9=5^𝑦</a:t>
                </a:r>
                <a:endParaRPr lang="en-US" dirty="0"/>
              </a:p>
              <a:p>
                <a:r>
                  <a:rPr lang="en-US" dirty="0"/>
                  <a:t>Base = 5, exponent = y, other x – 9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𝑦=log_5⁡(𝑥−9)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532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869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899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708025"/>
            <a:ext cx="6302375" cy="3544888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Write at same base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Since bases are same, exponents are the same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Since bases are same, exponents are the same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5^(𝑥−3)</a:t>
                </a:r>
                <a:r>
                  <a:rPr lang="en-US" i="0" dirty="0">
                    <a:latin typeface="Cambria Math" panose="02040503050406030204" pitchFamily="18" charset="0"/>
                  </a:rPr>
                  <a:t>=〖</a:t>
                </a:r>
                <a:r>
                  <a:rPr lang="en-US" b="0" i="0" dirty="0">
                    <a:latin typeface="Cambria Math" panose="02040503050406030204" pitchFamily="18" charset="0"/>
                  </a:rPr>
                  <a:t>25〗^(</a:t>
                </a:r>
                <a:r>
                  <a:rPr lang="en-US" i="0" dirty="0">
                    <a:latin typeface="Cambria Math" panose="02040503050406030204" pitchFamily="18" charset="0"/>
                  </a:rPr>
                  <a:t>𝑥−5)</a:t>
                </a:r>
                <a:endParaRPr lang="en-US" dirty="0"/>
              </a:p>
              <a:p>
                <a:r>
                  <a:rPr lang="en-US" dirty="0"/>
                  <a:t>Write at same base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5^(𝑥−3)=5^2(𝑥−5) </a:t>
                </a:r>
                <a:endParaRPr lang="en-US" b="0" dirty="0"/>
              </a:p>
              <a:p>
                <a:r>
                  <a:rPr lang="en-US" dirty="0"/>
                  <a:t>Since bases are same, exponents are the same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𝑥−3=2(𝑥−5)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𝑥−3=2𝑥−10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−3=𝑥−10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7=𝑥</a:t>
                </a:r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2^(3𝑥+5)=2^(1−𝑥)</a:t>
                </a:r>
                <a:endParaRPr lang="en-US" dirty="0"/>
              </a:p>
              <a:p>
                <a:r>
                  <a:rPr lang="en-US" dirty="0"/>
                  <a:t>Since bases are same, exponents are the same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3𝑥+5=1−𝑥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4𝑥+5=1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4𝑥=−4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𝑥=−1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031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708025"/>
            <a:ext cx="6302375" cy="3544888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Log both side with base 7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≈0.255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+9=15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Log both sides with base 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≈0.173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5(7)^5𝑥=60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7^5𝑥=12</a:t>
                </a:r>
                <a:endParaRPr lang="en-US" b="0" dirty="0"/>
              </a:p>
              <a:p>
                <a:r>
                  <a:rPr lang="en-US" dirty="0"/>
                  <a:t>Log both side with base 7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log_7⁡〖7^5𝑥 〗=log_7⁡12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5𝑥=log_7⁡12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𝑥=log_7⁡12/5≈0.255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3𝑒^4𝑥+9=15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3𝑒^4𝑥=6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𝑒^4𝑥=2</a:t>
                </a:r>
                <a:endParaRPr lang="en-US" b="0" dirty="0"/>
              </a:p>
              <a:p>
                <a:r>
                  <a:rPr lang="en-US" dirty="0"/>
                  <a:t>Log both sides with base e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ln⁡〖𝑒^4𝑥 〗=ln⁡2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4𝑥=ln⁡2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𝑥=ln⁡2/4≈0.173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093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708025"/>
            <a:ext cx="6302375" cy="3544888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Since logs are the same, the stuff in logs are the same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−12=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−12=−3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Since logs are the same, the stuff in the logs are the same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−4=5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ln⁡(4𝑥−12)=ln⁡𝑥</a:t>
                </a:r>
                <a:endParaRPr lang="en-US" dirty="0"/>
              </a:p>
              <a:p>
                <a:r>
                  <a:rPr lang="en-US" dirty="0"/>
                  <a:t>Since logs are the same, the stuff in logs are the same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4𝑥−12=𝑥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−12=−3𝑥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4=𝑥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log_2⁡(3𝑥−4)=log_2⁡5</a:t>
                </a:r>
                <a:endParaRPr lang="en-US" dirty="0"/>
              </a:p>
              <a:p>
                <a:r>
                  <a:rPr lang="en-US" dirty="0"/>
                  <a:t>Since logs are the same, the stuff in the logs are the same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3𝑥−4=5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3𝑥=9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8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=6·1=6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(3𝑤/2𝑥)^4=(3^4 𝑤^4)/(2^4 𝑥^4 )=(81𝑤^4)/(16𝑥^4 )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6𝑏^0=6·1=6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185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708025"/>
            <a:ext cx="6302375" cy="3544888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Exponentiate with base 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+8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+8=32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Exponentiate with base 3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4^</a:t>
                </a:r>
                <a:r>
                  <a:rPr lang="en-US" b="0" i="0" dirty="0">
                    <a:latin typeface="Cambria Math" panose="02040503050406030204" pitchFamily="18" charset="0"/>
                  </a:rPr>
                  <a:t>log_4⁡(𝑥+3) 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=4^2  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→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 𝑥+3=16 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→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 𝑥 = 13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049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973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166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155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Finite differences</a:t>
            </a:r>
          </a:p>
          <a:p>
            <a:r>
              <a:rPr lang="en-US" dirty="0">
                <a:sym typeface="Wingdings" panose="05000000000000000000" pitchFamily="2" charset="2"/>
              </a:rPr>
              <a:t>4     3      7    16     30    49</a:t>
            </a:r>
          </a:p>
          <a:p>
            <a:r>
              <a:rPr lang="en-US" dirty="0">
                <a:sym typeface="Wingdings" panose="05000000000000000000" pitchFamily="2" charset="2"/>
              </a:rPr>
              <a:t>   -1    4     9     14    19</a:t>
            </a:r>
          </a:p>
          <a:p>
            <a:r>
              <a:rPr lang="en-US" dirty="0">
                <a:sym typeface="Wingdings" panose="05000000000000000000" pitchFamily="2" charset="2"/>
              </a:rPr>
              <a:t>       5     5     5       5</a:t>
            </a:r>
          </a:p>
          <a:p>
            <a:r>
              <a:rPr lang="en-US" dirty="0">
                <a:sym typeface="Wingdings" panose="05000000000000000000" pitchFamily="2" charset="2"/>
              </a:rPr>
              <a:t>2</a:t>
            </a:r>
            <a:r>
              <a:rPr lang="en-US" baseline="30000" dirty="0">
                <a:sym typeface="Wingdings" panose="05000000000000000000" pitchFamily="2" charset="2"/>
              </a:rPr>
              <a:t>rd</a:t>
            </a:r>
            <a:r>
              <a:rPr lang="en-US" dirty="0">
                <a:sym typeface="Wingdings" panose="05000000000000000000" pitchFamily="2" charset="2"/>
              </a:rPr>
              <a:t> order differences are constant  quadratic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Common ratio r = 4 </a:t>
            </a:r>
            <a:r>
              <a:rPr lang="en-US" dirty="0">
                <a:sym typeface="Wingdings" panose="05000000000000000000" pitchFamily="2" charset="2"/>
              </a:rPr>
              <a:t> exponential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889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79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Use technology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=11.12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1.77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=8.88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1.21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𝑦=487(1.07)^𝑥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3283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35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53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708025"/>
            <a:ext cx="6302375" cy="3544888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·4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=625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9−10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(5𝑒^7𝑥 )^4=5^4 𝑒^(7𝑥·4)=625𝑒^28𝑥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(11𝑒^9)/(22𝑒^10 )=1/2 𝑒^(9−10)=1/2 𝑒^(−1)=1/2𝑒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86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708025"/>
            <a:ext cx="6302375" cy="3544888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−0.75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−0.75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0.472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1.492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𝑦=𝑒^(−0.75𝑡)=(𝑒^(−0.75) )^𝑡=〖0.472〗^𝑡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𝑦=2𝑒^0.4𝑡=2(𝑒^0.4 )^𝑡=2(1.492)^𝑡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B18CA-DDF2-41E6-ABE7-48BD4A53E3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61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CB421-6AA9-4374-B913-D564E71E80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4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676E-30B9-4D76-A9E9-A3FF014D2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3535C-2C42-4842-BA65-7C74458C7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406CB-6B71-454B-98D1-0F2F13680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A7DD-A77F-4987-850A-CEA76B945A3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945F5-367A-464F-8FCC-BCDDD017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DE6AD-21CE-494B-8F7C-4F9E1BB6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14A1-3DC8-4E38-995B-DDFA8206D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9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C18EA-6159-400A-ABE2-199833D7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34DC3-1B9C-46EE-8C9F-0A9890DF3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C9E5A-DFA0-448D-9812-030AD4A0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A7DD-A77F-4987-850A-CEA76B945A3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98628-966F-474D-969B-72C0C2DE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6B70E-DF4D-4203-A730-66BD1B36E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14A1-3DC8-4E38-995B-DDFA8206D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8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F8C4B7-E3E3-4ACE-9B22-03D3492B8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0505F6-23F4-4623-AA3F-799408D84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A09C3-62C3-457C-A4CB-91DB3F95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A7DD-A77F-4987-850A-CEA76B945A3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FD110-FDE9-4720-B855-5323C9FE8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FD836-EF20-4871-BF9C-30D819E9B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14A1-3DC8-4E38-995B-DDFA8206D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8F17D-F9E6-4EAA-8772-E2758ACA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CC654-1B77-431F-B420-423E61565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55D09-F3AE-430D-95EE-792D2BEB1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A7DD-A77F-4987-850A-CEA76B945A3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E1E1C-17EF-4E1C-87AB-DDC541485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E017A-B706-4965-BEE2-C3C269278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14A1-3DC8-4E38-995B-DDFA8206D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6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224D-4E15-457C-A6FA-7BF5CF126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238" y="108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A1E5F-7E32-4E85-8680-FD818B971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7263"/>
            <a:ext cx="10515600" cy="290561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37390-8269-48DC-8D03-0F1C2C06F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A7DD-A77F-4987-850A-CEA76B945A3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4242E-D38D-449B-AE4C-3D9B17710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63CFA-9DAC-46B3-9A0D-1AE862020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14A1-3DC8-4E38-995B-DDFA8206D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6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87B26-C12C-41A9-9D3C-DEA50284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791B2-4D88-45C7-8C57-66AD1876C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33146"/>
            <a:ext cx="6019800" cy="50597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6893A-E218-4823-AD80-09FE9686E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3146"/>
            <a:ext cx="6019800" cy="50597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F798A-BF22-4C78-B181-0B17B8CC6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A7DD-A77F-4987-850A-CEA76B945A3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80B52-CF7B-4918-9A72-5B201F97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CCEE0-DCA1-4D86-B404-72A0977F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14A1-3DC8-4E38-995B-DDFA8206D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3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A9239-001F-4B9B-940B-2DEFD919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5"/>
            <a:ext cx="1219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06DD5-2FB0-4B4B-A3FD-85DAA1761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78940"/>
            <a:ext cx="59520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4E976-656D-4FAE-889C-C73848AA2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302851"/>
            <a:ext cx="5952025" cy="419002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FC5BB-1C6C-4290-A282-F6AE11580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6650" y="1478940"/>
            <a:ext cx="60653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88E30-D0D5-43A4-B0F7-623D47FC9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6650" y="2302851"/>
            <a:ext cx="6065350" cy="41900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802F0B-3234-4B30-9ACE-F7AFD611B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A7DD-A77F-4987-850A-CEA76B945A3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78144F-947C-4EAA-8E0D-2A903297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071F45-1247-45B4-A684-AA20D6CF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14A1-3DC8-4E38-995B-DDFA8206D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F8F81-D81B-4109-8B5B-C1498255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9CC1F9-831A-4319-831A-2351DB99A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A7DD-A77F-4987-850A-CEA76B945A3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FE79C-1FDC-4215-ABB4-B6A822E8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68FCC-1FB8-449D-A77A-4BBAAB30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14A1-3DC8-4E38-995B-DDFA8206D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5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244326-45BC-4621-B90B-72835A67D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A7DD-A77F-4987-850A-CEA76B945A3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943D3C-6FE1-48E9-8CDC-D03328C8A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BB5B9-94A1-4AF0-830D-B0F3A0DE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14A1-3DC8-4E38-995B-DDFA8206D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7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41AFC-4B5C-4CEE-9E71-8D83D3CA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16589-E5C0-42DB-A91C-3AEFEBB99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8ADC8-E981-420D-A967-962820FA6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98944-D935-4906-B9FD-296350A96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A7DD-A77F-4987-850A-CEA76B945A3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E4615-5CFA-49EF-BC31-8E1AE16F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C9FD2-AE59-4CEE-ADD7-95436DC7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14A1-3DC8-4E38-995B-DDFA8206D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3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16982-7CAD-4261-B9C0-E42A8509F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4E191F-0ED5-4FAA-8293-9BE1625B1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5297F-C243-4816-AEE5-A08F0FAF4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6A9E8-2DEA-4A1C-9471-212DA628D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A7DD-A77F-4987-850A-CEA76B945A3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D720C-18C8-4A45-9089-BC230EBF8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3E1A-48CB-4715-BBE0-C6B8648DB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14A1-3DC8-4E38-995B-DDFA8206D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2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B0F26F-A67C-4BC7-B61A-12492F51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E694B-0BF8-4819-AA0B-8FF545C0A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03485"/>
            <a:ext cx="12192000" cy="498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DFD78-C46C-40D4-B3C1-BF04612D6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4238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A7DD-A77F-4987-850A-CEA76B945A31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71B15-4918-4C3D-8F3A-6D0E1D110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94638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B67F5-C00A-4756-92E4-590F21317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6638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814A1-3DC8-4E38-995B-DDFA8206D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wright@andrews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0DC3-3007-48D1-B624-BB6072691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Exponential and Logarithmic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EF91E2-658F-41A6-9DAA-D34858A2D9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6</a:t>
            </a:r>
          </a:p>
        </p:txBody>
      </p:sp>
    </p:spTree>
    <p:extLst>
      <p:ext uri="{BB962C8B-B14F-4D97-AF65-F5344CB8AC3E}">
        <p14:creationId xmlns:p14="http://schemas.microsoft.com/office/powerpoint/2010/main" val="168466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219B7-15FA-4B58-AE6A-DAD6C72D4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6-02 Exponential Growth and Decay Functions (6.1)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B81F3-A629-455E-8368-D54E44515F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identify and graph exponential growth and decay functions.</a:t>
            </a:r>
          </a:p>
          <a:p>
            <a:r>
              <a:rPr lang="en-US" dirty="0"/>
              <a:t>• I can write exponential growth and decay functions.</a:t>
            </a:r>
          </a:p>
          <a:p>
            <a:r>
              <a:rPr lang="en-US" dirty="0"/>
              <a:t>• I can solve real-life problems using exponential growth and decay functions.</a:t>
            </a:r>
          </a:p>
        </p:txBody>
      </p:sp>
    </p:spTree>
    <p:extLst>
      <p:ext uri="{BB962C8B-B14F-4D97-AF65-F5344CB8AC3E}">
        <p14:creationId xmlns:p14="http://schemas.microsoft.com/office/powerpoint/2010/main" val="4041915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6-02 Exponential Growth and Decay Functions (6.1)</a:t>
            </a:r>
          </a:p>
        </p:txBody>
      </p:sp>
      <p:pic>
        <p:nvPicPr>
          <p:cNvPr id="6" name="Content Placeholder 5" descr="ft060910 Exponential Math Homework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67213"/>
          <a:stretch>
            <a:fillRect/>
          </a:stretch>
        </p:blipFill>
        <p:spPr>
          <a:xfrm>
            <a:off x="0" y="2209800"/>
            <a:ext cx="12192000" cy="2819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8-1 Exponential Growth</a:t>
            </a:r>
          </a:p>
        </p:txBody>
      </p:sp>
      <p:pic>
        <p:nvPicPr>
          <p:cNvPr id="6" name="Content Placeholder 5" descr="ft060910 Exponential Math Homework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3958" r="33334" b="468"/>
          <a:stretch>
            <a:fillRect/>
          </a:stretch>
        </p:blipFill>
        <p:spPr>
          <a:xfrm>
            <a:off x="0" y="0"/>
            <a:ext cx="12192000" cy="684276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AE25E48-2DF6-4A0E-8E95-1A6266BBE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D69737-35C7-45F9-8E33-EF412D7CD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352800" y="23249"/>
            <a:ext cx="5689600" cy="6834753"/>
            <a:chOff x="1676400" y="23247"/>
            <a:chExt cx="4800600" cy="6834753"/>
          </a:xfrm>
        </p:grpSpPr>
        <p:pic>
          <p:nvPicPr>
            <p:cNvPr id="4" name="Content Placeholder 5" descr="ft060910 Exponential Math Homework.gif"/>
            <p:cNvPicPr>
              <a:picLocks noChangeAspect="1"/>
            </p:cNvPicPr>
            <p:nvPr/>
          </p:nvPicPr>
          <p:blipFill>
            <a:blip r:embed="rId3" cstate="print"/>
            <a:srcRect l="67222" t="33958" r="1" b="468"/>
            <a:stretch>
              <a:fillRect/>
            </a:stretch>
          </p:blipFill>
          <p:spPr>
            <a:xfrm>
              <a:off x="1676400" y="23247"/>
              <a:ext cx="4800600" cy="683475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953000" y="390525"/>
              <a:ext cx="10668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48225" y="345487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omic Sans MS" pitchFamily="66" charset="0"/>
                </a:rPr>
                <a:t>WRIGHT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2CB40-7B3C-453E-984F-64E15E522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6-02 Exponential Growth and Decay Functions (6.1)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61792-5AA8-476E-A01E-5916F6D64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Work with a partner.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Calculate how much time you will spend on your homework the last week of the 36-week school year. You start with 1 second of homework on week one and double the time every week.</a:t>
            </a:r>
          </a:p>
        </p:txBody>
      </p:sp>
    </p:spTree>
    <p:extLst>
      <p:ext uri="{BB962C8B-B14F-4D97-AF65-F5344CB8AC3E}">
        <p14:creationId xmlns:p14="http://schemas.microsoft.com/office/powerpoint/2010/main" val="3900979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6-02 Exponential Growth and Decay Functions (6.1)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33146"/>
            <a:ext cx="6019800" cy="54248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Exponential Function</a:t>
            </a:r>
          </a:p>
          <a:p>
            <a:pPr lvl="1"/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 err="1"/>
              <a:t>b</a:t>
            </a:r>
            <a:r>
              <a:rPr lang="en-US" i="1" baseline="30000" dirty="0" err="1"/>
              <a:t>x</a:t>
            </a:r>
            <a:endParaRPr lang="en-US" i="1" dirty="0"/>
          </a:p>
          <a:p>
            <a:pPr lvl="1"/>
            <a:r>
              <a:rPr lang="en-US" dirty="0"/>
              <a:t>Base (</a:t>
            </a:r>
            <a:r>
              <a:rPr lang="en-US" i="1" dirty="0"/>
              <a:t>b</a:t>
            </a:r>
            <a:r>
              <a:rPr lang="en-US" dirty="0"/>
              <a:t>) is a positive number other than 1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Exponential Growth</a:t>
            </a:r>
          </a:p>
          <a:p>
            <a:pPr lvl="1"/>
            <a:r>
              <a:rPr lang="en-US" dirty="0"/>
              <a:t>Always increasing and rate of change is increasing</a:t>
            </a:r>
          </a:p>
          <a:p>
            <a:pPr lvl="1"/>
            <a:r>
              <a:rPr lang="en-US" i="1" dirty="0"/>
              <a:t>b</a:t>
            </a:r>
            <a:r>
              <a:rPr lang="en-US" dirty="0"/>
              <a:t> &gt; 1</a:t>
            </a:r>
            <a:endParaRPr lang="en-US" i="1" dirty="0"/>
          </a:p>
          <a:p>
            <a:pPr lvl="1"/>
            <a:r>
              <a:rPr lang="en-US" i="1" dirty="0"/>
              <a:t>y</a:t>
            </a:r>
            <a:r>
              <a:rPr lang="en-US" dirty="0"/>
              <a:t>-intercept is (0, 1)</a:t>
            </a:r>
          </a:p>
          <a:p>
            <a:pPr lvl="1"/>
            <a:r>
              <a:rPr lang="en-US" dirty="0"/>
              <a:t>Horizontal asymptote </a:t>
            </a:r>
            <a:r>
              <a:rPr lang="en-US" i="1" dirty="0"/>
              <a:t>y</a:t>
            </a:r>
            <a:r>
              <a:rPr lang="en-US" dirty="0"/>
              <a:t> = 0</a:t>
            </a:r>
          </a:p>
          <a:p>
            <a:pPr lvl="1"/>
            <a:r>
              <a:rPr lang="en-US" i="1" dirty="0"/>
              <a:t>b</a:t>
            </a:r>
            <a:r>
              <a:rPr lang="en-US" dirty="0"/>
              <a:t> is the growth factor</a:t>
            </a:r>
            <a:endParaRPr lang="en-US" i="1" dirty="0"/>
          </a:p>
        </p:txBody>
      </p:sp>
      <p:pic>
        <p:nvPicPr>
          <p:cNvPr id="34" name="Content Placeholder 33">
            <a:extLst>
              <a:ext uri="{FF2B5EF4-FFF2-40B4-BE49-F238E27FC236}">
                <a16:creationId xmlns:a16="http://schemas.microsoft.com/office/drawing/2014/main" id="{71D74A23-F6F9-478C-BECE-E806676FD4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56621" y="1313410"/>
            <a:ext cx="5535379" cy="55445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6-02 Exponential Growth and Decay Functions (6.1)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Exponential Decay</a:t>
            </a:r>
          </a:p>
          <a:p>
            <a:pPr lvl="1"/>
            <a:r>
              <a:rPr lang="en-US" dirty="0"/>
              <a:t>Always decreasing and rate of change is decreasing</a:t>
            </a:r>
          </a:p>
          <a:p>
            <a:pPr lvl="1"/>
            <a:r>
              <a:rPr lang="en-US" dirty="0"/>
              <a:t>0 &lt; </a:t>
            </a:r>
            <a:r>
              <a:rPr lang="en-US" i="1" dirty="0"/>
              <a:t>b</a:t>
            </a:r>
            <a:r>
              <a:rPr lang="en-US" dirty="0"/>
              <a:t> &lt; 1</a:t>
            </a:r>
            <a:endParaRPr lang="en-US" i="1" dirty="0"/>
          </a:p>
          <a:p>
            <a:pPr lvl="1"/>
            <a:r>
              <a:rPr lang="en-US" i="1" dirty="0"/>
              <a:t>y</a:t>
            </a:r>
            <a:r>
              <a:rPr lang="en-US" dirty="0"/>
              <a:t>-intercept is (0, 1)</a:t>
            </a:r>
          </a:p>
          <a:p>
            <a:pPr lvl="1"/>
            <a:r>
              <a:rPr lang="en-US" dirty="0"/>
              <a:t>Horizontal asymptote </a:t>
            </a:r>
            <a:r>
              <a:rPr lang="en-US" i="1" dirty="0"/>
              <a:t>y</a:t>
            </a:r>
            <a:r>
              <a:rPr lang="en-US" dirty="0"/>
              <a:t> = 0</a:t>
            </a:r>
          </a:p>
          <a:p>
            <a:pPr lvl="1"/>
            <a:r>
              <a:rPr lang="en-US" i="1" dirty="0"/>
              <a:t>b</a:t>
            </a:r>
            <a:r>
              <a:rPr lang="en-US" dirty="0"/>
              <a:t> is the decay factor</a:t>
            </a:r>
            <a:endParaRPr lang="en-US" i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E48C22-0477-483D-9528-5776F818A1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9347" y="1266056"/>
            <a:ext cx="5582653" cy="55919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5001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C31E5-F573-46A9-B9E4-C098C02E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6-02 Exponential Growth and Decay Functions (6.1)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D5785-33B1-473C-AF45-ACE0B9DE6AF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298#9</a:t>
                </a:r>
              </a:p>
              <a:p>
                <a:r>
                  <a:rPr lang="en-US" dirty="0"/>
                  <a:t>Determine whether each function represents </a:t>
                </a:r>
                <a:r>
                  <a:rPr lang="en-US" i="1" dirty="0"/>
                  <a:t>exponential growth </a:t>
                </a:r>
                <a:r>
                  <a:rPr lang="en-US" dirty="0"/>
                  <a:t>or </a:t>
                </a:r>
                <a:r>
                  <a:rPr lang="en-US" i="1" dirty="0"/>
                  <a:t>exponential decay</a:t>
                </a:r>
                <a:r>
                  <a:rPr lang="en-US" dirty="0"/>
                  <a:t>. Then graph the function.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D5785-33B1-473C-AF45-ACE0B9DE6A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B76077-146F-4E57-A8B1-AF0ADA91B9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58" y="1433146"/>
            <a:ext cx="5423442" cy="5432482"/>
          </a:xfrm>
        </p:spPr>
      </p:pic>
    </p:spTree>
    <p:extLst>
      <p:ext uri="{BB962C8B-B14F-4D97-AF65-F5344CB8AC3E}">
        <p14:creationId xmlns:p14="http://schemas.microsoft.com/office/powerpoint/2010/main" val="2525062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C31E5-F573-46A9-B9E4-C098C02E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6-02 Exponential Growth and Decay Functions (6.1)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D5785-33B1-473C-AF45-ACE0B9DE6AF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Try 298#11</a:t>
                </a:r>
              </a:p>
              <a:p>
                <a:r>
                  <a:rPr lang="en-US" dirty="0"/>
                  <a:t>Determine whether each function represents </a:t>
                </a:r>
                <a:r>
                  <a:rPr lang="en-US" i="1" dirty="0"/>
                  <a:t>exponential growth </a:t>
                </a:r>
                <a:r>
                  <a:rPr lang="en-US" dirty="0"/>
                  <a:t>or </a:t>
                </a:r>
                <a:r>
                  <a:rPr lang="en-US" i="1" dirty="0"/>
                  <a:t>exponential decay</a:t>
                </a:r>
                <a:r>
                  <a:rPr lang="en-US" dirty="0"/>
                  <a:t>. Then graph the function.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D5785-33B1-473C-AF45-ACE0B9DE6A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B76077-146F-4E57-A8B1-AF0ADA91B9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58" y="1433146"/>
            <a:ext cx="5423442" cy="5432482"/>
          </a:xfrm>
        </p:spPr>
      </p:pic>
    </p:spTree>
    <p:extLst>
      <p:ext uri="{BB962C8B-B14F-4D97-AF65-F5344CB8AC3E}">
        <p14:creationId xmlns:p14="http://schemas.microsoft.com/office/powerpoint/2010/main" val="1813098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9E9FF-4F43-4C27-8864-463AFFFC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6-02 Exponential Growth and Decay Functions (6.1)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B931D2-6AF0-408A-9A45-203E877EC05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Exponential </a:t>
                </a:r>
                <a:r>
                  <a:rPr lang="en-US" u="sng" dirty="0">
                    <a:solidFill>
                      <a:schemeClr val="accent4"/>
                    </a:solidFill>
                  </a:rPr>
                  <a:t>Growth</a:t>
                </a:r>
                <a:r>
                  <a:rPr lang="en-US" dirty="0">
                    <a:solidFill>
                      <a:schemeClr val="accent4"/>
                    </a:solidFill>
                  </a:rPr>
                  <a:t> Model </a:t>
                </a:r>
                <a:r>
                  <a:rPr lang="en-US" dirty="0"/>
                  <a:t>(word problems)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i="1" dirty="0"/>
                  <a:t>y</a:t>
                </a:r>
                <a:r>
                  <a:rPr lang="en-US" dirty="0"/>
                  <a:t> = current amount</a:t>
                </a:r>
              </a:p>
              <a:p>
                <a:pPr lvl="2"/>
                <a:r>
                  <a:rPr lang="en-US" i="1" dirty="0"/>
                  <a:t>a</a:t>
                </a:r>
                <a:r>
                  <a:rPr lang="en-US" dirty="0"/>
                  <a:t> = initial amount</a:t>
                </a:r>
              </a:p>
              <a:p>
                <a:pPr lvl="2"/>
                <a:r>
                  <a:rPr lang="en-US" i="1" dirty="0"/>
                  <a:t>r</a:t>
                </a:r>
                <a:r>
                  <a:rPr lang="en-US" dirty="0"/>
                  <a:t> = growth percent</a:t>
                </a:r>
              </a:p>
              <a:p>
                <a:pPr lvl="2"/>
                <a:r>
                  <a:rPr lang="en-US" dirty="0"/>
                  <a:t>1 + </a:t>
                </a:r>
                <a:r>
                  <a:rPr lang="en-US" i="1" dirty="0"/>
                  <a:t>r</a:t>
                </a:r>
                <a:r>
                  <a:rPr lang="en-US" dirty="0"/>
                  <a:t> = growth factor</a:t>
                </a:r>
              </a:p>
              <a:p>
                <a:pPr lvl="2"/>
                <a:r>
                  <a:rPr lang="en-US" i="1" dirty="0"/>
                  <a:t>t</a:t>
                </a:r>
                <a:r>
                  <a:rPr lang="en-US" dirty="0"/>
                  <a:t> = time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B931D2-6AF0-408A-9A45-203E877EC0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822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06FA0EB-9C45-4E98-8DE9-AC3D8947B80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Exponential </a:t>
                </a:r>
                <a:r>
                  <a:rPr lang="en-US" u="sng" dirty="0">
                    <a:solidFill>
                      <a:schemeClr val="accent4"/>
                    </a:solidFill>
                  </a:rPr>
                  <a:t>Decay</a:t>
                </a:r>
                <a:r>
                  <a:rPr lang="en-US" dirty="0">
                    <a:solidFill>
                      <a:schemeClr val="accent4"/>
                    </a:solidFill>
                  </a:rPr>
                  <a:t> Model </a:t>
                </a:r>
                <a:r>
                  <a:rPr lang="en-US" dirty="0"/>
                  <a:t>(word problems)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i="1" dirty="0"/>
                  <a:t>y</a:t>
                </a:r>
                <a:r>
                  <a:rPr lang="en-US" dirty="0"/>
                  <a:t> = current amount</a:t>
                </a:r>
              </a:p>
              <a:p>
                <a:pPr lvl="2"/>
                <a:r>
                  <a:rPr lang="en-US" i="1" dirty="0"/>
                  <a:t>a</a:t>
                </a:r>
                <a:r>
                  <a:rPr lang="en-US" dirty="0"/>
                  <a:t> = initial amount</a:t>
                </a:r>
              </a:p>
              <a:p>
                <a:pPr lvl="2"/>
                <a:r>
                  <a:rPr lang="en-US" i="1" dirty="0"/>
                  <a:t>r</a:t>
                </a:r>
                <a:r>
                  <a:rPr lang="en-US" dirty="0"/>
                  <a:t> = decay percent</a:t>
                </a:r>
              </a:p>
              <a:p>
                <a:pPr lvl="2"/>
                <a:r>
                  <a:rPr lang="en-US" dirty="0"/>
                  <a:t>1 – </a:t>
                </a:r>
                <a:r>
                  <a:rPr lang="en-US" i="1" dirty="0"/>
                  <a:t>r</a:t>
                </a:r>
                <a:r>
                  <a:rPr lang="en-US" dirty="0"/>
                  <a:t> = decay factor</a:t>
                </a:r>
              </a:p>
              <a:p>
                <a:pPr lvl="2"/>
                <a:r>
                  <a:rPr lang="en-US" i="1" dirty="0"/>
                  <a:t>t</a:t>
                </a:r>
                <a:r>
                  <a:rPr lang="en-US" dirty="0"/>
                  <a:t> = time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06FA0EB-9C45-4E98-8DE9-AC3D8947B8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824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14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Big Ideas Algebra 2</a:t>
            </a:r>
          </a:p>
          <a:p>
            <a:pPr lvl="1"/>
            <a:r>
              <a:rPr lang="en-US" i="1" dirty="0"/>
              <a:t>By Larson, R., Boswell</a:t>
            </a:r>
          </a:p>
          <a:p>
            <a:pPr lvl="1"/>
            <a:r>
              <a:rPr lang="en-US" i="1" dirty="0"/>
              <a:t>2022 K12 (National Geographic/Cengage)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400800" y="5532876"/>
            <a:ext cx="5791200" cy="1320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Slides created by </a:t>
            </a:r>
          </a:p>
          <a:p>
            <a:r>
              <a:rPr lang="en-US" sz="2400" dirty="0"/>
              <a:t>Richard Wright, Andrews Academy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hlinkClick r:id="rId3"/>
              </a:rPr>
              <a:t>rwright@andrews.edu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EA506-E267-4315-9CAF-87650CDE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6-02 Exponential Growth and Decay Functions (6.1)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307918-1808-4E84-B756-315CF77853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 298#20</a:t>
                </a:r>
              </a:p>
              <a:p>
                <a:pPr lvl="1"/>
                <a:r>
                  <a:rPr lang="en-US" dirty="0"/>
                  <a:t>The population </a:t>
                </a:r>
                <a:r>
                  <a:rPr lang="en-US" i="1" dirty="0"/>
                  <a:t>P</a:t>
                </a:r>
                <a:r>
                  <a:rPr lang="en-US" dirty="0"/>
                  <a:t> (in millions) of Peru during a recent decade can be approximated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=28.22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1.01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:r>
                  <a:rPr lang="en-US" i="1" dirty="0"/>
                  <a:t>t</a:t>
                </a:r>
                <a:r>
                  <a:rPr lang="en-US" dirty="0"/>
                  <a:t> is the number of years since the beginning of the decade.</a:t>
                </a:r>
              </a:p>
              <a:p>
                <a:pPr lvl="1"/>
                <a:r>
                  <a:rPr lang="en-US" dirty="0"/>
                  <a:t>(a) Determine whether the model represents exponential growth or decay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(b) identify the annual percent increase or decrease in population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(c) Estimate when the population was about 30 million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307918-1808-4E84-B756-315CF7785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170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EF38-D444-44A4-9FD3-9AE9FE0C7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6-02 Exponential Growth and Decay Functions (6.1)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08AF86-20FC-4E49-819D-6A94E7DDA3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Try 298#19</a:t>
                </a:r>
              </a:p>
              <a:p>
                <a:r>
                  <a:rPr lang="en-US" dirty="0"/>
                  <a:t>The value of a mountain bike </a:t>
                </a:r>
                <a:r>
                  <a:rPr lang="en-US" i="1" dirty="0"/>
                  <a:t>y</a:t>
                </a:r>
                <a:r>
                  <a:rPr lang="en-US" dirty="0"/>
                  <a:t> (in dollars) can be approximated by the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0.65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:r>
                  <a:rPr lang="en-US" i="1" dirty="0"/>
                  <a:t>t</a:t>
                </a:r>
                <a:r>
                  <a:rPr lang="en-US" dirty="0"/>
                  <a:t> is the number of years since the bike was purchased.</a:t>
                </a:r>
              </a:p>
              <a:p>
                <a:r>
                  <a:rPr lang="en-US" dirty="0"/>
                  <a:t>(a) Determine whether the model represents exponential growth or decay</a:t>
                </a:r>
              </a:p>
              <a:p>
                <a:endParaRPr lang="en-US" dirty="0"/>
              </a:p>
              <a:p>
                <a:r>
                  <a:rPr lang="en-US" dirty="0"/>
                  <a:t>(b) Identify the annual percent increase or decrease</a:t>
                </a:r>
              </a:p>
              <a:p>
                <a:endParaRPr lang="en-US" dirty="0"/>
              </a:p>
              <a:p>
                <a:r>
                  <a:rPr lang="en-US" dirty="0"/>
                  <a:t>(c) Estimate when the value of the bike will be $50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08AF86-20FC-4E49-819D-6A94E7DDA3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200" r="-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460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3142D-4328-4DF4-A8D7-B6CA425B4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6-02 Exponential Growth and Decay Functions (6.1)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C141F-AAD3-4FD0-9F31-787F5877E8B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Compound Interest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𝑛𝑡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i="1" dirty="0"/>
                  <a:t>A</a:t>
                </a:r>
                <a:r>
                  <a:rPr lang="en-US" dirty="0"/>
                  <a:t> = amount at time </a:t>
                </a:r>
                <a:r>
                  <a:rPr lang="en-US" i="1" dirty="0"/>
                  <a:t>t</a:t>
                </a:r>
                <a:endParaRPr lang="en-US" dirty="0"/>
              </a:p>
              <a:p>
                <a:pPr lvl="1"/>
                <a:r>
                  <a:rPr lang="en-US" i="1" dirty="0"/>
                  <a:t>P</a:t>
                </a:r>
                <a:r>
                  <a:rPr lang="en-US" dirty="0"/>
                  <a:t> = principle (initial amount)</a:t>
                </a:r>
              </a:p>
              <a:p>
                <a:pPr lvl="1"/>
                <a:r>
                  <a:rPr lang="en-US" i="1" dirty="0"/>
                  <a:t>r</a:t>
                </a:r>
                <a:r>
                  <a:rPr lang="en-US" dirty="0"/>
                  <a:t> = annual rate</a:t>
                </a:r>
              </a:p>
              <a:p>
                <a:pPr lvl="1"/>
                <a:r>
                  <a:rPr lang="en-US" i="1" dirty="0"/>
                  <a:t>n</a:t>
                </a:r>
                <a:r>
                  <a:rPr lang="en-US" dirty="0"/>
                  <a:t> = number of times interest is compounded per year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C141F-AAD3-4FD0-9F31-787F5877E8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D3404-1758-46E5-9A06-8F4D9DC684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Example: 299#39</a:t>
            </a:r>
          </a:p>
          <a:p>
            <a:r>
              <a:rPr lang="en-US" dirty="0"/>
              <a:t>Find the balance in the account earning compound interest after 6 years when </a:t>
            </a:r>
            <a:r>
              <a:rPr lang="en-US"/>
              <a:t>the principle </a:t>
            </a:r>
            <a:r>
              <a:rPr lang="en-US" dirty="0"/>
              <a:t>is $3500.</a:t>
            </a:r>
            <a:br>
              <a:rPr lang="en-US" dirty="0"/>
            </a:br>
            <a:r>
              <a:rPr lang="en-US" i="1" dirty="0"/>
              <a:t>r</a:t>
            </a:r>
            <a:r>
              <a:rPr lang="en-US" dirty="0"/>
              <a:t> = 2.16%, compounded quarterly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299#41</a:t>
            </a:r>
          </a:p>
        </p:txBody>
      </p:sp>
    </p:spTree>
    <p:extLst>
      <p:ext uri="{BB962C8B-B14F-4D97-AF65-F5344CB8AC3E}">
        <p14:creationId xmlns:p14="http://schemas.microsoft.com/office/powerpoint/2010/main" val="103189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6-02 Exponential Growth and Decay Functions (6.1)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Assignment: 20 total</a:t>
            </a:r>
          </a:p>
          <a:p>
            <a:pPr lvl="1"/>
            <a:r>
              <a:rPr lang="en-US" dirty="0"/>
              <a:t>Graphing Exponential Growth and Decay: 298#7-15 odd</a:t>
            </a:r>
          </a:p>
          <a:p>
            <a:pPr lvl="1"/>
            <a:r>
              <a:rPr lang="en-US" dirty="0"/>
              <a:t>Exponential Growth and Decay Models: 298#19-22, 44</a:t>
            </a:r>
          </a:p>
          <a:p>
            <a:pPr lvl="1"/>
            <a:r>
              <a:rPr lang="en-US" dirty="0"/>
              <a:t>Compound Interest: 299#35, 39, 40, 41, 42</a:t>
            </a:r>
          </a:p>
          <a:p>
            <a:pPr lvl="1"/>
            <a:r>
              <a:rPr lang="en-US" dirty="0"/>
              <a:t>Mixed Review: 300#53, 54, 55, 61, 63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16E2B-23E8-4BFE-B5B0-77C9D46AB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6-03 Rewrite Exponential as Logarithmic Functions (6.3)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F3D4-B826-47DA-B50B-85A4B740E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can evaluate logarithms.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can rewrite exponential equations as logarithmic equations.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can rewrite logarithmic equations as exponential equations.</a:t>
            </a:r>
          </a:p>
        </p:txBody>
      </p:sp>
    </p:spTree>
    <p:extLst>
      <p:ext uri="{BB962C8B-B14F-4D97-AF65-F5344CB8AC3E}">
        <p14:creationId xmlns:p14="http://schemas.microsoft.com/office/powerpoint/2010/main" val="2929670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D3C14-8065-4A32-84CE-85B2DBFD2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6-03 Rewrite Exponential as Logarithmic Functions (6.3)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9DFED8-848A-471F-8C01-072BEDB25AD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Logarithms are exponents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exponent of </a:t>
                </a:r>
                <a:r>
                  <a:rPr lang="en-US" i="1" dirty="0"/>
                  <a:t>b</a:t>
                </a:r>
                <a:r>
                  <a:rPr lang="en-US" dirty="0"/>
                  <a:t> to get </a:t>
                </a:r>
                <a:r>
                  <a:rPr lang="en-US" i="1" dirty="0"/>
                  <a:t>a</a:t>
                </a:r>
              </a:p>
              <a:p>
                <a:r>
                  <a:rPr lang="en-US" dirty="0"/>
                  <a:t>Example: 312#13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9DFED8-848A-471F-8C01-072BEDB25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1110D15-F715-4929-8E7C-63CE76306E2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312#15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1110D15-F715-4929-8E7C-63CE76306E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19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0900A-2AA9-487D-AD7D-0DC1D65D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6-03 Rewrite Exponential as Logarithmic Functions (6.3)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90B22A-C66D-47F0-BE7A-BD53C2C8C70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Calculator has two logs</a:t>
                </a:r>
              </a:p>
              <a:p>
                <a:pPr lvl="1"/>
                <a:r>
                  <a:rPr lang="en-US" dirty="0"/>
                  <a:t>Common Log: log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/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Natural Log: ln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fName>
                      <m:e/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(Some calculators can do log of any base.)</a:t>
                </a:r>
              </a:p>
              <a:p>
                <a:r>
                  <a:rPr lang="en-US" dirty="0"/>
                  <a:t>Example: 312#23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90B22A-C66D-47F0-BE7A-BD53C2C8C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2430D48-8FDA-4EE5-9CA9-DADAFFCD537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312#25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2430D48-8FDA-4EE5-9CA9-DADAFFCD53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52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6-03 Rewrite Exponential as Logarithmic Functions (6.3)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Definition of Logarithm with Base </a:t>
                </a:r>
                <a:r>
                  <a:rPr lang="en-US" i="1" dirty="0">
                    <a:solidFill>
                      <a:schemeClr val="accent4"/>
                    </a:solidFill>
                  </a:rPr>
                  <a:t>b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5867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58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5867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5867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5867" i="1">
                            <a:latin typeface="Cambria Math"/>
                          </a:rPr>
                          <m:t>𝑦</m:t>
                        </m:r>
                      </m:e>
                    </m:func>
                    <m:r>
                      <a:rPr lang="en-US" sz="5867" i="1">
                        <a:latin typeface="Cambria Math"/>
                      </a:rPr>
                      <m:t>=</m:t>
                    </m:r>
                    <m:r>
                      <a:rPr lang="en-US" sz="5867" i="1">
                        <a:latin typeface="Cambria Math"/>
                      </a:rPr>
                      <m:t>𝑥</m:t>
                    </m:r>
                    <m:r>
                      <a:rPr lang="en-US" sz="5867" i="1">
                        <a:latin typeface="Cambria Math"/>
                      </a:rPr>
                      <m:t> ⇔  </m:t>
                    </m:r>
                    <m:sSup>
                      <m:sSupPr>
                        <m:ctrlPr>
                          <a:rPr lang="en-US" sz="58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867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5867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5867" i="1">
                        <a:latin typeface="Cambria Math"/>
                      </a:rPr>
                      <m:t>=</m:t>
                    </m:r>
                    <m:r>
                      <a:rPr lang="en-US" sz="5867" i="1">
                        <a:latin typeface="Cambria Math"/>
                      </a:rPr>
                      <m:t>𝑦</m:t>
                    </m:r>
                  </m:oMath>
                </a14:m>
                <a:endParaRPr lang="en-US" sz="5867" dirty="0"/>
              </a:p>
              <a:p>
                <a:endParaRPr lang="en-US" dirty="0"/>
              </a:p>
              <a:p>
                <a:r>
                  <a:rPr lang="en-US" dirty="0"/>
                  <a:t>Read as “</a:t>
                </a:r>
                <a:r>
                  <a:rPr lang="en-US" dirty="0">
                    <a:solidFill>
                      <a:srgbClr val="FFFF00"/>
                    </a:solidFill>
                  </a:rPr>
                  <a:t>log base </a:t>
                </a:r>
                <a:r>
                  <a:rPr lang="en-US" i="1" dirty="0">
                    <a:solidFill>
                      <a:srgbClr val="FFFF00"/>
                    </a:solidFill>
                  </a:rPr>
                  <a:t>b</a:t>
                </a:r>
                <a:r>
                  <a:rPr lang="en-US" dirty="0">
                    <a:solidFill>
                      <a:srgbClr val="FFFF00"/>
                    </a:solidFill>
                  </a:rPr>
                  <a:t> of </a:t>
                </a:r>
                <a:r>
                  <a:rPr lang="en-US" i="1" dirty="0">
                    <a:solidFill>
                      <a:srgbClr val="FFFF00"/>
                    </a:solidFill>
                  </a:rPr>
                  <a:t>y</a:t>
                </a:r>
                <a:r>
                  <a:rPr lang="en-US" dirty="0"/>
                  <a:t> equals </a:t>
                </a:r>
                <a:r>
                  <a:rPr lang="en-US" i="1" dirty="0"/>
                  <a:t>x</a:t>
                </a:r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Logs = </a:t>
                </a:r>
                <a:r>
                  <a:rPr lang="en-US" u="sng" dirty="0">
                    <a:solidFill>
                      <a:srgbClr val="FFFF00"/>
                    </a:solidFill>
                  </a:rPr>
                  <a:t>exponents</a:t>
                </a:r>
                <a:r>
                  <a:rPr lang="en-US" u="sng" dirty="0"/>
                  <a:t>!!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Logs and exponentials are inverses</a:t>
                </a:r>
              </a:p>
              <a:p>
                <a:pPr lvl="1"/>
                <a:r>
                  <a:rPr lang="en-US" dirty="0"/>
                  <a:t>They undo each other</a:t>
                </a:r>
              </a:p>
              <a:p>
                <a:pPr lvl="1"/>
                <a:r>
                  <a:rPr lang="en-US" dirty="0"/>
                  <a:t>They cancel each other out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3056" b="-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05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6D91-17BF-4C16-B6CE-313FF32F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6-03 Rewrite Exponential as Logarithmic Functions (6.3)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957D9-1BE2-447E-847C-B373A37B41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 312#1</a:t>
                </a:r>
              </a:p>
              <a:p>
                <a:pPr lvl="1"/>
                <a:r>
                  <a:rPr lang="en-US" dirty="0"/>
                  <a:t>Rewrite as an exponential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957D9-1BE2-447E-847C-B373A37B41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C5E7669-745F-4BC1-9AEF-B2A7B66F6BC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312#7</a:t>
                </a:r>
              </a:p>
              <a:p>
                <a:pPr lvl="1"/>
                <a:r>
                  <a:rPr lang="en-US" dirty="0"/>
                  <a:t>Rewrite as a log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C5E7669-745F-4BC1-9AEF-B2A7B66F6B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20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ABB2D-B211-431B-A49C-A9AB64C2E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6-03 Rewrite Exponential as Logarithmic Functions (6.3)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83FB50-7AD2-48AC-A7DA-D2BF9A27C0A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Simplify log expressions</a:t>
                </a:r>
              </a:p>
              <a:p>
                <a:pPr lvl="1"/>
                <a:r>
                  <a:rPr lang="en-US" dirty="0"/>
                  <a:t>If exponential with base </a:t>
                </a:r>
                <a:r>
                  <a:rPr lang="en-US" i="1" dirty="0"/>
                  <a:t>b</a:t>
                </a:r>
                <a:r>
                  <a:rPr lang="en-US" dirty="0"/>
                  <a:t> and log with base </a:t>
                </a:r>
                <a:r>
                  <a:rPr lang="en-US" i="1" dirty="0"/>
                  <a:t>b</a:t>
                </a:r>
                <a:r>
                  <a:rPr lang="en-US" dirty="0"/>
                  <a:t> are inside each other, they cancel</a:t>
                </a:r>
              </a:p>
              <a:p>
                <a:r>
                  <a:rPr lang="en-US" dirty="0"/>
                  <a:t>Example: 312#31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83FB50-7AD2-48AC-A7DA-D2BF9A27C0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8" r="-2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92C8A8-24A7-4852-B98E-7D0FCD6E427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312#35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92C8A8-24A7-4852-B98E-7D0FCD6E42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64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73B1-87D6-445B-90B8-62B04F67A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6-01 Exponent Properties and </a:t>
            </a:r>
            <a:r>
              <a:rPr lang="en-US" i="1" dirty="0"/>
              <a:t>e</a:t>
            </a:r>
            <a:r>
              <a:rPr lang="en-US" dirty="0"/>
              <a:t> (5.2, 6.2)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97343-22E7-4543-A889-D947DD536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can simplify expressions with exponents.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can simplify expressions involving </a:t>
            </a:r>
            <a:r>
              <a:rPr lang="en-US" i="1" dirty="0"/>
              <a:t>e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can rewrite expressions with </a:t>
            </a:r>
            <a:r>
              <a:rPr lang="en-US" i="1" dirty="0"/>
              <a:t>e</a:t>
            </a:r>
            <a:r>
              <a:rPr lang="en-US" dirty="0"/>
              <a:t> as decimals.</a:t>
            </a:r>
          </a:p>
        </p:txBody>
      </p:sp>
    </p:spTree>
    <p:extLst>
      <p:ext uri="{BB962C8B-B14F-4D97-AF65-F5344CB8AC3E}">
        <p14:creationId xmlns:p14="http://schemas.microsoft.com/office/powerpoint/2010/main" val="1715448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DA2EB-CB94-4B26-9434-89FE3643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6-03 Rewrite Exponential as Logarithmic Functions (6.3)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C056C-FAF3-4318-AAA2-DC55B621D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Assignment (20 </a:t>
            </a:r>
            <a:r>
              <a:rPr lang="en-US" dirty="0"/>
              <a:t>total)</a:t>
            </a:r>
          </a:p>
          <a:p>
            <a:pPr lvl="1"/>
            <a:r>
              <a:rPr lang="en-US" dirty="0"/>
              <a:t>Evaluate logs: 312#13, 15, 17, 23, 25</a:t>
            </a:r>
          </a:p>
          <a:p>
            <a:pPr lvl="1"/>
            <a:r>
              <a:rPr lang="en-US" dirty="0"/>
              <a:t>Rewrite logs as exponentials: 312#1, 3, 5</a:t>
            </a:r>
          </a:p>
          <a:p>
            <a:pPr lvl="1"/>
            <a:r>
              <a:rPr lang="en-US" dirty="0"/>
              <a:t>Rewrite exponentials as logs: 312#7, 9, 11</a:t>
            </a:r>
          </a:p>
          <a:p>
            <a:pPr lvl="1"/>
            <a:r>
              <a:rPr lang="en-US" dirty="0"/>
              <a:t>Simplify expressions: 312#31, 33, 35, 37</a:t>
            </a:r>
          </a:p>
          <a:p>
            <a:pPr lvl="1"/>
            <a:r>
              <a:rPr lang="en-US" dirty="0"/>
              <a:t>Mixed Review: 314#75, 77, 79, 83, 85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74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12ED-B939-4BEA-8D19-BBB6A348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6-04 Logarithmic Properties (6.5)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EC60E-0438-43DA-ACD8-09A387F365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can expand logarithms.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can condense logarithms.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can evaluate logarithms using the change-of-base formula.</a:t>
            </a:r>
          </a:p>
        </p:txBody>
      </p:sp>
    </p:spTree>
    <p:extLst>
      <p:ext uri="{BB962C8B-B14F-4D97-AF65-F5344CB8AC3E}">
        <p14:creationId xmlns:p14="http://schemas.microsoft.com/office/powerpoint/2010/main" val="567731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6-04 Logarithmic Properties (6.5)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Product Property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𝑢𝑣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Quotient Property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Power Property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7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E6CA-A924-4A34-925E-70BFA1A3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6-04 Logarithmic Properties (6.5)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D50CC5-6D2E-440D-8556-99CDD73B91D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Expand logarithms</a:t>
                </a:r>
              </a:p>
              <a:p>
                <a:pPr lvl="1"/>
                <a:r>
                  <a:rPr lang="en-US" dirty="0"/>
                  <a:t>Rewrite as several logs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Example: 327#13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D50CC5-6D2E-440D-8556-99CDD73B91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DCAA680-EDF9-4868-A4DF-19261688C1C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327#15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func>
                  </m:oMath>
                </a14:m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DCAA680-EDF9-4868-A4DF-19261688C1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18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454A9-6A7B-49FB-9977-EC6778FBB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6-04 Logarithmic Properties (6.5)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5C72F3-5442-4270-AA1F-A90A339AF2B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Condense logs</a:t>
                </a:r>
              </a:p>
              <a:p>
                <a:pPr lvl="1"/>
                <a:r>
                  <a:rPr lang="en-US" dirty="0"/>
                  <a:t>Try to write as a single log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Example: 327#25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5C72F3-5442-4270-AA1F-A90A339AF2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8E360E5-258C-47AE-8014-2D8F19F364C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327#23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8E360E5-258C-47AE-8014-2D8F19F364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89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6-04 Logarithmic Properties (6.5)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Change-of-Base Formula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lets you evaluate any log on a calculator</a:t>
                </a:r>
              </a:p>
              <a:p>
                <a:endParaRPr lang="en-US" dirty="0"/>
              </a:p>
              <a:p>
                <a:r>
                  <a:rPr lang="en-US" dirty="0"/>
                  <a:t>Example: 327#31</a:t>
                </a:r>
              </a:p>
              <a:p>
                <a:pPr lvl="1"/>
                <a:r>
                  <a:rPr lang="en-US" dirty="0"/>
                  <a:t>Evaluate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8" r="-3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799C7A3-DF5C-4996-A01E-320D5A91EE6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327#29</a:t>
                </a:r>
              </a:p>
              <a:p>
                <a:pPr lvl="1"/>
                <a:r>
                  <a:rPr lang="en-US" dirty="0"/>
                  <a:t>Evaluate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799C7A3-DF5C-4996-A01E-320D5A91EE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88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7260-B3C3-4C37-94AC-603F0AA0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6-04 Logarithmic Properties (6.5)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5F0F3-3A32-46EF-A174-D7E012BD90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Assignment: 20 total</a:t>
                </a:r>
              </a:p>
              <a:p>
                <a:pPr lvl="1"/>
                <a:r>
                  <a:rPr lang="en-US" dirty="0"/>
                  <a:t>Expand logs: 327#11-17 odd</a:t>
                </a:r>
              </a:p>
              <a:p>
                <a:pPr lvl="1"/>
                <a:r>
                  <a:rPr lang="en-US" dirty="0"/>
                  <a:t>Condense logs: 327#21-27 odd</a:t>
                </a:r>
              </a:p>
              <a:p>
                <a:pPr lvl="1"/>
                <a:r>
                  <a:rPr lang="en-US" dirty="0"/>
                  <a:t>Change-of-base formula: 327#29-35 odd</a:t>
                </a:r>
              </a:p>
              <a:p>
                <a:pPr lvl="1"/>
                <a:r>
                  <a:rPr lang="en-US" dirty="0"/>
                  <a:t>Problem Solving: 327#37-38 (Use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Mixed Review: 328#46, 47, 51, 57, 59, 61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5F0F3-3A32-46EF-A174-D7E012BD90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325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38172-2DAF-4597-AC83-B5DC35A2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6-05 Graph Exponential and Logarithmic Functions (6.4)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188C4-CAA2-47CC-950D-C2E824B944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can graph exponential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can graph </a:t>
            </a:r>
            <a:r>
              <a:rPr lang="en-US" dirty="0" err="1"/>
              <a:t>logarthmic</a:t>
            </a:r>
            <a:r>
              <a:rPr lang="en-US" dirty="0"/>
              <a:t>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can find inverses of exponential and logarithmic functions.</a:t>
            </a:r>
          </a:p>
        </p:txBody>
      </p:sp>
    </p:spTree>
    <p:extLst>
      <p:ext uri="{BB962C8B-B14F-4D97-AF65-F5344CB8AC3E}">
        <p14:creationId xmlns:p14="http://schemas.microsoft.com/office/powerpoint/2010/main" val="3300306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6-05 Graph Exponential and Logarithmic Functions (6.4)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433146"/>
                <a:ext cx="6019800" cy="542485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Exponential Function</a:t>
                </a:r>
              </a:p>
              <a:p>
                <a:pPr lvl="1"/>
                <a:r>
                  <a:rPr lang="en-US" i="1" dirty="0"/>
                  <a:t>y</a:t>
                </a:r>
                <a:r>
                  <a:rPr lang="en-US" dirty="0"/>
                  <a:t> = </a:t>
                </a:r>
                <a:r>
                  <a:rPr lang="en-US" i="1" dirty="0" err="1"/>
                  <a:t>b</a:t>
                </a:r>
                <a:r>
                  <a:rPr lang="en-US" i="1" baseline="30000" dirty="0" err="1"/>
                  <a:t>x</a:t>
                </a:r>
                <a:endParaRPr lang="en-US" i="1" dirty="0"/>
              </a:p>
              <a:p>
                <a:pPr lvl="1"/>
                <a:r>
                  <a:rPr lang="en-US" dirty="0"/>
                  <a:t>Base (</a:t>
                </a:r>
                <a:r>
                  <a:rPr lang="en-US" i="1" dirty="0"/>
                  <a:t>b</a:t>
                </a:r>
                <a:r>
                  <a:rPr lang="en-US" dirty="0"/>
                  <a:t>) is a positive number other than 1</a:t>
                </a:r>
              </a:p>
              <a:p>
                <a:r>
                  <a:rPr lang="en-US" dirty="0"/>
                  <a:t>In general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𝑐𝑥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i="1" dirty="0"/>
                  <a:t>a </a:t>
                </a:r>
                <a:r>
                  <a:rPr lang="en-US" dirty="0"/>
                  <a:t>is vertical stretch</a:t>
                </a:r>
              </a:p>
              <a:p>
                <a:pPr lvl="2"/>
                <a:r>
                  <a:rPr lang="en-US" dirty="0"/>
                  <a:t>If </a:t>
                </a:r>
                <a:r>
                  <a:rPr lang="en-US" i="1" dirty="0"/>
                  <a:t>a</a:t>
                </a:r>
                <a:r>
                  <a:rPr lang="en-US" dirty="0"/>
                  <a:t> is −, reflect over </a:t>
                </a:r>
                <a:r>
                  <a:rPr lang="en-US" i="1" dirty="0"/>
                  <a:t>x</a:t>
                </a:r>
                <a:r>
                  <a:rPr lang="en-US" dirty="0"/>
                  <a:t>-axis</a:t>
                </a:r>
              </a:p>
              <a:p>
                <a:pPr lvl="1"/>
                <a:r>
                  <a:rPr lang="en-US" i="1" dirty="0"/>
                  <a:t>c</a:t>
                </a:r>
                <a:r>
                  <a:rPr lang="en-US" dirty="0"/>
                  <a:t> is horizontal shrink</a:t>
                </a:r>
              </a:p>
              <a:p>
                <a:pPr lvl="2"/>
                <a:r>
                  <a:rPr lang="en-US" dirty="0"/>
                  <a:t>Shrink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</a:t>
                </a:r>
                <a:r>
                  <a:rPr lang="en-US" i="1" dirty="0"/>
                  <a:t>c</a:t>
                </a:r>
                <a:r>
                  <a:rPr lang="en-US" dirty="0"/>
                  <a:t> is −, reflect over </a:t>
                </a:r>
                <a:r>
                  <a:rPr lang="en-US" i="1" dirty="0"/>
                  <a:t>y</a:t>
                </a:r>
                <a:r>
                  <a:rPr lang="en-US" dirty="0"/>
                  <a:t>-axis</a:t>
                </a:r>
              </a:p>
              <a:p>
                <a:pPr lvl="1"/>
                <a:r>
                  <a:rPr lang="en-US" i="1" dirty="0"/>
                  <a:t>h</a:t>
                </a:r>
                <a:r>
                  <a:rPr lang="en-US" dirty="0"/>
                  <a:t> is horizontal shift</a:t>
                </a:r>
              </a:p>
              <a:p>
                <a:pPr lvl="1"/>
                <a:r>
                  <a:rPr lang="en-US" i="1" dirty="0"/>
                  <a:t>k</a:t>
                </a:r>
                <a:r>
                  <a:rPr lang="en-US" dirty="0"/>
                  <a:t> is vertical shift</a:t>
                </a:r>
              </a:p>
              <a:p>
                <a:pPr lvl="1"/>
                <a:r>
                  <a:rPr lang="en-US" dirty="0"/>
                  <a:t>Horizontal asymptote: </a:t>
                </a:r>
                <a:r>
                  <a:rPr lang="en-US" i="1" dirty="0"/>
                  <a:t>y</a:t>
                </a:r>
                <a:r>
                  <a:rPr lang="en-US" dirty="0"/>
                  <a:t> = </a:t>
                </a:r>
                <a:r>
                  <a:rPr lang="en-US" i="1" dirty="0"/>
                  <a:t>k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433146"/>
                <a:ext cx="6019800" cy="5424854"/>
              </a:xfrm>
              <a:blipFill>
                <a:blip r:embed="rId3"/>
                <a:stretch>
                  <a:fillRect l="-1518" t="-3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Content Placeholder 33">
            <a:extLst>
              <a:ext uri="{FF2B5EF4-FFF2-40B4-BE49-F238E27FC236}">
                <a16:creationId xmlns:a16="http://schemas.microsoft.com/office/drawing/2014/main" id="{71D74A23-F6F9-478C-BECE-E806676FD4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56621" y="1313410"/>
            <a:ext cx="5535379" cy="55445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8591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6F84-0C8B-455C-8D31-EB12DC343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6-05 Graph Exponential and Logarithmic Functions (6.4)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235B8-EE3E-40EC-A9C4-9FF7D6CEE8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074FD-2312-47BA-A266-15DB87B6C2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Graph Exponential Functions</a:t>
            </a:r>
          </a:p>
          <a:p>
            <a:pPr lvl="1"/>
            <a:r>
              <a:rPr lang="en-US" dirty="0"/>
              <a:t>Find and graph the horizontal asymptote</a:t>
            </a:r>
          </a:p>
          <a:p>
            <a:pPr lvl="1"/>
            <a:r>
              <a:rPr lang="en-US" dirty="0"/>
              <a:t>Make a table of values</a:t>
            </a:r>
          </a:p>
          <a:p>
            <a:pPr lvl="1"/>
            <a:r>
              <a:rPr lang="en-US" dirty="0"/>
              <a:t>Plot points and draw the curve</a:t>
            </a:r>
          </a:p>
          <a:p>
            <a:pPr lvl="2"/>
            <a:r>
              <a:rPr lang="en-US" dirty="0"/>
              <a:t>Make sure the curve is near the asymptotes at the edge of the graph</a:t>
            </a:r>
          </a:p>
        </p:txBody>
      </p:sp>
      <p:pic>
        <p:nvPicPr>
          <p:cNvPr id="5" name="Content Placeholder 33">
            <a:extLst>
              <a:ext uri="{FF2B5EF4-FFF2-40B4-BE49-F238E27FC236}">
                <a16:creationId xmlns:a16="http://schemas.microsoft.com/office/drawing/2014/main" id="{A96E0702-D169-42BE-8FCE-11CB41BD9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146"/>
            <a:ext cx="5535379" cy="55445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35115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6-01 Exponent Properties and </a:t>
            </a:r>
            <a:r>
              <a:rPr lang="en-US" i="1" dirty="0"/>
              <a:t>e</a:t>
            </a:r>
            <a:r>
              <a:rPr lang="en-US" dirty="0"/>
              <a:t> (5.2, 6.2)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Using Properties of Rational Exponents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(Product Property)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b="0" dirty="0"/>
                  <a:t> (Power of a Product Property)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𝑚𝑛</m:t>
                        </m:r>
                      </m:sup>
                    </m:sSup>
                  </m:oMath>
                </a14:m>
                <a:r>
                  <a:rPr lang="en-US" dirty="0"/>
                  <a:t> (Power of a Power Property)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(Quotient Property)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en-US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(Power of a Quotient Property)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(Negative </a:t>
                </a:r>
                <a:r>
                  <a:rPr lang="en-US"/>
                  <a:t>Exponent Property)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750" t="-3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22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C31E5-F573-46A9-B9E4-C098C02E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6-05 Graph Exponential and Logarithmic Functions (6.4)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D5785-33B1-473C-AF45-ACE0B9DE6AF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 320#17</a:t>
                </a:r>
              </a:p>
              <a:p>
                <a:r>
                  <a:rPr lang="en-US" dirty="0"/>
                  <a:t>(a) Describe the transformations. (b) Then graph the function.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D5785-33B1-473C-AF45-ACE0B9DE6A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8" r="-2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B76077-146F-4E57-A8B1-AF0ADA91B9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58" y="1433146"/>
            <a:ext cx="5423442" cy="5432482"/>
          </a:xfrm>
        </p:spPr>
      </p:pic>
    </p:spTree>
    <p:extLst>
      <p:ext uri="{BB962C8B-B14F-4D97-AF65-F5344CB8AC3E}">
        <p14:creationId xmlns:p14="http://schemas.microsoft.com/office/powerpoint/2010/main" val="3351500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C31E5-F573-46A9-B9E4-C098C02E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6-05 Graph Exponential and Logarithmic Functions (6.4)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D5785-33B1-473C-AF45-ACE0B9DE6AF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Try 320#15</a:t>
                </a:r>
              </a:p>
              <a:p>
                <a:r>
                  <a:rPr lang="en-US" dirty="0"/>
                  <a:t>(a) Describe the transformations. (b) Then graph the function.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D5785-33B1-473C-AF45-ACE0B9DE6A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8" r="-2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B76077-146F-4E57-A8B1-AF0ADA91B9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58" y="1433146"/>
            <a:ext cx="5423442" cy="5432482"/>
          </a:xfrm>
        </p:spPr>
      </p:pic>
    </p:spTree>
    <p:extLst>
      <p:ext uri="{BB962C8B-B14F-4D97-AF65-F5344CB8AC3E}">
        <p14:creationId xmlns:p14="http://schemas.microsoft.com/office/powerpoint/2010/main" val="3719075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6-05 Graph Exponential and Logarithmic Functions (6.4)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433146"/>
                <a:ext cx="6019800" cy="5424854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Logarithmic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Base (</a:t>
                </a:r>
                <a:r>
                  <a:rPr lang="en-US" i="1" dirty="0"/>
                  <a:t>b</a:t>
                </a:r>
                <a:r>
                  <a:rPr lang="en-US" dirty="0"/>
                  <a:t>) is a positive number other than 1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Logarithms and exponentials are inverses</a:t>
                </a:r>
              </a:p>
              <a:p>
                <a:pPr lvl="1"/>
                <a:r>
                  <a:rPr lang="en-US" i="1" dirty="0"/>
                  <a:t>x</a:t>
                </a:r>
                <a:r>
                  <a:rPr lang="en-US" dirty="0"/>
                  <a:t> and </a:t>
                </a:r>
                <a:r>
                  <a:rPr lang="en-US" i="1" dirty="0"/>
                  <a:t>y</a:t>
                </a:r>
                <a:r>
                  <a:rPr lang="en-US" dirty="0"/>
                  <a:t> are switched</a:t>
                </a:r>
              </a:p>
              <a:p>
                <a:pPr lvl="1"/>
                <a:r>
                  <a:rPr lang="en-US" dirty="0"/>
                  <a:t>Graphically, reflected over </a:t>
                </a:r>
                <a:r>
                  <a:rPr lang="en-US" i="1" dirty="0"/>
                  <a:t>y</a:t>
                </a:r>
                <a:r>
                  <a:rPr lang="en-US" dirty="0"/>
                  <a:t> = </a:t>
                </a:r>
                <a:r>
                  <a:rPr lang="en-US" i="1" dirty="0"/>
                  <a:t>x</a:t>
                </a:r>
              </a:p>
              <a:p>
                <a:pPr lvl="1"/>
                <a:r>
                  <a:rPr lang="en-US" dirty="0"/>
                  <a:t>Horizontal asymptote becomes vertical asymptote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433146"/>
                <a:ext cx="6019800" cy="5424854"/>
              </a:xfrm>
              <a:blipFill>
                <a:blip r:embed="rId3"/>
                <a:stretch>
                  <a:fillRect l="-1822" t="-1910" r="-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DA2B3F6-62AB-48E2-82CD-50F2511A3A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419" y="1325563"/>
            <a:ext cx="5539581" cy="553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6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6F84-0C8B-455C-8D31-EB12DC343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6-05 Graph Exponential and Logarithmic Functions (6.4)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4235B8-EE3E-40EC-A9C4-9FF7D6CEE89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general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𝑐𝑥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i="1" dirty="0"/>
                  <a:t>a </a:t>
                </a:r>
                <a:r>
                  <a:rPr lang="en-US" dirty="0"/>
                  <a:t>is vertical stretch</a:t>
                </a:r>
              </a:p>
              <a:p>
                <a:pPr lvl="2"/>
                <a:r>
                  <a:rPr lang="en-US" dirty="0"/>
                  <a:t>If </a:t>
                </a:r>
                <a:r>
                  <a:rPr lang="en-US" i="1" dirty="0"/>
                  <a:t>a</a:t>
                </a:r>
                <a:r>
                  <a:rPr lang="en-US" dirty="0"/>
                  <a:t> is −, reflect over </a:t>
                </a:r>
                <a:r>
                  <a:rPr lang="en-US" i="1" dirty="0"/>
                  <a:t>x</a:t>
                </a:r>
                <a:r>
                  <a:rPr lang="en-US" dirty="0"/>
                  <a:t>-axis</a:t>
                </a:r>
              </a:p>
              <a:p>
                <a:pPr lvl="1"/>
                <a:r>
                  <a:rPr lang="en-US" i="1" dirty="0"/>
                  <a:t>c</a:t>
                </a:r>
                <a:r>
                  <a:rPr lang="en-US" dirty="0"/>
                  <a:t> is horizontal shrink</a:t>
                </a:r>
              </a:p>
              <a:p>
                <a:pPr lvl="2"/>
                <a:r>
                  <a:rPr lang="en-US" dirty="0"/>
                  <a:t>Shrink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</a:t>
                </a:r>
                <a:r>
                  <a:rPr lang="en-US" i="1" dirty="0"/>
                  <a:t>c</a:t>
                </a:r>
                <a:r>
                  <a:rPr lang="en-US" dirty="0"/>
                  <a:t> is −, reflect over </a:t>
                </a:r>
                <a:r>
                  <a:rPr lang="en-US" i="1" dirty="0"/>
                  <a:t>y</a:t>
                </a:r>
                <a:r>
                  <a:rPr lang="en-US" dirty="0"/>
                  <a:t>-axis</a:t>
                </a:r>
              </a:p>
              <a:p>
                <a:pPr lvl="1"/>
                <a:r>
                  <a:rPr lang="en-US" i="1" dirty="0"/>
                  <a:t>h</a:t>
                </a:r>
                <a:r>
                  <a:rPr lang="en-US" dirty="0"/>
                  <a:t> is horizontal shift</a:t>
                </a:r>
              </a:p>
              <a:p>
                <a:pPr lvl="1"/>
                <a:r>
                  <a:rPr lang="en-US" i="1" dirty="0"/>
                  <a:t>k</a:t>
                </a:r>
                <a:r>
                  <a:rPr lang="en-US" dirty="0"/>
                  <a:t> is vertical shift</a:t>
                </a:r>
              </a:p>
              <a:p>
                <a:pPr lvl="1"/>
                <a:r>
                  <a:rPr lang="en-US" dirty="0"/>
                  <a:t>Vertical asymptote: </a:t>
                </a:r>
                <a:r>
                  <a:rPr lang="en-US" i="1" dirty="0"/>
                  <a:t>x</a:t>
                </a:r>
                <a:r>
                  <a:rPr lang="en-US" dirty="0"/>
                  <a:t> = </a:t>
                </a:r>
                <a:r>
                  <a:rPr lang="en-US" i="1" dirty="0"/>
                  <a:t>h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4235B8-EE3E-40EC-A9C4-9FF7D6CEE8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074FD-2312-47BA-A266-15DB87B6C2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Graph Logarithmic Functions</a:t>
            </a:r>
          </a:p>
          <a:p>
            <a:pPr lvl="1"/>
            <a:r>
              <a:rPr lang="en-US" dirty="0"/>
              <a:t>Find and graph the vertical asymptote</a:t>
            </a:r>
          </a:p>
          <a:p>
            <a:pPr lvl="1"/>
            <a:r>
              <a:rPr lang="en-US" dirty="0"/>
              <a:t>Make a table of values</a:t>
            </a:r>
          </a:p>
          <a:p>
            <a:pPr lvl="2"/>
            <a:r>
              <a:rPr lang="en-US" dirty="0"/>
              <a:t>You may need to use the change-of-base formula</a:t>
            </a:r>
          </a:p>
          <a:p>
            <a:pPr lvl="1"/>
            <a:r>
              <a:rPr lang="en-US" dirty="0"/>
              <a:t>Plot points and draw the curve</a:t>
            </a:r>
          </a:p>
          <a:p>
            <a:pPr lvl="2"/>
            <a:r>
              <a:rPr lang="en-US" dirty="0"/>
              <a:t>Make sure the curve is near the asymptotes at the edge of the graph</a:t>
            </a:r>
          </a:p>
        </p:txBody>
      </p:sp>
    </p:spTree>
    <p:extLst>
      <p:ext uri="{BB962C8B-B14F-4D97-AF65-F5344CB8AC3E}">
        <p14:creationId xmlns:p14="http://schemas.microsoft.com/office/powerpoint/2010/main" val="54851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C31E5-F573-46A9-B9E4-C098C02E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6-05 Graph Exponential and Logarithmic Functions (6.4)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D5785-33B1-473C-AF45-ACE0B9DE6AF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 320#27</a:t>
                </a:r>
              </a:p>
              <a:p>
                <a:r>
                  <a:rPr lang="en-US" dirty="0"/>
                  <a:t>(a) Describe the transformations. (b) Then graph the function.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−7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D5785-33B1-473C-AF45-ACE0B9DE6A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8" r="-2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B76077-146F-4E57-A8B1-AF0ADA91B9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58" y="1433147"/>
            <a:ext cx="5423442" cy="5432480"/>
          </a:xfrm>
        </p:spPr>
      </p:pic>
    </p:spTree>
    <p:extLst>
      <p:ext uri="{BB962C8B-B14F-4D97-AF65-F5344CB8AC3E}">
        <p14:creationId xmlns:p14="http://schemas.microsoft.com/office/powerpoint/2010/main" val="32511475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C31E5-F573-46A9-B9E4-C098C02E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6-05 Graph Exponential and Logarithmic Functions (6.4)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D5785-33B1-473C-AF45-ACE0B9DE6AF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Try 320#25</a:t>
                </a:r>
              </a:p>
              <a:p>
                <a:r>
                  <a:rPr lang="en-US" dirty="0"/>
                  <a:t>(a) Describe the transformations. (a) Then graph the function.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D5785-33B1-473C-AF45-ACE0B9DE6A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8" r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B76077-146F-4E57-A8B1-AF0ADA91B9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58" y="1433146"/>
            <a:ext cx="5423442" cy="5432482"/>
          </a:xfrm>
        </p:spPr>
      </p:pic>
    </p:spTree>
    <p:extLst>
      <p:ext uri="{BB962C8B-B14F-4D97-AF65-F5344CB8AC3E}">
        <p14:creationId xmlns:p14="http://schemas.microsoft.com/office/powerpoint/2010/main" val="36958403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9321-3639-41D2-8175-E78EFAA8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6-05 Graph Exponential and Logarithmic Functions (6.4)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A95C67-E896-4B7A-A452-83357E14CB5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Find the inverse</a:t>
                </a:r>
              </a:p>
              <a:p>
                <a:pPr lvl="1"/>
                <a:r>
                  <a:rPr lang="en-US" dirty="0"/>
                  <a:t>Isolate log or exponential part </a:t>
                </a:r>
              </a:p>
              <a:p>
                <a:pPr lvl="1"/>
                <a:r>
                  <a:rPr lang="en-US" dirty="0"/>
                  <a:t>Switch </a:t>
                </a:r>
                <a:r>
                  <a:rPr lang="en-US" i="1" dirty="0"/>
                  <a:t>x</a:t>
                </a:r>
                <a:r>
                  <a:rPr lang="en-US" dirty="0"/>
                  <a:t> and </a:t>
                </a:r>
                <a:r>
                  <a:rPr lang="en-US" i="1" dirty="0"/>
                  <a:t>y</a:t>
                </a:r>
                <a:endParaRPr lang="en-US" dirty="0"/>
              </a:p>
              <a:p>
                <a:pPr lvl="1"/>
                <a:r>
                  <a:rPr lang="en-US" dirty="0"/>
                  <a:t>Then rewrite as exponential or log</a:t>
                </a:r>
              </a:p>
              <a:p>
                <a:r>
                  <a:rPr lang="en-US" dirty="0"/>
                  <a:t>Example: 313#47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A95C67-E896-4B7A-A452-83357E14CB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E2392DF-21FD-41D8-BA9C-3AA5DD6367A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313#51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E2392DF-21FD-41D8-BA9C-3AA5DD6367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3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55C9-13F5-4CEC-BF5A-03D33A59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6-05 Graph Exponential and Logarithmic Functions (6.4)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41F67-8006-4950-9390-80E221D8F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Assignment: 15 total</a:t>
            </a:r>
          </a:p>
          <a:p>
            <a:pPr lvl="1"/>
            <a:r>
              <a:rPr lang="en-US" dirty="0"/>
              <a:t>Graph Exponential Functions: 320#15, 17, 21</a:t>
            </a:r>
          </a:p>
          <a:p>
            <a:pPr lvl="1"/>
            <a:r>
              <a:rPr lang="en-US" dirty="0"/>
              <a:t>Graph Logarithmic Functions: 313#57, 59; 320#25, 27</a:t>
            </a:r>
          </a:p>
          <a:p>
            <a:pPr lvl="1"/>
            <a:r>
              <a:rPr lang="en-US" dirty="0"/>
              <a:t>Find Inverses: 313#43, 45, 47, 51</a:t>
            </a:r>
          </a:p>
          <a:p>
            <a:pPr lvl="1"/>
            <a:r>
              <a:rPr lang="en-US" dirty="0"/>
              <a:t>Mixed Review: 322# 53, 55, 62, 65</a:t>
            </a:r>
          </a:p>
        </p:txBody>
      </p:sp>
    </p:spTree>
    <p:extLst>
      <p:ext uri="{BB962C8B-B14F-4D97-AF65-F5344CB8AC3E}">
        <p14:creationId xmlns:p14="http://schemas.microsoft.com/office/powerpoint/2010/main" val="12449307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17D3-1EBE-41BA-8528-939F0BABB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6-06 Solve Exponential and Logarithmic Equations (6.6)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9B42A-F154-4810-8785-802DA167D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can solve exponential equations.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can solve logarithmic equations.</a:t>
            </a:r>
          </a:p>
        </p:txBody>
      </p:sp>
    </p:spTree>
    <p:extLst>
      <p:ext uri="{BB962C8B-B14F-4D97-AF65-F5344CB8AC3E}">
        <p14:creationId xmlns:p14="http://schemas.microsoft.com/office/powerpoint/2010/main" val="16949200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6-06 Solve Exponential and Logarithmic Equations (6.6)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Solving Exponential Equations</a:t>
                </a:r>
              </a:p>
              <a:p>
                <a:pPr lvl="1"/>
                <a:r>
                  <a:rPr lang="en-US" dirty="0">
                    <a:solidFill>
                      <a:schemeClr val="accent5"/>
                    </a:solidFill>
                  </a:rPr>
                  <a:t>Method 1) if the bases are equal, then exponents are equal</a:t>
                </a:r>
              </a:p>
              <a:p>
                <a:r>
                  <a:rPr lang="en-US" dirty="0"/>
                  <a:t>Example: 334#3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487F16F-4C8B-4448-B641-D4C6FD1077F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334#1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487F16F-4C8B-4448-B641-D4C6FD1077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76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35F7-5678-46B7-B58D-54D64513D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6-01 Exponent Properties and </a:t>
            </a:r>
            <a:r>
              <a:rPr lang="en-US" i="1" dirty="0"/>
              <a:t>e</a:t>
            </a:r>
            <a:r>
              <a:rPr lang="en-US" dirty="0"/>
              <a:t> (5.2, 6.2)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2915AD-AD6C-426E-BDDA-AD6570B6B85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Simplify the expression. Write your answer using only positive exponents.</a:t>
                </a:r>
              </a:p>
              <a:p>
                <a:r>
                  <a:rPr lang="en-US" dirty="0"/>
                  <a:t>Example 292#3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2915AD-AD6C-426E-BDDA-AD6570B6B8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7581D2-A529-4C20-809C-FAA720442B7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292#1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7581D2-A529-4C20-809C-FAA720442B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90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6-06 Solve Exponential and Logarithmic Equations (6.6)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Solving Exponential Equations</a:t>
                </a:r>
              </a:p>
              <a:p>
                <a:pPr lvl="1"/>
                <a:r>
                  <a:rPr lang="en-US" dirty="0">
                    <a:solidFill>
                      <a:schemeClr val="accent5"/>
                    </a:solidFill>
                  </a:rPr>
                  <a:t>Method 2) take log of both sides</a:t>
                </a:r>
              </a:p>
              <a:p>
                <a:r>
                  <a:rPr lang="en-US" dirty="0"/>
                  <a:t>Example: 334#9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Try 334#11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+9=15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39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6-06 Solve Exponential and Logarithmic Equations (6.6)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Solving Logarithmic Equations</a:t>
                </a:r>
              </a:p>
              <a:p>
                <a:pPr lvl="1"/>
                <a:r>
                  <a:rPr lang="en-US" dirty="0">
                    <a:solidFill>
                      <a:schemeClr val="accent5"/>
                    </a:solidFill>
                  </a:rPr>
                  <a:t>Method 1) if the bases are equal, then logs are equal</a:t>
                </a:r>
              </a:p>
              <a:p>
                <a:r>
                  <a:rPr lang="en-US" dirty="0"/>
                  <a:t>Example 334#17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−12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B47CE55-3982-45DB-81A6-09C17AABEC9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334#19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B47CE55-3982-45DB-81A6-09C17AABEC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78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6-06 Solve Exponential and Logarithmic Equations (6.6)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Solving Logarithmic Equations</a:t>
                </a:r>
              </a:p>
              <a:p>
                <a:pPr lvl="1"/>
                <a:r>
                  <a:rPr lang="en-US" dirty="0">
                    <a:solidFill>
                      <a:schemeClr val="accent5"/>
                    </a:solidFill>
                  </a:rPr>
                  <a:t>Method 2) </a:t>
                </a:r>
                <a:r>
                  <a:rPr lang="en-US" dirty="0" err="1">
                    <a:solidFill>
                      <a:schemeClr val="accent5"/>
                    </a:solidFill>
                  </a:rPr>
                  <a:t>exponentiating</a:t>
                </a:r>
                <a:r>
                  <a:rPr lang="en-US" dirty="0">
                    <a:solidFill>
                      <a:schemeClr val="accent5"/>
                    </a:solidFill>
                  </a:rPr>
                  <a:t> both sides</a:t>
                </a:r>
              </a:p>
              <a:p>
                <a:pPr lvl="2"/>
                <a:r>
                  <a:rPr lang="en-US" dirty="0"/>
                  <a:t>Make both sides exponents with the base of the log</a:t>
                </a:r>
              </a:p>
              <a:p>
                <a:r>
                  <a:rPr lang="en-US" dirty="0"/>
                  <a:t>Example: 334#21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+8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3332BCD-451B-43E2-AC6C-58128E3CACA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334#22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3332BCD-451B-43E2-AC6C-58128E3CAC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59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A83F-79CD-4735-9B15-8D6C055CC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6-06 Solve Exponential and Logarithmic Equations (6.6)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15891-EA95-4843-A936-890141376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 (20 total)</a:t>
            </a:r>
          </a:p>
          <a:p>
            <a:pPr lvl="1"/>
            <a:r>
              <a:rPr lang="en-US" dirty="0"/>
              <a:t>Solve Exponential Equations: 334#1, 3, 5, 7, 9, 11, 13</a:t>
            </a:r>
          </a:p>
          <a:p>
            <a:pPr lvl="1"/>
            <a:r>
              <a:rPr lang="en-US" dirty="0"/>
              <a:t>Solve Logarithmic Equations</a:t>
            </a:r>
            <a:r>
              <a:rPr lang="en-US"/>
              <a:t>: 334#17</a:t>
            </a:r>
            <a:r>
              <a:rPr lang="en-US" dirty="0"/>
              <a:t>, 19, 21, 22, 23, 25, 27, 29</a:t>
            </a:r>
          </a:p>
          <a:p>
            <a:pPr lvl="1"/>
            <a:r>
              <a:rPr lang="en-US" dirty="0"/>
              <a:t>Mixed Review: 336#75, 77, 79, 83, 87</a:t>
            </a:r>
          </a:p>
        </p:txBody>
      </p:sp>
    </p:spTree>
    <p:extLst>
      <p:ext uri="{BB962C8B-B14F-4D97-AF65-F5344CB8AC3E}">
        <p14:creationId xmlns:p14="http://schemas.microsoft.com/office/powerpoint/2010/main" val="29804834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7DB84-4625-4B12-9AFC-1C7E58F8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6-07 Modeling with Exponential and Logarithmic Functions (6.7)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25912-5E1E-458E-9398-06E137B6B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can use a common ratio to determine whether data can be represented by an exponential function.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can use technology to find exponential models and logarithmic models for sets of data.</a:t>
            </a:r>
          </a:p>
        </p:txBody>
      </p:sp>
    </p:spTree>
    <p:extLst>
      <p:ext uri="{BB962C8B-B14F-4D97-AF65-F5344CB8AC3E}">
        <p14:creationId xmlns:p14="http://schemas.microsoft.com/office/powerpoint/2010/main" val="17587477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78F9B-B5DB-4C68-99E0-6C2B5050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6-07 Modeling with Exponential and Logarithmic Functions (6.7)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EC3CD-8532-4146-9A12-D998D388D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Choosing Functions to Model Data</a:t>
            </a:r>
          </a:p>
          <a:p>
            <a:r>
              <a:rPr lang="en-US" dirty="0"/>
              <a:t>For equally spaced </a:t>
            </a:r>
            <a:r>
              <a:rPr lang="en-US" i="1" dirty="0"/>
              <a:t>x</a:t>
            </a:r>
            <a:r>
              <a:rPr lang="en-US" dirty="0"/>
              <a:t>-values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y</a:t>
            </a:r>
            <a:r>
              <a:rPr lang="en-US" dirty="0"/>
              <a:t>-values have common </a:t>
            </a:r>
            <a:r>
              <a:rPr lang="en-US" dirty="0">
                <a:solidFill>
                  <a:schemeClr val="accent6"/>
                </a:solidFill>
              </a:rPr>
              <a:t>ratio</a:t>
            </a:r>
            <a:r>
              <a:rPr lang="en-US" dirty="0"/>
              <a:t> (multiple)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accent6"/>
                </a:solidFill>
                <a:sym typeface="Wingdings" panose="05000000000000000000" pitchFamily="2" charset="2"/>
              </a:rPr>
              <a:t>exponential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</a:t>
            </a:r>
            <a:r>
              <a:rPr lang="en-US" i="1" dirty="0"/>
              <a:t>y</a:t>
            </a:r>
            <a:r>
              <a:rPr lang="en-US" dirty="0"/>
              <a:t>-values have </a:t>
            </a:r>
            <a:r>
              <a:rPr lang="en-US" dirty="0">
                <a:solidFill>
                  <a:schemeClr val="accent6"/>
                </a:solidFill>
              </a:rPr>
              <a:t>finite differences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accent6"/>
                </a:solidFill>
                <a:sym typeface="Wingdings" panose="05000000000000000000" pitchFamily="2" charset="2"/>
              </a:rPr>
              <a:t>polynomial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9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EA5C145-7F97-4F8A-976A-DB25881C8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3146"/>
            <a:ext cx="6019800" cy="5059729"/>
          </a:xfrm>
        </p:spPr>
        <p:txBody>
          <a:bodyPr/>
          <a:lstStyle/>
          <a:p>
            <a:r>
              <a:rPr lang="en-US" dirty="0"/>
              <a:t>Try 342#1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001DC-E920-460B-9595-0B95208E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6-07 Modeling with Exponential and Logarithmic Functions (6.7)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C5019-D7A5-4CD5-A0E6-ED8F7AA9CB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Determine the type of function represented by each table.</a:t>
            </a:r>
          </a:p>
          <a:p>
            <a:r>
              <a:rPr lang="en-US" dirty="0"/>
              <a:t>Example: 342#3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175253-06A9-4BD1-BBC3-FBA1932C3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001" y="2039103"/>
            <a:ext cx="4436648" cy="939938"/>
          </a:xfrm>
          <a:prstGeom prst="rect">
            <a:avLst/>
          </a:prstGeo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FB19164D-CA62-4FDE-B89E-68672508B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37" y="2796567"/>
            <a:ext cx="4119514" cy="91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6-07 Modeling with Exponential and Logarithmic Functions (6.7)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Use the regression feature on a graphing calculator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TI-84</a:t>
            </a:r>
          </a:p>
          <a:p>
            <a:pPr lvl="1"/>
            <a:r>
              <a:rPr lang="en-US" dirty="0"/>
              <a:t>Enter points in STAT </a:t>
            </a:r>
            <a:r>
              <a:rPr lang="en-US" dirty="0">
                <a:sym typeface="Wingdings" pitchFamily="2" charset="2"/>
              </a:rPr>
              <a:t> EDIT</a:t>
            </a:r>
          </a:p>
          <a:p>
            <a:pPr lvl="2"/>
            <a:r>
              <a:rPr lang="en-US" dirty="0">
                <a:sym typeface="Wingdings" pitchFamily="2" charset="2"/>
              </a:rPr>
              <a:t>To see points go Y= and highlight Plot1 and press ENTER to keep it highlighted</a:t>
            </a:r>
          </a:p>
          <a:p>
            <a:pPr lvl="2"/>
            <a:r>
              <a:rPr lang="en-US" dirty="0">
                <a:sym typeface="Wingdings" pitchFamily="2" charset="2"/>
              </a:rPr>
              <a:t>Press Zoom and choose </a:t>
            </a:r>
            <a:r>
              <a:rPr lang="en-US" dirty="0" err="1">
                <a:sym typeface="Wingdings" pitchFamily="2" charset="2"/>
              </a:rPr>
              <a:t>ZoomStat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Go to STAT  CALC  </a:t>
            </a:r>
            <a:r>
              <a:rPr lang="en-US" dirty="0" err="1">
                <a:solidFill>
                  <a:schemeClr val="accent3"/>
                </a:solidFill>
                <a:sym typeface="Wingdings" pitchFamily="2" charset="2"/>
              </a:rPr>
              <a:t>ExpReg</a:t>
            </a:r>
            <a:r>
              <a:rPr lang="en-US" dirty="0">
                <a:sym typeface="Wingdings" pitchFamily="2" charset="2"/>
              </a:rPr>
              <a:t> for exponential OR </a:t>
            </a:r>
            <a:r>
              <a:rPr lang="en-US" dirty="0" err="1">
                <a:solidFill>
                  <a:schemeClr val="accent3"/>
                </a:solidFill>
                <a:sym typeface="Wingdings" pitchFamily="2" charset="2"/>
              </a:rPr>
              <a:t>LnReg</a:t>
            </a:r>
            <a:r>
              <a:rPr lang="en-US" dirty="0">
                <a:sym typeface="Wingdings" pitchFamily="2" charset="2"/>
              </a:rPr>
              <a:t> for logarithmic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C8D4D-9F4D-4E12-9AA6-D27E627FBD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accent3"/>
                </a:solidFill>
                <a:sym typeface="Wingdings" pitchFamily="2" charset="2"/>
              </a:rPr>
              <a:t>NumWorks</a:t>
            </a:r>
            <a:endParaRPr lang="en-US" dirty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Choose Regression from </a:t>
            </a:r>
            <a:r>
              <a:rPr lang="en-US" dirty="0" err="1">
                <a:sym typeface="Wingdings" pitchFamily="2" charset="2"/>
              </a:rPr>
              <a:t>homescreen</a:t>
            </a:r>
            <a:endParaRPr lang="en-US" dirty="0">
              <a:sym typeface="Wingdings" pitchFamily="2" charset="2"/>
            </a:endParaRPr>
          </a:p>
          <a:p>
            <a:r>
              <a:rPr lang="en-US" dirty="0"/>
              <a:t>In Data tab, enter points</a:t>
            </a:r>
          </a:p>
          <a:p>
            <a:r>
              <a:rPr lang="en-US" dirty="0"/>
              <a:t>Go to Graph tab</a:t>
            </a:r>
          </a:p>
          <a:p>
            <a:pPr lvl="1"/>
            <a:r>
              <a:rPr lang="en-US" dirty="0"/>
              <a:t>To change regression type, press OK and choose a different regression</a:t>
            </a:r>
          </a:p>
          <a:p>
            <a:pPr lvl="1"/>
            <a:r>
              <a:rPr lang="en-US" dirty="0"/>
              <a:t>Read the answer off the bottom of the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7E46E-E462-4021-B40F-4B5CEE618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6-07 Modeling with Exponential and Logarithmic Functions (6.7)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338D0-FAA7-4E82-B649-1E9093E8BD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Determine whether the data show an exponential relationship. Then write a function that models the data.</a:t>
            </a:r>
          </a:p>
          <a:p>
            <a:r>
              <a:rPr lang="en-US" dirty="0"/>
              <a:t>Example 342#20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DB1D75-C50F-46CC-AC75-1C5F4C8736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Try 342#19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705E44-E276-4BD4-939E-DD70B7BBF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289" y="1970202"/>
            <a:ext cx="3716264" cy="908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B2F0C1-86EB-4A8B-BB3C-5B65EE82A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5" y="3545352"/>
            <a:ext cx="3342807" cy="85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6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A47D8-7171-4142-A5DC-CA5E0CA7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6-07 Modeling with Exponential and Logarithmic Functions (6.7)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DD2F6-3D40-41EA-9E77-1B0F3BFBC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Assignment: 15 total</a:t>
            </a:r>
          </a:p>
          <a:p>
            <a:pPr lvl="1"/>
            <a:r>
              <a:rPr lang="en-US" dirty="0"/>
              <a:t>Determine Type of Model: 342#1-4</a:t>
            </a:r>
          </a:p>
          <a:p>
            <a:pPr lvl="1"/>
            <a:r>
              <a:rPr lang="en-US" dirty="0"/>
              <a:t>Find Model from Table: 342#19, 20, 21, 22, 30, 31, 32</a:t>
            </a:r>
          </a:p>
          <a:p>
            <a:pPr lvl="1"/>
            <a:r>
              <a:rPr lang="en-US" dirty="0"/>
              <a:t>Mixed Review: 344#39, 41, 47, 49</a:t>
            </a:r>
          </a:p>
        </p:txBody>
      </p:sp>
    </p:spTree>
    <p:extLst>
      <p:ext uri="{BB962C8B-B14F-4D97-AF65-F5344CB8AC3E}">
        <p14:creationId xmlns:p14="http://schemas.microsoft.com/office/powerpoint/2010/main" val="46532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6-01 Exponent Properties and </a:t>
            </a:r>
            <a:r>
              <a:rPr lang="en-US" i="1" dirty="0"/>
              <a:t>e</a:t>
            </a:r>
            <a:r>
              <a:rPr lang="en-US" dirty="0"/>
              <a:t> (5.2, 6.2)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1" dirty="0">
                    <a:solidFill>
                      <a:schemeClr val="accent4"/>
                    </a:solidFill>
                  </a:rPr>
                  <a:t>e</a:t>
                </a:r>
                <a:endParaRPr lang="en-US" dirty="0">
                  <a:solidFill>
                    <a:schemeClr val="accent4"/>
                  </a:solidFill>
                </a:endParaRPr>
              </a:p>
              <a:p>
                <a:pPr lvl="1"/>
                <a:r>
                  <a:rPr lang="en-US" dirty="0"/>
                  <a:t>Called the natural base</a:t>
                </a:r>
              </a:p>
              <a:p>
                <a:pPr lvl="1"/>
                <a:r>
                  <a:rPr lang="en-US" dirty="0"/>
                  <a:t>Named after Leonard Euler who discovered it</a:t>
                </a:r>
              </a:p>
              <a:p>
                <a:pPr lvl="2"/>
                <a:r>
                  <a:rPr lang="en-US" dirty="0"/>
                  <a:t>(Pronounced “oil-</a:t>
                </a:r>
                <a:r>
                  <a:rPr lang="en-US" dirty="0" err="1"/>
                  <a:t>er</a:t>
                </a:r>
                <a:r>
                  <a:rPr lang="en-US" dirty="0"/>
                  <a:t>”)</a:t>
                </a:r>
              </a:p>
              <a:p>
                <a:pPr lvl="1"/>
                <a:r>
                  <a:rPr lang="en-US" dirty="0"/>
                  <a:t>Found by putting really big numbers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= 2.718281828459…</a:t>
                </a:r>
              </a:p>
              <a:p>
                <a:pPr lvl="1"/>
                <a:r>
                  <a:rPr lang="en-US" dirty="0"/>
                  <a:t>Irrational number like </a:t>
                </a:r>
                <a:r>
                  <a:rPr lang="el-GR" dirty="0"/>
                  <a:t>π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0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6-01 Exponent Properties and </a:t>
            </a:r>
            <a:r>
              <a:rPr lang="en-US" i="1" dirty="0"/>
              <a:t>e</a:t>
            </a:r>
            <a:r>
              <a:rPr lang="en-US" dirty="0"/>
              <a:t> (5.2, 6.2)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Simplifying natural base expressions</a:t>
                </a:r>
              </a:p>
              <a:p>
                <a:pPr lvl="1"/>
                <a:r>
                  <a:rPr lang="en-US" dirty="0"/>
                  <a:t>Just treat </a:t>
                </a:r>
                <a:r>
                  <a:rPr lang="en-US" i="1" dirty="0"/>
                  <a:t>e</a:t>
                </a:r>
                <a:r>
                  <a:rPr lang="en-US" dirty="0"/>
                  <a:t> like a regular variable</a:t>
                </a:r>
              </a:p>
              <a:p>
                <a:r>
                  <a:rPr lang="en-US" dirty="0"/>
                  <a:t>Example (305#5)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8" r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305#3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18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6-01 Exponent Properties and </a:t>
            </a:r>
            <a:r>
              <a:rPr lang="en-US" i="1" dirty="0"/>
              <a:t>e</a:t>
            </a:r>
            <a:r>
              <a:rPr lang="en-US" dirty="0"/>
              <a:t> (5.2, 6.2)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Evaluate the natural base expressions using your calculator</a:t>
                </a:r>
              </a:p>
              <a:p>
                <a:r>
                  <a:rPr lang="en-US" dirty="0"/>
                  <a:t>Example 305#29</a:t>
                </a:r>
              </a:p>
              <a:p>
                <a:pPr lvl="1"/>
                <a:r>
                  <a:rPr lang="en-US" dirty="0"/>
                  <a:t>Rewrite in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−0.75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FB9497E-5AAA-4990-863E-3F3C362F0CC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305#31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FB9497E-5AAA-4990-863E-3F3C362F0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29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4A4213-8E48-4BD8-BEDC-064592F78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6-01 Exponent Properties and </a:t>
            </a:r>
            <a:r>
              <a:rPr lang="en-US" i="1" dirty="0"/>
              <a:t>e</a:t>
            </a:r>
            <a:r>
              <a:rPr lang="en-US" dirty="0"/>
              <a:t> (5.2, 6.2)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341159-8ECC-4509-A6C3-9D9C3410E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 (20 total)</a:t>
            </a:r>
          </a:p>
          <a:p>
            <a:pPr lvl="1"/>
            <a:r>
              <a:rPr lang="en-US" dirty="0"/>
              <a:t>Properties of Exponents: 292#1-4; </a:t>
            </a:r>
          </a:p>
          <a:p>
            <a:pPr lvl="1"/>
            <a:r>
              <a:rPr lang="en-US" dirty="0"/>
              <a:t>Simplifying </a:t>
            </a:r>
            <a:r>
              <a:rPr lang="en-US" i="1" dirty="0"/>
              <a:t>e</a:t>
            </a:r>
            <a:r>
              <a:rPr lang="en-US" dirty="0"/>
              <a:t>: 305#1-10 odd;</a:t>
            </a:r>
          </a:p>
          <a:p>
            <a:pPr lvl="1"/>
            <a:r>
              <a:rPr lang="en-US" dirty="0"/>
              <a:t>Changing </a:t>
            </a:r>
            <a:r>
              <a:rPr lang="en-US" i="1" dirty="0"/>
              <a:t>e</a:t>
            </a:r>
            <a:r>
              <a:rPr lang="en-US" dirty="0"/>
              <a:t> to decimal: 305#25-28 all;</a:t>
            </a:r>
          </a:p>
          <a:p>
            <a:pPr lvl="1"/>
            <a:r>
              <a:rPr lang="en-US" dirty="0"/>
              <a:t>Mixed Review: 306#43, 45, 51, 53 (no graph), 55 (no graph)</a:t>
            </a:r>
          </a:p>
        </p:txBody>
      </p:sp>
    </p:spTree>
    <p:extLst>
      <p:ext uri="{BB962C8B-B14F-4D97-AF65-F5344CB8AC3E}">
        <p14:creationId xmlns:p14="http://schemas.microsoft.com/office/powerpoint/2010/main" val="3049503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Harlow Solid Italic"/>
        <a:ea typeface=""/>
        <a:cs typeface=""/>
      </a:majorFont>
      <a:minorFont>
        <a:latin typeface="Cambria"/>
        <a:ea typeface=""/>
        <a:cs typeface="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3370</Words>
  <Application>Microsoft Office PowerPoint</Application>
  <PresentationFormat>Widescreen</PresentationFormat>
  <Paragraphs>629</Paragraphs>
  <Slides>59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Cambria Math</vt:lpstr>
      <vt:lpstr>Wingdings</vt:lpstr>
      <vt:lpstr>Comic Sans MS</vt:lpstr>
      <vt:lpstr>Harlow Solid Italic</vt:lpstr>
      <vt:lpstr>Arial</vt:lpstr>
      <vt:lpstr>Calibri</vt:lpstr>
      <vt:lpstr>Cambria</vt:lpstr>
      <vt:lpstr>Office Theme</vt:lpstr>
      <vt:lpstr>Exponential and Logarithmic Functions</vt:lpstr>
      <vt:lpstr>PowerPoint Presentation</vt:lpstr>
      <vt:lpstr>6-01 Exponent Properties and e (5.2, 6.2)</vt:lpstr>
      <vt:lpstr>6-01 Exponent Properties and e (5.2, 6.2)</vt:lpstr>
      <vt:lpstr>6-01 Exponent Properties and e (5.2, 6.2)</vt:lpstr>
      <vt:lpstr>6-01 Exponent Properties and e (5.2, 6.2)</vt:lpstr>
      <vt:lpstr>6-01 Exponent Properties and e (5.2, 6.2)</vt:lpstr>
      <vt:lpstr>6-01 Exponent Properties and e (5.2, 6.2)</vt:lpstr>
      <vt:lpstr>6-01 Exponent Properties and e (5.2, 6.2)</vt:lpstr>
      <vt:lpstr>6-02 Exponential Growth and Decay Functions (6.1)</vt:lpstr>
      <vt:lpstr>6-02 Exponential Growth and Decay Functions (6.1)</vt:lpstr>
      <vt:lpstr>8-1 Exponential Growth</vt:lpstr>
      <vt:lpstr>PowerPoint Presentation</vt:lpstr>
      <vt:lpstr>6-02 Exponential Growth and Decay Functions (6.1)</vt:lpstr>
      <vt:lpstr>6-02 Exponential Growth and Decay Functions (6.1)</vt:lpstr>
      <vt:lpstr>6-02 Exponential Growth and Decay Functions (6.1)</vt:lpstr>
      <vt:lpstr>6-02 Exponential Growth and Decay Functions (6.1)</vt:lpstr>
      <vt:lpstr>6-02 Exponential Growth and Decay Functions (6.1)</vt:lpstr>
      <vt:lpstr>6-02 Exponential Growth and Decay Functions (6.1)</vt:lpstr>
      <vt:lpstr>6-02 Exponential Growth and Decay Functions (6.1)</vt:lpstr>
      <vt:lpstr>6-02 Exponential Growth and Decay Functions (6.1)</vt:lpstr>
      <vt:lpstr>6-02 Exponential Growth and Decay Functions (6.1)</vt:lpstr>
      <vt:lpstr>6-02 Exponential Growth and Decay Functions (6.1)</vt:lpstr>
      <vt:lpstr>6-03 Rewrite Exponential as Logarithmic Functions (6.3)</vt:lpstr>
      <vt:lpstr>6-03 Rewrite Exponential as Logarithmic Functions (6.3)</vt:lpstr>
      <vt:lpstr>6-03 Rewrite Exponential as Logarithmic Functions (6.3)</vt:lpstr>
      <vt:lpstr>6-03 Rewrite Exponential as Logarithmic Functions (6.3)</vt:lpstr>
      <vt:lpstr>6-03 Rewrite Exponential as Logarithmic Functions (6.3)</vt:lpstr>
      <vt:lpstr>6-03 Rewrite Exponential as Logarithmic Functions (6.3)</vt:lpstr>
      <vt:lpstr>6-03 Rewrite Exponential as Logarithmic Functions (6.3)</vt:lpstr>
      <vt:lpstr>6-04 Logarithmic Properties (6.5)</vt:lpstr>
      <vt:lpstr>6-04 Logarithmic Properties (6.5)</vt:lpstr>
      <vt:lpstr>6-04 Logarithmic Properties (6.5)</vt:lpstr>
      <vt:lpstr>6-04 Logarithmic Properties (6.5)</vt:lpstr>
      <vt:lpstr>6-04 Logarithmic Properties (6.5)</vt:lpstr>
      <vt:lpstr>6-04 Logarithmic Properties (6.5)</vt:lpstr>
      <vt:lpstr>6-05 Graph Exponential and Logarithmic Functions (6.4)</vt:lpstr>
      <vt:lpstr>6-05 Graph Exponential and Logarithmic Functions (6.4)</vt:lpstr>
      <vt:lpstr>6-05 Graph Exponential and Logarithmic Functions (6.4)</vt:lpstr>
      <vt:lpstr>6-05 Graph Exponential and Logarithmic Functions (6.4)</vt:lpstr>
      <vt:lpstr>6-05 Graph Exponential and Logarithmic Functions (6.4)</vt:lpstr>
      <vt:lpstr>6-05 Graph Exponential and Logarithmic Functions (6.4)</vt:lpstr>
      <vt:lpstr>6-05 Graph Exponential and Logarithmic Functions (6.4)</vt:lpstr>
      <vt:lpstr>6-05 Graph Exponential and Logarithmic Functions (6.4)</vt:lpstr>
      <vt:lpstr>6-05 Graph Exponential and Logarithmic Functions (6.4)</vt:lpstr>
      <vt:lpstr>6-05 Graph Exponential and Logarithmic Functions (6.4)</vt:lpstr>
      <vt:lpstr>6-05 Graph Exponential and Logarithmic Functions (6.4)</vt:lpstr>
      <vt:lpstr>6-06 Solve Exponential and Logarithmic Equations (6.6)</vt:lpstr>
      <vt:lpstr>6-06 Solve Exponential and Logarithmic Equations (6.6)</vt:lpstr>
      <vt:lpstr>6-06 Solve Exponential and Logarithmic Equations (6.6)</vt:lpstr>
      <vt:lpstr>6-06 Solve Exponential and Logarithmic Equations (6.6)</vt:lpstr>
      <vt:lpstr>6-06 Solve Exponential and Logarithmic Equations (6.6)</vt:lpstr>
      <vt:lpstr>6-06 Solve Exponential and Logarithmic Equations (6.6)</vt:lpstr>
      <vt:lpstr>6-07 Modeling with Exponential and Logarithmic Functions (6.7)</vt:lpstr>
      <vt:lpstr>6-07 Modeling with Exponential and Logarithmic Functions (6.7)</vt:lpstr>
      <vt:lpstr>6-07 Modeling with Exponential and Logarithmic Functions (6.7)</vt:lpstr>
      <vt:lpstr>6-07 Modeling with Exponential and Logarithmic Functions (6.7)</vt:lpstr>
      <vt:lpstr>6-07 Modeling with Exponential and Logarithmic Functions (6.7)</vt:lpstr>
      <vt:lpstr>6-07 Modeling with Exponential and Logarithmic Functions (6.7)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Wright</dc:creator>
  <cp:lastModifiedBy>Richard Wright</cp:lastModifiedBy>
  <cp:revision>117</cp:revision>
  <cp:lastPrinted>2021-11-08T20:43:16Z</cp:lastPrinted>
  <dcterms:created xsi:type="dcterms:W3CDTF">2021-09-15T17:18:38Z</dcterms:created>
  <dcterms:modified xsi:type="dcterms:W3CDTF">2025-01-23T20:18:42Z</dcterms:modified>
</cp:coreProperties>
</file>