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345" r:id="rId3"/>
    <p:sldId id="348" r:id="rId4"/>
    <p:sldId id="349" r:id="rId5"/>
    <p:sldId id="257" r:id="rId6"/>
    <p:sldId id="350" r:id="rId7"/>
    <p:sldId id="259" r:id="rId8"/>
    <p:sldId id="260" r:id="rId9"/>
    <p:sldId id="366" r:id="rId10"/>
    <p:sldId id="262" r:id="rId11"/>
    <p:sldId id="263" r:id="rId12"/>
    <p:sldId id="264" r:id="rId13"/>
    <p:sldId id="265" r:id="rId14"/>
    <p:sldId id="261" r:id="rId15"/>
    <p:sldId id="266" r:id="rId16"/>
    <p:sldId id="351" r:id="rId17"/>
    <p:sldId id="352" r:id="rId18"/>
    <p:sldId id="268" r:id="rId19"/>
    <p:sldId id="269" r:id="rId20"/>
    <p:sldId id="270" r:id="rId21"/>
    <p:sldId id="271" r:id="rId22"/>
    <p:sldId id="367" r:id="rId23"/>
    <p:sldId id="272" r:id="rId24"/>
    <p:sldId id="273" r:id="rId25"/>
    <p:sldId id="353" r:id="rId26"/>
    <p:sldId id="354" r:id="rId27"/>
    <p:sldId id="275" r:id="rId28"/>
    <p:sldId id="276" r:id="rId29"/>
    <p:sldId id="277" r:id="rId30"/>
    <p:sldId id="278" r:id="rId31"/>
    <p:sldId id="368" r:id="rId32"/>
    <p:sldId id="279" r:id="rId33"/>
    <p:sldId id="355" r:id="rId34"/>
    <p:sldId id="356" r:id="rId35"/>
    <p:sldId id="357" r:id="rId36"/>
    <p:sldId id="358" r:id="rId37"/>
    <p:sldId id="359" r:id="rId38"/>
    <p:sldId id="360" r:id="rId39"/>
    <p:sldId id="361" r:id="rId40"/>
    <p:sldId id="362" r:id="rId41"/>
    <p:sldId id="363" r:id="rId42"/>
    <p:sldId id="369" r:id="rId43"/>
    <p:sldId id="288" r:id="rId44"/>
    <p:sldId id="289" r:id="rId45"/>
    <p:sldId id="290" r:id="rId46"/>
    <p:sldId id="291" r:id="rId47"/>
    <p:sldId id="292" r:id="rId48"/>
    <p:sldId id="364" r:id="rId49"/>
    <p:sldId id="293" r:id="rId50"/>
    <p:sldId id="294" r:id="rId51"/>
    <p:sldId id="306" r:id="rId52"/>
    <p:sldId id="295" r:id="rId53"/>
    <p:sldId id="296" r:id="rId54"/>
    <p:sldId id="297" r:id="rId55"/>
    <p:sldId id="307" r:id="rId56"/>
    <p:sldId id="308" r:id="rId57"/>
    <p:sldId id="365" r:id="rId58"/>
    <p:sldId id="371" r:id="rId5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401" autoAdjust="0"/>
  </p:normalViewPr>
  <p:slideViewPr>
    <p:cSldViewPr snapToGrid="0">
      <p:cViewPr varScale="1">
        <p:scale>
          <a:sx n="69" d="100"/>
          <a:sy n="69" d="100"/>
        </p:scale>
        <p:origin x="12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8575">
              <a:noFill/>
            </a:ln>
          </c:spPr>
          <c:xVal>
            <c:numRef>
              <c:f>Sheet1!$A$2:$A$7</c:f>
              <c:numCache>
                <c:formatCode>General</c:formatCode>
                <c:ptCount val="6"/>
                <c:pt idx="0">
                  <c:v>0</c:v>
                </c:pt>
                <c:pt idx="1">
                  <c:v>1</c:v>
                </c:pt>
                <c:pt idx="2">
                  <c:v>2</c:v>
                </c:pt>
                <c:pt idx="3">
                  <c:v>3</c:v>
                </c:pt>
                <c:pt idx="4">
                  <c:v>4</c:v>
                </c:pt>
                <c:pt idx="5">
                  <c:v>5</c:v>
                </c:pt>
              </c:numCache>
            </c:numRef>
          </c:xVal>
          <c:yVal>
            <c:numRef>
              <c:f>Sheet1!$B$2:$B$7</c:f>
              <c:numCache>
                <c:formatCode>General</c:formatCode>
                <c:ptCount val="6"/>
                <c:pt idx="0">
                  <c:v>1</c:v>
                </c:pt>
                <c:pt idx="1">
                  <c:v>2</c:v>
                </c:pt>
                <c:pt idx="2">
                  <c:v>4</c:v>
                </c:pt>
                <c:pt idx="3">
                  <c:v>8</c:v>
                </c:pt>
                <c:pt idx="4">
                  <c:v>16</c:v>
                </c:pt>
                <c:pt idx="5">
                  <c:v>32</c:v>
                </c:pt>
              </c:numCache>
            </c:numRef>
          </c:yVal>
          <c:smooth val="0"/>
          <c:extLst>
            <c:ext xmlns:c16="http://schemas.microsoft.com/office/drawing/2014/chart" uri="{C3380CC4-5D6E-409C-BE32-E72D297353CC}">
              <c16:uniqueId val="{00000000-E697-4B28-973E-43D9EC754408}"/>
            </c:ext>
          </c:extLst>
        </c:ser>
        <c:dLbls>
          <c:showLegendKey val="0"/>
          <c:showVal val="0"/>
          <c:showCatName val="0"/>
          <c:showSerName val="0"/>
          <c:showPercent val="0"/>
          <c:showBubbleSize val="0"/>
        </c:dLbls>
        <c:axId val="280027520"/>
        <c:axId val="280029056"/>
      </c:scatterChart>
      <c:valAx>
        <c:axId val="280027520"/>
        <c:scaling>
          <c:orientation val="minMax"/>
        </c:scaling>
        <c:delete val="0"/>
        <c:axPos val="b"/>
        <c:majorGridlines>
          <c:spPr>
            <a:ln w="19050"/>
          </c:spPr>
        </c:majorGridlines>
        <c:numFmt formatCode="General" sourceLinked="1"/>
        <c:majorTickMark val="out"/>
        <c:minorTickMark val="none"/>
        <c:tickLblPos val="nextTo"/>
        <c:spPr>
          <a:ln w="19050"/>
        </c:spPr>
        <c:crossAx val="280029056"/>
        <c:crosses val="autoZero"/>
        <c:crossBetween val="midCat"/>
      </c:valAx>
      <c:valAx>
        <c:axId val="280029056"/>
        <c:scaling>
          <c:orientation val="minMax"/>
        </c:scaling>
        <c:delete val="0"/>
        <c:axPos val="l"/>
        <c:majorGridlines>
          <c:spPr>
            <a:ln w="19050"/>
          </c:spPr>
        </c:majorGridlines>
        <c:numFmt formatCode="General" sourceLinked="1"/>
        <c:majorTickMark val="out"/>
        <c:minorTickMark val="none"/>
        <c:tickLblPos val="nextTo"/>
        <c:spPr>
          <a:ln w="19050"/>
        </c:spPr>
        <c:crossAx val="280027520"/>
        <c:crosses val="autoZero"/>
        <c:crossBetween val="midCat"/>
      </c:valAx>
    </c:plotArea>
    <c:plotVisOnly val="1"/>
    <c:dispBlanksAs val="gap"/>
    <c:showDLblsOverMax val="0"/>
  </c:chart>
  <c:spPr>
    <a:solidFill>
      <a:srgbClr val="92D050"/>
    </a:solidFill>
  </c:spPr>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11220F6-AF69-4643-9893-E524E93B4739}" type="datetimeFigureOut">
              <a:rPr lang="en-US" smtClean="0"/>
              <a:t>4/21/2022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CEA4DCC-79CF-482B-B6FE-1521FBD85472}" type="slidenum">
              <a:rPr lang="en-US" smtClean="0"/>
              <a:t>‹#›</a:t>
            </a:fld>
            <a:endParaRPr lang="en-US"/>
          </a:p>
        </p:txBody>
      </p:sp>
    </p:spTree>
    <p:extLst>
      <p:ext uri="{BB962C8B-B14F-4D97-AF65-F5344CB8AC3E}">
        <p14:creationId xmlns:p14="http://schemas.microsoft.com/office/powerpoint/2010/main" val="2961835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1</a:t>
            </a:fld>
            <a:endParaRPr lang="en-US"/>
          </a:p>
        </p:txBody>
      </p:sp>
    </p:spTree>
    <p:extLst>
      <p:ext uri="{BB962C8B-B14F-4D97-AF65-F5344CB8AC3E}">
        <p14:creationId xmlns:p14="http://schemas.microsoft.com/office/powerpoint/2010/main" val="61648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a:t>
            </a:fld>
            <a:endParaRPr lang="en-US"/>
          </a:p>
        </p:txBody>
      </p:sp>
    </p:spTree>
    <p:extLst>
      <p:ext uri="{BB962C8B-B14F-4D97-AF65-F5344CB8AC3E}">
        <p14:creationId xmlns:p14="http://schemas.microsoft.com/office/powerpoint/2010/main" val="2954369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4</a:t>
            </a:fld>
            <a:endParaRPr lang="en-US"/>
          </a:p>
        </p:txBody>
      </p:sp>
    </p:spTree>
    <p:extLst>
      <p:ext uri="{BB962C8B-B14F-4D97-AF65-F5344CB8AC3E}">
        <p14:creationId xmlns:p14="http://schemas.microsoft.com/office/powerpoint/2010/main" val="991466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r>
              <a:rPr lang="en-US" dirty="0"/>
              <a:t>n is like x, a</a:t>
            </a:r>
            <a:r>
              <a:rPr lang="en-US" baseline="-25000" dirty="0"/>
              <a:t>n </a:t>
            </a:r>
            <a:r>
              <a:rPr lang="en-US" baseline="0" dirty="0"/>
              <a:t>is like y</a:t>
            </a:r>
            <a:endParaRPr lang="en-US" dirty="0"/>
          </a:p>
        </p:txBody>
      </p:sp>
      <p:sp>
        <p:nvSpPr>
          <p:cNvPr id="4" name="Slide Number Placeholder 3"/>
          <p:cNvSpPr>
            <a:spLocks noGrp="1"/>
          </p:cNvSpPr>
          <p:nvPr>
            <p:ph type="sldNum" sz="quarter" idx="10"/>
          </p:nvPr>
        </p:nvSpPr>
        <p:spPr/>
        <p:txBody>
          <a:bodyPr/>
          <a:lstStyle/>
          <a:p>
            <a:fld id="{574D7BC9-E4CF-496C-9FF9-4D76777C5BC1}" type="slidenum">
              <a:rPr lang="en-US" smtClean="0"/>
              <a:t>5</a:t>
            </a:fld>
            <a:endParaRPr lang="en-US"/>
          </a:p>
        </p:txBody>
      </p:sp>
    </p:spTree>
    <p:extLst>
      <p:ext uri="{BB962C8B-B14F-4D97-AF65-F5344CB8AC3E}">
        <p14:creationId xmlns:p14="http://schemas.microsoft.com/office/powerpoint/2010/main" val="301920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−3=−</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2</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−3=−2</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3</m:t>
                          </m:r>
                        </m:e>
                      </m:d>
                      <m:r>
                        <a:rPr lang="en-US" b="0" i="1" smtClean="0">
                          <a:latin typeface="Cambria Math" panose="02040503050406030204" pitchFamily="18" charset="0"/>
                        </a:rPr>
                        <m:t>−3=−</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4</m:t>
                          </m:r>
                        </m:sub>
                      </m:sSub>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
                            <a:rPr lang="en-US" b="0" i="0" smtClean="0">
                              <a:latin typeface="Cambria Math" panose="02040503050406030204" pitchFamily="18" charset="0"/>
                            </a:rPr>
                            <m:t>2</m:t>
                          </m:r>
                        </m:den>
                      </m:f>
                      <m:d>
                        <m:dPr>
                          <m:ctrlPr>
                            <a:rPr lang="en-US" b="0" i="1" smtClean="0">
                              <a:latin typeface="Cambria Math" panose="02040503050406030204" pitchFamily="18" charset="0"/>
                            </a:rPr>
                          </m:ctrlPr>
                        </m:dPr>
                        <m:e>
                          <m:r>
                            <a:rPr lang="en-US" b="0" i="0" smtClean="0">
                              <a:latin typeface="Cambria Math" panose="02040503050406030204" pitchFamily="18" charset="0"/>
                            </a:rPr>
                            <m:t>4</m:t>
                          </m:r>
                        </m:e>
                      </m:d>
                      <m:r>
                        <a:rPr lang="en-US" b="0" i="0" smtClean="0">
                          <a:latin typeface="Cambria Math" panose="02040503050406030204" pitchFamily="18" charset="0"/>
                        </a:rPr>
                        <m:t>−3=−1</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1−1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0</m:t>
                          </m:r>
                        </m:sup>
                      </m:sSup>
                      <m:r>
                        <a:rPr lang="en-US" b="0" i="1" smtClean="0">
                          <a:latin typeface="Cambria Math" panose="02040503050406030204" pitchFamily="18" charset="0"/>
                        </a:rPr>
                        <m:t>=1</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2−1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1</m:t>
                          </m:r>
                        </m:sup>
                      </m:sSup>
                      <m:r>
                        <a:rPr lang="en-US" b="0" i="1" smtClean="0">
                          <a:latin typeface="Cambria Math" panose="02040503050406030204" pitchFamily="18" charset="0"/>
                        </a:rPr>
                        <m:t>=4</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3</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3−1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2</m:t>
                          </m:r>
                        </m:sup>
                      </m:sSup>
                      <m:r>
                        <a:rPr lang="en-US" b="0" i="1" smtClean="0">
                          <a:latin typeface="Cambria Math" panose="02040503050406030204" pitchFamily="18" charset="0"/>
                        </a:rPr>
                        <m:t>=16</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4−1</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3</m:t>
                          </m:r>
                        </m:sup>
                      </m:sSup>
                      <m:r>
                        <a:rPr lang="en-US" b="0" i="1" smtClean="0">
                          <a:latin typeface="Cambria Math" panose="02040503050406030204" pitchFamily="18" charset="0"/>
                        </a:rPr>
                        <m:t>=64</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𝑎_1=1/2 (1)−3=−5/2</a:t>
                </a:r>
                <a:endParaRPr lang="en-US" b="0" dirty="0"/>
              </a:p>
              <a:p>
                <a:r>
                  <a:rPr lang="en-US" b="0" i="0">
                    <a:latin typeface="Cambria Math" panose="02040503050406030204" pitchFamily="18" charset="0"/>
                  </a:rPr>
                  <a:t>𝑎_2=1/2 (2)−3=−2</a:t>
                </a:r>
                <a:endParaRPr lang="en-US" b="0" dirty="0"/>
              </a:p>
              <a:p>
                <a:r>
                  <a:rPr lang="en-US" b="0" i="0">
                    <a:latin typeface="Cambria Math" panose="02040503050406030204" pitchFamily="18" charset="0"/>
                  </a:rPr>
                  <a:t>𝑎_3=1/2 (3)−3=−3/2</a:t>
                </a:r>
                <a:endParaRPr lang="en-US" b="0" dirty="0"/>
              </a:p>
              <a:p>
                <a:r>
                  <a:rPr lang="en-US" b="0" i="0">
                    <a:latin typeface="Cambria Math" panose="02040503050406030204" pitchFamily="18" charset="0"/>
                  </a:rPr>
                  <a:t>𝑎_4=1/2 (4)−3=−1</a:t>
                </a:r>
                <a:endParaRPr lang="en-US" b="0" dirty="0"/>
              </a:p>
              <a:p>
                <a:endParaRPr lang="en-US" dirty="0"/>
              </a:p>
              <a:p>
                <a:r>
                  <a:rPr lang="en-US" b="0" i="0">
                    <a:latin typeface="Cambria Math" panose="02040503050406030204" pitchFamily="18" charset="0"/>
                  </a:rPr>
                  <a:t>𝑓(1)=2^(1−1)=2^0=1</a:t>
                </a:r>
                <a:endParaRPr lang="en-US" dirty="0"/>
              </a:p>
              <a:p>
                <a:r>
                  <a:rPr lang="en-US" b="0" i="0">
                    <a:latin typeface="Cambria Math" panose="02040503050406030204" pitchFamily="18" charset="0"/>
                  </a:rPr>
                  <a:t>𝑓(2)=2^(2−1)=2^1=2</a:t>
                </a:r>
                <a:endParaRPr lang="en-US" b="0" dirty="0"/>
              </a:p>
              <a:p>
                <a:r>
                  <a:rPr lang="en-US" b="0" i="0">
                    <a:latin typeface="Cambria Math" panose="02040503050406030204" pitchFamily="18" charset="0"/>
                  </a:rPr>
                  <a:t>𝑓(3)=2^(3−1)=2^2=4</a:t>
                </a:r>
                <a:endParaRPr lang="en-US" b="0" dirty="0"/>
              </a:p>
              <a:p>
                <a:r>
                  <a:rPr lang="en-US" b="0" i="0">
                    <a:latin typeface="Cambria Math" panose="02040503050406030204" pitchFamily="18" charset="0"/>
                  </a:rPr>
                  <a:t>𝑓(4)=2^(4−1)=2^3=8</a:t>
                </a:r>
                <a:endParaRPr lang="en-US" dirty="0"/>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6</a:t>
            </a:fld>
            <a:endParaRPr lang="en-US"/>
          </a:p>
        </p:txBody>
      </p:sp>
    </p:spTree>
    <p:extLst>
      <p:ext uri="{BB962C8B-B14F-4D97-AF65-F5344CB8AC3E}">
        <p14:creationId xmlns:p14="http://schemas.microsoft.com/office/powerpoint/2010/main" val="3916934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5</m:t>
                              </m:r>
                            </m:e>
                            <m:sup>
                              <m:r>
                                <a:rPr lang="en-US" i="1" baseline="0" dirty="0" smtClean="0">
                                  <a:latin typeface="Cambria Math" panose="02040503050406030204" pitchFamily="18" charset="0"/>
                                </a:rPr>
                                <m:t>1</m:t>
                              </m:r>
                            </m:sup>
                          </m:sSup>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5</m:t>
                              </m:r>
                            </m:e>
                            <m:sup>
                              <m:r>
                                <a:rPr lang="en-US" i="1" baseline="0" dirty="0" smtClean="0">
                                  <a:latin typeface="Cambria Math" panose="02040503050406030204" pitchFamily="18" charset="0"/>
                                </a:rPr>
                                <m:t>2</m:t>
                              </m:r>
                            </m:sup>
                          </m:sSup>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5</m:t>
                              </m:r>
                            </m:e>
                            <m:sup>
                              <m:r>
                                <a:rPr lang="en-US" i="1" baseline="0" dirty="0" smtClean="0">
                                  <a:latin typeface="Cambria Math" panose="02040503050406030204" pitchFamily="18" charset="0"/>
                                </a:rPr>
                                <m:t>3</m:t>
                              </m:r>
                            </m:sup>
                          </m:sSup>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5</m:t>
                              </m:r>
                            </m:e>
                            <m:sup>
                              <m:r>
                                <a:rPr lang="en-US" i="1" baseline="0" dirty="0" smtClean="0">
                                  <a:latin typeface="Cambria Math" panose="02040503050406030204" pitchFamily="18" charset="0"/>
                                </a:rPr>
                                <m:t>4</m:t>
                              </m:r>
                            </m:sup>
                          </m:sSup>
                        </m:den>
                      </m:f>
                      <m:r>
                        <a:rPr lang="en-US" i="1" baseline="0" dirty="0" smtClean="0">
                          <a:latin typeface="Cambria Math" panose="02040503050406030204" pitchFamily="18" charset="0"/>
                        </a:rPr>
                        <m:t>, … </m:t>
                      </m:r>
                      <m:r>
                        <a:rPr lang="en-US" i="1" baseline="0" dirty="0">
                          <a:latin typeface="Cambria Math" panose="02040503050406030204" pitchFamily="18" charset="0"/>
                          <a:sym typeface="Wingdings" pitchFamily="2" charset="2"/>
                        </a:rPr>
                        <m:t>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𝑛</m:t>
                          </m:r>
                        </m:sub>
                      </m:sSub>
                      <m:r>
                        <a:rPr lang="en-US" i="1" baseline="0" dirty="0">
                          <a:latin typeface="Cambria Math" panose="02040503050406030204" pitchFamily="18" charset="0"/>
                          <a:sym typeface="Wingdings" pitchFamily="2" charset="2"/>
                        </a:rPr>
                        <m:t>=</m:t>
                      </m:r>
                      <m:f>
                        <m:fPr>
                          <m:ctrlPr>
                            <a:rPr lang="en-US" b="0" i="1" baseline="0" dirty="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2</m:t>
                          </m:r>
                        </m:num>
                        <m:den>
                          <m:sSup>
                            <m:sSupPr>
                              <m:ctrlPr>
                                <a:rPr lang="en-US" b="0" i="1" baseline="0" dirty="0" smtClean="0">
                                  <a:latin typeface="Cambria Math" panose="02040503050406030204" pitchFamily="18" charset="0"/>
                                  <a:sym typeface="Wingdings" pitchFamily="2" charset="2"/>
                                </a:rPr>
                              </m:ctrlPr>
                            </m:sSupPr>
                            <m:e>
                              <m:r>
                                <a:rPr lang="en-US" i="1" baseline="0" dirty="0">
                                  <a:latin typeface="Cambria Math" panose="02040503050406030204" pitchFamily="18" charset="0"/>
                                  <a:sym typeface="Wingdings" pitchFamily="2" charset="2"/>
                                </a:rPr>
                                <m:t>5</m:t>
                              </m:r>
                            </m:e>
                            <m:sup>
                              <m:r>
                                <a:rPr lang="en-US" i="1" baseline="0" dirty="0">
                                  <a:latin typeface="Cambria Math" panose="02040503050406030204" pitchFamily="18" charset="0"/>
                                  <a:sym typeface="Wingdings" pitchFamily="2" charset="2"/>
                                </a:rPr>
                                <m:t>𝑛</m:t>
                              </m:r>
                            </m:sup>
                          </m:sSup>
                        </m:den>
                      </m:f>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baseline="0" dirty="0" smtClean="0">
                          <a:latin typeface="Cambria Math" panose="02040503050406030204" pitchFamily="18" charset="0"/>
                          <a:sym typeface="Wingdings" pitchFamily="2" charset="2"/>
                        </a:rPr>
                        <m:t>3.1, 3.1+</m:t>
                      </m:r>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1</m:t>
                          </m:r>
                        </m:e>
                      </m:d>
                      <m:r>
                        <a:rPr lang="en-US" b="0" i="1" baseline="0" dirty="0" smtClean="0">
                          <a:latin typeface="Cambria Math" panose="02040503050406030204" pitchFamily="18" charset="0"/>
                          <a:sym typeface="Wingdings" pitchFamily="2" charset="2"/>
                        </a:rPr>
                        <m:t>0.7, 3.1+</m:t>
                      </m:r>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2</m:t>
                          </m:r>
                        </m:e>
                      </m:d>
                      <m:r>
                        <a:rPr lang="en-US" b="0" i="1" baseline="0" dirty="0" smtClean="0">
                          <a:latin typeface="Cambria Math" panose="02040503050406030204" pitchFamily="18" charset="0"/>
                          <a:sym typeface="Wingdings" pitchFamily="2" charset="2"/>
                        </a:rPr>
                        <m:t>0.7, 3.1+</m:t>
                      </m:r>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3</m:t>
                          </m:r>
                        </m:e>
                      </m:d>
                      <m:r>
                        <a:rPr lang="en-US" b="0" i="1" baseline="0" dirty="0" smtClean="0">
                          <a:latin typeface="Cambria Math" panose="02040503050406030204" pitchFamily="18" charset="0"/>
                          <a:sym typeface="Wingdings" pitchFamily="2" charset="2"/>
                        </a:rPr>
                        <m:t>0.7</m:t>
                      </m:r>
                      <m:r>
                        <a:rPr lang="en-US" i="1" baseline="0" dirty="0" smtClean="0">
                          <a:latin typeface="Cambria Math" panose="02040503050406030204" pitchFamily="18" charset="0"/>
                          <a:sym typeface="Wingdings" pitchFamily="2" charset="2"/>
                        </a:rPr>
                        <m:t>, …  </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b="0" i="1" baseline="0" dirty="0" smtClean="0">
                              <a:latin typeface="Cambria Math" panose="02040503050406030204" pitchFamily="18" charset="0"/>
                              <a:sym typeface="Wingdings" pitchFamily="2" charset="2"/>
                            </a:rPr>
                            <m:t>𝑛</m:t>
                          </m:r>
                        </m:sub>
                      </m:sSub>
                      <m:r>
                        <a:rPr lang="en-US" i="1" baseline="0" dirty="0">
                          <a:latin typeface="Cambria Math" panose="02040503050406030204" pitchFamily="18" charset="0"/>
                          <a:sym typeface="Wingdings" pitchFamily="2" charset="2"/>
                        </a:rPr>
                        <m:t>=</m:t>
                      </m:r>
                      <m:r>
                        <a:rPr lang="en-US" b="0" i="1" baseline="0" dirty="0" smtClean="0">
                          <a:latin typeface="Cambria Math" panose="02040503050406030204" pitchFamily="18" charset="0"/>
                          <a:sym typeface="Wingdings" pitchFamily="2" charset="2"/>
                        </a:rPr>
                        <m:t>3.1+</m:t>
                      </m:r>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𝑛</m:t>
                          </m:r>
                          <m:r>
                            <a:rPr lang="en-US" b="0" i="1" baseline="0" dirty="0" smtClean="0">
                              <a:latin typeface="Cambria Math" panose="02040503050406030204" pitchFamily="18" charset="0"/>
                              <a:sym typeface="Wingdings" pitchFamily="2" charset="2"/>
                            </a:rPr>
                            <m:t>−1</m:t>
                          </m:r>
                        </m:e>
                      </m:d>
                      <m:r>
                        <a:rPr lang="en-US" b="0" i="1" baseline="0" dirty="0" smtClean="0">
                          <a:latin typeface="Cambria Math" panose="02040503050406030204" pitchFamily="18" charset="0"/>
                          <a:sym typeface="Wingdings" pitchFamily="2" charset="2"/>
                        </a:rPr>
                        <m:t>0.7=3.1+0.7</m:t>
                      </m:r>
                      <m:r>
                        <a:rPr lang="en-US" b="0" i="1" baseline="0" dirty="0" smtClean="0">
                          <a:latin typeface="Cambria Math" panose="02040503050406030204" pitchFamily="18" charset="0"/>
                          <a:sym typeface="Wingdings" pitchFamily="2" charset="2"/>
                        </a:rPr>
                        <m:t>𝑛</m:t>
                      </m:r>
                      <m:r>
                        <a:rPr lang="en-US" b="0" i="1" baseline="0" dirty="0" smtClean="0">
                          <a:latin typeface="Cambria Math" panose="02040503050406030204" pitchFamily="18" charset="0"/>
                          <a:sym typeface="Wingdings" pitchFamily="2" charset="2"/>
                        </a:rPr>
                        <m:t>−0.7=0.7</m:t>
                      </m:r>
                      <m:r>
                        <a:rPr lang="en-US" b="0" i="1" baseline="0" dirty="0" smtClean="0">
                          <a:latin typeface="Cambria Math" panose="02040503050406030204" pitchFamily="18" charset="0"/>
                          <a:sym typeface="Wingdings" pitchFamily="2" charset="2"/>
                        </a:rPr>
                        <m:t>𝑛</m:t>
                      </m:r>
                      <m:r>
                        <a:rPr lang="en-US" b="0" i="1" baseline="0" dirty="0" smtClean="0">
                          <a:latin typeface="Cambria Math" panose="02040503050406030204" pitchFamily="18" charset="0"/>
                          <a:sym typeface="Wingdings" pitchFamily="2" charset="2"/>
                        </a:rPr>
                        <m:t>+2.4</m:t>
                      </m:r>
                    </m:oMath>
                  </m:oMathPara>
                </a14:m>
                <a:endParaRPr lang="en-US" baseline="0" dirty="0"/>
              </a:p>
              <a:p>
                <a:endParaRPr lang="en-US" dirty="0"/>
              </a:p>
            </p:txBody>
          </p:sp>
        </mc:Choice>
        <mc:Fallback xmlns="">
          <p:sp>
            <p:nvSpPr>
              <p:cNvPr id="3" name="Notes Placeholder 2"/>
              <p:cNvSpPr>
                <a:spLocks noGrp="1"/>
              </p:cNvSpPr>
              <p:nvPr>
                <p:ph type="body" idx="1"/>
              </p:nvPr>
            </p:nvSpPr>
            <p:spPr/>
            <p:txBody>
              <a:bodyPr/>
              <a:lstStyle/>
              <a:p>
                <a:r>
                  <a:rPr lang="en-US" i="0" baseline="0" dirty="0">
                    <a:latin typeface="Cambria Math" panose="02040503050406030204" pitchFamily="18" charset="0"/>
                  </a:rPr>
                  <a:t>2/5</a:t>
                </a:r>
                <a:r>
                  <a:rPr lang="en-US" b="0" i="0" baseline="0" dirty="0">
                    <a:latin typeface="Cambria Math" panose="02040503050406030204" pitchFamily="18" charset="0"/>
                  </a:rPr>
                  <a:t>^</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,2/5</a:t>
                </a:r>
                <a:r>
                  <a:rPr lang="en-US" b="0" i="0" baseline="0" dirty="0">
                    <a:latin typeface="Cambria Math" panose="02040503050406030204" pitchFamily="18" charset="0"/>
                  </a:rPr>
                  <a:t>^</a:t>
                </a:r>
                <a:r>
                  <a:rPr lang="en-US" i="0" baseline="0" dirty="0">
                    <a:latin typeface="Cambria Math" panose="02040503050406030204" pitchFamily="18" charset="0"/>
                  </a:rPr>
                  <a:t>2</a:t>
                </a:r>
                <a:r>
                  <a:rPr lang="en-US" b="0" i="0" baseline="0" dirty="0">
                    <a:latin typeface="Cambria Math" panose="02040503050406030204" pitchFamily="18" charset="0"/>
                  </a:rPr>
                  <a:t> </a:t>
                </a:r>
                <a:r>
                  <a:rPr lang="en-US" i="0" baseline="0" dirty="0">
                    <a:latin typeface="Cambria Math" panose="02040503050406030204" pitchFamily="18" charset="0"/>
                  </a:rPr>
                  <a:t>,2/5</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,2/5</a:t>
                </a:r>
                <a:r>
                  <a:rPr lang="en-US" b="0" i="0" baseline="0" dirty="0">
                    <a:latin typeface="Cambria Math" panose="02040503050406030204" pitchFamily="18" charset="0"/>
                  </a:rPr>
                  <a:t>^</a:t>
                </a:r>
                <a:r>
                  <a:rPr lang="en-US" i="0" baseline="0" dirty="0">
                    <a:latin typeface="Cambria Math" panose="02040503050406030204" pitchFamily="18" charset="0"/>
                  </a:rPr>
                  <a:t>4</a:t>
                </a:r>
                <a:r>
                  <a:rPr lang="en-US" b="0" i="0" baseline="0" dirty="0">
                    <a:latin typeface="Cambria Math" panose="02040503050406030204" pitchFamily="18" charset="0"/>
                  </a:rPr>
                  <a:t> </a:t>
                </a:r>
                <a:r>
                  <a:rPr lang="en-US" i="0" baseline="0" dirty="0">
                    <a:latin typeface="Cambria Math" panose="02040503050406030204" pitchFamily="18" charset="0"/>
                  </a:rPr>
                  <a:t>, … </a:t>
                </a:r>
                <a:r>
                  <a:rPr lang="en-US" i="0" baseline="0" dirty="0">
                    <a:latin typeface="Cambria Math" panose="02040503050406030204" pitchFamily="18" charset="0"/>
                    <a:sym typeface="Wingdings" pitchFamily="2" charset="2"/>
                  </a:rPr>
                  <a:t>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𝑛=2</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𝑛</a:t>
                </a:r>
                <a:r>
                  <a:rPr lang="en-US" b="0" i="0" baseline="0" dirty="0">
                    <a:latin typeface="Cambria Math" panose="02040503050406030204" pitchFamily="18" charset="0"/>
                    <a:sym typeface="Wingdings" pitchFamily="2" charset="2"/>
                  </a:rPr>
                  <a:t> </a:t>
                </a:r>
                <a:endParaRPr lang="en-US" baseline="0" dirty="0">
                  <a:sym typeface="Wingdings" pitchFamily="2" charset="2"/>
                </a:endParaRPr>
              </a:p>
              <a:p>
                <a:endParaRPr lang="en-US" baseline="0" dirty="0">
                  <a:sym typeface="Wingdings" pitchFamily="2" charset="2"/>
                </a:endParaRPr>
              </a:p>
              <a:p>
                <a:r>
                  <a:rPr lang="en-US" i="0" baseline="0" dirty="0">
                    <a:latin typeface="Cambria Math" panose="02040503050406030204" pitchFamily="18" charset="0"/>
                    <a:sym typeface="Wingdings" pitchFamily="2" charset="2"/>
                  </a:rPr>
                  <a:t>2(1)+1, 2(2)+1, 2(3)+1, …  𝑎</a:t>
                </a:r>
                <a:r>
                  <a:rPr lang="en-US" b="0" i="0" baseline="0" dirty="0">
                    <a:latin typeface="Cambria Math" panose="02040503050406030204" pitchFamily="18" charset="0"/>
                    <a:sym typeface="Wingdings" pitchFamily="2" charset="2"/>
                  </a:rPr>
                  <a:t>_𝑛</a:t>
                </a:r>
                <a:r>
                  <a:rPr lang="en-US" i="0" baseline="0" dirty="0">
                    <a:latin typeface="Cambria Math" panose="02040503050406030204" pitchFamily="18" charset="0"/>
                    <a:sym typeface="Wingdings" pitchFamily="2" charset="2"/>
                  </a:rPr>
                  <a:t>=2𝑛+1</a:t>
                </a:r>
                <a:endParaRPr lang="en-US" baseline="0" dirty="0"/>
              </a:p>
              <a:p>
                <a:endParaRPr lang="en-US" dirty="0"/>
              </a:p>
            </p:txBody>
          </p:sp>
        </mc:Fallback>
      </mc:AlternateContent>
      <p:sp>
        <p:nvSpPr>
          <p:cNvPr id="4" name="Slide Number Placeholder 3"/>
          <p:cNvSpPr>
            <a:spLocks noGrp="1"/>
          </p:cNvSpPr>
          <p:nvPr>
            <p:ph type="sldNum" sz="quarter" idx="10"/>
          </p:nvPr>
        </p:nvSpPr>
        <p:spPr/>
        <p:txBody>
          <a:bodyPr/>
          <a:lstStyle/>
          <a:p>
            <a:fld id="{574D7BC9-E4CF-496C-9FF9-4D76777C5BC1}" type="slidenum">
              <a:rPr lang="en-US" smtClean="0"/>
              <a:t>7</a:t>
            </a:fld>
            <a:endParaRPr lang="en-US"/>
          </a:p>
        </p:txBody>
      </p:sp>
    </p:spTree>
    <p:extLst>
      <p:ext uri="{BB962C8B-B14F-4D97-AF65-F5344CB8AC3E}">
        <p14:creationId xmlns:p14="http://schemas.microsoft.com/office/powerpoint/2010/main" val="867201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r>
              <a:rPr lang="en-US" dirty="0"/>
              <a:t>The</a:t>
            </a:r>
            <a:r>
              <a:rPr lang="en-US" baseline="0" dirty="0"/>
              <a:t> n’s are integers so there is no values between the integers.</a:t>
            </a:r>
            <a:endParaRPr lang="en-US" dirty="0"/>
          </a:p>
        </p:txBody>
      </p:sp>
      <p:sp>
        <p:nvSpPr>
          <p:cNvPr id="4" name="Slide Number Placeholder 3"/>
          <p:cNvSpPr>
            <a:spLocks noGrp="1"/>
          </p:cNvSpPr>
          <p:nvPr>
            <p:ph type="sldNum" sz="quarter" idx="10"/>
          </p:nvPr>
        </p:nvSpPr>
        <p:spPr/>
        <p:txBody>
          <a:bodyPr/>
          <a:lstStyle/>
          <a:p>
            <a:fld id="{574D7BC9-E4CF-496C-9FF9-4D76777C5BC1}" type="slidenum">
              <a:rPr lang="en-US" smtClean="0"/>
              <a:t>8</a:t>
            </a:fld>
            <a:endParaRPr lang="en-US"/>
          </a:p>
        </p:txBody>
      </p:sp>
    </p:spTree>
    <p:extLst>
      <p:ext uri="{BB962C8B-B14F-4D97-AF65-F5344CB8AC3E}">
        <p14:creationId xmlns:p14="http://schemas.microsoft.com/office/powerpoint/2010/main" val="1670958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9</a:t>
            </a:fld>
            <a:endParaRPr lang="en-US"/>
          </a:p>
        </p:txBody>
      </p:sp>
    </p:spTree>
    <p:extLst>
      <p:ext uri="{BB962C8B-B14F-4D97-AF65-F5344CB8AC3E}">
        <p14:creationId xmlns:p14="http://schemas.microsoft.com/office/powerpoint/2010/main" val="198261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4D7BC9-E4CF-496C-9FF9-4D76777C5BC1}" type="slidenum">
              <a:rPr lang="en-US" smtClean="0"/>
              <a:t>10</a:t>
            </a:fld>
            <a:endParaRPr lang="en-US"/>
          </a:p>
        </p:txBody>
      </p:sp>
    </p:spTree>
    <p:extLst>
      <p:ext uri="{BB962C8B-B14F-4D97-AF65-F5344CB8AC3E}">
        <p14:creationId xmlns:p14="http://schemas.microsoft.com/office/powerpoint/2010/main" val="16947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4D7BC9-E4CF-496C-9FF9-4D76777C5BC1}" type="slidenum">
              <a:rPr lang="en-US" smtClean="0"/>
              <a:t>11</a:t>
            </a:fld>
            <a:endParaRPr lang="en-US"/>
          </a:p>
        </p:txBody>
      </p:sp>
    </p:spTree>
    <p:extLst>
      <p:ext uri="{BB962C8B-B14F-4D97-AF65-F5344CB8AC3E}">
        <p14:creationId xmlns:p14="http://schemas.microsoft.com/office/powerpoint/2010/main" val="738880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baseline="0" dirty="0"/>
                  <a:t>a</a:t>
                </a:r>
                <a:r>
                  <a:rPr lang="en-US" baseline="-25000" dirty="0"/>
                  <a:t>n</a:t>
                </a:r>
                <a:r>
                  <a:rPr lang="en-US" baseline="0" dirty="0"/>
                  <a:t> = 4n, lower limit = 1, upper limit = 25</a:t>
                </a:r>
              </a:p>
              <a:p>
                <a:pPr/>
                <a14:m>
                  <m:oMathPara xmlns:m="http://schemas.openxmlformats.org/officeDocument/2006/math">
                    <m:oMathParaPr>
                      <m:jc m:val="centerGroup"/>
                    </m:oMathParaPr>
                    <m:oMath xmlns:m="http://schemas.openxmlformats.org/officeDocument/2006/math">
                      <m:nary>
                        <m:naryPr>
                          <m:chr m:val="∑"/>
                          <m:ctrlPr>
                            <a:rPr lang="en-US" b="0" i="1" baseline="0" smtClean="0">
                              <a:latin typeface="Cambria Math" panose="02040503050406030204" pitchFamily="18" charset="0"/>
                            </a:rPr>
                          </m:ctrlPr>
                        </m:naryPr>
                        <m:sub>
                          <m:r>
                            <a:rPr lang="en-US" b="0" i="1" baseline="0" smtClean="0">
                              <a:latin typeface="Cambria Math"/>
                            </a:rPr>
                            <m:t>𝑛</m:t>
                          </m:r>
                          <m:r>
                            <a:rPr lang="en-US" b="0" i="1" baseline="0" smtClean="0">
                              <a:latin typeface="Cambria Math"/>
                            </a:rPr>
                            <m:t>=1</m:t>
                          </m:r>
                        </m:sub>
                        <m:sup>
                          <m:r>
                            <a:rPr lang="en-US" b="0" i="1" baseline="0" smtClean="0">
                              <a:latin typeface="Cambria Math"/>
                            </a:rPr>
                            <m:t>25</m:t>
                          </m:r>
                        </m:sup>
                        <m:e>
                          <m:r>
                            <a:rPr lang="en-US" b="0" i="1" baseline="0" smtClean="0">
                              <a:latin typeface="Cambria Math"/>
                            </a:rPr>
                            <m:t>4</m:t>
                          </m:r>
                          <m:r>
                            <a:rPr lang="en-US" b="0" i="1" baseline="0" smtClean="0">
                              <a:latin typeface="Cambria Math"/>
                            </a:rPr>
                            <m:t>𝑛</m:t>
                          </m:r>
                        </m:e>
                      </m:nary>
                    </m:oMath>
                  </m:oMathPara>
                </a14:m>
                <a:endParaRPr lang="en-US" baseline="0" dirty="0"/>
              </a:p>
              <a:p>
                <a:pPr defTabSz="1021655">
                  <a:defRPr/>
                </a:pPr>
                <a:r>
                  <a:rPr lang="en-US" baseline="0" dirty="0"/>
                  <a:t>#25: a</a:t>
                </a:r>
                <a:r>
                  <a:rPr lang="en-US" baseline="-25000" dirty="0"/>
                  <a:t>n</a:t>
                </a:r>
                <a:r>
                  <a:rPr lang="en-US" baseline="0" dirty="0"/>
                  <a:t> = 7 + (n − 1)3 = 3n + 4, lower limit = 1, upper limit = 5</a:t>
                </a:r>
              </a:p>
              <a:p>
                <a:pPr defTabSz="1021655">
                  <a:defRPr/>
                </a:pPr>
                <a14:m>
                  <m:oMathPara xmlns:m="http://schemas.openxmlformats.org/officeDocument/2006/math">
                    <m:oMathParaPr>
                      <m:jc m:val="centerGroup"/>
                    </m:oMathParaPr>
                    <m:oMath xmlns:m="http://schemas.openxmlformats.org/officeDocument/2006/math">
                      <m:nary>
                        <m:naryPr>
                          <m:chr m:val="∑"/>
                          <m:ctrlPr>
                            <a:rPr lang="en-US" b="0" i="1" baseline="0" smtClean="0">
                              <a:latin typeface="Cambria Math" panose="02040503050406030204" pitchFamily="18" charset="0"/>
                            </a:rPr>
                          </m:ctrlPr>
                        </m:naryPr>
                        <m:sub>
                          <m:r>
                            <a:rPr lang="en-US" b="0" i="1" baseline="0" smtClean="0">
                              <a:latin typeface="Cambria Math"/>
                            </a:rPr>
                            <m:t>𝑛</m:t>
                          </m:r>
                          <m:r>
                            <a:rPr lang="en-US" b="0" i="1" baseline="0" smtClean="0">
                              <a:latin typeface="Cambria Math"/>
                            </a:rPr>
                            <m:t>=1</m:t>
                          </m:r>
                        </m:sub>
                        <m:sup>
                          <m:r>
                            <a:rPr lang="en-US" b="0" i="1" baseline="0" smtClean="0">
                              <a:latin typeface="Cambria Math" panose="02040503050406030204" pitchFamily="18" charset="0"/>
                            </a:rPr>
                            <m:t>5</m:t>
                          </m:r>
                        </m:sup>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3</m:t>
                              </m:r>
                              <m:r>
                                <a:rPr lang="en-US" b="0" i="1" baseline="0" smtClean="0">
                                  <a:latin typeface="Cambria Math" panose="02040503050406030204" pitchFamily="18" charset="0"/>
                                </a:rPr>
                                <m:t>𝑛</m:t>
                              </m:r>
                              <m:r>
                                <a:rPr lang="en-US" b="0" i="1" baseline="0" smtClean="0">
                                  <a:latin typeface="Cambria Math" panose="02040503050406030204" pitchFamily="18" charset="0"/>
                                </a:rPr>
                                <m:t>+4</m:t>
                              </m:r>
                            </m:e>
                          </m:d>
                        </m:e>
                      </m:nary>
                    </m:oMath>
                  </m:oMathPara>
                </a14:m>
                <a:endParaRPr lang="en-US" baseline="0" dirty="0"/>
              </a:p>
              <a:p>
                <a:pPr defTabSz="1021655">
                  <a:defRPr/>
                </a:pPr>
                <a:r>
                  <a:rPr lang="en-US" baseline="0" dirty="0"/>
                  <a:t>Note that the index may be any letter.</a:t>
                </a:r>
              </a:p>
            </p:txBody>
          </p:sp>
        </mc:Choice>
        <mc:Fallback xmlns="">
          <p:sp>
            <p:nvSpPr>
              <p:cNvPr id="3" name="Notes Placeholder 2"/>
              <p:cNvSpPr>
                <a:spLocks noGrp="1"/>
              </p:cNvSpPr>
              <p:nvPr>
                <p:ph type="body" idx="1"/>
              </p:nvPr>
            </p:nvSpPr>
            <p:spPr/>
            <p:txBody>
              <a:bodyPr>
                <a:normAutofit/>
              </a:bodyPr>
              <a:lstStyle/>
              <a:p>
                <a:r>
                  <a:rPr lang="en-US" baseline="0" dirty="0" smtClean="0"/>
                  <a:t>a</a:t>
                </a:r>
                <a:r>
                  <a:rPr lang="en-US" baseline="-25000" dirty="0" smtClean="0"/>
                  <a:t>n</a:t>
                </a:r>
                <a:r>
                  <a:rPr lang="en-US" baseline="0" dirty="0" smtClean="0"/>
                  <a:t> = 4n, lower limit = 1, upper limit = </a:t>
                </a:r>
                <a:r>
                  <a:rPr lang="en-US" baseline="0" dirty="0" smtClean="0"/>
                  <a:t>25</a:t>
                </a:r>
              </a:p>
              <a:p>
                <a:r>
                  <a:rPr lang="en-US" b="0" i="0" baseline="0" smtClean="0">
                    <a:latin typeface="Cambria Math"/>
                  </a:rPr>
                  <a:t>∑24_(𝑛=1)^25▒4𝑛</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a:t>
                </a:r>
                <a:r>
                  <a:rPr lang="en-US" baseline="-25000" dirty="0" smtClean="0"/>
                  <a:t>n</a:t>
                </a:r>
                <a:r>
                  <a:rPr lang="en-US" baseline="0" dirty="0" smtClean="0"/>
                  <a:t> </a:t>
                </a:r>
                <a:r>
                  <a:rPr lang="en-US" baseline="0" dirty="0" smtClean="0"/>
                  <a:t>= (n+1)/n</a:t>
                </a:r>
                <a:r>
                  <a:rPr lang="en-US" baseline="30000" dirty="0" smtClean="0"/>
                  <a:t>2</a:t>
                </a:r>
                <a:r>
                  <a:rPr lang="en-US" baseline="0" dirty="0" smtClean="0"/>
                  <a:t>, lower limit = 1, upper limit = ∞</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smtClean="0">
                    <a:latin typeface="Cambria Math"/>
                  </a:rPr>
                  <a:t>∑24_(𝑛=1)^∞▒((𝑛+1))/𝑛^2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that the index may be any letter.</a:t>
                </a:r>
              </a:p>
              <a:p>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5</a:t>
                </a:r>
                <a:r>
                  <a:rPr lang="en-US" baseline="30000" dirty="0"/>
                  <a:t>2</a:t>
                </a:r>
                <a:r>
                  <a:rPr lang="en-US" baseline="0" dirty="0"/>
                  <a:t> + 1 + 6</a:t>
                </a:r>
                <a:r>
                  <a:rPr lang="en-US" baseline="30000" dirty="0"/>
                  <a:t>2</a:t>
                </a:r>
                <a:r>
                  <a:rPr lang="en-US" baseline="0" dirty="0"/>
                  <a:t> + 1 + 7</a:t>
                </a:r>
                <a:r>
                  <a:rPr lang="en-US" baseline="30000" dirty="0"/>
                  <a:t>2</a:t>
                </a:r>
                <a:r>
                  <a:rPr lang="en-US" baseline="0" dirty="0"/>
                  <a:t> + 1 + 8</a:t>
                </a:r>
                <a:r>
                  <a:rPr lang="en-US" baseline="30000" dirty="0"/>
                  <a:t>2</a:t>
                </a:r>
                <a:r>
                  <a:rPr lang="en-US" baseline="0" dirty="0"/>
                  <a:t> +1 + 9</a:t>
                </a:r>
                <a:r>
                  <a:rPr lang="en-US" baseline="30000" dirty="0"/>
                  <a:t>2</a:t>
                </a:r>
                <a:r>
                  <a:rPr lang="en-US" baseline="0" dirty="0"/>
                  <a:t> + 1 + 10</a:t>
                </a:r>
                <a:r>
                  <a:rPr lang="en-US" baseline="30000" dirty="0"/>
                  <a:t>2</a:t>
                </a:r>
                <a:r>
                  <a:rPr lang="en-US" baseline="0" dirty="0"/>
                  <a:t> + 1 = 361</a:t>
                </a:r>
              </a:p>
              <a:p>
                <a:r>
                  <a:rPr lang="en-US" baseline="0" dirty="0"/>
                  <a:t>#39</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7</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8</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481</m:t>
                          </m:r>
                        </m:num>
                        <m:den>
                          <m:r>
                            <a:rPr lang="en-US" b="0" i="1" smtClean="0">
                              <a:latin typeface="Cambria Math" panose="02040503050406030204" pitchFamily="18" charset="0"/>
                            </a:rPr>
                            <m:t>140</m:t>
                          </m:r>
                        </m:den>
                      </m:f>
                      <m:r>
                        <a:rPr lang="en-US" b="0" i="1" smtClean="0">
                          <a:latin typeface="Cambria Math" panose="02040503050406030204" pitchFamily="18" charset="0"/>
                        </a:rPr>
                        <m:t>≈3.436</m:t>
                      </m:r>
                    </m:oMath>
                  </m:oMathPara>
                </a14:m>
                <a:endParaRPr lang="en-US" b="0" dirty="0"/>
              </a:p>
            </p:txBody>
          </p:sp>
        </mc:Choice>
        <mc:Fallback xmlns="">
          <p:sp>
            <p:nvSpPr>
              <p:cNvPr id="3" name="Notes Placeholder 2"/>
              <p:cNvSpPr>
                <a:spLocks noGrp="1"/>
              </p:cNvSpPr>
              <p:nvPr>
                <p:ph type="body" idx="1"/>
              </p:nvPr>
            </p:nvSpPr>
            <p:spPr/>
            <p:txBody>
              <a:bodyPr>
                <a:normAutofit/>
              </a:bodyPr>
              <a:lstStyle/>
              <a:p>
                <a:r>
                  <a:rPr lang="en-US" dirty="0"/>
                  <a:t>5</a:t>
                </a:r>
                <a:r>
                  <a:rPr lang="en-US" baseline="30000" dirty="0"/>
                  <a:t>2</a:t>
                </a:r>
                <a:r>
                  <a:rPr lang="en-US" baseline="0" dirty="0"/>
                  <a:t> + 1 + 6</a:t>
                </a:r>
                <a:r>
                  <a:rPr lang="en-US" baseline="30000" dirty="0"/>
                  <a:t>2</a:t>
                </a:r>
                <a:r>
                  <a:rPr lang="en-US" baseline="0" dirty="0"/>
                  <a:t> + 1 + 7</a:t>
                </a:r>
                <a:r>
                  <a:rPr lang="en-US" baseline="30000" dirty="0"/>
                  <a:t>2</a:t>
                </a:r>
                <a:r>
                  <a:rPr lang="en-US" baseline="0" dirty="0"/>
                  <a:t> + 1 + 8</a:t>
                </a:r>
                <a:r>
                  <a:rPr lang="en-US" baseline="30000" dirty="0"/>
                  <a:t>2</a:t>
                </a:r>
                <a:r>
                  <a:rPr lang="en-US" baseline="0" dirty="0"/>
                  <a:t> +1 + 9</a:t>
                </a:r>
                <a:r>
                  <a:rPr lang="en-US" baseline="30000" dirty="0"/>
                  <a:t>2</a:t>
                </a:r>
                <a:r>
                  <a:rPr lang="en-US" baseline="0" dirty="0"/>
                  <a:t> + 1 + 10</a:t>
                </a:r>
                <a:r>
                  <a:rPr lang="en-US" baseline="30000" dirty="0"/>
                  <a:t>2</a:t>
                </a:r>
                <a:r>
                  <a:rPr lang="en-US" baseline="0" dirty="0"/>
                  <a:t> + 1 = 361</a:t>
                </a:r>
              </a:p>
              <a:p>
                <a:r>
                  <a:rPr lang="en-US" baseline="0" dirty="0"/>
                  <a:t>#39</a:t>
                </a:r>
              </a:p>
              <a:p>
                <a:r>
                  <a:rPr lang="en-US" b="0" i="0">
                    <a:latin typeface="Cambria Math" panose="02040503050406030204" pitchFamily="18" charset="0"/>
                  </a:rPr>
                  <a:t>2/2+2/3+2/4+2/5+2/6+2/7+2/8=481/140≈3.436</a:t>
                </a:r>
                <a:endParaRPr lang="en-US" b="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4D7BC9-E4CF-496C-9FF9-4D76777C5BC1}" type="slidenum">
              <a:rPr lang="en-US" smtClean="0"/>
              <a:t>14</a:t>
            </a:fld>
            <a:endParaRPr lang="en-US"/>
          </a:p>
        </p:txBody>
      </p:sp>
    </p:spTree>
    <p:extLst>
      <p:ext uri="{BB962C8B-B14F-4D97-AF65-F5344CB8AC3E}">
        <p14:creationId xmlns:p14="http://schemas.microsoft.com/office/powerpoint/2010/main" val="2572623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baseline="0" smtClean="0">
                          <a:latin typeface="Cambria Math"/>
                        </a:rPr>
                        <m:t>3</m:t>
                      </m:r>
                      <m:f>
                        <m:fPr>
                          <m:ctrlPr>
                            <a:rPr lang="en-US" b="0" i="1" baseline="0" smtClean="0">
                              <a:latin typeface="Cambria Math" panose="02040503050406030204" pitchFamily="18" charset="0"/>
                            </a:rPr>
                          </m:ctrlPr>
                        </m:fPr>
                        <m:num>
                          <m:r>
                            <a:rPr lang="en-US" b="0" i="1" baseline="0" smtClean="0">
                              <a:latin typeface="Cambria Math"/>
                            </a:rPr>
                            <m:t>𝑛</m:t>
                          </m:r>
                          <m:d>
                            <m:dPr>
                              <m:ctrlPr>
                                <a:rPr lang="en-US" b="0" i="1" baseline="0" smtClean="0">
                                  <a:latin typeface="Cambria Math" panose="02040503050406030204" pitchFamily="18" charset="0"/>
                                </a:rPr>
                              </m:ctrlPr>
                            </m:dPr>
                            <m:e>
                              <m:r>
                                <a:rPr lang="en-US" b="0" i="1" baseline="0" smtClean="0">
                                  <a:latin typeface="Cambria Math"/>
                                </a:rPr>
                                <m:t>𝑛</m:t>
                              </m:r>
                              <m:r>
                                <a:rPr lang="en-US" b="0" i="1" baseline="0" smtClean="0">
                                  <a:latin typeface="Cambria Math"/>
                                </a:rPr>
                                <m:t>+1</m:t>
                              </m:r>
                            </m:e>
                          </m:d>
                          <m:d>
                            <m:dPr>
                              <m:ctrlPr>
                                <a:rPr lang="en-US" b="0" i="1" baseline="0" smtClean="0">
                                  <a:latin typeface="Cambria Math" panose="02040503050406030204" pitchFamily="18" charset="0"/>
                                </a:rPr>
                              </m:ctrlPr>
                            </m:dPr>
                            <m:e>
                              <m:r>
                                <a:rPr lang="en-US" b="0" i="1" baseline="0" smtClean="0">
                                  <a:latin typeface="Cambria Math"/>
                                </a:rPr>
                                <m:t>2</m:t>
                              </m:r>
                              <m:r>
                                <a:rPr lang="en-US" b="0" i="1" baseline="0" smtClean="0">
                                  <a:latin typeface="Cambria Math"/>
                                </a:rPr>
                                <m:t>𝑛</m:t>
                              </m:r>
                              <m:r>
                                <a:rPr lang="en-US" b="0" i="1" baseline="0" smtClean="0">
                                  <a:latin typeface="Cambria Math"/>
                                </a:rPr>
                                <m:t>+1</m:t>
                              </m:r>
                            </m:e>
                          </m:d>
                        </m:num>
                        <m:den>
                          <m:r>
                            <a:rPr lang="en-US" b="0" i="1" baseline="0" smtClean="0">
                              <a:latin typeface="Cambria Math"/>
                            </a:rPr>
                            <m:t>6</m:t>
                          </m:r>
                        </m:den>
                      </m:f>
                      <m:r>
                        <a:rPr lang="en-US" b="0" i="1" baseline="0" smtClean="0">
                          <a:latin typeface="Cambria Math"/>
                        </a:rPr>
                        <m:t>+2</m:t>
                      </m:r>
                      <m:r>
                        <a:rPr lang="en-US" b="0" i="1" baseline="0" smtClean="0">
                          <a:latin typeface="Cambria Math"/>
                        </a:rPr>
                        <m:t>𝑛</m:t>
                      </m:r>
                      <m:r>
                        <a:rPr lang="en-US" b="0" i="1" baseline="0" smtClean="0">
                          <a:latin typeface="Cambria Math"/>
                        </a:rPr>
                        <m:t>=3</m:t>
                      </m:r>
                      <m:f>
                        <m:fPr>
                          <m:ctrlPr>
                            <a:rPr lang="en-US" b="0" i="1" baseline="0" smtClean="0">
                              <a:latin typeface="Cambria Math" panose="02040503050406030204" pitchFamily="18" charset="0"/>
                            </a:rPr>
                          </m:ctrlPr>
                        </m:fPr>
                        <m:num>
                          <m:r>
                            <a:rPr lang="en-US" b="0" i="1" baseline="0" smtClean="0">
                              <a:latin typeface="Cambria Math"/>
                            </a:rPr>
                            <m:t>10</m:t>
                          </m:r>
                          <m:d>
                            <m:dPr>
                              <m:ctrlPr>
                                <a:rPr lang="en-US" b="0" i="1" baseline="0" smtClean="0">
                                  <a:latin typeface="Cambria Math" panose="02040503050406030204" pitchFamily="18" charset="0"/>
                                </a:rPr>
                              </m:ctrlPr>
                            </m:dPr>
                            <m:e>
                              <m:r>
                                <a:rPr lang="en-US" b="0" i="1" baseline="0" smtClean="0">
                                  <a:latin typeface="Cambria Math"/>
                                </a:rPr>
                                <m:t>10+1</m:t>
                              </m:r>
                            </m:e>
                          </m:d>
                          <m:d>
                            <m:dPr>
                              <m:ctrlPr>
                                <a:rPr lang="en-US" b="0" i="1" baseline="0" smtClean="0">
                                  <a:latin typeface="Cambria Math" panose="02040503050406030204" pitchFamily="18" charset="0"/>
                                </a:rPr>
                              </m:ctrlPr>
                            </m:dPr>
                            <m:e>
                              <m:r>
                                <a:rPr lang="en-US" b="0" i="1" baseline="0" smtClean="0">
                                  <a:latin typeface="Cambria Math"/>
                                </a:rPr>
                                <m:t>2</m:t>
                              </m:r>
                              <m:d>
                                <m:dPr>
                                  <m:ctrlPr>
                                    <a:rPr lang="en-US" b="0" i="1" baseline="0" smtClean="0">
                                      <a:latin typeface="Cambria Math" panose="02040503050406030204" pitchFamily="18" charset="0"/>
                                    </a:rPr>
                                  </m:ctrlPr>
                                </m:dPr>
                                <m:e>
                                  <m:r>
                                    <a:rPr lang="en-US" b="0" i="1" baseline="0" smtClean="0">
                                      <a:latin typeface="Cambria Math"/>
                                    </a:rPr>
                                    <m:t>10</m:t>
                                  </m:r>
                                </m:e>
                              </m:d>
                              <m:r>
                                <a:rPr lang="en-US" b="0" i="1" baseline="0" smtClean="0">
                                  <a:latin typeface="Cambria Math"/>
                                </a:rPr>
                                <m:t>+1</m:t>
                              </m:r>
                            </m:e>
                          </m:d>
                        </m:num>
                        <m:den>
                          <m:r>
                            <a:rPr lang="en-US" b="0" i="1" baseline="0" smtClean="0">
                              <a:latin typeface="Cambria Math"/>
                            </a:rPr>
                            <m:t>6</m:t>
                          </m:r>
                        </m:den>
                      </m:f>
                      <m:r>
                        <a:rPr lang="en-US" b="0" i="1" baseline="0" smtClean="0">
                          <a:latin typeface="Cambria Math"/>
                        </a:rPr>
                        <m:t>+2</m:t>
                      </m:r>
                      <m:d>
                        <m:dPr>
                          <m:ctrlPr>
                            <a:rPr lang="en-US" b="0" i="1" baseline="0" smtClean="0">
                              <a:latin typeface="Cambria Math" panose="02040503050406030204" pitchFamily="18" charset="0"/>
                            </a:rPr>
                          </m:ctrlPr>
                        </m:dPr>
                        <m:e>
                          <m:r>
                            <a:rPr lang="en-US" b="0" i="1" baseline="0" smtClean="0">
                              <a:latin typeface="Cambria Math"/>
                            </a:rPr>
                            <m:t>10</m:t>
                          </m:r>
                        </m:e>
                      </m:d>
                      <m:r>
                        <a:rPr lang="en-US" b="0" i="1" baseline="0" smtClean="0">
                          <a:latin typeface="Cambria Math"/>
                        </a:rPr>
                        <m:t>=</m:t>
                      </m:r>
                      <m:r>
                        <a:rPr lang="en-US" b="0" i="0" baseline="0" smtClean="0">
                          <a:latin typeface="Cambria Math"/>
                        </a:rPr>
                        <m:t>1175</m:t>
                      </m:r>
                    </m:oMath>
                  </m:oMathPara>
                </a14:m>
                <a:endParaRPr lang="en-US" dirty="0"/>
              </a:p>
              <a:p>
                <a:r>
                  <a:rPr lang="en-US" dirty="0"/>
                  <a:t>#43</a:t>
                </a:r>
              </a:p>
              <a:p>
                <a:pPr/>
                <a14:m>
                  <m:oMathPara xmlns:m="http://schemas.openxmlformats.org/officeDocument/2006/math">
                    <m:oMathParaPr>
                      <m:jc m:val="centerGroup"/>
                    </m:oMathParaPr>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=10</m:t>
                          </m:r>
                        </m:sub>
                        <m:sup>
                          <m:r>
                            <a:rPr lang="en-US" b="0" i="1" smtClean="0">
                              <a:latin typeface="Cambria Math" panose="02040503050406030204" pitchFamily="18" charset="0"/>
                            </a:rPr>
                            <m:t>25</m:t>
                          </m:r>
                        </m:sup>
                        <m:e>
                          <m:r>
                            <a:rPr lang="en-US" b="0" i="1" smtClean="0">
                              <a:latin typeface="Cambria Math" panose="02040503050406030204" pitchFamily="18" charset="0"/>
                            </a:rPr>
                            <m:t>𝑖</m:t>
                          </m:r>
                        </m:e>
                      </m:nary>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25</m:t>
                          </m:r>
                        </m:sup>
                        <m:e>
                          <m:r>
                            <a:rPr lang="en-US" b="0" i="1" smtClean="0">
                              <a:latin typeface="Cambria Math" panose="02040503050406030204" pitchFamily="18" charset="0"/>
                            </a:rPr>
                            <m:t>𝑖</m:t>
                          </m:r>
                        </m:e>
                      </m:nary>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9</m:t>
                          </m:r>
                        </m:sup>
                        <m:e>
                          <m:r>
                            <a:rPr lang="en-US" b="0" i="1" smtClean="0">
                              <a:latin typeface="Cambria Math" panose="02040503050406030204" pitchFamily="18" charset="0"/>
                            </a:rPr>
                            <m:t>𝑖</m:t>
                          </m:r>
                        </m:e>
                      </m:nary>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25</m:t>
                          </m:r>
                          <m:d>
                            <m:dPr>
                              <m:ctrlPr>
                                <a:rPr lang="en-US" b="0" i="1" smtClean="0">
                                  <a:latin typeface="Cambria Math" panose="02040503050406030204" pitchFamily="18" charset="0"/>
                                </a:rPr>
                              </m:ctrlPr>
                            </m:dPr>
                            <m:e>
                              <m:r>
                                <a:rPr lang="en-US" b="0" i="1" smtClean="0">
                                  <a:latin typeface="Cambria Math" panose="02040503050406030204" pitchFamily="18" charset="0"/>
                                </a:rPr>
                                <m:t>25+1</m:t>
                              </m:r>
                            </m:e>
                          </m:d>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m:t>
                          </m:r>
                          <m:d>
                            <m:dPr>
                              <m:ctrlPr>
                                <a:rPr lang="en-US" b="0" i="1" smtClean="0">
                                  <a:latin typeface="Cambria Math" panose="02040503050406030204" pitchFamily="18" charset="0"/>
                                </a:rPr>
                              </m:ctrlPr>
                            </m:dPr>
                            <m:e>
                              <m:r>
                                <a:rPr lang="en-US" b="0" i="1" smtClean="0">
                                  <a:latin typeface="Cambria Math" panose="02040503050406030204" pitchFamily="18" charset="0"/>
                                </a:rPr>
                                <m:t>9+1</m:t>
                              </m:r>
                            </m:e>
                          </m:d>
                        </m:num>
                        <m:den>
                          <m:r>
                            <a:rPr lang="en-US" b="0" i="1" smtClean="0">
                              <a:latin typeface="Cambria Math" panose="02040503050406030204" pitchFamily="18" charset="0"/>
                            </a:rPr>
                            <m:t>2</m:t>
                          </m:r>
                        </m:den>
                      </m:f>
                      <m:r>
                        <a:rPr lang="en-US" b="0" i="1" smtClean="0">
                          <a:latin typeface="Cambria Math" panose="02040503050406030204" pitchFamily="18" charset="0"/>
                        </a:rPr>
                        <m:t>=325−45=280</m:t>
                      </m:r>
                    </m:oMath>
                  </m:oMathPara>
                </a14:m>
                <a:endParaRPr lang="en-US" b="0" dirty="0"/>
              </a:p>
              <a:p>
                <a:endParaRPr lang="en-US" dirty="0"/>
              </a:p>
            </p:txBody>
          </p:sp>
        </mc:Choice>
        <mc:Fallback xmlns="">
          <p:sp>
            <p:nvSpPr>
              <p:cNvPr id="3" name="Notes Placeholder 2"/>
              <p:cNvSpPr>
                <a:spLocks noGrp="1"/>
              </p:cNvSpPr>
              <p:nvPr>
                <p:ph type="body" idx="1"/>
              </p:nvPr>
            </p:nvSpPr>
            <p:spPr/>
            <p:txBody>
              <a:bodyPr>
                <a:normAutofit/>
              </a:bodyPr>
              <a:lstStyle/>
              <a:p>
                <a:r>
                  <a:rPr lang="en-US" b="0" i="0" baseline="0" smtClean="0">
                    <a:latin typeface="Cambria Math"/>
                  </a:rPr>
                  <a:t>𝑛(𝑛+1)(2𝑛+1)/6+𝑛=10(10+1)(2(10)+1)/6+10=395</a:t>
                </a:r>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16</a:t>
            </a:fld>
            <a:endParaRPr lang="en-US"/>
          </a:p>
        </p:txBody>
      </p:sp>
    </p:spTree>
    <p:extLst>
      <p:ext uri="{BB962C8B-B14F-4D97-AF65-F5344CB8AC3E}">
        <p14:creationId xmlns:p14="http://schemas.microsoft.com/office/powerpoint/2010/main" val="3545829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𝑛</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𝑆_𝑛=𝑛/2(𝑎_1+𝑎_𝑛)</a:t>
                </a:r>
                <a:endParaRPr lang="en-US" dirty="0"/>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17</a:t>
            </a:fld>
            <a:endParaRPr lang="en-US"/>
          </a:p>
        </p:txBody>
      </p:sp>
    </p:spTree>
    <p:extLst>
      <p:ext uri="{BB962C8B-B14F-4D97-AF65-F5344CB8AC3E}">
        <p14:creationId xmlns:p14="http://schemas.microsoft.com/office/powerpoint/2010/main" val="283473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r>
              <a:rPr lang="en-US" dirty="0"/>
              <a:t>No</a:t>
            </a:r>
          </a:p>
          <a:p>
            <a:r>
              <a:rPr lang="en-US" dirty="0"/>
              <a:t>Yes, d = −2</a:t>
            </a:r>
          </a:p>
        </p:txBody>
      </p:sp>
      <p:sp>
        <p:nvSpPr>
          <p:cNvPr id="4" name="Slide Number Placeholder 3"/>
          <p:cNvSpPr>
            <a:spLocks noGrp="1"/>
          </p:cNvSpPr>
          <p:nvPr>
            <p:ph type="sldNum" sz="quarter" idx="10"/>
          </p:nvPr>
        </p:nvSpPr>
        <p:spPr/>
        <p:txBody>
          <a:bodyPr/>
          <a:lstStyle/>
          <a:p>
            <a:fld id="{E4000B33-EE8D-4D16-BE17-5EB444ABC47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𝑑</m:t>
                      </m:r>
                      <m:r>
                        <a:rPr lang="en-US" i="1" dirty="0" smtClean="0">
                          <a:latin typeface="Cambria Math" panose="02040503050406030204" pitchFamily="18" charset="0"/>
                        </a:rPr>
                        <m:t>=15</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=32+</m:t>
                      </m:r>
                      <m:d>
                        <m:dPr>
                          <m:ctrlPr>
                            <a:rPr lang="en-US" i="1" baseline="0" dirty="0">
                              <a:latin typeface="Cambria Math" panose="02040503050406030204" pitchFamily="18" charset="0"/>
                            </a:rPr>
                          </m:ctrlPr>
                        </m:dPr>
                        <m:e>
                          <m:r>
                            <a:rPr lang="en-US" i="1" baseline="0" dirty="0">
                              <a:latin typeface="Cambria Math" panose="02040503050406030204" pitchFamily="18" charset="0"/>
                            </a:rPr>
                            <m:t>𝑛</m:t>
                          </m:r>
                          <m:r>
                            <a:rPr lang="en-US" i="1" baseline="0" dirty="0">
                              <a:latin typeface="Cambria Math" panose="02040503050406030204" pitchFamily="18" charset="0"/>
                            </a:rPr>
                            <m:t>−1</m:t>
                          </m:r>
                        </m:e>
                      </m:d>
                      <m:r>
                        <a:rPr lang="en-US" i="1" baseline="0" dirty="0">
                          <a:latin typeface="Cambria Math" panose="02040503050406030204" pitchFamily="18" charset="0"/>
                        </a:rPr>
                        <m:t>15=32+15</m:t>
                      </m:r>
                      <m:r>
                        <a:rPr lang="en-US" i="1" baseline="0" dirty="0">
                          <a:latin typeface="Cambria Math" panose="02040503050406030204" pitchFamily="18" charset="0"/>
                        </a:rPr>
                        <m:t>𝑛</m:t>
                      </m:r>
                      <m:r>
                        <a:rPr lang="en-US" i="1" baseline="0" dirty="0">
                          <a:latin typeface="Cambria Math" panose="02040503050406030204" pitchFamily="18" charset="0"/>
                        </a:rPr>
                        <m:t>−15 →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𝑛</m:t>
                          </m:r>
                        </m:sub>
                      </m:sSub>
                      <m:r>
                        <a:rPr lang="en-US" i="1" baseline="0" dirty="0">
                          <a:latin typeface="Cambria Math" panose="02040503050406030204" pitchFamily="18" charset="0"/>
                          <a:sym typeface="Wingdings" pitchFamily="2" charset="2"/>
                        </a:rPr>
                        <m:t>=17+15</m:t>
                      </m:r>
                      <m:r>
                        <a:rPr lang="en-US" i="1" baseline="0" dirty="0">
                          <a:latin typeface="Cambria Math" panose="02040503050406030204" pitchFamily="18" charset="0"/>
                          <a:sym typeface="Wingdings" pitchFamily="2" charset="2"/>
                        </a:rPr>
                        <m:t>𝑛</m:t>
                      </m:r>
                    </m:oMath>
                  </m:oMathPara>
                </a14:m>
                <a:endParaRPr lang="en-US" baseline="0" dirty="0"/>
              </a:p>
              <a:p>
                <a:r>
                  <a:rPr lang="en-US" baseline="0" dirty="0"/>
                  <a:t>#13</a:t>
                </a:r>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𝑑</m:t>
                      </m:r>
                      <m:r>
                        <a:rPr lang="en-US" b="0" i="1" baseline="0" smtClean="0">
                          <a:latin typeface="Cambria Math" panose="02040503050406030204" pitchFamily="18" charset="0"/>
                        </a:rPr>
                        <m:t>=−3, </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=51</m:t>
                      </m:r>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𝑛</m:t>
                          </m:r>
                          <m:r>
                            <a:rPr lang="en-US" b="0" i="1" baseline="0" smtClean="0">
                              <a:latin typeface="Cambria Math" panose="02040503050406030204" pitchFamily="18" charset="0"/>
                            </a:rPr>
                            <m:t>−1</m:t>
                          </m:r>
                        </m:e>
                      </m:d>
                      <m:r>
                        <a:rPr lang="en-US" b="0" i="1" baseline="0" smtClean="0">
                          <a:latin typeface="Cambria Math" panose="02040503050406030204" pitchFamily="18" charset="0"/>
                        </a:rPr>
                        <m:t>𝑑</m:t>
                      </m:r>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=51+</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𝑛</m:t>
                          </m:r>
                          <m:r>
                            <a:rPr lang="en-US" b="0" i="1" baseline="0" smtClean="0">
                              <a:latin typeface="Cambria Math" panose="02040503050406030204" pitchFamily="18" charset="0"/>
                            </a:rPr>
                            <m:t>−1</m:t>
                          </m:r>
                        </m:e>
                      </m:d>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−3</m:t>
                          </m:r>
                        </m:e>
                      </m:d>
                      <m:r>
                        <a:rPr lang="en-US" b="0" i="1" baseline="0" smtClean="0">
                          <a:latin typeface="Cambria Math" panose="02040503050406030204" pitchFamily="18" charset="0"/>
                        </a:rPr>
                        <m:t>=51−3</m:t>
                      </m:r>
                      <m:r>
                        <a:rPr lang="en-US" b="0" i="1" baseline="0" smtClean="0">
                          <a:latin typeface="Cambria Math" panose="02040503050406030204" pitchFamily="18" charset="0"/>
                        </a:rPr>
                        <m:t>𝑛</m:t>
                      </m:r>
                      <m:r>
                        <a:rPr lang="en-US" b="0" i="1" baseline="0" smtClean="0">
                          <a:latin typeface="Cambria Math" panose="02040503050406030204" pitchFamily="18" charset="0"/>
                        </a:rPr>
                        <m:t>+3→</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=−3</m:t>
                      </m:r>
                      <m:r>
                        <a:rPr lang="en-US" b="0" i="1" baseline="0" smtClean="0">
                          <a:latin typeface="Cambria Math" panose="02040503050406030204" pitchFamily="18" charset="0"/>
                        </a:rPr>
                        <m:t>𝑛</m:t>
                      </m:r>
                      <m:r>
                        <a:rPr lang="en-US" b="0" i="1" baseline="0" smtClean="0">
                          <a:latin typeface="Cambria Math" panose="02040503050406030204" pitchFamily="18" charset="0"/>
                        </a:rPr>
                        <m:t>+54</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a:latin typeface="Cambria Math" panose="02040503050406030204" pitchFamily="18" charset="0"/>
                  </a:rPr>
                  <a:t>𝑑=15</a:t>
                </a:r>
                <a:endParaRPr lang="en-US"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𝑛=32+(𝑛−1)15=32+15𝑛−15 </a:t>
                </a:r>
                <a:r>
                  <a:rPr lang="en-US" i="0" baseline="0" dirty="0">
                    <a:latin typeface="Cambria Math" panose="02040503050406030204" pitchFamily="18" charset="0"/>
                    <a:sym typeface="Wingdings" pitchFamily="2" charset="2"/>
                  </a:rPr>
                  <a:t>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𝑛=17+15𝑛</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b="0" i="1" baseline="0" dirty="0" smtClean="0">
                              <a:latin typeface="Cambria Math" panose="02040503050406030204" pitchFamily="18" charset="0"/>
                            </a:rPr>
                            <m:t>1</m:t>
                          </m:r>
                        </m:sub>
                      </m:sSub>
                      <m:r>
                        <a:rPr lang="en-US" i="1" baseline="0" dirty="0">
                          <a:latin typeface="Cambria Math" panose="02040503050406030204" pitchFamily="18" charset="0"/>
                        </a:rPr>
                        <m:t>+(</m:t>
                      </m:r>
                      <m:r>
                        <a:rPr lang="en-US" i="1" baseline="0" dirty="0">
                          <a:latin typeface="Cambria Math" panose="02040503050406030204" pitchFamily="18" charset="0"/>
                        </a:rPr>
                        <m:t>𝑛</m:t>
                      </m:r>
                      <m:r>
                        <a:rPr lang="en-US" b="0" i="1" baseline="0" dirty="0" smtClean="0">
                          <a:latin typeface="Cambria Math" panose="02040503050406030204" pitchFamily="18" charset="0"/>
                        </a:rPr>
                        <m:t>−</m:t>
                      </m:r>
                      <m:r>
                        <a:rPr lang="en-US" i="1" baseline="0" dirty="0">
                          <a:latin typeface="Cambria Math" panose="02040503050406030204" pitchFamily="18" charset="0"/>
                        </a:rPr>
                        <m:t>1)</m:t>
                      </m:r>
                      <m:r>
                        <a:rPr lang="en-US" i="1" baseline="0" dirty="0">
                          <a:latin typeface="Cambria Math" panose="02040503050406030204" pitchFamily="18" charset="0"/>
                        </a:rPr>
                        <m:t>𝑑</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50=</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+(8</m:t>
                      </m:r>
                      <m:r>
                        <a:rPr lang="en-US" b="0" i="1" baseline="0" dirty="0" smtClean="0">
                          <a:latin typeface="Cambria Math" panose="02040503050406030204" pitchFamily="18" charset="0"/>
                        </a:rPr>
                        <m:t>−</m:t>
                      </m:r>
                      <m:r>
                        <a:rPr lang="en-US" i="1" baseline="0" dirty="0">
                          <a:latin typeface="Cambria Math" panose="02040503050406030204" pitchFamily="18" charset="0"/>
                        </a:rPr>
                        <m:t>1)0.25 </m:t>
                      </m:r>
                      <m:r>
                        <a:rPr lang="en-US" i="1" baseline="0" dirty="0">
                          <a:latin typeface="Cambria Math" panose="02040503050406030204" pitchFamily="18" charset="0"/>
                          <a:sym typeface="Wingdings" pitchFamily="2" charset="2"/>
                        </a:rPr>
                        <m:t> 50=</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+1.75 </m:t>
                      </m:r>
                      <m:r>
                        <a:rPr lang="en-US" i="1" baseline="0" dirty="0">
                          <a:latin typeface="Cambria Math" panose="02040503050406030204" pitchFamily="18" charset="0"/>
                          <a:sym typeface="Wingdings" pitchFamily="2" charset="2"/>
                        </a:rPr>
                        <m:t> 48.25=</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 </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=48.25+</m:t>
                      </m:r>
                      <m:d>
                        <m:dPr>
                          <m:ctrlPr>
                            <a:rPr lang="en-US" i="1" baseline="0" dirty="0">
                              <a:latin typeface="Cambria Math" panose="02040503050406030204" pitchFamily="18" charset="0"/>
                            </a:rPr>
                          </m:ctrlPr>
                        </m:dPr>
                        <m:e>
                          <m:r>
                            <a:rPr lang="en-US" i="1" baseline="0" dirty="0">
                              <a:latin typeface="Cambria Math" panose="02040503050406030204" pitchFamily="18" charset="0"/>
                            </a:rPr>
                            <m:t>𝑛</m:t>
                          </m:r>
                          <m:r>
                            <a:rPr lang="en-US" b="0" i="1" baseline="0" dirty="0" smtClean="0">
                              <a:latin typeface="Cambria Math" panose="02040503050406030204" pitchFamily="18" charset="0"/>
                            </a:rPr>
                            <m:t>−</m:t>
                          </m:r>
                          <m:r>
                            <a:rPr lang="en-US" i="1" baseline="0" dirty="0">
                              <a:latin typeface="Cambria Math" panose="02040503050406030204" pitchFamily="18" charset="0"/>
                            </a:rPr>
                            <m:t>1</m:t>
                          </m:r>
                        </m:e>
                      </m:d>
                      <m:r>
                        <a:rPr lang="en-US" i="1" baseline="0" dirty="0">
                          <a:latin typeface="Cambria Math" panose="02040503050406030204" pitchFamily="18" charset="0"/>
                        </a:rPr>
                        <m:t>0.25 </m:t>
                      </m:r>
                      <m:r>
                        <a:rPr lang="en-US" i="1" baseline="0" dirty="0">
                          <a:latin typeface="Cambria Math" panose="02040503050406030204" pitchFamily="18" charset="0"/>
                          <a:sym typeface="Wingdings" pitchFamily="2" charset="2"/>
                        </a:rPr>
                        <m:t>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=48.25+0.25</m:t>
                      </m:r>
                      <m:r>
                        <a:rPr lang="en-US" i="1" baseline="0" dirty="0">
                          <a:latin typeface="Cambria Math" panose="02040503050406030204" pitchFamily="18" charset="0"/>
                        </a:rPr>
                        <m:t>𝑛</m:t>
                      </m:r>
                      <m:r>
                        <a:rPr lang="en-US" b="0" i="1" baseline="0" dirty="0" smtClean="0">
                          <a:latin typeface="Cambria Math" panose="02040503050406030204" pitchFamily="18" charset="0"/>
                        </a:rPr>
                        <m:t>−</m:t>
                      </m:r>
                      <m:r>
                        <a:rPr lang="en-US" i="1" baseline="0" dirty="0">
                          <a:latin typeface="Cambria Math" panose="02040503050406030204" pitchFamily="18" charset="0"/>
                        </a:rPr>
                        <m:t>0.25 </m:t>
                      </m:r>
                      <m:r>
                        <a:rPr lang="en-US" i="1" baseline="0" dirty="0">
                          <a:latin typeface="Cambria Math" panose="02040503050406030204" pitchFamily="18" charset="0"/>
                          <a:sym typeface="Wingdings" pitchFamily="2" charset="2"/>
                        </a:rPr>
                        <m:t>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=48+0.25</m:t>
                      </m:r>
                      <m:r>
                        <a:rPr lang="en-US" i="1" baseline="0" dirty="0">
                          <a:latin typeface="Cambria Math" panose="02040503050406030204" pitchFamily="18" charset="0"/>
                        </a:rPr>
                        <m:t>𝑛</m:t>
                      </m:r>
                    </m:oMath>
                  </m:oMathPara>
                </a14:m>
                <a:endParaRPr lang="en-US" baseline="0" dirty="0"/>
              </a:p>
              <a:p>
                <a:r>
                  <a:rPr lang="en-US" baseline="0" dirty="0"/>
                  <a:t>#21</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𝑛</m:t>
                          </m:r>
                          <m:r>
                            <a:rPr lang="en-US" b="0" i="1" baseline="0" smtClean="0">
                              <a:latin typeface="Cambria Math" panose="02040503050406030204" pitchFamily="18" charset="0"/>
                            </a:rPr>
                            <m:t>−1</m:t>
                          </m:r>
                        </m:e>
                      </m:d>
                      <m:r>
                        <a:rPr lang="en-US" b="0" i="1" baseline="0" smtClean="0">
                          <a:latin typeface="Cambria Math" panose="02040503050406030204" pitchFamily="18" charset="0"/>
                        </a:rPr>
                        <m:t>𝑑</m:t>
                      </m:r>
                    </m:oMath>
                  </m:oMathPara>
                </a14:m>
                <a:endParaRPr lang="en-US" b="0" baseline="0" dirty="0"/>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43=</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11−1</m:t>
                          </m:r>
                        </m:e>
                      </m:d>
                      <m:r>
                        <a:rPr lang="en-US" b="0" i="1" baseline="0" smtClean="0">
                          <a:latin typeface="Cambria Math" panose="02040503050406030204" pitchFamily="18" charset="0"/>
                        </a:rPr>
                        <m:t>5→43=</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+50→−7=</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=−7+</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𝑛</m:t>
                          </m:r>
                          <m:r>
                            <a:rPr lang="en-US" b="0" i="1" baseline="0" smtClean="0">
                              <a:latin typeface="Cambria Math" panose="02040503050406030204" pitchFamily="18" charset="0"/>
                            </a:rPr>
                            <m:t>−1</m:t>
                          </m:r>
                        </m:e>
                      </m:d>
                      <m:r>
                        <a:rPr lang="en-US" b="0" i="1" baseline="0" smtClean="0">
                          <a:latin typeface="Cambria Math" panose="02040503050406030204" pitchFamily="18" charset="0"/>
                        </a:rPr>
                        <m:t>5→</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=−7+5</m:t>
                      </m:r>
                      <m:r>
                        <a:rPr lang="en-US" b="0" i="1" baseline="0" smtClean="0">
                          <a:latin typeface="Cambria Math" panose="02040503050406030204" pitchFamily="18" charset="0"/>
                        </a:rPr>
                        <m:t>𝑛</m:t>
                      </m:r>
                      <m:r>
                        <a:rPr lang="en-US" b="0" i="1" baseline="0" smtClean="0">
                          <a:latin typeface="Cambria Math" panose="02040503050406030204" pitchFamily="18" charset="0"/>
                        </a:rPr>
                        <m:t>−5→</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=5</m:t>
                      </m:r>
                      <m:r>
                        <a:rPr lang="en-US" b="0" i="1" baseline="0" smtClean="0">
                          <a:latin typeface="Cambria Math" panose="02040503050406030204" pitchFamily="18" charset="0"/>
                        </a:rPr>
                        <m:t>𝑛</m:t>
                      </m:r>
                      <m:r>
                        <a:rPr lang="en-US" b="0" i="1" baseline="0" smtClean="0">
                          <a:latin typeface="Cambria Math" panose="02040503050406030204" pitchFamily="18" charset="0"/>
                        </a:rPr>
                        <m:t>−12</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𝑛=𝑎</a:t>
                </a:r>
                <a:r>
                  <a:rPr lang="en-US" b="0" i="0" baseline="0" dirty="0">
                    <a:latin typeface="Cambria Math" panose="02040503050406030204" pitchFamily="18" charset="0"/>
                  </a:rPr>
                  <a:t>_1</a:t>
                </a:r>
                <a:r>
                  <a:rPr lang="en-US" i="0" baseline="0" dirty="0">
                    <a:latin typeface="Cambria Math" panose="02040503050406030204" pitchFamily="18" charset="0"/>
                  </a:rPr>
                  <a:t>+(𝑛</a:t>
                </a:r>
                <a:r>
                  <a:rPr lang="en-US" b="0" i="0" baseline="0" dirty="0">
                    <a:latin typeface="Cambria Math" panose="02040503050406030204" pitchFamily="18" charset="0"/>
                  </a:rPr>
                  <a:t>−</a:t>
                </a:r>
                <a:r>
                  <a:rPr lang="en-US" i="0" baseline="0" dirty="0">
                    <a:latin typeface="Cambria Math" panose="02040503050406030204" pitchFamily="18" charset="0"/>
                  </a:rPr>
                  <a:t>1)𝑑</a:t>
                </a:r>
                <a:endParaRPr lang="en-US" baseline="0" dirty="0"/>
              </a:p>
              <a:p>
                <a:r>
                  <a:rPr lang="en-US" i="0" baseline="0" dirty="0">
                    <a:latin typeface="Cambria Math" panose="02040503050406030204" pitchFamily="18" charset="0"/>
                  </a:rPr>
                  <a:t>50=𝑎</a:t>
                </a:r>
                <a:r>
                  <a:rPr lang="en-US" b="0" i="0" baseline="0" dirty="0">
                    <a:latin typeface="Cambria Math" panose="02040503050406030204" pitchFamily="18" charset="0"/>
                  </a:rPr>
                  <a:t>_</a:t>
                </a:r>
                <a:r>
                  <a:rPr lang="en-US" i="0" baseline="0" dirty="0">
                    <a:latin typeface="Cambria Math" panose="02040503050406030204" pitchFamily="18" charset="0"/>
                  </a:rPr>
                  <a:t>1+(8</a:t>
                </a:r>
                <a:r>
                  <a:rPr lang="en-US" b="0" i="0" baseline="0" dirty="0">
                    <a:latin typeface="Cambria Math" panose="02040503050406030204" pitchFamily="18" charset="0"/>
                  </a:rPr>
                  <a:t>−</a:t>
                </a:r>
                <a:r>
                  <a:rPr lang="en-US" i="0" baseline="0" dirty="0">
                    <a:latin typeface="Cambria Math" panose="02040503050406030204" pitchFamily="18" charset="0"/>
                  </a:rPr>
                  <a:t>1)0.25 </a:t>
                </a:r>
                <a:r>
                  <a:rPr lang="en-US" i="0" baseline="0" dirty="0">
                    <a:latin typeface="Cambria Math" panose="02040503050406030204" pitchFamily="18" charset="0"/>
                    <a:sym typeface="Wingdings" pitchFamily="2" charset="2"/>
                  </a:rPr>
                  <a:t> 50=</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1+1.75 </a:t>
                </a:r>
                <a:r>
                  <a:rPr lang="en-US" i="0" baseline="0" dirty="0">
                    <a:latin typeface="Cambria Math" panose="02040503050406030204" pitchFamily="18" charset="0"/>
                    <a:sym typeface="Wingdings" pitchFamily="2" charset="2"/>
                  </a:rPr>
                  <a:t> 48.25=</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1  </a:t>
                </a:r>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𝑛=48.25+(𝑛</a:t>
                </a:r>
                <a:r>
                  <a:rPr lang="en-US" b="0" i="0" baseline="0" dirty="0">
                    <a:latin typeface="Cambria Math" panose="02040503050406030204" pitchFamily="18" charset="0"/>
                  </a:rPr>
                  <a:t>−</a:t>
                </a:r>
                <a:r>
                  <a:rPr lang="en-US" i="0" baseline="0" dirty="0">
                    <a:latin typeface="Cambria Math" panose="02040503050406030204" pitchFamily="18" charset="0"/>
                  </a:rPr>
                  <a:t>1)0.25 </a:t>
                </a:r>
                <a:r>
                  <a:rPr lang="en-US" i="0" baseline="0" dirty="0">
                    <a:latin typeface="Cambria Math" panose="02040503050406030204" pitchFamily="18" charset="0"/>
                    <a:sym typeface="Wingdings" pitchFamily="2" charset="2"/>
                  </a:rPr>
                  <a:t> </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𝑛=48.25+0.25𝑛</a:t>
                </a:r>
                <a:r>
                  <a:rPr lang="en-US" b="0" i="0" baseline="0" dirty="0">
                    <a:latin typeface="Cambria Math" panose="02040503050406030204" pitchFamily="18" charset="0"/>
                  </a:rPr>
                  <a:t>−</a:t>
                </a:r>
                <a:r>
                  <a:rPr lang="en-US" i="0" baseline="0" dirty="0">
                    <a:latin typeface="Cambria Math" panose="02040503050406030204" pitchFamily="18" charset="0"/>
                  </a:rPr>
                  <a:t>0.25 </a:t>
                </a:r>
                <a:r>
                  <a:rPr lang="en-US" i="0" baseline="0" dirty="0">
                    <a:latin typeface="Cambria Math" panose="02040503050406030204" pitchFamily="18" charset="0"/>
                    <a:sym typeface="Wingdings" pitchFamily="2" charset="2"/>
                  </a:rPr>
                  <a:t> </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𝑛=48+0.25𝑛</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pPr defTabSz="1021655">
              <a:defRPr/>
            </a:pPr>
            <a:r>
              <a:rPr lang="en-US" dirty="0"/>
              <a:t>a</a:t>
            </a:r>
            <a:r>
              <a:rPr lang="en-US" baseline="-25000" dirty="0"/>
              <a:t>n</a:t>
            </a:r>
            <a:r>
              <a:rPr lang="en-US" baseline="0" dirty="0"/>
              <a:t> = a</a:t>
            </a:r>
            <a:r>
              <a:rPr lang="en-US" baseline="-25000" dirty="0"/>
              <a:t>1</a:t>
            </a:r>
            <a:r>
              <a:rPr lang="en-US" baseline="0" dirty="0"/>
              <a:t> + (n – 1)d</a:t>
            </a:r>
          </a:p>
          <a:p>
            <a:r>
              <a:rPr lang="en-US" dirty="0"/>
              <a:t>10 = </a:t>
            </a:r>
            <a:r>
              <a:rPr lang="en-US" baseline="0" dirty="0"/>
              <a:t>a</a:t>
            </a:r>
            <a:r>
              <a:rPr lang="en-US" baseline="-25000" dirty="0"/>
              <a:t>1</a:t>
            </a:r>
            <a:r>
              <a:rPr lang="en-US" baseline="0" dirty="0"/>
              <a:t> + (5 – 1)d 	</a:t>
            </a:r>
            <a:r>
              <a:rPr lang="en-US" baseline="0" dirty="0">
                <a:sym typeface="Wingdings" pitchFamily="2" charset="2"/>
              </a:rPr>
              <a:t> 10   = </a:t>
            </a:r>
            <a:r>
              <a:rPr lang="en-US" baseline="0" dirty="0"/>
              <a:t>a</a:t>
            </a:r>
            <a:r>
              <a:rPr lang="en-US" baseline="-25000" dirty="0"/>
              <a:t>1</a:t>
            </a:r>
            <a:r>
              <a:rPr lang="en-US" baseline="0" dirty="0"/>
              <a:t> +  4d</a:t>
            </a:r>
          </a:p>
          <a:p>
            <a:r>
              <a:rPr lang="en-US" baseline="0" dirty="0"/>
              <a:t>110 = a</a:t>
            </a:r>
            <a:r>
              <a:rPr lang="en-US" baseline="-25000" dirty="0"/>
              <a:t>1</a:t>
            </a:r>
            <a:r>
              <a:rPr lang="en-US" baseline="0" dirty="0"/>
              <a:t> + (30 – 1)d	</a:t>
            </a:r>
            <a:r>
              <a:rPr lang="en-US" baseline="0" dirty="0">
                <a:sym typeface="Wingdings" pitchFamily="2" charset="2"/>
              </a:rPr>
              <a:t> 110 = </a:t>
            </a:r>
            <a:r>
              <a:rPr lang="en-US" baseline="0" dirty="0"/>
              <a:t>a</a:t>
            </a:r>
            <a:r>
              <a:rPr lang="en-US" baseline="-25000" dirty="0"/>
              <a:t>1</a:t>
            </a:r>
            <a:r>
              <a:rPr lang="en-US" baseline="0" dirty="0"/>
              <a:t> + 29d</a:t>
            </a:r>
          </a:p>
          <a:p>
            <a:r>
              <a:rPr lang="en-US" baseline="0" dirty="0"/>
              <a:t>Linear combination</a:t>
            </a:r>
          </a:p>
          <a:p>
            <a:r>
              <a:rPr lang="en-US" baseline="0" dirty="0"/>
              <a:t>-10 = -a</a:t>
            </a:r>
            <a:r>
              <a:rPr lang="en-US" baseline="-25000" dirty="0"/>
              <a:t>1</a:t>
            </a:r>
            <a:r>
              <a:rPr lang="en-US" baseline="0" dirty="0"/>
              <a:t> –  4d</a:t>
            </a:r>
          </a:p>
          <a:p>
            <a:r>
              <a:rPr lang="en-US" u="sng" baseline="0" dirty="0"/>
              <a:t>110 = a</a:t>
            </a:r>
            <a:r>
              <a:rPr lang="en-US" u="sng" baseline="-25000" dirty="0"/>
              <a:t>1</a:t>
            </a:r>
            <a:r>
              <a:rPr lang="en-US" u="sng" baseline="0" dirty="0"/>
              <a:t> + 29d</a:t>
            </a:r>
          </a:p>
          <a:p>
            <a:r>
              <a:rPr lang="en-US" u="none" baseline="0" dirty="0"/>
              <a:t>100 = 25 d</a:t>
            </a:r>
          </a:p>
          <a:p>
            <a:r>
              <a:rPr lang="en-US" u="none" baseline="0" dirty="0"/>
              <a:t>d = 4</a:t>
            </a:r>
          </a:p>
          <a:p>
            <a:endParaRPr lang="en-US" u="none" baseline="0" dirty="0"/>
          </a:p>
          <a:p>
            <a:r>
              <a:rPr lang="en-US" u="none" baseline="0" dirty="0"/>
              <a:t>Substitute</a:t>
            </a:r>
          </a:p>
          <a:p>
            <a:pPr marL="255413" indent="-255413">
              <a:buAutoNum type="arabicPlain" startAt="10"/>
            </a:pPr>
            <a:r>
              <a:rPr lang="en-US" baseline="0" dirty="0">
                <a:sym typeface="Wingdings" pitchFamily="2" charset="2"/>
              </a:rPr>
              <a:t>= </a:t>
            </a:r>
            <a:r>
              <a:rPr lang="en-US" baseline="0" dirty="0"/>
              <a:t>a</a:t>
            </a:r>
            <a:r>
              <a:rPr lang="en-US" baseline="-25000" dirty="0"/>
              <a:t>1</a:t>
            </a:r>
            <a:r>
              <a:rPr lang="en-US" baseline="0" dirty="0"/>
              <a:t> +  4d </a:t>
            </a:r>
            <a:r>
              <a:rPr lang="en-US" baseline="0" dirty="0">
                <a:sym typeface="Wingdings" pitchFamily="2" charset="2"/>
              </a:rPr>
              <a:t> 10 = </a:t>
            </a:r>
            <a:r>
              <a:rPr lang="en-US" baseline="0" dirty="0"/>
              <a:t>a</a:t>
            </a:r>
            <a:r>
              <a:rPr lang="en-US" baseline="-25000" dirty="0"/>
              <a:t>1</a:t>
            </a:r>
            <a:r>
              <a:rPr lang="en-US" baseline="0" dirty="0"/>
              <a:t> + 4(4) </a:t>
            </a:r>
            <a:r>
              <a:rPr lang="en-US" baseline="0" dirty="0">
                <a:sym typeface="Wingdings" pitchFamily="2" charset="2"/>
              </a:rPr>
              <a:t> </a:t>
            </a:r>
            <a:r>
              <a:rPr lang="en-US" baseline="0" dirty="0"/>
              <a:t>a</a:t>
            </a:r>
            <a:r>
              <a:rPr lang="en-US" baseline="-25000" dirty="0"/>
              <a:t>1</a:t>
            </a:r>
            <a:r>
              <a:rPr lang="en-US" baseline="0" dirty="0"/>
              <a:t> = -6</a:t>
            </a:r>
          </a:p>
          <a:p>
            <a:pPr marL="255413" indent="-255413">
              <a:buAutoNum type="arabicPlain" startAt="10"/>
            </a:pPr>
            <a:endParaRPr lang="en-US" u="none" baseline="0" dirty="0"/>
          </a:p>
          <a:p>
            <a:pPr marL="255413" indent="-255413"/>
            <a:r>
              <a:rPr lang="en-US" u="none" baseline="0" dirty="0"/>
              <a:t>Rule </a:t>
            </a:r>
          </a:p>
          <a:p>
            <a:pPr marL="255413" indent="-255413"/>
            <a:r>
              <a:rPr lang="en-US" u="none" baseline="0" dirty="0"/>
              <a:t>a</a:t>
            </a:r>
            <a:r>
              <a:rPr lang="en-US" u="none" baseline="-25000" dirty="0"/>
              <a:t>n</a:t>
            </a:r>
            <a:r>
              <a:rPr lang="en-US" u="none" baseline="0" dirty="0"/>
              <a:t> = -6 +(n – 1)4 </a:t>
            </a:r>
            <a:r>
              <a:rPr lang="en-US" u="none" baseline="0" dirty="0">
                <a:sym typeface="Wingdings" pitchFamily="2" charset="2"/>
              </a:rPr>
              <a:t> </a:t>
            </a:r>
            <a:r>
              <a:rPr lang="en-US" u="none" baseline="0" dirty="0"/>
              <a:t>a</a:t>
            </a:r>
            <a:r>
              <a:rPr lang="en-US" u="none" baseline="-25000" dirty="0"/>
              <a:t>n</a:t>
            </a:r>
            <a:r>
              <a:rPr lang="en-US" u="none" baseline="0" dirty="0"/>
              <a:t> = -6 + 4n – 4 </a:t>
            </a:r>
            <a:r>
              <a:rPr lang="en-US" u="none" baseline="0" dirty="0">
                <a:sym typeface="Wingdings" pitchFamily="2" charset="2"/>
              </a:rPr>
              <a:t> </a:t>
            </a:r>
            <a:r>
              <a:rPr lang="en-US" u="none" baseline="0" dirty="0"/>
              <a:t>a</a:t>
            </a:r>
            <a:r>
              <a:rPr lang="en-US" u="none" baseline="-25000" dirty="0"/>
              <a:t>n</a:t>
            </a:r>
            <a:r>
              <a:rPr lang="en-US" u="none" baseline="0" dirty="0"/>
              <a:t> </a:t>
            </a:r>
            <a:r>
              <a:rPr lang="en-US" b="0" u="none" baseline="0" dirty="0"/>
              <a:t>= 4n - 10</a:t>
            </a:r>
            <a:endParaRPr lang="en-US" u="none" dirty="0"/>
          </a:p>
        </p:txBody>
      </p:sp>
      <p:sp>
        <p:nvSpPr>
          <p:cNvPr id="4" name="Slide Number Placeholder 3"/>
          <p:cNvSpPr>
            <a:spLocks noGrp="1"/>
          </p:cNvSpPr>
          <p:nvPr>
            <p:ph type="sldNum" sz="quarter" idx="10"/>
          </p:nvPr>
        </p:nvSpPr>
        <p:spPr/>
        <p:txBody>
          <a:bodyPr/>
          <a:lstStyle/>
          <a:p>
            <a:fld id="{E4000B33-EE8D-4D16-BE17-5EB444ABC479}"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pPr defTabSz="1021655">
              <a:defRPr/>
            </a:pPr>
            <a:r>
              <a:rPr lang="en-US" dirty="0"/>
              <a:t>a</a:t>
            </a:r>
            <a:r>
              <a:rPr lang="en-US" baseline="-25000" dirty="0"/>
              <a:t>n</a:t>
            </a:r>
            <a:r>
              <a:rPr lang="en-US" baseline="0" dirty="0"/>
              <a:t> = a</a:t>
            </a:r>
            <a:r>
              <a:rPr lang="en-US" baseline="-25000" dirty="0"/>
              <a:t>1</a:t>
            </a:r>
            <a:r>
              <a:rPr lang="en-US" baseline="0" dirty="0"/>
              <a:t> + (n – 1)d</a:t>
            </a:r>
          </a:p>
          <a:p>
            <a:r>
              <a:rPr lang="en-US" dirty="0"/>
              <a:t>12 = </a:t>
            </a:r>
            <a:r>
              <a:rPr lang="en-US" baseline="0" dirty="0"/>
              <a:t>a</a:t>
            </a:r>
            <a:r>
              <a:rPr lang="en-US" baseline="-25000" dirty="0"/>
              <a:t>1</a:t>
            </a:r>
            <a:r>
              <a:rPr lang="en-US" baseline="0" dirty="0"/>
              <a:t> + (8 – 1)d 	</a:t>
            </a:r>
            <a:r>
              <a:rPr lang="en-US" baseline="0" dirty="0">
                <a:sym typeface="Wingdings" pitchFamily="2" charset="2"/>
              </a:rPr>
              <a:t> 12   = </a:t>
            </a:r>
            <a:r>
              <a:rPr lang="en-US" baseline="0" dirty="0"/>
              <a:t>a</a:t>
            </a:r>
            <a:r>
              <a:rPr lang="en-US" baseline="-25000" dirty="0"/>
              <a:t>1</a:t>
            </a:r>
            <a:r>
              <a:rPr lang="en-US" baseline="0" dirty="0"/>
              <a:t> +  7d</a:t>
            </a:r>
          </a:p>
          <a:p>
            <a:r>
              <a:rPr lang="en-US" baseline="0" dirty="0"/>
              <a:t>22 = a</a:t>
            </a:r>
            <a:r>
              <a:rPr lang="en-US" baseline="-25000" dirty="0"/>
              <a:t>1</a:t>
            </a:r>
            <a:r>
              <a:rPr lang="en-US" baseline="0" dirty="0"/>
              <a:t> + (16 – 1)d	</a:t>
            </a:r>
            <a:r>
              <a:rPr lang="en-US" baseline="0" dirty="0">
                <a:sym typeface="Wingdings" pitchFamily="2" charset="2"/>
              </a:rPr>
              <a:t> 22   = </a:t>
            </a:r>
            <a:r>
              <a:rPr lang="en-US" baseline="0" dirty="0"/>
              <a:t>a</a:t>
            </a:r>
            <a:r>
              <a:rPr lang="en-US" baseline="-25000" dirty="0"/>
              <a:t>1</a:t>
            </a:r>
            <a:r>
              <a:rPr lang="en-US" baseline="0" dirty="0"/>
              <a:t> + 15d</a:t>
            </a:r>
          </a:p>
          <a:p>
            <a:r>
              <a:rPr lang="en-US" baseline="0" dirty="0"/>
              <a:t>Linear combination</a:t>
            </a:r>
          </a:p>
          <a:p>
            <a:r>
              <a:rPr lang="en-US" baseline="0" dirty="0"/>
              <a:t>-12 = -a</a:t>
            </a:r>
            <a:r>
              <a:rPr lang="en-US" baseline="-25000" dirty="0"/>
              <a:t>1</a:t>
            </a:r>
            <a:r>
              <a:rPr lang="en-US" baseline="0" dirty="0"/>
              <a:t> –  7d</a:t>
            </a:r>
          </a:p>
          <a:p>
            <a:r>
              <a:rPr lang="en-US" u="sng" baseline="0" dirty="0"/>
              <a:t>  22 = a</a:t>
            </a:r>
            <a:r>
              <a:rPr lang="en-US" u="sng" baseline="-25000" dirty="0"/>
              <a:t>1</a:t>
            </a:r>
            <a:r>
              <a:rPr lang="en-US" u="sng" baseline="0" dirty="0"/>
              <a:t> + 15d</a:t>
            </a:r>
          </a:p>
          <a:p>
            <a:r>
              <a:rPr lang="en-US" u="none" baseline="0" dirty="0"/>
              <a:t>  10 = 8 d</a:t>
            </a:r>
          </a:p>
          <a:p>
            <a:r>
              <a:rPr lang="en-US" u="none" baseline="0" dirty="0"/>
              <a:t>d = 5/4</a:t>
            </a:r>
          </a:p>
          <a:p>
            <a:endParaRPr lang="en-US" u="none" baseline="0" dirty="0"/>
          </a:p>
          <a:p>
            <a:r>
              <a:rPr lang="en-US" u="none" baseline="0" dirty="0"/>
              <a:t>Substitute</a:t>
            </a:r>
          </a:p>
          <a:p>
            <a:pPr marL="0" indent="0">
              <a:buNone/>
            </a:pPr>
            <a:r>
              <a:rPr lang="en-US" baseline="0" dirty="0">
                <a:sym typeface="Wingdings" pitchFamily="2" charset="2"/>
              </a:rPr>
              <a:t>12 = </a:t>
            </a:r>
            <a:r>
              <a:rPr lang="en-US" baseline="0" dirty="0"/>
              <a:t>a</a:t>
            </a:r>
            <a:r>
              <a:rPr lang="en-US" baseline="-25000" dirty="0"/>
              <a:t>1</a:t>
            </a:r>
            <a:r>
              <a:rPr lang="en-US" baseline="0" dirty="0"/>
              <a:t> +  7d </a:t>
            </a:r>
            <a:r>
              <a:rPr lang="en-US" baseline="0" dirty="0">
                <a:sym typeface="Wingdings" pitchFamily="2" charset="2"/>
              </a:rPr>
              <a:t> 12 = </a:t>
            </a:r>
            <a:r>
              <a:rPr lang="en-US" baseline="0" dirty="0"/>
              <a:t>a</a:t>
            </a:r>
            <a:r>
              <a:rPr lang="en-US" baseline="-25000" dirty="0"/>
              <a:t>1</a:t>
            </a:r>
            <a:r>
              <a:rPr lang="en-US" baseline="0" dirty="0"/>
              <a:t> + 7(5/4) </a:t>
            </a:r>
            <a:r>
              <a:rPr lang="en-US" baseline="0" dirty="0">
                <a:sym typeface="Wingdings" pitchFamily="2" charset="2"/>
              </a:rPr>
              <a:t> 12 = a</a:t>
            </a:r>
            <a:r>
              <a:rPr lang="en-US" baseline="-25000" dirty="0">
                <a:sym typeface="Wingdings" pitchFamily="2" charset="2"/>
              </a:rPr>
              <a:t>1</a:t>
            </a:r>
            <a:r>
              <a:rPr lang="en-US" baseline="0" dirty="0">
                <a:sym typeface="Wingdings" pitchFamily="2" charset="2"/>
              </a:rPr>
              <a:t> + 35/4 </a:t>
            </a:r>
            <a:r>
              <a:rPr lang="en-US" baseline="30000" dirty="0">
                <a:sym typeface="Wingdings" pitchFamily="2" charset="2"/>
              </a:rPr>
              <a:t> </a:t>
            </a:r>
            <a:r>
              <a:rPr lang="en-US" baseline="0" dirty="0"/>
              <a:t>a</a:t>
            </a:r>
            <a:r>
              <a:rPr lang="en-US" baseline="-25000" dirty="0"/>
              <a:t>1</a:t>
            </a:r>
            <a:r>
              <a:rPr lang="en-US" baseline="0" dirty="0"/>
              <a:t> = 13/4</a:t>
            </a:r>
          </a:p>
          <a:p>
            <a:pPr marL="255413" indent="-255413">
              <a:buAutoNum type="arabicPlain" startAt="10"/>
            </a:pPr>
            <a:endParaRPr lang="en-US" u="none" baseline="0" dirty="0"/>
          </a:p>
          <a:p>
            <a:pPr marL="255413" indent="-255413"/>
            <a:r>
              <a:rPr lang="en-US" u="none" baseline="0" dirty="0"/>
              <a:t>Rule </a:t>
            </a:r>
          </a:p>
          <a:p>
            <a:pPr marL="255413" indent="-255413"/>
            <a:r>
              <a:rPr lang="en-US" u="none" baseline="0" dirty="0"/>
              <a:t>a</a:t>
            </a:r>
            <a:r>
              <a:rPr lang="en-US" u="none" baseline="-25000" dirty="0"/>
              <a:t>n</a:t>
            </a:r>
            <a:r>
              <a:rPr lang="en-US" u="none" baseline="0" dirty="0"/>
              <a:t> = 13/4 +(n – 1)5/4 </a:t>
            </a:r>
            <a:r>
              <a:rPr lang="en-US" u="none" baseline="0" dirty="0">
                <a:sym typeface="Wingdings" pitchFamily="2" charset="2"/>
              </a:rPr>
              <a:t> </a:t>
            </a:r>
            <a:r>
              <a:rPr lang="en-US" u="none" baseline="0" dirty="0"/>
              <a:t>a</a:t>
            </a:r>
            <a:r>
              <a:rPr lang="en-US" u="none" baseline="-25000" dirty="0"/>
              <a:t>n</a:t>
            </a:r>
            <a:r>
              <a:rPr lang="en-US" u="none" baseline="0" dirty="0"/>
              <a:t> = 13/4 + 5n/4 – 5/4 </a:t>
            </a:r>
            <a:r>
              <a:rPr lang="en-US" u="none" baseline="0" dirty="0">
                <a:sym typeface="Wingdings" pitchFamily="2" charset="2"/>
              </a:rPr>
              <a:t> </a:t>
            </a:r>
            <a:r>
              <a:rPr lang="en-US" u="none" baseline="0" dirty="0"/>
              <a:t>a</a:t>
            </a:r>
            <a:r>
              <a:rPr lang="en-US" u="none" baseline="-25000" dirty="0"/>
              <a:t>n</a:t>
            </a:r>
            <a:r>
              <a:rPr lang="en-US" u="none" baseline="0" dirty="0"/>
              <a:t> </a:t>
            </a:r>
            <a:r>
              <a:rPr lang="en-US" b="0" u="none" baseline="0" dirty="0"/>
              <a:t>= (5/4)n + 2</a:t>
            </a:r>
            <a:endParaRPr lang="en-US" u="none" dirty="0"/>
          </a:p>
        </p:txBody>
      </p:sp>
      <p:sp>
        <p:nvSpPr>
          <p:cNvPr id="4" name="Slide Number Placeholder 3"/>
          <p:cNvSpPr>
            <a:spLocks noGrp="1"/>
          </p:cNvSpPr>
          <p:nvPr>
            <p:ph type="sldNum" sz="quarter" idx="10"/>
          </p:nvPr>
        </p:nvSpPr>
        <p:spPr/>
        <p:txBody>
          <a:bodyPr/>
          <a:lstStyle/>
          <a:p>
            <a:fld id="{E4000B33-EE8D-4D16-BE17-5EB444ABC479}" type="slidenum">
              <a:rPr lang="en-US" smtClean="0"/>
              <a:pPr/>
              <a:t>22</a:t>
            </a:fld>
            <a:endParaRPr lang="en-US"/>
          </a:p>
        </p:txBody>
      </p:sp>
    </p:spTree>
    <p:extLst>
      <p:ext uri="{BB962C8B-B14F-4D97-AF65-F5344CB8AC3E}">
        <p14:creationId xmlns:p14="http://schemas.microsoft.com/office/powerpoint/2010/main" val="4049109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r>
              <a:rPr lang="en-US" dirty="0"/>
              <a:t>From example</a:t>
            </a:r>
            <a:r>
              <a:rPr lang="en-US" baseline="0" dirty="0"/>
              <a:t>:</a:t>
            </a:r>
          </a:p>
          <a:p>
            <a:r>
              <a:rPr lang="en-US" baseline="0" dirty="0"/>
              <a:t>First and last (a</a:t>
            </a:r>
            <a:r>
              <a:rPr lang="en-US" baseline="-25000" dirty="0"/>
              <a:t>1</a:t>
            </a:r>
            <a:r>
              <a:rPr lang="en-US" baseline="0" dirty="0"/>
              <a:t> + a</a:t>
            </a:r>
            <a:r>
              <a:rPr lang="en-US" baseline="-25000" dirty="0"/>
              <a:t>n</a:t>
            </a:r>
            <a:r>
              <a:rPr lang="en-US" baseline="0" dirty="0"/>
              <a:t>) = 11</a:t>
            </a:r>
          </a:p>
          <a:p>
            <a:r>
              <a:rPr lang="en-US" baseline="0" dirty="0"/>
              <a:t>10 numbers but only half as </a:t>
            </a:r>
            <a:r>
              <a:rPr lang="en-US" baseline="0"/>
              <a:t>many pairs (n/2)</a:t>
            </a:r>
            <a:endParaRPr lang="en-US"/>
          </a:p>
        </p:txBody>
      </p:sp>
      <p:sp>
        <p:nvSpPr>
          <p:cNvPr id="4" name="Slide Number Placeholder 3"/>
          <p:cNvSpPr>
            <a:spLocks noGrp="1"/>
          </p:cNvSpPr>
          <p:nvPr>
            <p:ph type="sldNum" sz="quarter" idx="10"/>
          </p:nvPr>
        </p:nvSpPr>
        <p:spPr/>
        <p:txBody>
          <a:bodyPr/>
          <a:lstStyle/>
          <a:p>
            <a:fld id="{E4000B33-EE8D-4D16-BE17-5EB444ABC479}"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25</m:t>
                          </m:r>
                        </m:sub>
                      </m:sSub>
                      <m:r>
                        <a:rPr lang="en-US" i="1" baseline="0" dirty="0">
                          <a:latin typeface="Cambria Math" panose="02040503050406030204" pitchFamily="18" charset="0"/>
                        </a:rPr>
                        <m:t>=20+(25−1)(−2)=−28</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𝑆</m:t>
                          </m:r>
                        </m:e>
                        <m:sub>
                          <m:r>
                            <a:rPr lang="en-US" i="1" baseline="0" dirty="0">
                              <a:latin typeface="Cambria Math" panose="02040503050406030204" pitchFamily="18" charset="0"/>
                            </a:rPr>
                            <m:t>25</m:t>
                          </m:r>
                        </m:sub>
                      </m:sSub>
                      <m:r>
                        <a:rPr lang="en-US" i="1" baseline="0" dirty="0">
                          <a:latin typeface="Cambria Math" panose="02040503050406030204" pitchFamily="18" charset="0"/>
                        </a:rPr>
                        <m:t>=25</m:t>
                      </m:r>
                      <m:d>
                        <m:dPr>
                          <m:ctrlPr>
                            <a:rPr lang="en-US" i="1" baseline="0" dirty="0">
                              <a:latin typeface="Cambria Math" panose="02040503050406030204" pitchFamily="18" charset="0"/>
                            </a:rPr>
                          </m:ctrlPr>
                        </m:dPr>
                        <m:e>
                          <m:f>
                            <m:fPr>
                              <m:ctrlPr>
                                <a:rPr lang="en-US" i="1" baseline="0" dirty="0">
                                  <a:latin typeface="Cambria Math" panose="02040503050406030204" pitchFamily="18" charset="0"/>
                                </a:rPr>
                              </m:ctrlPr>
                            </m:fPr>
                            <m:num>
                              <m:r>
                                <a:rPr lang="en-US" i="1" baseline="0" dirty="0">
                                  <a:latin typeface="Cambria Math" panose="02040503050406030204" pitchFamily="18" charset="0"/>
                                </a:rPr>
                                <m:t>20+</m:t>
                              </m:r>
                              <m:d>
                                <m:dPr>
                                  <m:ctrlPr>
                                    <a:rPr lang="en-US" b="0" i="1" baseline="0" dirty="0" smtClean="0">
                                      <a:latin typeface="Cambria Math" panose="02040503050406030204" pitchFamily="18" charset="0"/>
                                    </a:rPr>
                                  </m:ctrlPr>
                                </m:dPr>
                                <m:e>
                                  <m:r>
                                    <a:rPr lang="en-US" i="1" baseline="0" dirty="0">
                                      <a:latin typeface="Cambria Math" panose="02040503050406030204" pitchFamily="18" charset="0"/>
                                    </a:rPr>
                                    <m:t>−28</m:t>
                                  </m:r>
                                </m:e>
                              </m:d>
                            </m:num>
                            <m:den>
                              <m:r>
                                <a:rPr lang="en-US" i="1" baseline="0" dirty="0">
                                  <a:latin typeface="Cambria Math" panose="02040503050406030204" pitchFamily="18" charset="0"/>
                                </a:rPr>
                                <m:t>2</m:t>
                              </m:r>
                            </m:den>
                          </m:f>
                        </m:e>
                      </m:d>
                      <m:r>
                        <a:rPr lang="en-US" i="1" baseline="0" dirty="0">
                          <a:latin typeface="Cambria Math" panose="02040503050406030204" pitchFamily="18" charset="0"/>
                        </a:rPr>
                        <m:t>=−100</m:t>
                      </m:r>
                    </m:oMath>
                  </m:oMathPara>
                </a14:m>
                <a:endParaRPr lang="en-US" baseline="0" dirty="0"/>
              </a:p>
              <a:p>
                <a:r>
                  <a:rPr lang="en-US" baseline="0" dirty="0"/>
                  <a:t>#41: This is arithmetic because the rule is linear</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𝑆</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m:t>
                      </m:r>
                      <m:r>
                        <a:rPr lang="en-US" b="0" i="1" baseline="0" smtClean="0">
                          <a:latin typeface="Cambria Math" panose="02040503050406030204" pitchFamily="18" charset="0"/>
                        </a:rPr>
                        <m:t>𝑛</m:t>
                      </m:r>
                      <m:d>
                        <m:dPr>
                          <m:ctrlPr>
                            <a:rPr lang="en-US" b="0" i="1" baseline="0" smtClean="0">
                              <a:latin typeface="Cambria Math" panose="02040503050406030204" pitchFamily="18" charset="0"/>
                            </a:rPr>
                          </m:ctrlPr>
                        </m:dPr>
                        <m:e>
                          <m:f>
                            <m:fPr>
                              <m:ctrlPr>
                                <a:rPr lang="en-US" b="0" i="1" baseline="0" smtClean="0">
                                  <a:latin typeface="Cambria Math" panose="02040503050406030204" pitchFamily="18" charset="0"/>
                                </a:rPr>
                              </m:ctrlPr>
                            </m:fPr>
                            <m:num>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num>
                            <m:den>
                              <m:r>
                                <a:rPr lang="en-US" b="0" i="1" baseline="0" smtClean="0">
                                  <a:latin typeface="Cambria Math" panose="02040503050406030204" pitchFamily="18" charset="0"/>
                                </a:rPr>
                                <m:t>2</m:t>
                              </m:r>
                            </m:den>
                          </m:f>
                        </m:e>
                      </m:d>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𝑆</m:t>
                          </m:r>
                        </m:e>
                        <m:sub>
                          <m:r>
                            <a:rPr lang="en-US" b="0" i="1" baseline="0" smtClean="0">
                              <a:latin typeface="Cambria Math" panose="02040503050406030204" pitchFamily="18" charset="0"/>
                            </a:rPr>
                            <m:t>20</m:t>
                          </m:r>
                        </m:sub>
                      </m:sSub>
                      <m:r>
                        <a:rPr lang="en-US" b="0" i="1" baseline="0" smtClean="0">
                          <a:latin typeface="Cambria Math" panose="02040503050406030204" pitchFamily="18" charset="0"/>
                        </a:rPr>
                        <m:t>=20 </m:t>
                      </m:r>
                      <m:d>
                        <m:dPr>
                          <m:ctrlPr>
                            <a:rPr lang="en-US" b="0" i="1" baseline="0" smtClean="0">
                              <a:latin typeface="Cambria Math" panose="02040503050406030204" pitchFamily="18" charset="0"/>
                            </a:rPr>
                          </m:ctrlPr>
                        </m:dPr>
                        <m:e>
                          <m:f>
                            <m:fPr>
                              <m:ctrlPr>
                                <a:rPr lang="en-US" b="0" i="1" baseline="0" smtClean="0">
                                  <a:latin typeface="Cambria Math" panose="02040503050406030204" pitchFamily="18" charset="0"/>
                                </a:rPr>
                              </m:ctrlPr>
                            </m:fPr>
                            <m:num>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2</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1</m:t>
                                      </m:r>
                                    </m:e>
                                  </m:d>
                                  <m:r>
                                    <a:rPr lang="en-US" b="0" i="1" baseline="0" smtClean="0">
                                      <a:latin typeface="Cambria Math" panose="02040503050406030204" pitchFamily="18" charset="0"/>
                                    </a:rPr>
                                    <m:t>−3</m:t>
                                  </m:r>
                                </m:e>
                              </m:d>
                              <m:r>
                                <a:rPr lang="en-US" b="0" i="1" baseline="0" smtClean="0">
                                  <a:latin typeface="Cambria Math" panose="02040503050406030204" pitchFamily="18" charset="0"/>
                                </a:rPr>
                                <m:t>+</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2</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20</m:t>
                                      </m:r>
                                    </m:e>
                                  </m:d>
                                  <m:r>
                                    <a:rPr lang="en-US" b="0" i="1" baseline="0" smtClean="0">
                                      <a:latin typeface="Cambria Math" panose="02040503050406030204" pitchFamily="18" charset="0"/>
                                    </a:rPr>
                                    <m:t>−3</m:t>
                                  </m:r>
                                </m:e>
                              </m:d>
                            </m:num>
                            <m:den>
                              <m:r>
                                <a:rPr lang="en-US" b="0" i="1" baseline="0" smtClean="0">
                                  <a:latin typeface="Cambria Math" panose="02040503050406030204" pitchFamily="18" charset="0"/>
                                </a:rPr>
                                <m:t>2</m:t>
                              </m:r>
                            </m:den>
                          </m:f>
                        </m:e>
                      </m:d>
                      <m:r>
                        <a:rPr lang="en-US" b="0" i="1" baseline="0" smtClean="0">
                          <a:latin typeface="Cambria Math" panose="02040503050406030204" pitchFamily="18" charset="0"/>
                        </a:rPr>
                        <m:t>=20</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18</m:t>
                          </m:r>
                        </m:e>
                      </m:d>
                      <m:r>
                        <a:rPr lang="en-US" b="0" i="1" baseline="0" smtClean="0">
                          <a:latin typeface="Cambria Math" panose="02040503050406030204" pitchFamily="18" charset="0"/>
                        </a:rPr>
                        <m:t>=360</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25=20+(25−1)(−2)=−28</a:t>
                </a:r>
                <a:endParaRPr lang="en-US" baseline="0" dirty="0"/>
              </a:p>
              <a:p>
                <a:r>
                  <a:rPr lang="en-US" i="0" baseline="0" dirty="0">
                    <a:latin typeface="Cambria Math" panose="02040503050406030204" pitchFamily="18" charset="0"/>
                  </a:rPr>
                  <a:t>𝑆</a:t>
                </a:r>
                <a:r>
                  <a:rPr lang="en-US" b="0" i="0" baseline="0" dirty="0">
                    <a:latin typeface="Cambria Math" panose="02040503050406030204" pitchFamily="18" charset="0"/>
                  </a:rPr>
                  <a:t>_</a:t>
                </a:r>
                <a:r>
                  <a:rPr lang="en-US" i="0" baseline="0" dirty="0">
                    <a:latin typeface="Cambria Math" panose="02040503050406030204" pitchFamily="18" charset="0"/>
                  </a:rPr>
                  <a:t>25=25((20+</a:t>
                </a:r>
                <a:r>
                  <a:rPr lang="en-US" b="0" i="0" baseline="0" dirty="0">
                    <a:latin typeface="Cambria Math" panose="02040503050406030204" pitchFamily="18" charset="0"/>
                  </a:rPr>
                  <a:t>(</a:t>
                </a:r>
                <a:r>
                  <a:rPr lang="en-US" i="0" baseline="0" dirty="0">
                    <a:latin typeface="Cambria Math" panose="02040503050406030204" pitchFamily="18" charset="0"/>
                  </a:rPr>
                  <a:t>−28</a:t>
                </a:r>
                <a:r>
                  <a:rPr lang="en-US" b="0" i="0" baseline="0" dirty="0">
                    <a:latin typeface="Cambria Math" panose="02040503050406030204" pitchFamily="18" charset="0"/>
                  </a:rPr>
                  <a:t>))/</a:t>
                </a:r>
                <a:r>
                  <a:rPr lang="en-US" i="0" baseline="0" dirty="0">
                    <a:latin typeface="Cambria Math" panose="02040503050406030204" pitchFamily="18" charset="0"/>
                  </a:rPr>
                  <a:t>2)=−100</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i="0" dirty="0"/>
                  <a:t>2, 4, 6, 8, …</a:t>
                </a:r>
              </a:p>
              <a:p>
                <a:r>
                  <a:rPr lang="en-US" i="1" dirty="0"/>
                  <a:t>a</a:t>
                </a:r>
                <a:r>
                  <a:rPr lang="en-US" i="1" baseline="-25000" dirty="0"/>
                  <a:t>n</a:t>
                </a:r>
                <a:r>
                  <a:rPr lang="en-US" i="1" dirty="0"/>
                  <a:t> </a:t>
                </a:r>
                <a:r>
                  <a:rPr lang="en-US" dirty="0"/>
                  <a:t>= 2</a:t>
                </a:r>
                <a:r>
                  <a:rPr lang="en-US" i="1" dirty="0"/>
                  <a:t>n</a:t>
                </a:r>
              </a:p>
              <a:p>
                <a:endParaRPr lang="en-US" i="1" dirty="0"/>
              </a:p>
              <a:p>
                <a:endParaRPr lang="en-US" b="0" i="1"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𝑛</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e>
                        </m:d>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m:t>
                        </m:r>
                        <m:d>
                          <m:dPr>
                            <m:ctrlPr>
                              <a:rPr lang="en-US" b="0" i="1" smtClean="0">
                                <a:latin typeface="Cambria Math" panose="02040503050406030204" pitchFamily="18" charset="0"/>
                              </a:rPr>
                            </m:ctrlPr>
                          </m:dPr>
                          <m:e>
                            <m:r>
                              <a:rPr lang="en-US" b="0" i="1" smtClean="0">
                                <a:latin typeface="Cambria Math" panose="02040503050406030204" pitchFamily="18" charset="0"/>
                              </a:rPr>
                              <m:t>2+18</m:t>
                            </m:r>
                          </m:e>
                        </m:d>
                      </m:num>
                      <m:den>
                        <m:r>
                          <a:rPr lang="en-US" b="0" i="1" smtClean="0">
                            <a:latin typeface="Cambria Math" panose="02040503050406030204" pitchFamily="18" charset="0"/>
                          </a:rPr>
                          <m:t>2</m:t>
                        </m:r>
                      </m:den>
                    </m:f>
                    <m:r>
                      <a:rPr lang="en-US" b="0" i="1" smtClean="0">
                        <a:latin typeface="Cambria Math" panose="02040503050406030204" pitchFamily="18" charset="0"/>
                      </a:rPr>
                      <m:t>=</m:t>
                    </m:r>
                  </m:oMath>
                </a14:m>
                <a:r>
                  <a:rPr lang="en-US" dirty="0"/>
                  <a:t>$90</a:t>
                </a:r>
              </a:p>
            </p:txBody>
          </p:sp>
        </mc:Choice>
        <mc:Fallback xmlns="">
          <p:sp>
            <p:nvSpPr>
              <p:cNvPr id="3" name="Notes Placeholder 2"/>
              <p:cNvSpPr>
                <a:spLocks noGrp="1"/>
              </p:cNvSpPr>
              <p:nvPr>
                <p:ph type="body" idx="1"/>
              </p:nvPr>
            </p:nvSpPr>
            <p:spPr/>
            <p:txBody>
              <a:bodyPr/>
              <a:lstStyle/>
              <a:p>
                <a:r>
                  <a:rPr lang="en-US" i="0" dirty="0"/>
                  <a:t>2, 4, 6, 8, …</a:t>
                </a:r>
              </a:p>
              <a:p>
                <a:r>
                  <a:rPr lang="en-US" i="1" dirty="0"/>
                  <a:t>a</a:t>
                </a:r>
                <a:r>
                  <a:rPr lang="en-US" i="1" baseline="-25000" dirty="0"/>
                  <a:t>n</a:t>
                </a:r>
                <a:r>
                  <a:rPr lang="en-US" i="1" dirty="0"/>
                  <a:t> </a:t>
                </a:r>
                <a:r>
                  <a:rPr lang="en-US" dirty="0"/>
                  <a:t>= 2</a:t>
                </a:r>
                <a:r>
                  <a:rPr lang="en-US" i="1" dirty="0"/>
                  <a:t>n</a:t>
                </a:r>
              </a:p>
              <a:p>
                <a:endParaRPr lang="en-US" i="1" dirty="0"/>
              </a:p>
              <a:p>
                <a:endParaRPr lang="en-US" b="0" i="1" dirty="0"/>
              </a:p>
              <a:p>
                <a:r>
                  <a:rPr lang="en-US" b="0" i="0">
                    <a:latin typeface="Cambria Math" panose="02040503050406030204" pitchFamily="18" charset="0"/>
                  </a:rPr>
                  <a:t>𝑆_𝑛=𝑛(𝑎_1+𝑎_𝑛 )/2=9(2+18)/2=</a:t>
                </a:r>
                <a:r>
                  <a:rPr lang="en-US" dirty="0"/>
                  <a:t>$90</a:t>
                </a:r>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25</a:t>
            </a:fld>
            <a:endParaRPr lang="en-US"/>
          </a:p>
        </p:txBody>
      </p:sp>
    </p:spTree>
    <p:extLst>
      <p:ext uri="{BB962C8B-B14F-4D97-AF65-F5344CB8AC3E}">
        <p14:creationId xmlns:p14="http://schemas.microsoft.com/office/powerpoint/2010/main" val="787199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26</a:t>
            </a:fld>
            <a:endParaRPr lang="en-US"/>
          </a:p>
        </p:txBody>
      </p:sp>
    </p:spTree>
    <p:extLst>
      <p:ext uri="{BB962C8B-B14F-4D97-AF65-F5344CB8AC3E}">
        <p14:creationId xmlns:p14="http://schemas.microsoft.com/office/powerpoint/2010/main" val="2024333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r>
              <a:rPr lang="en-US" dirty="0"/>
              <a:t>No</a:t>
            </a:r>
          </a:p>
          <a:p>
            <a:r>
              <a:rPr lang="en-US" dirty="0"/>
              <a:t>Yes</a:t>
            </a:r>
            <a:r>
              <a:rPr lang="en-US" baseline="0" dirty="0"/>
              <a:t> r = 1/2 </a:t>
            </a:r>
            <a:endParaRPr lang="en-US" dirty="0"/>
          </a:p>
        </p:txBody>
      </p:sp>
      <p:sp>
        <p:nvSpPr>
          <p:cNvPr id="4" name="Slide Number Placeholder 3"/>
          <p:cNvSpPr>
            <a:spLocks noGrp="1"/>
          </p:cNvSpPr>
          <p:nvPr>
            <p:ph type="sldNum" sz="quarter" idx="10"/>
          </p:nvPr>
        </p:nvSpPr>
        <p:spPr/>
        <p:txBody>
          <a:bodyPr/>
          <a:lstStyle/>
          <a:p>
            <a:fld id="{E4000B33-EE8D-4D16-BE17-5EB444ABC479}"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𝑟</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2</m:t>
                          </m:r>
                        </m:num>
                        <m:den>
                          <m:r>
                            <a:rPr lang="en-US" i="1" dirty="0" smtClean="0">
                              <a:latin typeface="Cambria Math" panose="02040503050406030204" pitchFamily="18" charset="0"/>
                            </a:rPr>
                            <m:t>5</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=5</m:t>
                      </m:r>
                      <m:sSup>
                        <m:sSupPr>
                          <m:ctrlPr>
                            <a:rPr lang="en-US" b="0" i="1" baseline="0" dirty="0" smtClean="0">
                              <a:latin typeface="Cambria Math" panose="02040503050406030204" pitchFamily="18" charset="0"/>
                            </a:rPr>
                          </m:ctrlPr>
                        </m:sSupPr>
                        <m:e>
                          <m:d>
                            <m:dPr>
                              <m:ctrlPr>
                                <a:rPr lang="en-US" i="1" baseline="0" dirty="0">
                                  <a:latin typeface="Cambria Math" panose="02040503050406030204" pitchFamily="18" charset="0"/>
                                </a:rPr>
                              </m:ctrlPr>
                            </m:dPr>
                            <m:e>
                              <m:f>
                                <m:fPr>
                                  <m:ctrlPr>
                                    <a:rPr lang="en-US" i="1" baseline="0" dirty="0">
                                      <a:latin typeface="Cambria Math" panose="02040503050406030204" pitchFamily="18" charset="0"/>
                                    </a:rPr>
                                  </m:ctrlPr>
                                </m:fPr>
                                <m:num>
                                  <m:r>
                                    <a:rPr lang="en-US" i="1" baseline="0" dirty="0">
                                      <a:latin typeface="Cambria Math" panose="02040503050406030204" pitchFamily="18" charset="0"/>
                                    </a:rPr>
                                    <m:t>2</m:t>
                                  </m:r>
                                </m:num>
                                <m:den>
                                  <m:r>
                                    <a:rPr lang="en-US" i="1" baseline="0" dirty="0">
                                      <a:latin typeface="Cambria Math" panose="02040503050406030204" pitchFamily="18" charset="0"/>
                                    </a:rPr>
                                    <m:t>5</m:t>
                                  </m:r>
                                </m:den>
                              </m:f>
                            </m:e>
                          </m:d>
                        </m:e>
                        <m:sup>
                          <m:r>
                            <a:rPr lang="en-US" i="1" baseline="0" dirty="0">
                              <a:latin typeface="Cambria Math" panose="02040503050406030204" pitchFamily="18" charset="0"/>
                            </a:rPr>
                            <m:t>𝑛</m:t>
                          </m:r>
                          <m:r>
                            <a:rPr lang="en-US" i="1" baseline="0" dirty="0">
                              <a:latin typeface="Cambria Math" panose="02040503050406030204" pitchFamily="18" charset="0"/>
                            </a:rPr>
                            <m:t>−1</m:t>
                          </m:r>
                        </m:sup>
                      </m:sSup>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𝑎</m:t>
                      </m:r>
                      <m:r>
                        <a:rPr lang="en-US" b="0" i="1" baseline="0" dirty="0" smtClean="0">
                          <a:latin typeface="Cambria Math" panose="02040503050406030204" pitchFamily="18" charset="0"/>
                        </a:rPr>
                        <m:t>_</m:t>
                      </m:r>
                      <m:r>
                        <a:rPr lang="en-US" i="1" baseline="0" dirty="0">
                          <a:latin typeface="Cambria Math" panose="02040503050406030204" pitchFamily="18" charset="0"/>
                        </a:rPr>
                        <m:t>8=5</m:t>
                      </m:r>
                      <m:sSup>
                        <m:sSupPr>
                          <m:ctrlPr>
                            <a:rPr lang="en-US" b="0" i="1" baseline="0" dirty="0" smtClean="0">
                              <a:latin typeface="Cambria Math" panose="02040503050406030204" pitchFamily="18" charset="0"/>
                            </a:rPr>
                          </m:ctrlPr>
                        </m:sSupPr>
                        <m:e>
                          <m:d>
                            <m:dPr>
                              <m:ctrlPr>
                                <a:rPr lang="en-US" i="1" baseline="0" dirty="0">
                                  <a:latin typeface="Cambria Math" panose="02040503050406030204" pitchFamily="18" charset="0"/>
                                </a:rPr>
                              </m:ctrlPr>
                            </m:dPr>
                            <m:e>
                              <m:f>
                                <m:fPr>
                                  <m:ctrlPr>
                                    <a:rPr lang="en-US" i="1" baseline="0" dirty="0">
                                      <a:latin typeface="Cambria Math" panose="02040503050406030204" pitchFamily="18" charset="0"/>
                                    </a:rPr>
                                  </m:ctrlPr>
                                </m:fPr>
                                <m:num>
                                  <m:r>
                                    <a:rPr lang="en-US" i="1" baseline="0" dirty="0">
                                      <a:latin typeface="Cambria Math" panose="02040503050406030204" pitchFamily="18" charset="0"/>
                                    </a:rPr>
                                    <m:t>2</m:t>
                                  </m:r>
                                </m:num>
                                <m:den>
                                  <m:r>
                                    <a:rPr lang="en-US" i="1" baseline="0" dirty="0">
                                      <a:latin typeface="Cambria Math" panose="02040503050406030204" pitchFamily="18" charset="0"/>
                                    </a:rPr>
                                    <m:t>5</m:t>
                                  </m:r>
                                </m:den>
                              </m:f>
                            </m:e>
                          </m:d>
                        </m:e>
                        <m:sup>
                          <m:r>
                            <a:rPr lang="en-US" i="1" baseline="0" dirty="0">
                              <a:latin typeface="Cambria Math" panose="02040503050406030204" pitchFamily="18" charset="0"/>
                            </a:rPr>
                            <m:t>7</m:t>
                          </m:r>
                        </m:sup>
                      </m:sSup>
                      <m:r>
                        <a:rPr lang="en-US" i="1" baseline="0" dirty="0">
                          <a:latin typeface="Cambria Math" panose="02040503050406030204" pitchFamily="18" charset="0"/>
                        </a:rPr>
                        <m:t>=0.008192</m:t>
                      </m:r>
                    </m:oMath>
                  </m:oMathPara>
                </a14:m>
                <a:endParaRPr lang="en-US" baseline="0" dirty="0"/>
              </a:p>
              <a:p>
                <a:r>
                  <a:rPr lang="en-US" baseline="0" dirty="0"/>
                  <a:t>#13</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=112;</m:t>
                      </m:r>
                      <m:r>
                        <a:rPr lang="en-US" b="0" i="1" baseline="0" smtClean="0">
                          <a:latin typeface="Cambria Math" panose="02040503050406030204" pitchFamily="18" charset="0"/>
                        </a:rPr>
                        <m:t>𝑟</m:t>
                      </m:r>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1</m:t>
                          </m:r>
                        </m:num>
                        <m:den>
                          <m:r>
                            <a:rPr lang="en-US" b="0" i="1" baseline="0" smtClean="0">
                              <a:latin typeface="Cambria Math" panose="02040503050406030204" pitchFamily="18" charset="0"/>
                            </a:rPr>
                            <m:t>2</m:t>
                          </m:r>
                        </m:den>
                      </m:f>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𝑟</m:t>
                          </m:r>
                        </m:e>
                        <m:sup>
                          <m:r>
                            <a:rPr lang="en-US" b="0" i="1" baseline="0" smtClean="0">
                              <a:latin typeface="Cambria Math" panose="02040503050406030204" pitchFamily="18" charset="0"/>
                            </a:rPr>
                            <m:t>𝑛</m:t>
                          </m:r>
                          <m:r>
                            <a:rPr lang="en-US" b="0" i="1" baseline="0" smtClean="0">
                              <a:latin typeface="Cambria Math" panose="02040503050406030204" pitchFamily="18" charset="0"/>
                            </a:rPr>
                            <m:t>−1</m:t>
                          </m:r>
                        </m:sup>
                      </m:sSup>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=112</m:t>
                      </m:r>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1</m:t>
                                  </m:r>
                                </m:num>
                                <m:den>
                                  <m:r>
                                    <a:rPr lang="en-US" b="0" i="1" baseline="0" smtClean="0">
                                      <a:latin typeface="Cambria Math" panose="02040503050406030204" pitchFamily="18" charset="0"/>
                                    </a:rPr>
                                    <m:t>2</m:t>
                                  </m:r>
                                </m:den>
                              </m:f>
                            </m:e>
                          </m:d>
                        </m:e>
                        <m:sup>
                          <m:r>
                            <a:rPr lang="en-US" b="0" i="1" baseline="0" smtClean="0">
                              <a:latin typeface="Cambria Math" panose="02040503050406030204" pitchFamily="18" charset="0"/>
                            </a:rPr>
                            <m:t>𝑛</m:t>
                          </m:r>
                          <m:r>
                            <a:rPr lang="en-US" b="0" i="1" baseline="0" smtClean="0">
                              <a:latin typeface="Cambria Math" panose="02040503050406030204" pitchFamily="18" charset="0"/>
                            </a:rPr>
                            <m:t>−1</m:t>
                          </m:r>
                        </m:sup>
                      </m:sSup>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a:latin typeface="Cambria Math" panose="02040503050406030204" pitchFamily="18" charset="0"/>
                  </a:rPr>
                  <a:t>𝑟=2/5</a:t>
                </a:r>
                <a:endParaRPr lang="en-US"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𝑛=5(2/5)</a:t>
                </a:r>
                <a:r>
                  <a:rPr lang="en-US" b="0" i="0" baseline="0" dirty="0">
                    <a:latin typeface="Cambria Math" panose="02040503050406030204" pitchFamily="18" charset="0"/>
                  </a:rPr>
                  <a:t>^(</a:t>
                </a:r>
                <a:r>
                  <a:rPr lang="en-US" i="0" baseline="0" dirty="0">
                    <a:latin typeface="Cambria Math" panose="02040503050406030204" pitchFamily="18" charset="0"/>
                  </a:rPr>
                  <a:t>𝑛−1</a:t>
                </a:r>
                <a:r>
                  <a:rPr lang="en-US" b="0" i="0" baseline="0" dirty="0">
                    <a:latin typeface="Cambria Math" panose="02040503050406030204" pitchFamily="18" charset="0"/>
                  </a:rPr>
                  <a:t>)</a:t>
                </a:r>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8=5(2/5)</a:t>
                </a:r>
                <a:r>
                  <a:rPr lang="en-US" b="0" i="0" baseline="0" dirty="0">
                    <a:latin typeface="Cambria Math" panose="02040503050406030204" pitchFamily="18" charset="0"/>
                  </a:rPr>
                  <a:t>^</a:t>
                </a:r>
                <a:r>
                  <a:rPr lang="en-US" i="0" baseline="0" dirty="0">
                    <a:latin typeface="Cambria Math" panose="02040503050406030204" pitchFamily="18" charset="0"/>
                  </a:rPr>
                  <a:t>7=0.008192</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4</m:t>
                          </m:r>
                        </m:sub>
                      </m:sSub>
                      <m:r>
                        <a:rPr lang="en-US" i="1" baseline="0" dirty="0">
                          <a:latin typeface="Cambria Math" panose="02040503050406030204" pitchFamily="18" charset="0"/>
                        </a:rPr>
                        <m:t>=3=</m:t>
                      </m:r>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1</m:t>
                          </m:r>
                        </m:sub>
                      </m:sSub>
                      <m:sSup>
                        <m:sSupPr>
                          <m:ctrlPr>
                            <a:rPr lang="en-US" b="0" i="1" baseline="0" dirty="0" smtClean="0">
                              <a:latin typeface="Cambria Math" panose="02040503050406030204" pitchFamily="18" charset="0"/>
                            </a:rPr>
                          </m:ctrlPr>
                        </m:sSupPr>
                        <m:e>
                          <m:r>
                            <a:rPr lang="en-US" i="1" baseline="0" dirty="0">
                              <a:latin typeface="Cambria Math" panose="02040503050406030204" pitchFamily="18" charset="0"/>
                            </a:rPr>
                            <m:t>3</m:t>
                          </m:r>
                        </m:e>
                        <m:sup>
                          <m:r>
                            <a:rPr lang="en-US" i="1" baseline="0" dirty="0">
                              <a:latin typeface="Cambria Math" panose="02040503050406030204" pitchFamily="18" charset="0"/>
                            </a:rPr>
                            <m:t>4−1</m:t>
                          </m:r>
                        </m:sup>
                      </m:sSup>
                      <m:r>
                        <a:rPr lang="en-US" i="1" baseline="0" dirty="0">
                          <a:latin typeface="Cambria Math" panose="02040503050406030204" pitchFamily="18" charset="0"/>
                        </a:rPr>
                        <m:t> </m:t>
                      </m:r>
                      <m:r>
                        <a:rPr lang="en-US" i="1" baseline="0" dirty="0">
                          <a:latin typeface="Cambria Math" panose="02040503050406030204" pitchFamily="18" charset="0"/>
                          <a:sym typeface="Wingdings" pitchFamily="2" charset="2"/>
                        </a:rPr>
                        <m:t> 3=</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 27 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b="0" i="1" baseline="0" dirty="0" smtClean="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f>
                        <m:fPr>
                          <m:ctrlPr>
                            <a:rPr lang="en-US" i="1" baseline="0" dirty="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1</m:t>
                          </m:r>
                        </m:num>
                        <m:den>
                          <m:r>
                            <a:rPr lang="en-US" i="1" baseline="0" dirty="0">
                              <a:latin typeface="Cambria Math" panose="02040503050406030204" pitchFamily="18" charset="0"/>
                              <a:sym typeface="Wingdings" pitchFamily="2" charset="2"/>
                            </a:rPr>
                            <m:t>9</m:t>
                          </m:r>
                        </m:den>
                      </m:f>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𝑛</m:t>
                          </m:r>
                        </m:sub>
                      </m:sSub>
                      <m:r>
                        <a:rPr lang="en-US" i="1" baseline="0" dirty="0">
                          <a:latin typeface="Cambria Math" panose="02040503050406030204" pitchFamily="18" charset="0"/>
                          <a:sym typeface="Wingdings" pitchFamily="2" charset="2"/>
                        </a:rPr>
                        <m:t>=</m:t>
                      </m:r>
                      <m:d>
                        <m:dPr>
                          <m:ctrlPr>
                            <a:rPr lang="en-US" i="1" baseline="0" dirty="0">
                              <a:latin typeface="Cambria Math" panose="02040503050406030204" pitchFamily="18" charset="0"/>
                              <a:sym typeface="Wingdings" pitchFamily="2" charset="2"/>
                            </a:rPr>
                          </m:ctrlPr>
                        </m:dPr>
                        <m:e>
                          <m:f>
                            <m:fPr>
                              <m:ctrlPr>
                                <a:rPr lang="en-US" i="1" baseline="0" dirty="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1</m:t>
                              </m:r>
                            </m:num>
                            <m:den>
                              <m:r>
                                <a:rPr lang="en-US" i="1" baseline="0" dirty="0">
                                  <a:latin typeface="Cambria Math" panose="02040503050406030204" pitchFamily="18" charset="0"/>
                                  <a:sym typeface="Wingdings" pitchFamily="2" charset="2"/>
                                </a:rPr>
                                <m:t>9</m:t>
                              </m:r>
                            </m:den>
                          </m:f>
                        </m:e>
                      </m:d>
                      <m:sSup>
                        <m:sSupPr>
                          <m:ctrlPr>
                            <a:rPr lang="en-US" b="0" i="1" baseline="0" dirty="0" smtClean="0">
                              <a:latin typeface="Cambria Math" panose="02040503050406030204" pitchFamily="18" charset="0"/>
                              <a:sym typeface="Wingdings" pitchFamily="2" charset="2"/>
                            </a:rPr>
                          </m:ctrlPr>
                        </m:sSupPr>
                        <m:e>
                          <m:r>
                            <a:rPr lang="en-US" i="1" baseline="0" dirty="0">
                              <a:latin typeface="Cambria Math" panose="02040503050406030204" pitchFamily="18" charset="0"/>
                              <a:sym typeface="Wingdings" pitchFamily="2" charset="2"/>
                            </a:rPr>
                            <m:t>3</m:t>
                          </m:r>
                        </m:e>
                        <m:sup>
                          <m:r>
                            <a:rPr lang="en-US" i="1" baseline="0" dirty="0">
                              <a:latin typeface="Cambria Math" panose="02040503050406030204" pitchFamily="18" charset="0"/>
                              <a:sym typeface="Wingdings" pitchFamily="2" charset="2"/>
                            </a:rPr>
                            <m:t>𝑛</m:t>
                          </m:r>
                          <m:r>
                            <a:rPr lang="en-US" i="1" baseline="0" dirty="0">
                              <a:latin typeface="Cambria Math" panose="02040503050406030204" pitchFamily="18" charset="0"/>
                              <a:sym typeface="Wingdings" pitchFamily="2" charset="2"/>
                            </a:rPr>
                            <m:t>−1</m:t>
                          </m:r>
                        </m:sup>
                      </m:sSup>
                    </m:oMath>
                  </m:oMathPara>
                </a14:m>
                <a:endParaRPr lang="en-US" baseline="0" dirty="0"/>
              </a:p>
              <a:p>
                <a:r>
                  <a:rPr lang="en-US" baseline="0" dirty="0"/>
                  <a:t>#23</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𝑟</m:t>
                          </m:r>
                        </m:e>
                        <m:sup>
                          <m:r>
                            <a:rPr lang="en-US" b="0" i="1" baseline="0" smtClean="0">
                              <a:latin typeface="Cambria Math" panose="02040503050406030204" pitchFamily="18" charset="0"/>
                            </a:rPr>
                            <m:t>𝑛</m:t>
                          </m:r>
                          <m:r>
                            <a:rPr lang="en-US" b="0" i="1" baseline="0" smtClean="0">
                              <a:latin typeface="Cambria Math" panose="02040503050406030204" pitchFamily="18" charset="0"/>
                            </a:rPr>
                            <m:t>−1</m:t>
                          </m:r>
                        </m:sup>
                      </m:sSup>
                    </m:oMath>
                  </m:oMathPara>
                </a14:m>
                <a:endParaRPr lang="en-US" b="0" baseline="0" dirty="0"/>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−192=</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4−1</m:t>
                          </m:r>
                        </m:sup>
                      </m:sSup>
                      <m:r>
                        <a:rPr lang="en-US" b="0" i="1" baseline="0" smtClean="0">
                          <a:latin typeface="Cambria Math" panose="02040503050406030204" pitchFamily="18" charset="0"/>
                        </a:rPr>
                        <m:t>→−192=</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64</m:t>
                          </m:r>
                        </m:e>
                      </m:d>
                      <m:r>
                        <a:rPr lang="en-US" b="0" i="1" baseline="0" smtClean="0">
                          <a:latin typeface="Cambria Math" panose="02040503050406030204" pitchFamily="18" charset="0"/>
                        </a:rPr>
                        <m:t>→ </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1</m:t>
                          </m:r>
                        </m:sub>
                      </m:sSub>
                      <m:r>
                        <a:rPr lang="en-US" b="0" i="1" baseline="0" smtClean="0">
                          <a:latin typeface="Cambria Math" panose="02040503050406030204" pitchFamily="18" charset="0"/>
                        </a:rPr>
                        <m:t>=−3</m:t>
                      </m:r>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𝑎</m:t>
                          </m:r>
                        </m:e>
                        <m:sub>
                          <m:r>
                            <a:rPr lang="en-US" b="0" i="1" baseline="0" smtClean="0">
                              <a:latin typeface="Cambria Math" panose="02040503050406030204" pitchFamily="18" charset="0"/>
                            </a:rPr>
                            <m:t>𝑛</m:t>
                          </m:r>
                        </m:sub>
                      </m:sSub>
                      <m:r>
                        <a:rPr lang="en-US" b="0" i="1" baseline="0" smtClean="0">
                          <a:latin typeface="Cambria Math" panose="02040503050406030204" pitchFamily="18" charset="0"/>
                        </a:rPr>
                        <m:t>=−3</m:t>
                      </m:r>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𝑛</m:t>
                          </m:r>
                          <m:r>
                            <a:rPr lang="en-US" b="0" i="1" baseline="0" smtClean="0">
                              <a:latin typeface="Cambria Math" panose="02040503050406030204" pitchFamily="18" charset="0"/>
                            </a:rPr>
                            <m:t>−1</m:t>
                          </m:r>
                        </m:sup>
                      </m:sSup>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4=3=𝑎</a:t>
                </a:r>
                <a:r>
                  <a:rPr lang="en-US" b="0" i="0" baseline="0" dirty="0">
                    <a:latin typeface="Cambria Math" panose="02040503050406030204" pitchFamily="18" charset="0"/>
                  </a:rPr>
                  <a:t>_</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3</a:t>
                </a:r>
                <a:r>
                  <a:rPr lang="en-US" b="0" i="0" baseline="0" dirty="0">
                    <a:latin typeface="Cambria Math" panose="02040503050406030204" pitchFamily="18" charset="0"/>
                  </a:rPr>
                  <a:t>^(</a:t>
                </a:r>
                <a:r>
                  <a:rPr lang="en-US" i="0" baseline="0" dirty="0">
                    <a:latin typeface="Cambria Math" panose="02040503050406030204" pitchFamily="18" charset="0"/>
                  </a:rPr>
                  <a:t>4−1</a:t>
                </a:r>
                <a:r>
                  <a:rPr lang="en-US" b="0" i="0" baseline="0" dirty="0">
                    <a:latin typeface="Cambria Math" panose="02040503050406030204" pitchFamily="18" charset="0"/>
                  </a:rPr>
                  <a:t>) </a:t>
                </a:r>
                <a:r>
                  <a:rPr lang="en-US" i="0" baseline="0" dirty="0">
                    <a:latin typeface="Cambria Math" panose="02040503050406030204" pitchFamily="18" charset="0"/>
                  </a:rPr>
                  <a:t> </a:t>
                </a:r>
                <a:r>
                  <a:rPr lang="en-US" i="0" baseline="0" dirty="0">
                    <a:latin typeface="Cambria Math" panose="02040503050406030204" pitchFamily="18" charset="0"/>
                    <a:sym typeface="Wingdings" pitchFamily="2" charset="2"/>
                  </a:rPr>
                  <a:t> 3=𝑎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  27  𝑎</a:t>
                </a:r>
                <a:r>
                  <a:rPr lang="en-US" b="0" i="0" baseline="0" dirty="0">
                    <a:latin typeface="Cambria Math" panose="02040503050406030204" pitchFamily="18" charset="0"/>
                    <a:sym typeface="Wingdings" pitchFamily="2" charset="2"/>
                  </a:rPr>
                  <a:t>_1</a:t>
                </a:r>
                <a:r>
                  <a:rPr lang="en-US" i="0" baseline="0" dirty="0">
                    <a:latin typeface="Cambria Math" panose="02040503050406030204" pitchFamily="18" charset="0"/>
                    <a:sym typeface="Wingdings" pitchFamily="2" charset="2"/>
                  </a:rPr>
                  <a:t>=1/9</a:t>
                </a:r>
                <a:endParaRPr lang="en-US" baseline="0" dirty="0">
                  <a:sym typeface="Wingdings" pitchFamily="2" charset="2"/>
                </a:endParaRPr>
              </a:p>
              <a:p>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𝑛=(1/9)</a:t>
                </a:r>
                <a:r>
                  <a:rPr lang="en-US" b="0" i="0" baseline="0" dirty="0">
                    <a:latin typeface="Cambria Math" panose="02040503050406030204" pitchFamily="18" charset="0"/>
                    <a:sym typeface="Wingdings" pitchFamily="2" charset="2"/>
                  </a:rPr>
                  <a:t> </a:t>
                </a:r>
                <a:r>
                  <a:rPr lang="en-US" i="0" baseline="0" dirty="0">
                    <a:latin typeface="Cambria Math" panose="02040503050406030204" pitchFamily="18" charset="0"/>
                    <a:sym typeface="Wingdings" pitchFamily="2" charset="2"/>
                  </a:rPr>
                  <a:t>3</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𝑛−1</a:t>
                </a:r>
                <a:r>
                  <a:rPr lang="en-US" b="0" i="0" baseline="0" dirty="0">
                    <a:latin typeface="Cambria Math" panose="02040503050406030204" pitchFamily="18" charset="0"/>
                    <a:sym typeface="Wingdings" pitchFamily="2" charset="2"/>
                  </a:rPr>
                  <a:t>)</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2</m:t>
                          </m:r>
                        </m:sub>
                      </m:sSub>
                      <m:r>
                        <a:rPr lang="en-US" i="1" baseline="0" dirty="0" smtClean="0">
                          <a:latin typeface="Cambria Math" panose="02040503050406030204" pitchFamily="18" charset="0"/>
                        </a:rPr>
                        <m:t>=−4=</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b="0" i="1" baseline="0" dirty="0" smtClean="0">
                              <a:latin typeface="Cambria Math" panose="02040503050406030204" pitchFamily="18" charset="0"/>
                            </a:rPr>
                            <m:t>1</m:t>
                          </m:r>
                        </m:sub>
                      </m:sSub>
                      <m:r>
                        <a:rPr lang="en-US" i="1" baseline="0" dirty="0" smtClean="0">
                          <a:latin typeface="Cambria Math" panose="02040503050406030204" pitchFamily="18" charset="0"/>
                        </a:rPr>
                        <m:t> </m:t>
                      </m:r>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𝑟</m:t>
                          </m:r>
                        </m:e>
                        <m:sup>
                          <m:r>
                            <a:rPr lang="en-US" i="1" baseline="0" dirty="0" smtClean="0">
                              <a:latin typeface="Cambria Math" panose="02040503050406030204" pitchFamily="18" charset="0"/>
                            </a:rPr>
                            <m:t>2−1</m:t>
                          </m:r>
                        </m:sup>
                      </m:sSup>
                      <m:r>
                        <a:rPr lang="en-US" i="1" baseline="0" dirty="0" smtClean="0">
                          <a:latin typeface="Cambria Math" panose="02040503050406030204" pitchFamily="18" charset="0"/>
                        </a:rPr>
                        <m:t> </m:t>
                      </m:r>
                      <m:r>
                        <a:rPr lang="en-US" i="1" baseline="0" dirty="0">
                          <a:latin typeface="Cambria Math" panose="02040503050406030204" pitchFamily="18" charset="0"/>
                          <a:sym typeface="Wingdings" pitchFamily="2" charset="2"/>
                        </a:rPr>
                        <m:t> −4=</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 </m:t>
                      </m:r>
                      <m:r>
                        <a:rPr lang="en-US" i="1" baseline="0" dirty="0">
                          <a:latin typeface="Cambria Math" panose="02040503050406030204" pitchFamily="18" charset="0"/>
                        </a:rPr>
                        <m:t>𝑟</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6</m:t>
                          </m:r>
                        </m:sub>
                      </m:sSub>
                      <m:r>
                        <a:rPr lang="en-US" i="1" baseline="0" dirty="0" smtClean="0">
                          <a:latin typeface="Cambria Math" panose="02040503050406030204" pitchFamily="18" charset="0"/>
                        </a:rPr>
                        <m:t>=−1024=</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1</m:t>
                          </m:r>
                        </m:sub>
                      </m:sSub>
                      <m:r>
                        <a:rPr lang="en-US" i="1" baseline="0" dirty="0" smtClean="0">
                          <a:latin typeface="Cambria Math" panose="02040503050406030204" pitchFamily="18" charset="0"/>
                        </a:rPr>
                        <m:t> </m:t>
                      </m:r>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𝑟</m:t>
                          </m:r>
                        </m:e>
                        <m:sup>
                          <m:r>
                            <a:rPr lang="en-US" i="1" baseline="0" dirty="0" smtClean="0">
                              <a:latin typeface="Cambria Math" panose="02040503050406030204" pitchFamily="18" charset="0"/>
                            </a:rPr>
                            <m:t>6−1</m:t>
                          </m:r>
                        </m:sup>
                      </m:sSup>
                      <m:r>
                        <a:rPr lang="en-US" i="1" baseline="0" dirty="0" smtClean="0">
                          <a:latin typeface="Cambria Math" panose="02040503050406030204" pitchFamily="18" charset="0"/>
                        </a:rPr>
                        <m:t> </m:t>
                      </m:r>
                      <m:r>
                        <a:rPr lang="en-US" i="1" baseline="0" dirty="0">
                          <a:latin typeface="Cambria Math" panose="02040503050406030204" pitchFamily="18" charset="0"/>
                          <a:sym typeface="Wingdings" pitchFamily="2" charset="2"/>
                        </a:rPr>
                        <m:t> −1024=</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 </m:t>
                      </m:r>
                      <m:sSup>
                        <m:sSupPr>
                          <m:ctrlPr>
                            <a:rPr lang="en-US" b="0" i="1" baseline="0" dirty="0" smtClean="0">
                              <a:latin typeface="Cambria Math" panose="02040503050406030204" pitchFamily="18" charset="0"/>
                              <a:sym typeface="Wingdings" pitchFamily="2" charset="2"/>
                            </a:rPr>
                          </m:ctrlPr>
                        </m:sSupPr>
                        <m:e>
                          <m:r>
                            <a:rPr lang="en-US" i="1" baseline="0" dirty="0">
                              <a:latin typeface="Cambria Math" panose="02040503050406030204" pitchFamily="18" charset="0"/>
                              <a:sym typeface="Wingdings" pitchFamily="2" charset="2"/>
                            </a:rPr>
                            <m:t>𝑟</m:t>
                          </m:r>
                        </m:e>
                        <m:sup>
                          <m:r>
                            <a:rPr lang="en-US" i="1" baseline="0" dirty="0">
                              <a:latin typeface="Cambria Math" panose="02040503050406030204" pitchFamily="18" charset="0"/>
                              <a:sym typeface="Wingdings" pitchFamily="2" charset="2"/>
                            </a:rPr>
                            <m:t>5</m:t>
                          </m:r>
                        </m:sup>
                      </m:sSup>
                    </m:oMath>
                  </m:oMathPara>
                </a14:m>
                <a:endParaRPr lang="en-US" baseline="0" dirty="0">
                  <a:sym typeface="Wingdings" pitchFamily="2" charset="2"/>
                </a:endParaRPr>
              </a:p>
              <a:p>
                <a:endParaRPr lang="en-US" baseline="30000" dirty="0">
                  <a:sym typeface="Wingdings" pitchFamily="2" charset="2"/>
                </a:endParaRPr>
              </a:p>
              <a:p>
                <a:r>
                  <a:rPr lang="en-US" baseline="0" dirty="0">
                    <a:sym typeface="Wingdings" pitchFamily="2" charset="2"/>
                  </a:rPr>
                  <a:t>Solve first for </a:t>
                </a:r>
                <a:r>
                  <a:rPr lang="en-US" i="1" baseline="0" dirty="0">
                    <a:sym typeface="Wingdings" pitchFamily="2" charset="2"/>
                  </a:rPr>
                  <a:t>a</a:t>
                </a:r>
                <a:r>
                  <a:rPr lang="en-US" baseline="-25000" dirty="0">
                    <a:sym typeface="Wingdings" pitchFamily="2" charset="2"/>
                  </a:rPr>
                  <a:t>1</a:t>
                </a:r>
                <a:r>
                  <a:rPr lang="en-US" baseline="0" dirty="0">
                    <a:sym typeface="Wingdings" pitchFamily="2" charset="2"/>
                  </a:rPr>
                  <a:t>: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f>
                      <m:fPr>
                        <m:ctrlPr>
                          <a:rPr lang="en-US" i="1" baseline="0" dirty="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4</m:t>
                        </m:r>
                      </m:num>
                      <m:den>
                        <m:r>
                          <a:rPr lang="en-US" i="1" baseline="0" dirty="0">
                            <a:latin typeface="Cambria Math" panose="02040503050406030204" pitchFamily="18" charset="0"/>
                            <a:sym typeface="Wingdings" pitchFamily="2" charset="2"/>
                          </a:rPr>
                          <m:t>𝑟</m:t>
                        </m:r>
                      </m:den>
                    </m:f>
                  </m:oMath>
                </a14:m>
                <a:endParaRPr lang="en-US" baseline="0" dirty="0">
                  <a:sym typeface="Wingdings" pitchFamily="2" charset="2"/>
                </a:endParaRPr>
              </a:p>
              <a:p>
                <a:r>
                  <a:rPr lang="en-US" baseline="0" dirty="0">
                    <a:sym typeface="Wingdings" pitchFamily="2" charset="2"/>
                  </a:rPr>
                  <a:t>Plug into second: </a:t>
                </a:r>
                <a14:m>
                  <m:oMath xmlns:m="http://schemas.openxmlformats.org/officeDocument/2006/math">
                    <m:r>
                      <a:rPr lang="en-US" i="1" baseline="0" dirty="0" smtClean="0">
                        <a:latin typeface="Cambria Math" panose="02040503050406030204" pitchFamily="18" charset="0"/>
                        <a:sym typeface="Wingdings" pitchFamily="2" charset="2"/>
                      </a:rPr>
                      <m:t>−1024=</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4</m:t>
                            </m:r>
                          </m:num>
                          <m:den>
                            <m:r>
                              <a:rPr lang="en-US" i="1" baseline="0" dirty="0" smtClean="0">
                                <a:latin typeface="Cambria Math" panose="02040503050406030204" pitchFamily="18" charset="0"/>
                                <a:sym typeface="Wingdings" pitchFamily="2" charset="2"/>
                              </a:rPr>
                              <m:t>𝑟</m:t>
                            </m:r>
                          </m:den>
                        </m:f>
                      </m:e>
                    </m:d>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5</m:t>
                        </m:r>
                      </m:sup>
                    </m:sSup>
                    <m:r>
                      <a:rPr lang="en-US" i="1" baseline="0" dirty="0" smtClean="0">
                        <a:latin typeface="Cambria Math" panose="02040503050406030204" pitchFamily="18" charset="0"/>
                        <a:sym typeface="Wingdings" pitchFamily="2" charset="2"/>
                      </a:rPr>
                      <m:t>  −1024=−</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4</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5</m:t>
                            </m:r>
                          </m:sup>
                        </m:sSup>
                      </m:num>
                      <m:den>
                        <m:r>
                          <a:rPr lang="en-US" i="1" baseline="0" dirty="0" smtClean="0">
                            <a:latin typeface="Cambria Math" panose="02040503050406030204" pitchFamily="18" charset="0"/>
                            <a:sym typeface="Wingdings" pitchFamily="2" charset="2"/>
                          </a:rPr>
                          <m:t>𝑟</m:t>
                        </m:r>
                      </m:den>
                    </m:f>
                    <m:r>
                      <a:rPr lang="en-US" i="1" baseline="0" dirty="0" smtClean="0">
                        <a:latin typeface="Cambria Math" panose="02040503050406030204" pitchFamily="18" charset="0"/>
                        <a:sym typeface="Wingdings" pitchFamily="2" charset="2"/>
                      </a:rPr>
                      <m:t>  −1024=−4</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4</m:t>
                        </m:r>
                      </m:sup>
                    </m:sSup>
                    <m:r>
                      <a:rPr lang="en-US" i="1" baseline="0" dirty="0" smtClean="0">
                        <a:latin typeface="Cambria Math" panose="02040503050406030204" pitchFamily="18" charset="0"/>
                        <a:sym typeface="Wingdings" pitchFamily="2" charset="2"/>
                      </a:rPr>
                      <m:t>  256=</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4</m:t>
                        </m:r>
                      </m:sup>
                    </m:sSup>
                    <m:r>
                      <a:rPr lang="en-US" i="1" baseline="0" dirty="0" smtClean="0">
                        <a:latin typeface="Cambria Math" panose="02040503050406030204" pitchFamily="18" charset="0"/>
                        <a:sym typeface="Wingdings" pitchFamily="2" charset="2"/>
                      </a:rPr>
                      <m:t>  </m:t>
                    </m:r>
                    <m:r>
                      <a:rPr lang="en-US" i="1" baseline="0" dirty="0" smtClean="0">
                        <a:latin typeface="Cambria Math" panose="02040503050406030204" pitchFamily="18" charset="0"/>
                        <a:sym typeface="Wingdings" pitchFamily="2" charset="2"/>
                      </a:rPr>
                      <m:t>𝑟</m:t>
                    </m:r>
                    <m:r>
                      <a:rPr lang="en-US" i="1" baseline="0" dirty="0" smtClean="0">
                        <a:latin typeface="Cambria Math" panose="02040503050406030204" pitchFamily="18" charset="0"/>
                        <a:sym typeface="Wingdings" pitchFamily="2" charset="2"/>
                      </a:rPr>
                      <m:t>=4</m:t>
                    </m:r>
                  </m:oMath>
                </a14:m>
                <a:endParaRPr lang="en-US" baseline="0" dirty="0">
                  <a:sym typeface="Wingdings" pitchFamily="2" charset="2"/>
                </a:endParaRPr>
              </a:p>
              <a:p>
                <a:r>
                  <a:rPr lang="en-US" baseline="0" dirty="0">
                    <a:sym typeface="Wingdings" pitchFamily="2" charset="2"/>
                  </a:rPr>
                  <a:t>Plug back into first: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f>
                      <m:fPr>
                        <m:ctrlPr>
                          <a:rPr lang="en-US" i="1" baseline="0" dirty="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4</m:t>
                        </m:r>
                      </m:num>
                      <m:den>
                        <m:r>
                          <a:rPr lang="en-US" i="1" baseline="0" dirty="0">
                            <a:latin typeface="Cambria Math" panose="02040503050406030204" pitchFamily="18" charset="0"/>
                            <a:sym typeface="Wingdings" pitchFamily="2" charset="2"/>
                          </a:rPr>
                          <m:t>4</m:t>
                        </m:r>
                      </m:den>
                    </m:f>
                    <m:r>
                      <a:rPr lang="en-US" i="1" baseline="0" dirty="0">
                        <a:latin typeface="Cambria Math" panose="02040503050406030204" pitchFamily="18" charset="0"/>
                        <a:sym typeface="Wingdings" pitchFamily="2" charset="2"/>
                      </a:rPr>
                      <m:t> 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=−1</m:t>
                    </m:r>
                  </m:oMath>
                </a14:m>
                <a:endParaRPr lang="en-US" baseline="0" dirty="0">
                  <a:sym typeface="Wingdings" pitchFamily="2" charset="2"/>
                </a:endParaRPr>
              </a:p>
              <a:p>
                <a:r>
                  <a:rPr lang="en-US" baseline="0" dirty="0">
                    <a:sym typeface="Wingdings" pitchFamily="2" charset="2"/>
                  </a:rPr>
                  <a:t>Write rule: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smtClean="0">
                            <a:latin typeface="Cambria Math" panose="02040503050406030204" pitchFamily="18" charset="0"/>
                            <a:sym typeface="Wingdings" pitchFamily="2" charset="2"/>
                          </a:rPr>
                          <m:t>𝑛</m:t>
                        </m:r>
                      </m:sub>
                    </m:sSub>
                    <m:r>
                      <a:rPr lang="en-US" i="1" baseline="0" dirty="0" smtClean="0">
                        <a:latin typeface="Cambria Math" panose="02040503050406030204" pitchFamily="18" charset="0"/>
                        <a:sym typeface="Wingdings" pitchFamily="2" charset="2"/>
                      </a:rPr>
                      <m:t>=−1·</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4</m:t>
                        </m:r>
                      </m:e>
                      <m:sup>
                        <m:r>
                          <a:rPr lang="en-US" i="1" baseline="0" dirty="0" smtClean="0">
                            <a:latin typeface="Cambria Math" panose="02040503050406030204" pitchFamily="18" charset="0"/>
                            <a:sym typeface="Wingdings" pitchFamily="2" charset="2"/>
                          </a:rPr>
                          <m:t>𝑛</m:t>
                        </m:r>
                        <m:r>
                          <a:rPr lang="en-US" i="1" baseline="0" dirty="0" smtClean="0">
                            <a:latin typeface="Cambria Math" panose="02040503050406030204" pitchFamily="18" charset="0"/>
                            <a:sym typeface="Wingdings" pitchFamily="2" charset="2"/>
                          </a:rPr>
                          <m:t>−1</m:t>
                        </m:r>
                      </m:sup>
                    </m:sSup>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2=−4=𝑎</a:t>
                </a:r>
                <a:r>
                  <a:rPr lang="en-US" b="0" i="0" baseline="0" dirty="0">
                    <a:latin typeface="Cambria Math" panose="02040503050406030204" pitchFamily="18" charset="0"/>
                  </a:rPr>
                  <a:t>_1 </a:t>
                </a:r>
                <a:r>
                  <a:rPr lang="en-US" i="0" baseline="0" dirty="0">
                    <a:latin typeface="Cambria Math" panose="02040503050406030204" pitchFamily="18" charset="0"/>
                  </a:rPr>
                  <a:t> 𝑟</a:t>
                </a:r>
                <a:r>
                  <a:rPr lang="en-US" b="0" i="0" baseline="0" dirty="0">
                    <a:latin typeface="Cambria Math" panose="02040503050406030204" pitchFamily="18" charset="0"/>
                  </a:rPr>
                  <a:t>^(</a:t>
                </a:r>
                <a:r>
                  <a:rPr lang="en-US" i="0" baseline="0" dirty="0">
                    <a:latin typeface="Cambria Math" panose="02040503050406030204" pitchFamily="18" charset="0"/>
                  </a:rPr>
                  <a:t>2−1</a:t>
                </a:r>
                <a:r>
                  <a:rPr lang="en-US" b="0" i="0" baseline="0" dirty="0">
                    <a:latin typeface="Cambria Math" panose="02040503050406030204" pitchFamily="18" charset="0"/>
                  </a:rPr>
                  <a:t>) </a:t>
                </a:r>
                <a:r>
                  <a:rPr lang="en-US" i="0" baseline="0" dirty="0">
                    <a:latin typeface="Cambria Math" panose="02040503050406030204" pitchFamily="18" charset="0"/>
                  </a:rPr>
                  <a:t> </a:t>
                </a:r>
                <a:r>
                  <a:rPr lang="en-US" i="0" baseline="0" dirty="0">
                    <a:latin typeface="Cambria Math" panose="02040503050406030204" pitchFamily="18" charset="0"/>
                    <a:sym typeface="Wingdings" pitchFamily="2" charset="2"/>
                  </a:rPr>
                  <a:t> −4=</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1  𝑟</a:t>
                </a:r>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6=−1024=𝑎</a:t>
                </a:r>
                <a:r>
                  <a:rPr lang="en-US" b="0" i="0" baseline="0" dirty="0">
                    <a:latin typeface="Cambria Math" panose="02040503050406030204" pitchFamily="18" charset="0"/>
                  </a:rPr>
                  <a:t>_</a:t>
                </a:r>
                <a:r>
                  <a:rPr lang="en-US" i="0" baseline="0" dirty="0">
                    <a:latin typeface="Cambria Math" panose="02040503050406030204" pitchFamily="18" charset="0"/>
                  </a:rPr>
                  <a:t>1  𝑟</a:t>
                </a:r>
                <a:r>
                  <a:rPr lang="en-US" b="0" i="0" baseline="0" dirty="0">
                    <a:latin typeface="Cambria Math" panose="02040503050406030204" pitchFamily="18" charset="0"/>
                  </a:rPr>
                  <a:t>^(</a:t>
                </a:r>
                <a:r>
                  <a:rPr lang="en-US" i="0" baseline="0" dirty="0">
                    <a:latin typeface="Cambria Math" panose="02040503050406030204" pitchFamily="18" charset="0"/>
                  </a:rPr>
                  <a:t>6−1</a:t>
                </a:r>
                <a:r>
                  <a:rPr lang="en-US" b="0" i="0" baseline="0" dirty="0">
                    <a:latin typeface="Cambria Math" panose="02040503050406030204" pitchFamily="18" charset="0"/>
                  </a:rPr>
                  <a:t>) </a:t>
                </a:r>
                <a:r>
                  <a:rPr lang="en-US" i="0" baseline="0" dirty="0">
                    <a:latin typeface="Cambria Math" panose="02040503050406030204" pitchFamily="18" charset="0"/>
                  </a:rPr>
                  <a:t> </a:t>
                </a:r>
                <a:r>
                  <a:rPr lang="en-US" i="0" baseline="0" dirty="0">
                    <a:latin typeface="Cambria Math" panose="02040503050406030204" pitchFamily="18" charset="0"/>
                    <a:sym typeface="Wingdings" pitchFamily="2" charset="2"/>
                  </a:rPr>
                  <a:t> −1024=𝑎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  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a:t>
                </a:r>
                <a:endParaRPr lang="en-US" baseline="0" dirty="0">
                  <a:sym typeface="Wingdings" pitchFamily="2" charset="2"/>
                </a:endParaRPr>
              </a:p>
              <a:p>
                <a:endParaRPr lang="en-US" baseline="30000" dirty="0">
                  <a:sym typeface="Wingdings" pitchFamily="2" charset="2"/>
                </a:endParaRPr>
              </a:p>
              <a:p>
                <a:r>
                  <a:rPr lang="en-US" baseline="0" dirty="0">
                    <a:sym typeface="Wingdings" pitchFamily="2" charset="2"/>
                  </a:rPr>
                  <a:t>Solve first for </a:t>
                </a:r>
                <a:r>
                  <a:rPr lang="en-US" i="1" baseline="0" dirty="0">
                    <a:sym typeface="Wingdings" pitchFamily="2" charset="2"/>
                  </a:rPr>
                  <a:t>a</a:t>
                </a:r>
                <a:r>
                  <a:rPr lang="en-US" baseline="-25000" dirty="0">
                    <a:sym typeface="Wingdings" pitchFamily="2" charset="2"/>
                  </a:rPr>
                  <a:t>1</a:t>
                </a:r>
                <a:r>
                  <a:rPr lang="en-US" baseline="0" dirty="0">
                    <a:sym typeface="Wingdings" pitchFamily="2" charset="2"/>
                  </a:rPr>
                  <a:t>: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1=−4/𝑟</a:t>
                </a:r>
                <a:endParaRPr lang="en-US" baseline="0" dirty="0">
                  <a:sym typeface="Wingdings" pitchFamily="2" charset="2"/>
                </a:endParaRPr>
              </a:p>
              <a:p>
                <a:r>
                  <a:rPr lang="en-US" baseline="0" dirty="0">
                    <a:sym typeface="Wingdings" pitchFamily="2" charset="2"/>
                  </a:rPr>
                  <a:t>Plug into second: </a:t>
                </a:r>
                <a:r>
                  <a:rPr lang="en-US" i="0" baseline="0" dirty="0">
                    <a:latin typeface="Cambria Math" panose="02040503050406030204" pitchFamily="18" charset="0"/>
                    <a:sym typeface="Wingdings" pitchFamily="2" charset="2"/>
                  </a:rPr>
                  <a:t>−1024=(−4/𝑟)</a:t>
                </a:r>
                <a:r>
                  <a:rPr lang="en-US" b="0" i="0" baseline="0" dirty="0">
                    <a:latin typeface="Cambria Math" panose="02040503050406030204" pitchFamily="18" charset="0"/>
                    <a:sym typeface="Wingdings" pitchFamily="2" charset="2"/>
                  </a:rPr>
                  <a:t> </a:t>
                </a:r>
                <a:r>
                  <a:rPr lang="en-US" i="0" baseline="0" dirty="0">
                    <a:latin typeface="Cambria Math" panose="02040503050406030204" pitchFamily="18" charset="0"/>
                    <a:sym typeface="Wingdings" pitchFamily="2" charset="2"/>
                  </a:rPr>
                  <a:t>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   −1024=−(4𝑟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5)/𝑟   −1024=−4𝑟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4   256=𝑟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4   𝑟=4</a:t>
                </a:r>
                <a:endParaRPr lang="en-US" baseline="0" dirty="0">
                  <a:sym typeface="Wingdings" pitchFamily="2" charset="2"/>
                </a:endParaRPr>
              </a:p>
              <a:p>
                <a:r>
                  <a:rPr lang="en-US" baseline="0" dirty="0">
                    <a:sym typeface="Wingdings" pitchFamily="2" charset="2"/>
                  </a:rPr>
                  <a:t>Plug back into first: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1=−4/4  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1=−1</a:t>
                </a:r>
                <a:endParaRPr lang="en-US" baseline="0" dirty="0">
                  <a:sym typeface="Wingdings" pitchFamily="2" charset="2"/>
                </a:endParaRPr>
              </a:p>
              <a:p>
                <a:r>
                  <a:rPr lang="en-US" baseline="0" dirty="0">
                    <a:sym typeface="Wingdings" pitchFamily="2" charset="2"/>
                  </a:rPr>
                  <a:t>Write rule: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𝑛=−1·4</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𝑛−1</a:t>
                </a:r>
                <a:r>
                  <a:rPr lang="en-US" b="0" i="0" baseline="0" dirty="0">
                    <a:latin typeface="Cambria Math" panose="02040503050406030204" pitchFamily="18" charset="0"/>
                    <a:sym typeface="Wingdings" pitchFamily="2" charset="2"/>
                  </a:rPr>
                  <a:t>)</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2</m:t>
                          </m:r>
                        </m:sub>
                      </m:sSub>
                      <m:r>
                        <a:rPr lang="en-US" i="1" baseline="0" dirty="0" smtClean="0">
                          <a:latin typeface="Cambria Math" panose="02040503050406030204" pitchFamily="18" charset="0"/>
                        </a:rPr>
                        <m:t>=−</m:t>
                      </m:r>
                      <m:r>
                        <a:rPr lang="en-US" b="0" i="1" baseline="0" dirty="0" smtClean="0">
                          <a:latin typeface="Cambria Math" panose="02040503050406030204" pitchFamily="18" charset="0"/>
                        </a:rPr>
                        <m:t>72</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b="0" i="1" baseline="0" dirty="0" smtClean="0">
                              <a:latin typeface="Cambria Math" panose="02040503050406030204" pitchFamily="18" charset="0"/>
                            </a:rPr>
                            <m:t>1</m:t>
                          </m:r>
                        </m:sub>
                      </m:sSub>
                      <m:r>
                        <a:rPr lang="en-US" i="1" baseline="0" dirty="0" smtClean="0">
                          <a:latin typeface="Cambria Math" panose="02040503050406030204" pitchFamily="18" charset="0"/>
                        </a:rPr>
                        <m:t> </m:t>
                      </m:r>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𝑟</m:t>
                          </m:r>
                        </m:e>
                        <m:sup>
                          <m:r>
                            <a:rPr lang="en-US" i="1" baseline="0" dirty="0" smtClean="0">
                              <a:latin typeface="Cambria Math" panose="02040503050406030204" pitchFamily="18" charset="0"/>
                            </a:rPr>
                            <m:t>2−1</m:t>
                          </m:r>
                        </m:sup>
                      </m:sSup>
                      <m:r>
                        <a:rPr lang="en-US" i="1" baseline="0" dirty="0" smtClean="0">
                          <a:latin typeface="Cambria Math" panose="02040503050406030204" pitchFamily="18" charset="0"/>
                        </a:rPr>
                        <m:t> </m:t>
                      </m:r>
                      <m:r>
                        <a:rPr lang="en-US" i="1" baseline="0" dirty="0">
                          <a:latin typeface="Cambria Math" panose="02040503050406030204" pitchFamily="18" charset="0"/>
                          <a:sym typeface="Wingdings" pitchFamily="2" charset="2"/>
                        </a:rPr>
                        <m:t> −</m:t>
                      </m:r>
                      <m:r>
                        <a:rPr lang="en-US" b="0" i="1" baseline="0" dirty="0" smtClean="0">
                          <a:latin typeface="Cambria Math" panose="02040503050406030204" pitchFamily="18" charset="0"/>
                          <a:sym typeface="Wingdings" pitchFamily="2" charset="2"/>
                        </a:rPr>
                        <m:t>72</m:t>
                      </m:r>
                      <m:r>
                        <a:rPr lang="en-US" i="1" baseline="0" dirty="0">
                          <a:latin typeface="Cambria Math" panose="02040503050406030204" pitchFamily="18" charset="0"/>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 </m:t>
                      </m:r>
                      <m:r>
                        <a:rPr lang="en-US" i="1" baseline="0" dirty="0">
                          <a:latin typeface="Cambria Math" panose="02040503050406030204" pitchFamily="18" charset="0"/>
                        </a:rPr>
                        <m:t>𝑟</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6</m:t>
                          </m:r>
                        </m:sub>
                      </m:sSub>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1</m:t>
                          </m:r>
                        </m:num>
                        <m:den>
                          <m:r>
                            <a:rPr lang="en-US" b="0" i="1" baseline="0" dirty="0" smtClean="0">
                              <a:latin typeface="Cambria Math" panose="02040503050406030204" pitchFamily="18" charset="0"/>
                            </a:rPr>
                            <m:t>18</m:t>
                          </m:r>
                        </m:den>
                      </m:f>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1</m:t>
                          </m:r>
                        </m:sub>
                      </m:sSub>
                      <m:r>
                        <a:rPr lang="en-US" i="1" baseline="0" dirty="0" smtClean="0">
                          <a:latin typeface="Cambria Math" panose="02040503050406030204" pitchFamily="18" charset="0"/>
                        </a:rPr>
                        <m:t> </m:t>
                      </m:r>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𝑟</m:t>
                          </m:r>
                        </m:e>
                        <m:sup>
                          <m:r>
                            <a:rPr lang="en-US" i="1" baseline="0" dirty="0" smtClean="0">
                              <a:latin typeface="Cambria Math" panose="02040503050406030204" pitchFamily="18" charset="0"/>
                            </a:rPr>
                            <m:t>6−1</m:t>
                          </m:r>
                        </m:sup>
                      </m:sSup>
                      <m:r>
                        <a:rPr lang="en-US" i="1" baseline="0" dirty="0" smtClean="0">
                          <a:latin typeface="Cambria Math" panose="02040503050406030204" pitchFamily="18" charset="0"/>
                        </a:rPr>
                        <m:t> </m:t>
                      </m:r>
                      <m:r>
                        <a:rPr lang="en-US" i="1" baseline="0" dirty="0">
                          <a:latin typeface="Cambria Math" panose="02040503050406030204" pitchFamily="18" charset="0"/>
                          <a:sym typeface="Wingdings" pitchFamily="2" charset="2"/>
                        </a:rPr>
                        <m:t> −</m:t>
                      </m:r>
                      <m:f>
                        <m:fPr>
                          <m:ctrlPr>
                            <a:rPr lang="en-US" b="0" i="1" baseline="0" dirty="0" smtClean="0">
                              <a:latin typeface="Cambria Math" panose="02040503050406030204" pitchFamily="18" charset="0"/>
                              <a:sym typeface="Wingdings" pitchFamily="2" charset="2"/>
                            </a:rPr>
                          </m:ctrlPr>
                        </m:fPr>
                        <m:num>
                          <m:r>
                            <a:rPr lang="en-US" i="1" baseline="0" dirty="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18</m:t>
                          </m:r>
                        </m:den>
                      </m:f>
                      <m:r>
                        <a:rPr lang="en-US" i="1" baseline="0" dirty="0">
                          <a:latin typeface="Cambria Math" panose="02040503050406030204" pitchFamily="18" charset="0"/>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 </m:t>
                      </m:r>
                      <m:sSup>
                        <m:sSupPr>
                          <m:ctrlPr>
                            <a:rPr lang="en-US" b="0" i="1" baseline="0" dirty="0" smtClean="0">
                              <a:latin typeface="Cambria Math" panose="02040503050406030204" pitchFamily="18" charset="0"/>
                              <a:sym typeface="Wingdings" pitchFamily="2" charset="2"/>
                            </a:rPr>
                          </m:ctrlPr>
                        </m:sSupPr>
                        <m:e>
                          <m:r>
                            <a:rPr lang="en-US" i="1" baseline="0" dirty="0">
                              <a:latin typeface="Cambria Math" panose="02040503050406030204" pitchFamily="18" charset="0"/>
                              <a:sym typeface="Wingdings" pitchFamily="2" charset="2"/>
                            </a:rPr>
                            <m:t>𝑟</m:t>
                          </m:r>
                        </m:e>
                        <m:sup>
                          <m:r>
                            <a:rPr lang="en-US" i="1" baseline="0" dirty="0">
                              <a:latin typeface="Cambria Math" panose="02040503050406030204" pitchFamily="18" charset="0"/>
                              <a:sym typeface="Wingdings" pitchFamily="2" charset="2"/>
                            </a:rPr>
                            <m:t>5</m:t>
                          </m:r>
                        </m:sup>
                      </m:sSup>
                    </m:oMath>
                  </m:oMathPara>
                </a14:m>
                <a:endParaRPr lang="en-US" baseline="0" dirty="0">
                  <a:sym typeface="Wingdings" pitchFamily="2" charset="2"/>
                </a:endParaRPr>
              </a:p>
              <a:p>
                <a:endParaRPr lang="en-US" baseline="30000" dirty="0">
                  <a:sym typeface="Wingdings" pitchFamily="2" charset="2"/>
                </a:endParaRPr>
              </a:p>
              <a:p>
                <a:r>
                  <a:rPr lang="en-US" baseline="0" dirty="0">
                    <a:sym typeface="Wingdings" pitchFamily="2" charset="2"/>
                  </a:rPr>
                  <a:t>Solve first for </a:t>
                </a:r>
                <a:r>
                  <a:rPr lang="en-US" i="1" baseline="0" dirty="0">
                    <a:sym typeface="Wingdings" pitchFamily="2" charset="2"/>
                  </a:rPr>
                  <a:t>a</a:t>
                </a:r>
                <a:r>
                  <a:rPr lang="en-US" baseline="-25000" dirty="0">
                    <a:sym typeface="Wingdings" pitchFamily="2" charset="2"/>
                  </a:rPr>
                  <a:t>1</a:t>
                </a:r>
                <a:r>
                  <a:rPr lang="en-US" baseline="0" dirty="0">
                    <a:sym typeface="Wingdings" pitchFamily="2" charset="2"/>
                  </a:rPr>
                  <a:t>: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f>
                      <m:fPr>
                        <m:ctrlPr>
                          <a:rPr lang="en-US" i="1" baseline="0" dirty="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72</m:t>
                        </m:r>
                      </m:num>
                      <m:den>
                        <m:r>
                          <a:rPr lang="en-US" i="1" baseline="0" dirty="0">
                            <a:latin typeface="Cambria Math" panose="02040503050406030204" pitchFamily="18" charset="0"/>
                            <a:sym typeface="Wingdings" pitchFamily="2" charset="2"/>
                          </a:rPr>
                          <m:t>𝑟</m:t>
                        </m:r>
                      </m:den>
                    </m:f>
                  </m:oMath>
                </a14:m>
                <a:endParaRPr lang="en-US" baseline="0" dirty="0">
                  <a:sym typeface="Wingdings" pitchFamily="2" charset="2"/>
                </a:endParaRPr>
              </a:p>
              <a:p>
                <a:r>
                  <a:rPr lang="en-US" baseline="0" dirty="0">
                    <a:sym typeface="Wingdings" pitchFamily="2" charset="2"/>
                  </a:rPr>
                  <a:t>Plug into second: </a:t>
                </a:r>
                <a14:m>
                  <m:oMath xmlns:m="http://schemas.openxmlformats.org/officeDocument/2006/math">
                    <m:r>
                      <a:rPr lang="en-US" i="1" baseline="0" dirty="0" smtClean="0">
                        <a:latin typeface="Cambria Math" panose="02040503050406030204" pitchFamily="18" charset="0"/>
                        <a:sym typeface="Wingdings" pitchFamily="2" charset="2"/>
                      </a:rPr>
                      <m:t>−</m:t>
                    </m:r>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18</m:t>
                        </m:r>
                      </m:den>
                    </m:f>
                    <m:r>
                      <a:rPr lang="en-US" i="1" baseline="0" dirty="0" smtClean="0">
                        <a:latin typeface="Cambria Math" panose="02040503050406030204" pitchFamily="18" charset="0"/>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72</m:t>
                            </m:r>
                          </m:num>
                          <m:den>
                            <m:r>
                              <a:rPr lang="en-US" i="1" baseline="0" dirty="0" smtClean="0">
                                <a:latin typeface="Cambria Math" panose="02040503050406030204" pitchFamily="18" charset="0"/>
                                <a:sym typeface="Wingdings" pitchFamily="2" charset="2"/>
                              </a:rPr>
                              <m:t>𝑟</m:t>
                            </m:r>
                          </m:den>
                        </m:f>
                      </m:e>
                    </m:d>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5</m:t>
                        </m:r>
                      </m:sup>
                    </m:sSup>
                    <m:r>
                      <a:rPr lang="en-US" i="1" baseline="0" dirty="0" smtClean="0">
                        <a:latin typeface="Cambria Math" panose="02040503050406030204" pitchFamily="18" charset="0"/>
                        <a:sym typeface="Wingdings" pitchFamily="2" charset="2"/>
                      </a:rPr>
                      <m:t>  −</m:t>
                    </m:r>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18</m:t>
                        </m:r>
                      </m:den>
                    </m:f>
                    <m:r>
                      <a:rPr lang="en-US"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72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5</m:t>
                            </m:r>
                          </m:sup>
                        </m:sSup>
                      </m:num>
                      <m:den>
                        <m:r>
                          <a:rPr lang="en-US" i="1" baseline="0" dirty="0" smtClean="0">
                            <a:latin typeface="Cambria Math" panose="02040503050406030204" pitchFamily="18" charset="0"/>
                            <a:sym typeface="Wingdings" pitchFamily="2" charset="2"/>
                          </a:rPr>
                          <m:t>𝑟</m:t>
                        </m:r>
                      </m:den>
                    </m:f>
                    <m:r>
                      <a:rPr lang="en-US" i="1" baseline="0" dirty="0" smtClean="0">
                        <a:latin typeface="Cambria Math" panose="02040503050406030204" pitchFamily="18" charset="0"/>
                        <a:sym typeface="Wingdings" pitchFamily="2" charset="2"/>
                      </a:rPr>
                      <m:t>  −</m:t>
                    </m:r>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18</m:t>
                        </m:r>
                      </m:den>
                    </m:f>
                    <m:r>
                      <a:rPr lang="en-US" i="1" baseline="0" dirty="0" smtClean="0">
                        <a:latin typeface="Cambria Math" panose="02040503050406030204" pitchFamily="18" charset="0"/>
                        <a:sym typeface="Wingdings" pitchFamily="2" charset="2"/>
                      </a:rPr>
                      <m:t>=−</m:t>
                    </m:r>
                    <m:r>
                      <a:rPr lang="en-US" b="0" i="1" baseline="0" dirty="0" smtClean="0">
                        <a:latin typeface="Cambria Math" panose="02040503050406030204" pitchFamily="18" charset="0"/>
                        <a:sym typeface="Wingdings" pitchFamily="2" charset="2"/>
                      </a:rPr>
                      <m:t>72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4</m:t>
                        </m:r>
                      </m:sup>
                    </m:sSup>
                    <m:r>
                      <a:rPr lang="en-US" i="1" baseline="0" dirty="0" smtClean="0">
                        <a:latin typeface="Cambria Math" panose="02040503050406030204" pitchFamily="18" charset="0"/>
                        <a:sym typeface="Wingdings" pitchFamily="2" charset="2"/>
                      </a:rPr>
                      <m:t> </m:t>
                    </m:r>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1296</m:t>
                        </m:r>
                      </m:den>
                    </m:f>
                    <m:r>
                      <a:rPr lang="en-US" i="1" baseline="0" dirty="0" smtClean="0">
                        <a:latin typeface="Cambria Math" panose="02040503050406030204" pitchFamily="18" charset="0"/>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𝑟</m:t>
                        </m:r>
                      </m:e>
                      <m:sup>
                        <m:r>
                          <a:rPr lang="en-US" i="1" baseline="0" dirty="0" smtClean="0">
                            <a:latin typeface="Cambria Math" panose="02040503050406030204" pitchFamily="18" charset="0"/>
                            <a:sym typeface="Wingdings" pitchFamily="2" charset="2"/>
                          </a:rPr>
                          <m:t>4</m:t>
                        </m:r>
                      </m:sup>
                    </m:sSup>
                    <m:r>
                      <a:rPr lang="en-US" i="1" baseline="0" dirty="0" smtClean="0">
                        <a:latin typeface="Cambria Math" panose="02040503050406030204" pitchFamily="18" charset="0"/>
                        <a:sym typeface="Wingdings" pitchFamily="2" charset="2"/>
                      </a:rPr>
                      <m:t>  </m:t>
                    </m:r>
                    <m:r>
                      <a:rPr lang="en-US" i="1" baseline="0" dirty="0" smtClean="0">
                        <a:latin typeface="Cambria Math" panose="02040503050406030204" pitchFamily="18" charset="0"/>
                        <a:sym typeface="Wingdings" pitchFamily="2" charset="2"/>
                      </a:rPr>
                      <m:t>𝑟</m:t>
                    </m:r>
                    <m:r>
                      <a:rPr lang="en-US" i="1" baseline="0" dirty="0" smtClean="0">
                        <a:latin typeface="Cambria Math" panose="02040503050406030204" pitchFamily="18" charset="0"/>
                        <a:sym typeface="Wingdings" pitchFamily="2" charset="2"/>
                      </a:rPr>
                      <m:t>=</m:t>
                    </m:r>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6</m:t>
                        </m:r>
                      </m:den>
                    </m:f>
                  </m:oMath>
                </a14:m>
                <a:endParaRPr lang="en-US" baseline="0" dirty="0">
                  <a:sym typeface="Wingdings" pitchFamily="2" charset="2"/>
                </a:endParaRPr>
              </a:p>
              <a:p>
                <a:r>
                  <a:rPr lang="en-US" baseline="0" dirty="0">
                    <a:sym typeface="Wingdings" pitchFamily="2" charset="2"/>
                  </a:rPr>
                  <a:t>Plug back into first: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f>
                      <m:fPr>
                        <m:ctrlPr>
                          <a:rPr lang="en-US" i="1" baseline="0" dirty="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72</m:t>
                        </m:r>
                      </m:num>
                      <m:den>
                        <m:r>
                          <a:rPr lang="en-US" b="0" i="1" baseline="0" dirty="0" smtClean="0">
                            <a:latin typeface="Cambria Math" panose="02040503050406030204" pitchFamily="18" charset="0"/>
                            <a:sym typeface="Wingdings" pitchFamily="2" charset="2"/>
                          </a:rPr>
                          <m:t>1/6</m:t>
                        </m:r>
                      </m:den>
                    </m:f>
                    <m:r>
                      <a:rPr lang="en-US" i="1" baseline="0" dirty="0">
                        <a:latin typeface="Cambria Math" panose="02040503050406030204" pitchFamily="18" charset="0"/>
                        <a:sym typeface="Wingdings" pitchFamily="2" charset="2"/>
                      </a:rPr>
                      <m:t> 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1</m:t>
                        </m:r>
                      </m:sub>
                    </m:sSub>
                    <m:r>
                      <a:rPr lang="en-US" i="1" baseline="0" dirty="0">
                        <a:latin typeface="Cambria Math" panose="02040503050406030204" pitchFamily="18" charset="0"/>
                        <a:sym typeface="Wingdings" pitchFamily="2" charset="2"/>
                      </a:rPr>
                      <m:t>=−</m:t>
                    </m:r>
                    <m:r>
                      <a:rPr lang="en-US" b="0" i="1" baseline="0" dirty="0" smtClean="0">
                        <a:latin typeface="Cambria Math" panose="02040503050406030204" pitchFamily="18" charset="0"/>
                        <a:sym typeface="Wingdings" pitchFamily="2" charset="2"/>
                      </a:rPr>
                      <m:t>432</m:t>
                    </m:r>
                  </m:oMath>
                </a14:m>
                <a:endParaRPr lang="en-US" baseline="0" dirty="0">
                  <a:sym typeface="Wingdings" pitchFamily="2" charset="2"/>
                </a:endParaRPr>
              </a:p>
              <a:p>
                <a:r>
                  <a:rPr lang="en-US" baseline="0" dirty="0">
                    <a:sym typeface="Wingdings" pitchFamily="2" charset="2"/>
                  </a:rPr>
                  <a:t>Write rule: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smtClean="0">
                            <a:latin typeface="Cambria Math" panose="02040503050406030204" pitchFamily="18" charset="0"/>
                            <a:sym typeface="Wingdings" pitchFamily="2" charset="2"/>
                          </a:rPr>
                          <m:t>𝑛</m:t>
                        </m:r>
                      </m:sub>
                    </m:sSub>
                    <m:r>
                      <a:rPr lang="en-US" i="1" baseline="0" dirty="0" smtClean="0">
                        <a:latin typeface="Cambria Math" panose="02040503050406030204" pitchFamily="18" charset="0"/>
                        <a:sym typeface="Wingdings" pitchFamily="2" charset="2"/>
                      </a:rPr>
                      <m:t>=−</m:t>
                    </m:r>
                    <m:r>
                      <a:rPr lang="en-US" b="0" i="1" baseline="0" dirty="0" smtClean="0">
                        <a:latin typeface="Cambria Math" panose="02040503050406030204" pitchFamily="18" charset="0"/>
                        <a:sym typeface="Wingdings" pitchFamily="2" charset="2"/>
                      </a:rPr>
                      <m:t>432</m:t>
                    </m:r>
                    <m:r>
                      <a:rPr lang="en-US" i="1" baseline="0" dirty="0" smtClean="0">
                        <a:latin typeface="Cambria Math" panose="02040503050406030204" pitchFamily="18" charset="0"/>
                        <a:sym typeface="Wingdings" pitchFamily="2" charset="2"/>
                      </a:rPr>
                      <m:t>·</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1</m:t>
                                </m:r>
                              </m:num>
                              <m:den>
                                <m:r>
                                  <a:rPr lang="en-US" b="0" i="1" baseline="0" dirty="0" smtClean="0">
                                    <a:latin typeface="Cambria Math" panose="02040503050406030204" pitchFamily="18" charset="0"/>
                                    <a:sym typeface="Wingdings" pitchFamily="2" charset="2"/>
                                  </a:rPr>
                                  <m:t>6</m:t>
                                </m:r>
                              </m:den>
                            </m:f>
                          </m:e>
                        </m:d>
                      </m:e>
                      <m:sup>
                        <m:r>
                          <a:rPr lang="en-US" i="1" baseline="0" dirty="0" smtClean="0">
                            <a:latin typeface="Cambria Math" panose="02040503050406030204" pitchFamily="18" charset="0"/>
                            <a:sym typeface="Wingdings" pitchFamily="2" charset="2"/>
                          </a:rPr>
                          <m:t>𝑛</m:t>
                        </m:r>
                        <m:r>
                          <a:rPr lang="en-US" i="1" baseline="0" dirty="0" smtClean="0">
                            <a:latin typeface="Cambria Math" panose="02040503050406030204" pitchFamily="18" charset="0"/>
                            <a:sym typeface="Wingdings" pitchFamily="2" charset="2"/>
                          </a:rPr>
                          <m:t>−1</m:t>
                        </m:r>
                      </m:sup>
                    </m:sSup>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2=−4=𝑎</a:t>
                </a:r>
                <a:r>
                  <a:rPr lang="en-US" b="0" i="0" baseline="0" dirty="0">
                    <a:latin typeface="Cambria Math" panose="02040503050406030204" pitchFamily="18" charset="0"/>
                  </a:rPr>
                  <a:t>_1 </a:t>
                </a:r>
                <a:r>
                  <a:rPr lang="en-US" i="0" baseline="0" dirty="0">
                    <a:latin typeface="Cambria Math" panose="02040503050406030204" pitchFamily="18" charset="0"/>
                  </a:rPr>
                  <a:t> 𝑟</a:t>
                </a:r>
                <a:r>
                  <a:rPr lang="en-US" b="0" i="0" baseline="0" dirty="0">
                    <a:latin typeface="Cambria Math" panose="02040503050406030204" pitchFamily="18" charset="0"/>
                  </a:rPr>
                  <a:t>^(</a:t>
                </a:r>
                <a:r>
                  <a:rPr lang="en-US" i="0" baseline="0" dirty="0">
                    <a:latin typeface="Cambria Math" panose="02040503050406030204" pitchFamily="18" charset="0"/>
                  </a:rPr>
                  <a:t>2−1</a:t>
                </a:r>
                <a:r>
                  <a:rPr lang="en-US" b="0" i="0" baseline="0" dirty="0">
                    <a:latin typeface="Cambria Math" panose="02040503050406030204" pitchFamily="18" charset="0"/>
                  </a:rPr>
                  <a:t>) </a:t>
                </a:r>
                <a:r>
                  <a:rPr lang="en-US" i="0" baseline="0" dirty="0">
                    <a:latin typeface="Cambria Math" panose="02040503050406030204" pitchFamily="18" charset="0"/>
                  </a:rPr>
                  <a:t> </a:t>
                </a:r>
                <a:r>
                  <a:rPr lang="en-US" i="0" baseline="0" dirty="0">
                    <a:latin typeface="Cambria Math" panose="02040503050406030204" pitchFamily="18" charset="0"/>
                    <a:sym typeface="Wingdings" pitchFamily="2" charset="2"/>
                  </a:rPr>
                  <a:t> −4=</a:t>
                </a:r>
                <a:r>
                  <a:rPr lang="en-US" i="0" baseline="0" dirty="0">
                    <a:latin typeface="Cambria Math" panose="02040503050406030204" pitchFamily="18" charset="0"/>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rPr>
                  <a:t>1  𝑟</a:t>
                </a:r>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6=−1024=𝑎</a:t>
                </a:r>
                <a:r>
                  <a:rPr lang="en-US" b="0" i="0" baseline="0" dirty="0">
                    <a:latin typeface="Cambria Math" panose="02040503050406030204" pitchFamily="18" charset="0"/>
                  </a:rPr>
                  <a:t>_</a:t>
                </a:r>
                <a:r>
                  <a:rPr lang="en-US" i="0" baseline="0" dirty="0">
                    <a:latin typeface="Cambria Math" panose="02040503050406030204" pitchFamily="18" charset="0"/>
                  </a:rPr>
                  <a:t>1  𝑟</a:t>
                </a:r>
                <a:r>
                  <a:rPr lang="en-US" b="0" i="0" baseline="0" dirty="0">
                    <a:latin typeface="Cambria Math" panose="02040503050406030204" pitchFamily="18" charset="0"/>
                  </a:rPr>
                  <a:t>^(</a:t>
                </a:r>
                <a:r>
                  <a:rPr lang="en-US" i="0" baseline="0" dirty="0">
                    <a:latin typeface="Cambria Math" panose="02040503050406030204" pitchFamily="18" charset="0"/>
                  </a:rPr>
                  <a:t>6−1</a:t>
                </a:r>
                <a:r>
                  <a:rPr lang="en-US" b="0" i="0" baseline="0" dirty="0">
                    <a:latin typeface="Cambria Math" panose="02040503050406030204" pitchFamily="18" charset="0"/>
                  </a:rPr>
                  <a:t>) </a:t>
                </a:r>
                <a:r>
                  <a:rPr lang="en-US" i="0" baseline="0" dirty="0">
                    <a:latin typeface="Cambria Math" panose="02040503050406030204" pitchFamily="18" charset="0"/>
                  </a:rPr>
                  <a:t> </a:t>
                </a:r>
                <a:r>
                  <a:rPr lang="en-US" i="0" baseline="0" dirty="0">
                    <a:latin typeface="Cambria Math" panose="02040503050406030204" pitchFamily="18" charset="0"/>
                    <a:sym typeface="Wingdings" pitchFamily="2" charset="2"/>
                  </a:rPr>
                  <a:t> −1024=𝑎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  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a:t>
                </a:r>
                <a:endParaRPr lang="en-US" baseline="0" dirty="0">
                  <a:sym typeface="Wingdings" pitchFamily="2" charset="2"/>
                </a:endParaRPr>
              </a:p>
              <a:p>
                <a:endParaRPr lang="en-US" baseline="30000" dirty="0">
                  <a:sym typeface="Wingdings" pitchFamily="2" charset="2"/>
                </a:endParaRPr>
              </a:p>
              <a:p>
                <a:r>
                  <a:rPr lang="en-US" baseline="0" dirty="0">
                    <a:sym typeface="Wingdings" pitchFamily="2" charset="2"/>
                  </a:rPr>
                  <a:t>Solve first for </a:t>
                </a:r>
                <a:r>
                  <a:rPr lang="en-US" i="1" baseline="0" dirty="0">
                    <a:sym typeface="Wingdings" pitchFamily="2" charset="2"/>
                  </a:rPr>
                  <a:t>a</a:t>
                </a:r>
                <a:r>
                  <a:rPr lang="en-US" baseline="-25000" dirty="0">
                    <a:sym typeface="Wingdings" pitchFamily="2" charset="2"/>
                  </a:rPr>
                  <a:t>1</a:t>
                </a:r>
                <a:r>
                  <a:rPr lang="en-US" baseline="0" dirty="0">
                    <a:sym typeface="Wingdings" pitchFamily="2" charset="2"/>
                  </a:rPr>
                  <a:t>: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1=−4/𝑟</a:t>
                </a:r>
                <a:endParaRPr lang="en-US" baseline="0" dirty="0">
                  <a:sym typeface="Wingdings" pitchFamily="2" charset="2"/>
                </a:endParaRPr>
              </a:p>
              <a:p>
                <a:r>
                  <a:rPr lang="en-US" baseline="0" dirty="0">
                    <a:sym typeface="Wingdings" pitchFamily="2" charset="2"/>
                  </a:rPr>
                  <a:t>Plug into second: </a:t>
                </a:r>
                <a:r>
                  <a:rPr lang="en-US" i="0" baseline="0" dirty="0">
                    <a:latin typeface="Cambria Math" panose="02040503050406030204" pitchFamily="18" charset="0"/>
                    <a:sym typeface="Wingdings" pitchFamily="2" charset="2"/>
                  </a:rPr>
                  <a:t>−1024=(−4/𝑟)</a:t>
                </a:r>
                <a:r>
                  <a:rPr lang="en-US" b="0" i="0" baseline="0" dirty="0">
                    <a:latin typeface="Cambria Math" panose="02040503050406030204" pitchFamily="18" charset="0"/>
                    <a:sym typeface="Wingdings" pitchFamily="2" charset="2"/>
                  </a:rPr>
                  <a:t> </a:t>
                </a:r>
                <a:r>
                  <a:rPr lang="en-US" i="0" baseline="0" dirty="0">
                    <a:latin typeface="Cambria Math" panose="02040503050406030204" pitchFamily="18" charset="0"/>
                    <a:sym typeface="Wingdings" pitchFamily="2" charset="2"/>
                  </a:rPr>
                  <a:t>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   −1024=−(4𝑟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5)/𝑟   −1024=−4𝑟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4   256=𝑟</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4   𝑟=4</a:t>
                </a:r>
                <a:endParaRPr lang="en-US" baseline="0" dirty="0">
                  <a:sym typeface="Wingdings" pitchFamily="2" charset="2"/>
                </a:endParaRPr>
              </a:p>
              <a:p>
                <a:r>
                  <a:rPr lang="en-US" baseline="0" dirty="0">
                    <a:sym typeface="Wingdings" pitchFamily="2" charset="2"/>
                  </a:rPr>
                  <a:t>Plug back into first: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1=−4/4  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1=−1</a:t>
                </a:r>
                <a:endParaRPr lang="en-US" baseline="0" dirty="0">
                  <a:sym typeface="Wingdings" pitchFamily="2" charset="2"/>
                </a:endParaRPr>
              </a:p>
              <a:p>
                <a:r>
                  <a:rPr lang="en-US" baseline="0" dirty="0">
                    <a:sym typeface="Wingdings" pitchFamily="2" charset="2"/>
                  </a:rPr>
                  <a:t>Write rule: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𝑛=−1·4</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𝑛−1</a:t>
                </a:r>
                <a:r>
                  <a:rPr lang="en-US" b="0" i="0" baseline="0" dirty="0">
                    <a:latin typeface="Cambria Math" panose="02040503050406030204" pitchFamily="18" charset="0"/>
                    <a:sym typeface="Wingdings" pitchFamily="2" charset="2"/>
                  </a:rPr>
                  <a:t>)</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31</a:t>
            </a:fld>
            <a:endParaRPr lang="en-US"/>
          </a:p>
        </p:txBody>
      </p:sp>
    </p:spTree>
    <p:extLst>
      <p:ext uri="{BB962C8B-B14F-4D97-AF65-F5344CB8AC3E}">
        <p14:creationId xmlns:p14="http://schemas.microsoft.com/office/powerpoint/2010/main" val="1662441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𝑟</m:t>
                      </m:r>
                      <m:r>
                        <a:rPr lang="en-US"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=4</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𝑆</m:t>
                          </m:r>
                        </m:e>
                        <m:sub>
                          <m:r>
                            <a:rPr lang="en-US" i="1" baseline="0" dirty="0">
                              <a:latin typeface="Cambria Math" panose="02040503050406030204" pitchFamily="18" charset="0"/>
                            </a:rPr>
                            <m:t>10</m:t>
                          </m:r>
                        </m:sub>
                      </m:sSub>
                      <m:r>
                        <a:rPr lang="en-US" i="1" baseline="0" dirty="0">
                          <a:latin typeface="Cambria Math" panose="02040503050406030204" pitchFamily="18" charset="0"/>
                        </a:rPr>
                        <m:t>=4</m:t>
                      </m:r>
                      <m:d>
                        <m:dPr>
                          <m:ctrlPr>
                            <a:rPr lang="en-US" i="1" baseline="0" dirty="0">
                              <a:latin typeface="Cambria Math" panose="02040503050406030204" pitchFamily="18" charset="0"/>
                            </a:rPr>
                          </m:ctrlPr>
                        </m:dPr>
                        <m:e>
                          <m:f>
                            <m:fPr>
                              <m:ctrlPr>
                                <a:rPr lang="en-US" i="1" baseline="0" dirty="0">
                                  <a:latin typeface="Cambria Math" panose="02040503050406030204" pitchFamily="18" charset="0"/>
                                </a:rPr>
                              </m:ctrlPr>
                            </m:fPr>
                            <m:num>
                              <m:r>
                                <a:rPr lang="en-US" i="1" baseline="0" dirty="0">
                                  <a:latin typeface="Cambria Math" panose="02040503050406030204" pitchFamily="18" charset="0"/>
                                </a:rPr>
                                <m:t>1</m:t>
                              </m:r>
                              <m:r>
                                <a:rPr lang="en-US" b="0" i="1" baseline="0" dirty="0" smtClean="0">
                                  <a:latin typeface="Cambria Math" panose="02040503050406030204" pitchFamily="18" charset="0"/>
                                </a:rPr>
                                <m:t>−</m:t>
                              </m:r>
                              <m:sSup>
                                <m:sSupPr>
                                  <m:ctrlPr>
                                    <a:rPr lang="en-US" b="0" i="1" baseline="0" dirty="0" smtClean="0">
                                      <a:latin typeface="Cambria Math" panose="02040503050406030204" pitchFamily="18" charset="0"/>
                                    </a:rPr>
                                  </m:ctrlPr>
                                </m:sSupPr>
                                <m:e>
                                  <m:d>
                                    <m:dPr>
                                      <m:ctrlPr>
                                        <a:rPr lang="en-US" i="1" baseline="0" dirty="0">
                                          <a:latin typeface="Cambria Math" panose="02040503050406030204" pitchFamily="18" charset="0"/>
                                        </a:rPr>
                                      </m:ctrlPr>
                                    </m:dPr>
                                    <m:e>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1</m:t>
                                          </m:r>
                                        </m:num>
                                        <m:den>
                                          <m:r>
                                            <a:rPr lang="en-US" b="0" i="1" baseline="0" dirty="0" smtClean="0">
                                              <a:latin typeface="Cambria Math" panose="02040503050406030204" pitchFamily="18" charset="0"/>
                                            </a:rPr>
                                            <m:t>2</m:t>
                                          </m:r>
                                        </m:den>
                                      </m:f>
                                    </m:e>
                                  </m:d>
                                </m:e>
                                <m:sup>
                                  <m:r>
                                    <a:rPr lang="en-US" i="1" baseline="0" dirty="0">
                                      <a:latin typeface="Cambria Math" panose="02040503050406030204" pitchFamily="18" charset="0"/>
                                    </a:rPr>
                                    <m:t>10</m:t>
                                  </m:r>
                                </m:sup>
                              </m:sSup>
                            </m:num>
                            <m:den>
                              <m:r>
                                <a:rPr lang="en-US" i="1" baseline="0" dirty="0">
                                  <a:latin typeface="Cambria Math" panose="02040503050406030204" pitchFamily="18" charset="0"/>
                                </a:rPr>
                                <m:t>1</m:t>
                              </m:r>
                              <m:r>
                                <a:rPr lang="en-US" b="0"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1</m:t>
                                  </m:r>
                                </m:num>
                                <m:den>
                                  <m:r>
                                    <a:rPr lang="en-US" b="0" i="1" baseline="0" dirty="0" smtClean="0">
                                      <a:latin typeface="Cambria Math" panose="02040503050406030204" pitchFamily="18" charset="0"/>
                                    </a:rPr>
                                    <m:t>2</m:t>
                                  </m:r>
                                </m:den>
                              </m:f>
                            </m:den>
                          </m:f>
                        </m:e>
                      </m:d>
                      <m:r>
                        <a:rPr lang="en-US" i="1" baseline="0" dirty="0">
                          <a:latin typeface="Cambria Math" panose="02040503050406030204" pitchFamily="18" charset="0"/>
                        </a:rPr>
                        <m:t>=4</m:t>
                      </m:r>
                      <m:d>
                        <m:dPr>
                          <m:ctrlPr>
                            <a:rPr lang="en-US" i="1" baseline="0" dirty="0">
                              <a:latin typeface="Cambria Math" panose="02040503050406030204" pitchFamily="18" charset="0"/>
                            </a:rPr>
                          </m:ctrlPr>
                        </m:dPr>
                        <m:e>
                          <m:f>
                            <m:fPr>
                              <m:ctrlPr>
                                <a:rPr lang="en-US" i="1" baseline="0" dirty="0">
                                  <a:latin typeface="Cambria Math" panose="02040503050406030204" pitchFamily="18" charset="0"/>
                                </a:rPr>
                              </m:ctrlPr>
                            </m:fPr>
                            <m:num>
                              <m:r>
                                <a:rPr lang="en-US" i="1" baseline="0" dirty="0">
                                  <a:latin typeface="Cambria Math" panose="02040503050406030204" pitchFamily="18" charset="0"/>
                                </a:rPr>
                                <m:t>.99902</m:t>
                              </m:r>
                            </m:num>
                            <m:den>
                              <m:r>
                                <a:rPr lang="en-US" i="1" baseline="0" dirty="0">
                                  <a:latin typeface="Cambria Math" panose="02040503050406030204" pitchFamily="18" charset="0"/>
                                </a:rPr>
                                <m:t>.5</m:t>
                              </m:r>
                            </m:den>
                          </m:f>
                        </m:e>
                      </m:d>
                      <m:r>
                        <a:rPr lang="en-US" i="1" baseline="0" dirty="0">
                          <a:latin typeface="Cambria Math" panose="02040503050406030204" pitchFamily="18" charset="0"/>
                        </a:rPr>
                        <m:t>=7.992=</m:t>
                      </m:r>
                      <m:f>
                        <m:fPr>
                          <m:ctrlPr>
                            <a:rPr lang="en-US" i="1" baseline="0" dirty="0">
                              <a:latin typeface="Cambria Math" panose="02040503050406030204" pitchFamily="18" charset="0"/>
                            </a:rPr>
                          </m:ctrlPr>
                        </m:fPr>
                        <m:num>
                          <m:r>
                            <a:rPr lang="en-US" i="1" baseline="0" dirty="0">
                              <a:latin typeface="Cambria Math" panose="02040503050406030204" pitchFamily="18" charset="0"/>
                            </a:rPr>
                            <m:t>1023</m:t>
                          </m:r>
                        </m:num>
                        <m:den>
                          <m:r>
                            <a:rPr lang="en-US" i="1" baseline="0" dirty="0">
                              <a:latin typeface="Cambria Math" panose="02040503050406030204" pitchFamily="18" charset="0"/>
                            </a:rPr>
                            <m:t>128</m:t>
                          </m:r>
                        </m:den>
                      </m:f>
                    </m:oMath>
                  </m:oMathPara>
                </a14:m>
                <a:endParaRPr lang="en-US" dirty="0"/>
              </a:p>
              <a:p>
                <a:r>
                  <a:rPr lang="en-US" dirty="0"/>
                  <a:t>#44: geometric because exponential</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𝑛</m:t>
                          </m:r>
                          <m:r>
                            <a:rPr lang="en-US" b="0" i="1" smtClean="0">
                              <a:latin typeface="Cambria Math" panose="02040503050406030204" pitchFamily="18" charset="0"/>
                            </a:rPr>
                            <m:t>−1</m:t>
                          </m:r>
                        </m:sup>
                      </m:sSup>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=5, </m:t>
                      </m:r>
                      <m:r>
                        <a:rPr lang="en-US" b="0" i="1" smtClean="0">
                          <a:latin typeface="Cambria Math" panose="02040503050406030204" pitchFamily="18" charset="0"/>
                        </a:rPr>
                        <m:t>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8</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𝑛</m:t>
                                  </m:r>
                                </m:sup>
                              </m:sSup>
                            </m:num>
                            <m:den>
                              <m:r>
                                <a:rPr lang="en-US" b="0" i="1" smtClean="0">
                                  <a:latin typeface="Cambria Math" panose="02040503050406030204" pitchFamily="18" charset="0"/>
                                </a:rPr>
                                <m:t>1−</m:t>
                              </m:r>
                              <m:r>
                                <a:rPr lang="en-US" b="0" i="1" smtClean="0">
                                  <a:latin typeface="Cambria Math" panose="02040503050406030204" pitchFamily="18" charset="0"/>
                                </a:rPr>
                                <m:t>𝑟</m:t>
                              </m:r>
                            </m:den>
                          </m:f>
                        </m:e>
                      </m:d>
                      <m:r>
                        <a:rPr lang="en-US" b="0" i="1" smtClean="0">
                          <a:latin typeface="Cambria Math" panose="02040503050406030204" pitchFamily="18" charset="0"/>
                        </a:rPr>
                        <m:t>=5</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e>
                                  </m:d>
                                </m:e>
                                <m:sup>
                                  <m:r>
                                    <a:rPr lang="en-US" b="0" i="1" smtClean="0">
                                      <a:latin typeface="Cambria Math" panose="02040503050406030204" pitchFamily="18" charset="0"/>
                                    </a:rPr>
                                    <m:t>8</m:t>
                                  </m:r>
                                </m:sup>
                              </m:sSup>
                            </m:num>
                            <m:den>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16400</m:t>
                          </m:r>
                        </m:num>
                        <m:den>
                          <m:r>
                            <a:rPr lang="en-US" b="0" i="1" smtClean="0">
                              <a:latin typeface="Cambria Math" panose="02040503050406030204" pitchFamily="18" charset="0"/>
                            </a:rPr>
                            <m:t>2187</m:t>
                          </m:r>
                        </m:den>
                      </m:f>
                      <m:r>
                        <a:rPr lang="en-US" b="0" i="1" smtClean="0">
                          <a:latin typeface="Cambria Math" panose="02040503050406030204" pitchFamily="18" charset="0"/>
                        </a:rPr>
                        <m:t>≈7.499</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a:latin typeface="Cambria Math" panose="02040503050406030204" pitchFamily="18" charset="0"/>
                  </a:rPr>
                  <a:t>𝑟=</a:t>
                </a:r>
                <a:r>
                  <a:rPr lang="en-US" b="0" i="0" dirty="0">
                    <a:latin typeface="Cambria Math" panose="02040503050406030204" pitchFamily="18" charset="0"/>
                  </a:rPr>
                  <a:t>1/2</a:t>
                </a:r>
                <a:r>
                  <a:rPr lang="en-US" i="0" dirty="0">
                    <a:latin typeface="Cambria Math" panose="02040503050406030204" pitchFamily="18" charset="0"/>
                  </a:rPr>
                  <a:t>, 𝑎</a:t>
                </a:r>
                <a:r>
                  <a:rPr lang="en-US" b="0" i="0" dirty="0">
                    <a:latin typeface="Cambria Math" panose="02040503050406030204" pitchFamily="18" charset="0"/>
                  </a:rPr>
                  <a:t>_</a:t>
                </a:r>
                <a:r>
                  <a:rPr lang="en-US" i="0" baseline="0" dirty="0">
                    <a:latin typeface="Cambria Math" panose="02040503050406030204" pitchFamily="18" charset="0"/>
                  </a:rPr>
                  <a:t>1=4</a:t>
                </a:r>
                <a:endParaRPr lang="en-US" baseline="0" dirty="0"/>
              </a:p>
              <a:p>
                <a:endParaRPr lang="en-US" baseline="0" dirty="0"/>
              </a:p>
              <a:p>
                <a:r>
                  <a:rPr lang="en-US" i="0" baseline="0" dirty="0">
                    <a:latin typeface="Cambria Math" panose="02040503050406030204" pitchFamily="18" charset="0"/>
                  </a:rPr>
                  <a:t>𝑆</a:t>
                </a:r>
                <a:r>
                  <a:rPr lang="en-US" b="0" i="0" baseline="0" dirty="0">
                    <a:latin typeface="Cambria Math" panose="02040503050406030204" pitchFamily="18" charset="0"/>
                  </a:rPr>
                  <a:t>_</a:t>
                </a:r>
                <a:r>
                  <a:rPr lang="en-US" i="0" baseline="0" dirty="0">
                    <a:latin typeface="Cambria Math" panose="02040503050406030204" pitchFamily="18" charset="0"/>
                  </a:rPr>
                  <a:t>10=4((1</a:t>
                </a:r>
                <a:r>
                  <a:rPr lang="en-US" b="0" i="0" baseline="0" dirty="0">
                    <a:latin typeface="Cambria Math" panose="02040503050406030204" pitchFamily="18" charset="0"/>
                  </a:rPr>
                  <a:t>−(1/2)^</a:t>
                </a:r>
                <a:r>
                  <a:rPr lang="en-US" i="0" baseline="0" dirty="0">
                    <a:latin typeface="Cambria Math" panose="02040503050406030204" pitchFamily="18" charset="0"/>
                  </a:rPr>
                  <a:t>10)/(1</a:t>
                </a:r>
                <a:r>
                  <a:rPr lang="en-US" b="0" i="0" baseline="0" dirty="0">
                    <a:latin typeface="Cambria Math" panose="02040503050406030204" pitchFamily="18" charset="0"/>
                  </a:rPr>
                  <a:t>−1/2))</a:t>
                </a:r>
                <a:r>
                  <a:rPr lang="en-US" i="0" baseline="0" dirty="0">
                    <a:latin typeface="Cambria Math" panose="02040503050406030204" pitchFamily="18" charset="0"/>
                  </a:rPr>
                  <a:t>=4(.99902/.5)=7.992=1023/128</a:t>
                </a:r>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=4,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=4</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𝑛</m:t>
                                  </m:r>
                                </m:sup>
                              </m:sSup>
                            </m:num>
                            <m:den>
                              <m:r>
                                <a:rPr lang="en-US" b="0" i="1" smtClean="0">
                                  <a:latin typeface="Cambria Math" panose="02040503050406030204" pitchFamily="18" charset="0"/>
                                </a:rPr>
                                <m:t>1−</m:t>
                              </m:r>
                              <m:r>
                                <a:rPr lang="en-US" b="0" i="1" smtClean="0">
                                  <a:latin typeface="Cambria Math" panose="02040503050406030204" pitchFamily="18" charset="0"/>
                                </a:rPr>
                                <m:t>𝑟</m:t>
                              </m:r>
                            </m:den>
                          </m:f>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8</m:t>
                          </m:r>
                        </m:sub>
                      </m:sSub>
                      <m:r>
                        <a:rPr lang="en-US" b="0" i="1" smtClean="0">
                          <a:latin typeface="Cambria Math" panose="02040503050406030204" pitchFamily="18" charset="0"/>
                        </a:rPr>
                        <m:t>=4</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8</m:t>
                                  </m:r>
                                </m:sup>
                              </m:sSup>
                            </m:num>
                            <m:den>
                              <m:r>
                                <a:rPr lang="en-US" b="0" i="1" smtClean="0">
                                  <a:latin typeface="Cambria Math" panose="02040503050406030204" pitchFamily="18" charset="0"/>
                                </a:rPr>
                                <m:t>1−4</m:t>
                              </m:r>
                            </m:den>
                          </m:f>
                        </m:e>
                      </m:d>
                      <m:r>
                        <a:rPr lang="en-US" b="0" i="1" smtClean="0">
                          <a:latin typeface="Cambria Math" panose="02040503050406030204" pitchFamily="18" charset="0"/>
                        </a:rPr>
                        <m:t>=87380 </m:t>
                      </m:r>
                      <m:r>
                        <a:rPr lang="en-US" b="0" i="1" smtClean="0">
                          <a:latin typeface="Cambria Math" panose="02040503050406030204" pitchFamily="18" charset="0"/>
                        </a:rPr>
                        <m:t>𝑝𝑒𝑜𝑝𝑙𝑒</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𝑟=4, 𝑎_1=4</a:t>
                </a:r>
                <a:endParaRPr lang="en-US" b="0" dirty="0"/>
              </a:p>
              <a:p>
                <a:r>
                  <a:rPr lang="en-US" b="0" i="0">
                    <a:latin typeface="Cambria Math" panose="02040503050406030204" pitchFamily="18" charset="0"/>
                  </a:rPr>
                  <a:t>𝑆_𝑛=𝑎_1 ((1−𝑟^𝑛)/(1−𝑟))</a:t>
                </a:r>
                <a:endParaRPr lang="en-US" b="0" dirty="0"/>
              </a:p>
              <a:p>
                <a:r>
                  <a:rPr lang="en-US" b="0" i="0">
                    <a:latin typeface="Cambria Math" panose="02040503050406030204" pitchFamily="18" charset="0"/>
                  </a:rPr>
                  <a:t>𝑆_8=4((1−4^8)/(1−4))=87380 𝑝𝑒𝑜𝑝𝑙𝑒</a:t>
                </a:r>
                <a:endParaRPr lang="en-US" dirty="0"/>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33</a:t>
            </a:fld>
            <a:endParaRPr lang="en-US"/>
          </a:p>
        </p:txBody>
      </p:sp>
    </p:spTree>
    <p:extLst>
      <p:ext uri="{BB962C8B-B14F-4D97-AF65-F5344CB8AC3E}">
        <p14:creationId xmlns:p14="http://schemas.microsoft.com/office/powerpoint/2010/main" val="3679230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34</a:t>
            </a:fld>
            <a:endParaRPr lang="en-US"/>
          </a:p>
        </p:txBody>
      </p:sp>
    </p:spTree>
    <p:extLst>
      <p:ext uri="{BB962C8B-B14F-4D97-AF65-F5344CB8AC3E}">
        <p14:creationId xmlns:p14="http://schemas.microsoft.com/office/powerpoint/2010/main" val="2013586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35</a:t>
            </a:fld>
            <a:endParaRPr lang="en-US"/>
          </a:p>
        </p:txBody>
      </p:sp>
    </p:spTree>
    <p:extLst>
      <p:ext uri="{BB962C8B-B14F-4D97-AF65-F5344CB8AC3E}">
        <p14:creationId xmlns:p14="http://schemas.microsoft.com/office/powerpoint/2010/main" val="18236637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36</a:t>
            </a:fld>
            <a:endParaRPr lang="en-US"/>
          </a:p>
        </p:txBody>
      </p:sp>
    </p:spTree>
    <p:extLst>
      <p:ext uri="{BB962C8B-B14F-4D97-AF65-F5344CB8AC3E}">
        <p14:creationId xmlns:p14="http://schemas.microsoft.com/office/powerpoint/2010/main" val="39936143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37</a:t>
            </a:fld>
            <a:endParaRPr lang="en-US"/>
          </a:p>
        </p:txBody>
      </p:sp>
    </p:spTree>
    <p:extLst>
      <p:ext uri="{BB962C8B-B14F-4D97-AF65-F5344CB8AC3E}">
        <p14:creationId xmlns:p14="http://schemas.microsoft.com/office/powerpoint/2010/main" val="1970899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38</a:t>
            </a:fld>
            <a:endParaRPr lang="en-US"/>
          </a:p>
        </p:txBody>
      </p:sp>
    </p:spTree>
    <p:extLst>
      <p:ext uri="{BB962C8B-B14F-4D97-AF65-F5344CB8AC3E}">
        <p14:creationId xmlns:p14="http://schemas.microsoft.com/office/powerpoint/2010/main" val="26059780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39</a:t>
            </a:fld>
            <a:endParaRPr lang="en-US"/>
          </a:p>
        </p:txBody>
      </p:sp>
    </p:spTree>
    <p:extLst>
      <p:ext uri="{BB962C8B-B14F-4D97-AF65-F5344CB8AC3E}">
        <p14:creationId xmlns:p14="http://schemas.microsoft.com/office/powerpoint/2010/main" val="11470512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40</a:t>
            </a:fld>
            <a:endParaRPr lang="en-US"/>
          </a:p>
        </p:txBody>
      </p:sp>
    </p:spTree>
    <p:extLst>
      <p:ext uri="{BB962C8B-B14F-4D97-AF65-F5344CB8AC3E}">
        <p14:creationId xmlns:p14="http://schemas.microsoft.com/office/powerpoint/2010/main" val="1387533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Eventually the entire square is filled in</a:t>
            </a:r>
          </a:p>
        </p:txBody>
      </p:sp>
      <p:sp>
        <p:nvSpPr>
          <p:cNvPr id="4" name="Slide Number Placeholder 3"/>
          <p:cNvSpPr>
            <a:spLocks noGrp="1"/>
          </p:cNvSpPr>
          <p:nvPr>
            <p:ph type="sldNum" sz="quarter" idx="5"/>
          </p:nvPr>
        </p:nvSpPr>
        <p:spPr/>
        <p:txBody>
          <a:bodyPr/>
          <a:lstStyle/>
          <a:p>
            <a:fld id="{7CEA4DCC-79CF-482B-B6FE-1521FBD85472}" type="slidenum">
              <a:rPr lang="en-US" smtClean="0"/>
              <a:t>41</a:t>
            </a:fld>
            <a:endParaRPr lang="en-US"/>
          </a:p>
        </p:txBody>
      </p:sp>
    </p:spTree>
    <p:extLst>
      <p:ext uri="{BB962C8B-B14F-4D97-AF65-F5344CB8AC3E}">
        <p14:creationId xmlns:p14="http://schemas.microsoft.com/office/powerpoint/2010/main" val="35801884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=0.2</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2</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10</m:t>
                          </m:r>
                        </m:den>
                      </m:f>
                      <m:r>
                        <a:rPr lang="en-US" b="0" i="1" smtClean="0">
                          <a:latin typeface="Cambria Math" panose="02040503050406030204" pitchFamily="18" charset="0"/>
                        </a:rPr>
                        <m:t>=0.3</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3</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20</m:t>
                          </m:r>
                        </m:den>
                      </m:f>
                      <m:r>
                        <a:rPr lang="en-US" b="0" i="1" smtClean="0">
                          <a:latin typeface="Cambria Math" panose="02040503050406030204" pitchFamily="18" charset="0"/>
                        </a:rPr>
                        <m:t>=0.35</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4</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15</m:t>
                          </m:r>
                        </m:num>
                        <m:den>
                          <m:r>
                            <a:rPr lang="en-US" b="0" i="1" smtClean="0">
                              <a:latin typeface="Cambria Math" panose="02040503050406030204" pitchFamily="18" charset="0"/>
                            </a:rPr>
                            <m:t>40</m:t>
                          </m:r>
                        </m:den>
                      </m:f>
                      <m:r>
                        <a:rPr lang="en-US" b="0" i="1" smtClean="0">
                          <a:latin typeface="Cambria Math" panose="02040503050406030204" pitchFamily="18" charset="0"/>
                        </a:rPr>
                        <m:t>=0.375</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5</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80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31</m:t>
                          </m:r>
                        </m:num>
                        <m:den>
                          <m:r>
                            <a:rPr lang="en-US" b="0" i="1" smtClean="0">
                              <a:latin typeface="Cambria Math" panose="02040503050406030204" pitchFamily="18" charset="0"/>
                            </a:rPr>
                            <m:t>80</m:t>
                          </m:r>
                        </m:den>
                      </m:f>
                      <m:r>
                        <a:rPr lang="en-US" b="0" i="1" smtClean="0">
                          <a:latin typeface="Cambria Math" panose="02040503050406030204" pitchFamily="18" charset="0"/>
                        </a:rPr>
                        <m:t>=0.3875</m:t>
                      </m:r>
                    </m:oMath>
                  </m:oMathPara>
                </a14:m>
                <a:endParaRPr lang="en-US" b="0" dirty="0"/>
              </a:p>
              <a:p>
                <a:r>
                  <a:rPr lang="en-US" dirty="0"/>
                  <a:t>Approaching 4</a:t>
                </a:r>
              </a:p>
              <a:p>
                <a:r>
                  <a:rPr lang="en-US" dirty="0"/>
                  <a:t>#3</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=4</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2</m:t>
                          </m:r>
                        </m:sub>
                      </m:sSub>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5</m:t>
                          </m:r>
                        </m:den>
                      </m:f>
                      <m:r>
                        <a:rPr lang="en-US" b="0" i="1" smtClean="0">
                          <a:latin typeface="Cambria Math" panose="02040503050406030204" pitchFamily="18" charset="0"/>
                        </a:rPr>
                        <m:t>=6.4</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3</m:t>
                          </m:r>
                        </m:sub>
                      </m:sSub>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36</m:t>
                          </m:r>
                        </m:num>
                        <m:den>
                          <m:r>
                            <a:rPr lang="en-US" b="0" i="1" smtClean="0">
                              <a:latin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196</m:t>
                          </m:r>
                        </m:num>
                        <m:den>
                          <m:r>
                            <a:rPr lang="en-US" b="0" i="1" smtClean="0">
                              <a:latin typeface="Cambria Math" panose="02040503050406030204" pitchFamily="18" charset="0"/>
                            </a:rPr>
                            <m:t>25</m:t>
                          </m:r>
                        </m:den>
                      </m:f>
                      <m:r>
                        <a:rPr lang="en-US" b="0" i="1" smtClean="0">
                          <a:latin typeface="Cambria Math" panose="02040503050406030204" pitchFamily="18" charset="0"/>
                        </a:rPr>
                        <m:t>=7.84</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4</m:t>
                          </m:r>
                        </m:sub>
                      </m:sSub>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36</m:t>
                          </m:r>
                        </m:num>
                        <m:den>
                          <m:r>
                            <a:rPr lang="en-US" b="0" i="1" smtClean="0">
                              <a:latin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108</m:t>
                          </m:r>
                        </m:num>
                        <m:den>
                          <m:r>
                            <a:rPr lang="en-US" b="0" i="1" smtClean="0">
                              <a:latin typeface="Cambria Math" panose="02040503050406030204" pitchFamily="18" charset="0"/>
                            </a:rPr>
                            <m:t>125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1088</m:t>
                          </m:r>
                        </m:num>
                        <m:den>
                          <m:r>
                            <a:rPr lang="en-US" b="0" i="1" smtClean="0">
                              <a:latin typeface="Cambria Math" panose="02040503050406030204" pitchFamily="18" charset="0"/>
                            </a:rPr>
                            <m:t>125</m:t>
                          </m:r>
                        </m:den>
                      </m:f>
                      <m:r>
                        <a:rPr lang="en-US" b="0" i="1" smtClean="0">
                          <a:latin typeface="Cambria Math" panose="02040503050406030204" pitchFamily="18" charset="0"/>
                        </a:rPr>
                        <m:t>=8.704</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5</m:t>
                          </m:r>
                        </m:sub>
                      </m:sSub>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36</m:t>
                          </m:r>
                        </m:num>
                        <m:den>
                          <m:r>
                            <a:rPr lang="en-US" b="0" i="1" smtClean="0">
                              <a:latin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108</m:t>
                          </m:r>
                        </m:num>
                        <m:den>
                          <m:r>
                            <a:rPr lang="en-US" b="0" i="1" smtClean="0">
                              <a:latin typeface="Cambria Math" panose="02040503050406030204" pitchFamily="18" charset="0"/>
                            </a:rPr>
                            <m:t>125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324</m:t>
                          </m:r>
                        </m:num>
                        <m:den>
                          <m:r>
                            <a:rPr lang="en-US" b="0" i="1" smtClean="0">
                              <a:latin typeface="Cambria Math" panose="02040503050406030204" pitchFamily="18" charset="0"/>
                            </a:rPr>
                            <m:t>625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5764</m:t>
                          </m:r>
                        </m:num>
                        <m:den>
                          <m:r>
                            <a:rPr lang="en-US" b="0" i="1" smtClean="0">
                              <a:latin typeface="Cambria Math" panose="02040503050406030204" pitchFamily="18" charset="0"/>
                            </a:rPr>
                            <m:t>625</m:t>
                          </m:r>
                        </m:den>
                      </m:f>
                      <m:r>
                        <a:rPr lang="en-US" b="0" i="1" smtClean="0">
                          <a:latin typeface="Cambria Math" panose="02040503050406030204" pitchFamily="18" charset="0"/>
                        </a:rPr>
                        <m:t>=9.2224</m:t>
                      </m:r>
                    </m:oMath>
                  </m:oMathPara>
                </a14:m>
                <a:endParaRPr lang="en-US" b="0" dirty="0"/>
              </a:p>
              <a:p>
                <a:r>
                  <a:rPr lang="en-US" dirty="0"/>
                  <a:t>Approaches 10</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𝑆_1=1/5=0.2</a:t>
                </a:r>
                <a:endParaRPr lang="en-US" b="0" dirty="0"/>
              </a:p>
              <a:p>
                <a:r>
                  <a:rPr lang="en-US" b="0" i="0">
                    <a:latin typeface="Cambria Math" panose="02040503050406030204" pitchFamily="18" charset="0"/>
                  </a:rPr>
                  <a:t>𝑆_2=1/5+1/10=3/10=0.3</a:t>
                </a:r>
                <a:endParaRPr lang="en-US" b="0" dirty="0"/>
              </a:p>
              <a:p>
                <a:r>
                  <a:rPr lang="en-US" b="0" i="0">
                    <a:latin typeface="Cambria Math" panose="02040503050406030204" pitchFamily="18" charset="0"/>
                  </a:rPr>
                  <a:t>𝑆_3=1/5+1/10+1/20=7/20=0.35</a:t>
                </a:r>
                <a:endParaRPr lang="en-US" b="0" dirty="0"/>
              </a:p>
              <a:p>
                <a:r>
                  <a:rPr lang="en-US" b="0" i="0">
                    <a:latin typeface="Cambria Math" panose="02040503050406030204" pitchFamily="18" charset="0"/>
                  </a:rPr>
                  <a:t>𝑆_4=1/5+1/10+1/20+1/40=15/40=0.375</a:t>
                </a:r>
                <a:endParaRPr lang="en-US" b="0" dirty="0"/>
              </a:p>
              <a:p>
                <a:r>
                  <a:rPr lang="en-US" b="0" i="0">
                    <a:latin typeface="Cambria Math" panose="02040503050406030204" pitchFamily="18" charset="0"/>
                  </a:rPr>
                  <a:t>𝑆_5=1/5+1/10+1/20+1/40+1/80=31/80=0.3875</a:t>
                </a:r>
                <a:endParaRPr lang="en-US" b="0" dirty="0"/>
              </a:p>
              <a:p>
                <a:r>
                  <a:rPr lang="en-US" dirty="0"/>
                  <a:t>Approaching 4</a:t>
                </a:r>
              </a:p>
              <a:p>
                <a:r>
                  <a:rPr lang="en-US" dirty="0"/>
                  <a:t>#3</a:t>
                </a:r>
              </a:p>
              <a:p>
                <a:r>
                  <a:rPr lang="en-US" b="0" i="0">
                    <a:latin typeface="Cambria Math" panose="02040503050406030204" pitchFamily="18" charset="0"/>
                  </a:rPr>
                  <a:t>𝑆_1=4</a:t>
                </a:r>
                <a:endParaRPr lang="en-US" b="0" dirty="0"/>
              </a:p>
              <a:p>
                <a:r>
                  <a:rPr lang="en-US" b="0" i="0">
                    <a:latin typeface="Cambria Math" panose="02040503050406030204" pitchFamily="18" charset="0"/>
                  </a:rPr>
                  <a:t>𝑆_2=4+12/5=32/5=6.4</a:t>
                </a:r>
                <a:endParaRPr lang="en-US" b="0" dirty="0"/>
              </a:p>
              <a:p>
                <a:r>
                  <a:rPr lang="en-US" b="0" i="0">
                    <a:latin typeface="Cambria Math" panose="02040503050406030204" pitchFamily="18" charset="0"/>
                  </a:rPr>
                  <a:t>𝑆_3=4+12/5+36/25=196/25=7.84</a:t>
                </a:r>
                <a:endParaRPr lang="en-US" dirty="0"/>
              </a:p>
              <a:p>
                <a:r>
                  <a:rPr lang="en-US" b="0" i="0">
                    <a:latin typeface="Cambria Math" panose="02040503050406030204" pitchFamily="18" charset="0"/>
                  </a:rPr>
                  <a:t>𝑆_4=4+12/5+36/25+108/125=1088/125=8.704</a:t>
                </a:r>
                <a:endParaRPr lang="en-US" b="0" dirty="0"/>
              </a:p>
              <a:p>
                <a:r>
                  <a:rPr lang="en-US" b="0" i="0">
                    <a:latin typeface="Cambria Math" panose="02040503050406030204" pitchFamily="18" charset="0"/>
                  </a:rPr>
                  <a:t>𝑆_5=4+12/5+36/25+108/125+324/625=5764/625=9.2224</a:t>
                </a:r>
                <a:endParaRPr lang="en-US" b="0" dirty="0"/>
              </a:p>
              <a:p>
                <a:r>
                  <a:rPr lang="en-US" dirty="0"/>
                  <a:t>Approaches 10</a:t>
                </a:r>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42</a:t>
            </a:fld>
            <a:endParaRPr lang="en-US"/>
          </a:p>
        </p:txBody>
      </p:sp>
    </p:spTree>
    <p:extLst>
      <p:ext uri="{BB962C8B-B14F-4D97-AF65-F5344CB8AC3E}">
        <p14:creationId xmlns:p14="http://schemas.microsoft.com/office/powerpoint/2010/main" val="33772789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4D7BC9-E4CF-496C-9FF9-4D76777C5BC1}" type="slidenum">
              <a:rPr lang="en-US" smtClean="0"/>
              <a:t>43</a:t>
            </a:fld>
            <a:endParaRPr lang="en-US"/>
          </a:p>
        </p:txBody>
      </p:sp>
    </p:spTree>
    <p:extLst>
      <p:ext uri="{BB962C8B-B14F-4D97-AF65-F5344CB8AC3E}">
        <p14:creationId xmlns:p14="http://schemas.microsoft.com/office/powerpoint/2010/main" val="38256980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=2</m:t>
                      </m:r>
                      <m:sSup>
                        <m:sSupPr>
                          <m:ctrlPr>
                            <a:rPr lang="en-US" b="0" i="1" baseline="0" dirty="0" smtClean="0">
                              <a:latin typeface="Cambria Math" panose="02040503050406030204" pitchFamily="18" charset="0"/>
                            </a:rPr>
                          </m:ctrlPr>
                        </m:sSupPr>
                        <m:e>
                          <m:d>
                            <m:dPr>
                              <m:ctrlPr>
                                <a:rPr lang="en-US" i="1" baseline="0" dirty="0">
                                  <a:latin typeface="Cambria Math" panose="02040503050406030204" pitchFamily="18" charset="0"/>
                                </a:rPr>
                              </m:ctrlPr>
                            </m:dPr>
                            <m:e>
                              <m:r>
                                <a:rPr lang="en-US" i="1" baseline="0" dirty="0">
                                  <a:latin typeface="Cambria Math" panose="02040503050406030204" pitchFamily="18" charset="0"/>
                                </a:rPr>
                                <m:t>0.1</m:t>
                              </m:r>
                            </m:e>
                          </m:d>
                        </m:e>
                        <m:sup>
                          <m:r>
                            <a:rPr lang="en-US" i="1" baseline="0" dirty="0">
                              <a:latin typeface="Cambria Math" panose="02040503050406030204" pitchFamily="18" charset="0"/>
                            </a:rPr>
                            <m:t>1−1</m:t>
                          </m:r>
                        </m:sup>
                      </m:sSup>
                      <m:r>
                        <a:rPr lang="en-US" i="1" baseline="0" dirty="0">
                          <a:latin typeface="Cambria Math" panose="02040503050406030204" pitchFamily="18" charset="0"/>
                        </a:rPr>
                        <m:t>=2, </m:t>
                      </m:r>
                      <m:r>
                        <a:rPr lang="en-US" i="1" baseline="0" dirty="0">
                          <a:latin typeface="Cambria Math" panose="02040503050406030204" pitchFamily="18" charset="0"/>
                        </a:rPr>
                        <m:t>𝑟</m:t>
                      </m:r>
                      <m:r>
                        <a:rPr lang="en-US" i="1" baseline="0" dirty="0">
                          <a:latin typeface="Cambria Math" panose="02040503050406030204" pitchFamily="18" charset="0"/>
                        </a:rPr>
                        <m:t>=0.1</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𝑆</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r>
                            <a:rPr lang="en-US" i="1" baseline="0" dirty="0" smtClean="0">
                              <a:latin typeface="Cambria Math" panose="02040503050406030204" pitchFamily="18" charset="0"/>
                            </a:rPr>
                            <m:t>1−0.1</m:t>
                          </m:r>
                        </m:den>
                      </m:f>
                      <m:r>
                        <a:rPr lang="en-US" i="1" baseline="0" dirty="0">
                          <a:latin typeface="Cambria Math" panose="02040503050406030204" pitchFamily="18" charset="0"/>
                        </a:rPr>
                        <m:t>=</m:t>
                      </m:r>
                      <m:f>
                        <m:fPr>
                          <m:ctrlPr>
                            <a:rPr lang="en-US" i="1" baseline="0" dirty="0">
                              <a:latin typeface="Cambria Math" panose="02040503050406030204" pitchFamily="18" charset="0"/>
                            </a:rPr>
                          </m:ctrlPr>
                        </m:fPr>
                        <m:num>
                          <m:r>
                            <a:rPr lang="en-US" i="1" baseline="0" dirty="0">
                              <a:latin typeface="Cambria Math" panose="02040503050406030204" pitchFamily="18" charset="0"/>
                            </a:rPr>
                            <m:t>2</m:t>
                          </m:r>
                        </m:num>
                        <m:den>
                          <m:r>
                            <a:rPr lang="en-US" b="0" i="1" baseline="0" dirty="0" smtClean="0">
                              <a:latin typeface="Cambria Math" panose="02040503050406030204" pitchFamily="18" charset="0"/>
                            </a:rPr>
                            <m:t>0</m:t>
                          </m:r>
                          <m:r>
                            <a:rPr lang="en-US" i="1" baseline="0" dirty="0">
                              <a:latin typeface="Cambria Math" panose="02040503050406030204" pitchFamily="18" charset="0"/>
                            </a:rPr>
                            <m:t>.9</m:t>
                          </m:r>
                        </m:den>
                      </m:f>
                      <m:r>
                        <a:rPr lang="en-US" i="1" baseline="0" dirty="0">
                          <a:latin typeface="Cambria Math" panose="02040503050406030204" pitchFamily="18" charset="0"/>
                        </a:rPr>
                        <m:t>=</m:t>
                      </m:r>
                      <m:f>
                        <m:fPr>
                          <m:ctrlPr>
                            <a:rPr lang="en-US" i="1" baseline="0" dirty="0">
                              <a:latin typeface="Cambria Math" panose="02040503050406030204" pitchFamily="18" charset="0"/>
                            </a:rPr>
                          </m:ctrlPr>
                        </m:fPr>
                        <m:num>
                          <m:r>
                            <a:rPr lang="en-US" i="1" baseline="0" dirty="0">
                              <a:latin typeface="Cambria Math" panose="02040503050406030204" pitchFamily="18" charset="0"/>
                            </a:rPr>
                            <m:t>20</m:t>
                          </m:r>
                        </m:num>
                        <m:den>
                          <m:r>
                            <a:rPr lang="en-US" i="1" baseline="0" dirty="0">
                              <a:latin typeface="Cambria Math" panose="02040503050406030204" pitchFamily="18" charset="0"/>
                            </a:rPr>
                            <m:t>9</m:t>
                          </m:r>
                        </m:den>
                      </m:f>
                    </m:oMath>
                  </m:oMathPara>
                </a14:m>
                <a:endParaRPr lang="en-US" baseline="0" dirty="0"/>
              </a:p>
              <a:p>
                <a:r>
                  <a:rPr lang="en-US" baseline="0" dirty="0"/>
                  <a:t>#9</a:t>
                </a: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=2, </m:t>
                      </m:r>
                      <m:r>
                        <a:rPr lang="en-US" i="1" baseline="0" dirty="0">
                          <a:latin typeface="Cambria Math" panose="02040503050406030204" pitchFamily="18" charset="0"/>
                        </a:rPr>
                        <m:t>𝑟</m:t>
                      </m:r>
                      <m:r>
                        <a:rPr lang="en-US" i="1" baseline="0" dirty="0">
                          <a:latin typeface="Cambria Math" panose="02040503050406030204" pitchFamily="18" charset="0"/>
                        </a:rPr>
                        <m:t>=</m:t>
                      </m:r>
                      <m:f>
                        <m:fPr>
                          <m:ctrlPr>
                            <a:rPr lang="en-US" i="1" baseline="0" dirty="0">
                              <a:latin typeface="Cambria Math" panose="02040503050406030204" pitchFamily="18" charset="0"/>
                            </a:rPr>
                          </m:ctrlPr>
                        </m:fPr>
                        <m:num>
                          <m:r>
                            <a:rPr lang="en-US" b="0" i="1" baseline="0" dirty="0" smtClean="0">
                              <a:latin typeface="Cambria Math" panose="02040503050406030204" pitchFamily="18" charset="0"/>
                            </a:rPr>
                            <m:t>3</m:t>
                          </m:r>
                        </m:num>
                        <m:den>
                          <m:r>
                            <a:rPr lang="en-US" b="0" i="1" baseline="0" dirty="0" smtClean="0">
                              <a:latin typeface="Cambria Math" panose="02040503050406030204" pitchFamily="18" charset="0"/>
                            </a:rPr>
                            <m:t>4</m:t>
                          </m:r>
                        </m:den>
                      </m:f>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𝑆</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r>
                                <a:rPr lang="en-US" b="0" i="1" baseline="0" dirty="0" smtClean="0">
                                  <a:latin typeface="Cambria Math" panose="02040503050406030204" pitchFamily="18" charset="0"/>
                                </a:rPr>
                                <m:t>3</m:t>
                              </m:r>
                            </m:num>
                            <m:den>
                              <m:r>
                                <a:rPr lang="en-US" b="0" i="1" baseline="0" dirty="0" smtClean="0">
                                  <a:latin typeface="Cambria Math" panose="02040503050406030204" pitchFamily="18" charset="0"/>
                                </a:rPr>
                                <m:t>4</m:t>
                              </m:r>
                            </m:den>
                          </m:f>
                        </m:den>
                      </m:f>
                      <m:r>
                        <a:rPr lang="en-US" b="0"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m:t>
                          </m:r>
                        </m:num>
                        <m:den>
                          <m:f>
                            <m:fPr>
                              <m:ctrlPr>
                                <a:rPr lang="en-US" i="1" baseline="0" dirty="0" smtClean="0">
                                  <a:latin typeface="Cambria Math" panose="02040503050406030204" pitchFamily="18" charset="0"/>
                                </a:rPr>
                              </m:ctrlPr>
                            </m:fPr>
                            <m:num>
                              <m:r>
                                <a:rPr lang="en-US" b="0" i="1" baseline="0" dirty="0" smtClean="0">
                                  <a:latin typeface="Cambria Math" panose="02040503050406030204" pitchFamily="18" charset="0"/>
                                </a:rPr>
                                <m:t>1</m:t>
                              </m:r>
                            </m:num>
                            <m:den>
                              <m:r>
                                <a:rPr lang="en-US" b="0" i="1" baseline="0" dirty="0" smtClean="0">
                                  <a:latin typeface="Cambria Math" panose="02040503050406030204" pitchFamily="18" charset="0"/>
                                </a:rPr>
                                <m:t>4</m:t>
                              </m:r>
                            </m:den>
                          </m:f>
                        </m:den>
                      </m:f>
                      <m:r>
                        <a:rPr lang="en-US" i="1" baseline="0" dirty="0" smtClean="0">
                          <a:latin typeface="Cambria Math" panose="02040503050406030204" pitchFamily="18" charset="0"/>
                        </a:rPr>
                        <m:t>=</m:t>
                      </m:r>
                      <m:r>
                        <a:rPr lang="en-US" b="0" i="1" baseline="0" dirty="0" smtClean="0">
                          <a:latin typeface="Cambria Math" panose="02040503050406030204" pitchFamily="18" charset="0"/>
                        </a:rPr>
                        <m:t>8</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1=2(0.1)</a:t>
                </a:r>
                <a:r>
                  <a:rPr lang="en-US" b="0" i="0" baseline="0" dirty="0">
                    <a:latin typeface="Cambria Math" panose="02040503050406030204" pitchFamily="18" charset="0"/>
                  </a:rPr>
                  <a:t>^(</a:t>
                </a:r>
                <a:r>
                  <a:rPr lang="en-US" i="0" baseline="0" dirty="0">
                    <a:latin typeface="Cambria Math" panose="02040503050406030204" pitchFamily="18" charset="0"/>
                  </a:rPr>
                  <a:t>1−1</a:t>
                </a:r>
                <a:r>
                  <a:rPr lang="en-US" b="0" i="0" baseline="0" dirty="0">
                    <a:latin typeface="Cambria Math" panose="02040503050406030204" pitchFamily="18" charset="0"/>
                  </a:rPr>
                  <a:t>)</a:t>
                </a:r>
                <a:r>
                  <a:rPr lang="en-US" i="0" baseline="0" dirty="0">
                    <a:latin typeface="Cambria Math" panose="02040503050406030204" pitchFamily="18" charset="0"/>
                  </a:rPr>
                  <a:t>=2, 𝑟=0.1</a:t>
                </a:r>
                <a:endParaRPr lang="en-US" baseline="0" dirty="0"/>
              </a:p>
              <a:p>
                <a:r>
                  <a:rPr lang="en-US" i="0" baseline="0" dirty="0">
                    <a:latin typeface="Cambria Math" panose="02040503050406030204" pitchFamily="18" charset="0"/>
                  </a:rPr>
                  <a:t>𝑆=2/(1−0.1)=2/</a:t>
                </a:r>
                <a:r>
                  <a:rPr lang="en-US" b="0" i="0" baseline="0" dirty="0">
                    <a:latin typeface="Cambria Math" panose="02040503050406030204" pitchFamily="18" charset="0"/>
                  </a:rPr>
                  <a:t>0</a:t>
                </a:r>
                <a:r>
                  <a:rPr lang="en-US" i="0" baseline="0" dirty="0">
                    <a:latin typeface="Cambria Math" panose="02040503050406030204" pitchFamily="18" charset="0"/>
                  </a:rPr>
                  <a:t>.9=20/9</a:t>
                </a:r>
                <a:endParaRPr lang="en-US" baseline="0" dirty="0"/>
              </a:p>
              <a:p>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1=12, 𝑟=1/3</a:t>
                </a:r>
                <a:endParaRPr lang="en-US" baseline="0" dirty="0"/>
              </a:p>
              <a:p>
                <a:r>
                  <a:rPr lang="en-US" i="0" baseline="0" dirty="0">
                    <a:latin typeface="Cambria Math" panose="02040503050406030204" pitchFamily="18" charset="0"/>
                  </a:rPr>
                  <a:t>𝑆=12/(1−1/3)</a:t>
                </a:r>
                <a:r>
                  <a:rPr lang="en-US" b="0" i="0" baseline="0" dirty="0">
                    <a:latin typeface="Cambria Math" panose="02040503050406030204" pitchFamily="18" charset="0"/>
                  </a:rPr>
                  <a:t>=</a:t>
                </a:r>
                <a:r>
                  <a:rPr lang="en-US" i="0" baseline="0" dirty="0">
                    <a:latin typeface="Cambria Math" panose="02040503050406030204" pitchFamily="18" charset="0"/>
                  </a:rPr>
                  <a:t>12/(2/3)=36/2=18</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=100, </m:t>
                      </m:r>
                      <m:r>
                        <a:rPr lang="en-US" b="0" i="1" smtClean="0">
                          <a:latin typeface="Cambria Math" panose="02040503050406030204" pitchFamily="18" charset="0"/>
                        </a:rPr>
                        <m:t>𝑟</m:t>
                      </m:r>
                      <m:r>
                        <a:rPr lang="en-US" b="0" i="1" smtClean="0">
                          <a:latin typeface="Cambria Math" panose="02040503050406030204" pitchFamily="18" charset="0"/>
                        </a:rPr>
                        <m:t>=0.96</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num>
                        <m:den>
                          <m:r>
                            <a:rPr lang="en-US" b="0" i="1" smtClean="0">
                              <a:latin typeface="Cambria Math" panose="02040503050406030204" pitchFamily="18" charset="0"/>
                            </a:rPr>
                            <m:t>1−</m:t>
                          </m:r>
                          <m:r>
                            <a:rPr lang="en-US" b="0" i="1" smtClean="0">
                              <a:latin typeface="Cambria Math" panose="02040503050406030204" pitchFamily="18" charset="0"/>
                            </a:rPr>
                            <m:t>𝑟</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100</m:t>
                          </m:r>
                        </m:num>
                        <m:den>
                          <m:r>
                            <a:rPr lang="en-US" b="0" i="1" smtClean="0">
                              <a:latin typeface="Cambria Math" panose="02040503050406030204" pitchFamily="18" charset="0"/>
                            </a:rPr>
                            <m:t>1−0.96</m:t>
                          </m:r>
                        </m:den>
                      </m:f>
                      <m:r>
                        <a:rPr lang="en-US" b="0" i="1" smtClean="0">
                          <a:latin typeface="Cambria Math" panose="02040503050406030204" pitchFamily="18" charset="0"/>
                        </a:rPr>
                        <m:t>=2500 </m:t>
                      </m:r>
                      <m:r>
                        <a:rPr lang="en-US" b="0" i="1" smtClean="0">
                          <a:latin typeface="Cambria Math" panose="02040503050406030204" pitchFamily="18" charset="0"/>
                        </a:rPr>
                        <m:t>𝑐𝑚</m:t>
                      </m:r>
                      <m:r>
                        <a:rPr lang="en-US" b="0" i="1" smtClean="0">
                          <a:latin typeface="Cambria Math" panose="02040503050406030204" pitchFamily="18" charset="0"/>
                        </a:rPr>
                        <m:t>=25 </m:t>
                      </m:r>
                      <m:r>
                        <a:rPr lang="en-US" b="0" i="1" smtClean="0">
                          <a:latin typeface="Cambria Math" panose="02040503050406030204" pitchFamily="18" charset="0"/>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a:latin typeface="Cambria Math" panose="02040503050406030204" pitchFamily="18" charset="0"/>
                  </a:rPr>
                  <a:t>𝑎_1=100, 𝑟=0.96</a:t>
                </a:r>
                <a:endParaRPr lang="en-US" b="0" dirty="0"/>
              </a:p>
              <a:p>
                <a:r>
                  <a:rPr lang="en-US" b="0" i="0">
                    <a:latin typeface="Cambria Math" panose="02040503050406030204" pitchFamily="18" charset="0"/>
                  </a:rPr>
                  <a:t>𝑆_∞=𝑎_1/(1−𝑟)</a:t>
                </a:r>
                <a:endParaRPr lang="en-US" b="0" dirty="0"/>
              </a:p>
              <a:p>
                <a:r>
                  <a:rPr lang="en-US" b="0" i="0">
                    <a:latin typeface="Cambria Math" panose="02040503050406030204" pitchFamily="18" charset="0"/>
                  </a:rPr>
                  <a:t>𝑆_∞=100/(1−0.96)=2500 𝑐𝑚=25 𝑚</a:t>
                </a:r>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Write the</a:t>
                </a:r>
                <a:r>
                  <a:rPr lang="en-US" baseline="0" dirty="0"/>
                  <a:t> repeating unit as a sum of fractions</a:t>
                </a:r>
              </a:p>
              <a:p>
                <a:pPr/>
                <a14:m>
                  <m:oMathPara xmlns:m="http://schemas.openxmlformats.org/officeDocument/2006/math">
                    <m:oMathParaPr>
                      <m:jc m:val="centerGroup"/>
                    </m:oMathParaPr>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100</m:t>
                          </m:r>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10000</m:t>
                          </m:r>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1000000</m:t>
                          </m:r>
                        </m:den>
                      </m:f>
                      <m:r>
                        <a:rPr lang="en-US" i="1" baseline="0" dirty="0" smtClean="0">
                          <a:latin typeface="Cambria Math" panose="02040503050406030204" pitchFamily="18" charset="0"/>
                        </a:rPr>
                        <m:t>+ …</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m:t>
                      </m:r>
                      <m:f>
                        <m:fPr>
                          <m:ctrlPr>
                            <a:rPr lang="en-US" i="1" baseline="0" dirty="0">
                              <a:latin typeface="Cambria Math" panose="02040503050406030204" pitchFamily="18" charset="0"/>
                            </a:rPr>
                          </m:ctrlPr>
                        </m:fPr>
                        <m:num>
                          <m:r>
                            <a:rPr lang="en-US" i="1" baseline="0" dirty="0">
                              <a:latin typeface="Cambria Math" panose="02040503050406030204" pitchFamily="18" charset="0"/>
                            </a:rPr>
                            <m:t>27</m:t>
                          </m:r>
                        </m:num>
                        <m:den>
                          <m:r>
                            <a:rPr lang="en-US" i="1" baseline="0" dirty="0">
                              <a:latin typeface="Cambria Math" panose="02040503050406030204" pitchFamily="18" charset="0"/>
                            </a:rPr>
                            <m:t>100</m:t>
                          </m:r>
                        </m:den>
                      </m:f>
                      <m:r>
                        <a:rPr lang="en-US" i="1" baseline="0" dirty="0">
                          <a:latin typeface="Cambria Math" panose="02040503050406030204" pitchFamily="18" charset="0"/>
                        </a:rPr>
                        <m:t>, </m:t>
                      </m:r>
                      <m:r>
                        <a:rPr lang="en-US" i="1" baseline="0" dirty="0">
                          <a:latin typeface="Cambria Math" panose="02040503050406030204" pitchFamily="18" charset="0"/>
                        </a:rPr>
                        <m:t>𝑟</m:t>
                      </m:r>
                      <m:r>
                        <a:rPr lang="en-US" i="1" baseline="0" dirty="0">
                          <a:latin typeface="Cambria Math" panose="02040503050406030204" pitchFamily="18" charset="0"/>
                        </a:rPr>
                        <m:t>=</m:t>
                      </m:r>
                      <m:f>
                        <m:fPr>
                          <m:ctrlPr>
                            <a:rPr lang="en-US" i="1" baseline="0" dirty="0">
                              <a:latin typeface="Cambria Math" panose="02040503050406030204" pitchFamily="18" charset="0"/>
                            </a:rPr>
                          </m:ctrlPr>
                        </m:fPr>
                        <m:num>
                          <m:r>
                            <a:rPr lang="en-US" i="1" baseline="0" dirty="0">
                              <a:latin typeface="Cambria Math" panose="02040503050406030204" pitchFamily="18" charset="0"/>
                            </a:rPr>
                            <m:t>1</m:t>
                          </m:r>
                        </m:num>
                        <m:den>
                          <m:r>
                            <a:rPr lang="en-US" i="1" baseline="0" dirty="0">
                              <a:latin typeface="Cambria Math" panose="02040503050406030204" pitchFamily="18" charset="0"/>
                            </a:rPr>
                            <m:t>100</m:t>
                          </m:r>
                        </m:den>
                      </m:f>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𝑆</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100</m:t>
                              </m:r>
                            </m:den>
                          </m:f>
                        </m:num>
                        <m:den>
                          <m:r>
                            <a:rPr lang="en-US" i="1" baseline="0" dirty="0" smtClean="0">
                              <a:latin typeface="Cambria Math" panose="02040503050406030204" pitchFamily="18" charset="0"/>
                            </a:rPr>
                            <m:t>1−</m:t>
                          </m:r>
                          <m:d>
                            <m:dPr>
                              <m:ctrlPr>
                                <a:rPr lang="en-US" i="1" baseline="0" dirty="0" smtClean="0">
                                  <a:latin typeface="Cambria Math" panose="02040503050406030204" pitchFamily="18" charset="0"/>
                                </a:rPr>
                              </m:ctrlPr>
                            </m:dPr>
                            <m:e>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1</m:t>
                                  </m:r>
                                </m:num>
                                <m:den>
                                  <m:r>
                                    <a:rPr lang="en-US" i="1" baseline="0" dirty="0" smtClean="0">
                                      <a:latin typeface="Cambria Math" panose="02040503050406030204" pitchFamily="18" charset="0"/>
                                    </a:rPr>
                                    <m:t>100</m:t>
                                  </m:r>
                                </m:den>
                              </m:f>
                            </m:e>
                          </m:d>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100</m:t>
                              </m:r>
                            </m:den>
                          </m:f>
                        </m:num>
                        <m:den>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99</m:t>
                              </m:r>
                            </m:num>
                            <m:den>
                              <m:r>
                                <a:rPr lang="en-US" i="1" baseline="0" dirty="0" smtClean="0">
                                  <a:latin typeface="Cambria Math" panose="02040503050406030204" pitchFamily="18" charset="0"/>
                                </a:rPr>
                                <m:t>100</m:t>
                              </m:r>
                            </m:den>
                          </m:f>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27</m:t>
                          </m:r>
                        </m:num>
                        <m:den>
                          <m:r>
                            <a:rPr lang="en-US" i="1" baseline="0" dirty="0" smtClean="0">
                              <a:latin typeface="Cambria Math" panose="02040503050406030204" pitchFamily="18" charset="0"/>
                            </a:rPr>
                            <m:t>99</m:t>
                          </m:r>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3</m:t>
                          </m:r>
                        </m:num>
                        <m:den>
                          <m:r>
                            <a:rPr lang="en-US" i="1" baseline="0" dirty="0" smtClean="0">
                              <a:latin typeface="Cambria Math" panose="02040503050406030204" pitchFamily="18" charset="0"/>
                            </a:rPr>
                            <m:t>11</m:t>
                          </m:r>
                        </m:den>
                      </m:f>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a:t>Write the</a:t>
                </a:r>
                <a:r>
                  <a:rPr lang="en-US" baseline="0" dirty="0"/>
                  <a:t> repeating unit as a sum of fractions</a:t>
                </a:r>
              </a:p>
              <a:p>
                <a:r>
                  <a:rPr lang="en-US" i="0" baseline="0" dirty="0">
                    <a:latin typeface="Cambria Math" panose="02040503050406030204" pitchFamily="18" charset="0"/>
                  </a:rPr>
                  <a:t>27/100+27/10000+27/1000000+ …</a:t>
                </a:r>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1=27/100, 𝑟=1/100</a:t>
                </a:r>
                <a:endParaRPr lang="en-US" baseline="0" dirty="0"/>
              </a:p>
              <a:p>
                <a:r>
                  <a:rPr lang="en-US" i="0" baseline="0" dirty="0">
                    <a:latin typeface="Cambria Math" panose="02040503050406030204" pitchFamily="18" charset="0"/>
                  </a:rPr>
                  <a:t>𝑆=(27/100)/(1−(1/100) )=(27/100)/(99/100)=27/99=3/11</a:t>
                </a:r>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#21</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32+</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100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10000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1000000</m:t>
                          </m:r>
                        </m:den>
                      </m:f>
                      <m:r>
                        <a:rPr lang="en-US" b="0" i="1" smtClean="0">
                          <a:latin typeface="Cambria Math" panose="02040503050406030204" pitchFamily="18" charset="0"/>
                        </a:rPr>
                        <m:t>+…</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=32, </m:t>
                      </m:r>
                      <m:r>
                        <a:rPr lang="en-US" b="0" i="1" smtClean="0">
                          <a:latin typeface="Cambria Math" panose="02040503050406030204" pitchFamily="18" charset="0"/>
                        </a:rPr>
                        <m:t>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100</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num>
                        <m:den>
                          <m:r>
                            <a:rPr lang="en-US" b="0" i="1" smtClean="0">
                              <a:latin typeface="Cambria Math" panose="02040503050406030204" pitchFamily="18" charset="0"/>
                            </a:rPr>
                            <m:t>1−</m:t>
                          </m:r>
                          <m:r>
                            <a:rPr lang="en-US" b="0" i="1" smtClean="0">
                              <a:latin typeface="Cambria Math" panose="02040503050406030204" pitchFamily="18" charset="0"/>
                            </a:rPr>
                            <m:t>𝑟</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100</m:t>
                              </m:r>
                            </m:den>
                          </m:f>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99/100</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3200</m:t>
                          </m:r>
                        </m:num>
                        <m:den>
                          <m:r>
                            <a:rPr lang="en-US" b="0" i="1" smtClean="0">
                              <a:latin typeface="Cambria Math" panose="02040503050406030204" pitchFamily="18" charset="0"/>
                            </a:rPr>
                            <m:t>99</m:t>
                          </m:r>
                        </m:den>
                      </m:f>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a:latin typeface="Cambria Math" panose="02040503050406030204" pitchFamily="18" charset="0"/>
                  </a:rPr>
                  <a:t>41/100+6/1000+6/10000+6/100000</a:t>
                </a:r>
                <a:r>
                  <a:rPr lang="en-US" i="0" baseline="0" dirty="0">
                    <a:latin typeface="Cambria Math" panose="02040503050406030204" pitchFamily="18" charset="0"/>
                  </a:rPr>
                  <a:t>+ …</a:t>
                </a:r>
                <a:endParaRPr lang="en-US" baseline="0" dirty="0"/>
              </a:p>
              <a:p>
                <a:r>
                  <a:rPr lang="en-US" baseline="0" dirty="0"/>
                  <a:t>Ignore the </a:t>
                </a:r>
                <a:r>
                  <a:rPr lang="en-US" i="0" baseline="0" dirty="0">
                    <a:latin typeface="Cambria Math" panose="02040503050406030204" pitchFamily="18" charset="0"/>
                  </a:rPr>
                  <a:t>41/100</a:t>
                </a:r>
                <a:r>
                  <a:rPr lang="en-US" baseline="0" dirty="0"/>
                  <a:t> for now.</a:t>
                </a:r>
              </a:p>
              <a:p>
                <a:endParaRPr lang="en-US" baseline="0" dirty="0"/>
              </a:p>
              <a:p>
                <a:r>
                  <a:rPr lang="en-US" i="0" baseline="0" dirty="0">
                    <a:latin typeface="Cambria Math" panose="02040503050406030204" pitchFamily="18" charset="0"/>
                  </a:rPr>
                  <a:t>𝑎_1=6/1000, 𝑟 =1/10</a:t>
                </a:r>
                <a:endParaRPr lang="en-US" baseline="0" dirty="0"/>
              </a:p>
              <a:p>
                <a:r>
                  <a:rPr lang="en-US" i="0" baseline="0" dirty="0">
                    <a:latin typeface="Cambria Math" panose="02040503050406030204" pitchFamily="18" charset="0"/>
                  </a:rPr>
                  <a:t>𝑆 =(6/1000)/(1−1/10)=(6/1000)/(9/10)=60/9000=1/150</a:t>
                </a:r>
                <a:endParaRPr lang="en-US" baseline="0" dirty="0"/>
              </a:p>
              <a:p>
                <a:endParaRPr lang="en-US" baseline="0" dirty="0"/>
              </a:p>
              <a:p>
                <a:r>
                  <a:rPr lang="en-US" baseline="0" dirty="0"/>
                  <a:t>Now add the </a:t>
                </a:r>
                <a:r>
                  <a:rPr lang="en-US" i="0" baseline="0" dirty="0">
                    <a:latin typeface="Cambria Math" panose="02040503050406030204" pitchFamily="18" charset="0"/>
                  </a:rPr>
                  <a:t>41/100</a:t>
                </a:r>
                <a:endParaRPr lang="en-US" baseline="0" dirty="0"/>
              </a:p>
              <a:p>
                <a:r>
                  <a:rPr lang="en-US" i="0" baseline="0" dirty="0">
                    <a:latin typeface="Cambria Math" panose="02040503050406030204" pitchFamily="18" charset="0"/>
                  </a:rPr>
                  <a:t>41/100+1/150</a:t>
                </a:r>
                <a:r>
                  <a:rPr lang="en-US" i="0" baseline="0" dirty="0">
                    <a:latin typeface="Cambria Math" panose="02040503050406030204" pitchFamily="18" charset="0"/>
                    <a:sym typeface="Wingdings" pitchFamily="2" charset="2"/>
                  </a:rPr>
                  <a:t>(41</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3)/300+(1</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2)/300123/300+2/300125/3005/12</a:t>
                </a:r>
                <a:endParaRPr lang="en-US"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48</a:t>
            </a:fld>
            <a:endParaRPr lang="en-US"/>
          </a:p>
        </p:txBody>
      </p:sp>
    </p:spTree>
    <p:extLst>
      <p:ext uri="{BB962C8B-B14F-4D97-AF65-F5344CB8AC3E}">
        <p14:creationId xmlns:p14="http://schemas.microsoft.com/office/powerpoint/2010/main" val="19900360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p:sp>
        <p:nvSpPr>
          <p:cNvPr id="3" name="Notes Placeholder 2"/>
          <p:cNvSpPr>
            <a:spLocks noGrp="1"/>
          </p:cNvSpPr>
          <p:nvPr>
            <p:ph type="body" idx="1"/>
          </p:nvPr>
        </p:nvSpPr>
        <p:spPr/>
        <p:txBody>
          <a:bodyPr>
            <a:normAutofit/>
          </a:bodyPr>
          <a:lstStyle/>
          <a:p>
            <a:r>
              <a:rPr lang="en-US" dirty="0"/>
              <a:t>Both</a:t>
            </a:r>
            <a:r>
              <a:rPr lang="en-US" baseline="0" dirty="0"/>
              <a:t> these rules give the same sequence</a:t>
            </a:r>
            <a:endParaRPr lang="en-US" dirty="0"/>
          </a:p>
        </p:txBody>
      </p:sp>
      <p:sp>
        <p:nvSpPr>
          <p:cNvPr id="4" name="Slide Number Placeholder 3"/>
          <p:cNvSpPr>
            <a:spLocks noGrp="1"/>
          </p:cNvSpPr>
          <p:nvPr>
            <p:ph type="sldNum" sz="quarter" idx="10"/>
          </p:nvPr>
        </p:nvSpPr>
        <p:spPr/>
        <p:txBody>
          <a:bodyPr/>
          <a:lstStyle/>
          <a:p>
            <a:fld id="{E4000B33-EE8D-4D16-BE17-5EB444ABC479}"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b="0" i="1" baseline="0" dirty="0" smtClean="0">
                          <a:latin typeface="Cambria Math" panose="02040503050406030204" pitchFamily="18" charset="0"/>
                        </a:rPr>
                        <m:t>=3</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2</m:t>
                          </m:r>
                        </m:sub>
                      </m:sSub>
                      <m:r>
                        <a:rPr lang="en-US" i="1" baseline="0" dirty="0">
                          <a:latin typeface="Cambria Math" panose="02040503050406030204" pitchFamily="18" charset="0"/>
                        </a:rPr>
                        <m:t>=</m:t>
                      </m:r>
                      <m:r>
                        <a:rPr lang="en-US" b="0" i="1" baseline="0" dirty="0" smtClean="0">
                          <a:latin typeface="Cambria Math" panose="02040503050406030204" pitchFamily="18" charset="0"/>
                        </a:rPr>
                        <m:t>2</m:t>
                      </m:r>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3</m:t>
                          </m:r>
                        </m:e>
                      </m:d>
                      <m:r>
                        <a:rPr lang="en-US" b="0" i="1" baseline="0" dirty="0" smtClean="0">
                          <a:latin typeface="Cambria Math" panose="02040503050406030204" pitchFamily="18" charset="0"/>
                        </a:rPr>
                        <m:t>−</m:t>
                      </m:r>
                      <m:r>
                        <a:rPr lang="en-US" i="1" baseline="0" dirty="0">
                          <a:latin typeface="Cambria Math" panose="02040503050406030204" pitchFamily="18" charset="0"/>
                        </a:rPr>
                        <m:t>1=</m:t>
                      </m:r>
                      <m:r>
                        <a:rPr lang="en-US" b="0" i="1" baseline="0" dirty="0" smtClean="0">
                          <a:latin typeface="Cambria Math" panose="02040503050406030204" pitchFamily="18" charset="0"/>
                        </a:rPr>
                        <m:t>5</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3</m:t>
                          </m:r>
                        </m:sub>
                      </m:sSub>
                      <m:r>
                        <a:rPr lang="en-US" i="1" baseline="0" dirty="0">
                          <a:latin typeface="Cambria Math" panose="02040503050406030204" pitchFamily="18" charset="0"/>
                        </a:rPr>
                        <m:t>=</m:t>
                      </m:r>
                      <m:r>
                        <a:rPr lang="en-US" b="0" i="1" baseline="0" dirty="0" smtClean="0">
                          <a:latin typeface="Cambria Math" panose="02040503050406030204" pitchFamily="18" charset="0"/>
                        </a:rPr>
                        <m:t>2</m:t>
                      </m:r>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5</m:t>
                          </m:r>
                        </m:e>
                      </m:d>
                      <m:r>
                        <a:rPr lang="en-US" b="0" i="1" baseline="0" dirty="0" smtClean="0">
                          <a:latin typeface="Cambria Math" panose="02040503050406030204" pitchFamily="18" charset="0"/>
                        </a:rPr>
                        <m:t>−</m:t>
                      </m:r>
                      <m:r>
                        <a:rPr lang="en-US" i="1" baseline="0" dirty="0">
                          <a:latin typeface="Cambria Math" panose="02040503050406030204" pitchFamily="18" charset="0"/>
                        </a:rPr>
                        <m:t>1=</m:t>
                      </m:r>
                      <m:r>
                        <a:rPr lang="en-US" b="0" i="1" baseline="0" dirty="0" smtClean="0">
                          <a:latin typeface="Cambria Math" panose="02040503050406030204" pitchFamily="18" charset="0"/>
                        </a:rPr>
                        <m:t>9</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4</m:t>
                          </m:r>
                        </m:sub>
                      </m:sSub>
                      <m:r>
                        <a:rPr lang="en-US" i="1" baseline="0" dirty="0">
                          <a:latin typeface="Cambria Math" panose="02040503050406030204" pitchFamily="18" charset="0"/>
                        </a:rPr>
                        <m:t>=</m:t>
                      </m:r>
                      <m:r>
                        <a:rPr lang="en-US" b="0" i="1" baseline="0" dirty="0" smtClean="0">
                          <a:latin typeface="Cambria Math" panose="02040503050406030204" pitchFamily="18" charset="0"/>
                        </a:rPr>
                        <m:t>2</m:t>
                      </m:r>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9</m:t>
                          </m:r>
                        </m:e>
                      </m:d>
                      <m:r>
                        <a:rPr lang="en-US" b="0" i="1" baseline="0" dirty="0" smtClean="0">
                          <a:latin typeface="Cambria Math" panose="02040503050406030204" pitchFamily="18" charset="0"/>
                        </a:rPr>
                        <m:t>−1</m:t>
                      </m:r>
                      <m:r>
                        <a:rPr lang="en-US" i="1" baseline="0" dirty="0">
                          <a:latin typeface="Cambria Math" panose="02040503050406030204" pitchFamily="18" charset="0"/>
                        </a:rPr>
                        <m:t>=</m:t>
                      </m:r>
                      <m:r>
                        <a:rPr lang="en-US" b="0" i="1" baseline="0" dirty="0" smtClean="0">
                          <a:latin typeface="Cambria Math" panose="02040503050406030204" pitchFamily="18" charset="0"/>
                        </a:rPr>
                        <m:t>17</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5</m:t>
                          </m:r>
                        </m:sub>
                      </m:sSub>
                      <m:r>
                        <a:rPr lang="en-US" i="1" baseline="0" dirty="0">
                          <a:latin typeface="Cambria Math" panose="02040503050406030204" pitchFamily="18" charset="0"/>
                        </a:rPr>
                        <m:t>=</m:t>
                      </m:r>
                      <m:r>
                        <a:rPr lang="en-US" b="0" i="1" baseline="0" dirty="0" smtClean="0">
                          <a:latin typeface="Cambria Math" panose="02040503050406030204" pitchFamily="18" charset="0"/>
                        </a:rPr>
                        <m:t>2</m:t>
                      </m:r>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17</m:t>
                          </m:r>
                        </m:e>
                      </m:d>
                      <m:r>
                        <a:rPr lang="en-US" b="0" i="1" baseline="0" dirty="0" smtClean="0">
                          <a:latin typeface="Cambria Math" panose="02040503050406030204" pitchFamily="18" charset="0"/>
                        </a:rPr>
                        <m:t>−1=33</m:t>
                      </m:r>
                    </m:oMath>
                  </m:oMathPara>
                </a14:m>
                <a:endParaRPr lang="en-US" baseline="0" dirty="0"/>
              </a:p>
              <a:p>
                <a:r>
                  <a:rPr lang="en-US" baseline="0" dirty="0"/>
                  <a:t>#5</a:t>
                </a: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1</m:t>
                          </m:r>
                        </m:sub>
                      </m:sSub>
                      <m:r>
                        <a:rPr lang="en-US" i="1" baseline="0" dirty="0">
                          <a:latin typeface="Cambria Math" panose="02040503050406030204" pitchFamily="18" charset="0"/>
                        </a:rPr>
                        <m:t>=2,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b="0" i="1" baseline="0" dirty="0" smtClean="0">
                              <a:latin typeface="Cambria Math" panose="02040503050406030204" pitchFamily="18" charset="0"/>
                            </a:rPr>
                            <m:t>2</m:t>
                          </m:r>
                        </m:sub>
                      </m:sSub>
                      <m:r>
                        <a:rPr lang="en-US" i="1" baseline="0" dirty="0">
                          <a:latin typeface="Cambria Math" panose="02040503050406030204" pitchFamily="18" charset="0"/>
                        </a:rPr>
                        <m:t>=</m:t>
                      </m:r>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2</m:t>
                              </m:r>
                            </m:e>
                          </m:d>
                        </m:e>
                        <m:sup>
                          <m:r>
                            <a:rPr lang="en-US" b="0" i="1" baseline="0" dirty="0" smtClean="0">
                              <a:latin typeface="Cambria Math" panose="02040503050406030204" pitchFamily="18" charset="0"/>
                            </a:rPr>
                            <m:t>2</m:t>
                          </m:r>
                        </m:sup>
                      </m:sSup>
                      <m:r>
                        <a:rPr lang="en-US" b="0" i="1" baseline="0" dirty="0" smtClean="0">
                          <a:latin typeface="Cambria Math" panose="02040503050406030204" pitchFamily="18" charset="0"/>
                        </a:rPr>
                        <m:t>+1=5</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3</m:t>
                          </m:r>
                        </m:sub>
                      </m:sSub>
                      <m:r>
                        <a:rPr lang="en-US" i="1" baseline="0" dirty="0">
                          <a:latin typeface="Cambria Math" panose="02040503050406030204" pitchFamily="18" charset="0"/>
                        </a:rPr>
                        <m:t>=</m:t>
                      </m:r>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5</m:t>
                              </m:r>
                            </m:e>
                          </m:d>
                        </m:e>
                        <m:sup>
                          <m:r>
                            <a:rPr lang="en-US" b="0" i="1" baseline="0" dirty="0" smtClean="0">
                              <a:latin typeface="Cambria Math" panose="02040503050406030204" pitchFamily="18" charset="0"/>
                            </a:rPr>
                            <m:t>2</m:t>
                          </m:r>
                        </m:sup>
                      </m:sSup>
                      <m:r>
                        <a:rPr lang="en-US" b="0" i="1" baseline="0" dirty="0" smtClean="0">
                          <a:latin typeface="Cambria Math" panose="02040503050406030204" pitchFamily="18" charset="0"/>
                        </a:rPr>
                        <m:t>+1</m:t>
                      </m:r>
                      <m:r>
                        <a:rPr lang="en-US" i="1" baseline="0" dirty="0">
                          <a:latin typeface="Cambria Math" panose="02040503050406030204" pitchFamily="18" charset="0"/>
                        </a:rPr>
                        <m:t>=</m:t>
                      </m:r>
                      <m:r>
                        <a:rPr lang="en-US" b="0" i="1" baseline="0" dirty="0" smtClean="0">
                          <a:latin typeface="Cambria Math" panose="02040503050406030204" pitchFamily="18" charset="0"/>
                        </a:rPr>
                        <m:t>26</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4</m:t>
                          </m:r>
                        </m:sub>
                      </m:sSub>
                      <m:r>
                        <a:rPr lang="en-US" i="1" baseline="0" dirty="0">
                          <a:latin typeface="Cambria Math" panose="02040503050406030204" pitchFamily="18" charset="0"/>
                        </a:rPr>
                        <m:t>=</m:t>
                      </m:r>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26</m:t>
                              </m:r>
                            </m:e>
                          </m:d>
                        </m:e>
                        <m:sup>
                          <m:r>
                            <a:rPr lang="en-US" b="0" i="1" baseline="0" dirty="0" smtClean="0">
                              <a:latin typeface="Cambria Math" panose="02040503050406030204" pitchFamily="18" charset="0"/>
                            </a:rPr>
                            <m:t>2</m:t>
                          </m:r>
                        </m:sup>
                      </m:sSup>
                      <m:r>
                        <a:rPr lang="en-US" b="0" i="1" baseline="0" dirty="0" smtClean="0">
                          <a:latin typeface="Cambria Math" panose="02040503050406030204" pitchFamily="18" charset="0"/>
                        </a:rPr>
                        <m:t>+1</m:t>
                      </m:r>
                      <m:r>
                        <a:rPr lang="en-US" i="1" baseline="0" dirty="0">
                          <a:latin typeface="Cambria Math" panose="02040503050406030204" pitchFamily="18" charset="0"/>
                        </a:rPr>
                        <m:t>=</m:t>
                      </m:r>
                      <m:r>
                        <a:rPr lang="en-US" b="0" i="1" baseline="0" dirty="0" smtClean="0">
                          <a:latin typeface="Cambria Math" panose="02040503050406030204" pitchFamily="18" charset="0"/>
                        </a:rPr>
                        <m:t>677</m:t>
                      </m:r>
                      <m:r>
                        <a:rPr lang="en-US" i="1" baseline="0" dirty="0">
                          <a:latin typeface="Cambria Math" panose="02040503050406030204" pitchFamily="18" charset="0"/>
                        </a:rPr>
                        <m:t>, </m:t>
                      </m:r>
                    </m:oMath>
                  </m:oMathPara>
                </a14:m>
                <a:endParaRPr lang="en-US" i="1" baseline="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a:latin typeface="Cambria Math" panose="02040503050406030204" pitchFamily="18" charset="0"/>
                            </a:rPr>
                            <m:t>𝑎</m:t>
                          </m:r>
                        </m:e>
                        <m:sub>
                          <m:r>
                            <a:rPr lang="en-US" i="1" baseline="0" dirty="0">
                              <a:latin typeface="Cambria Math" panose="02040503050406030204" pitchFamily="18" charset="0"/>
                            </a:rPr>
                            <m:t>5</m:t>
                          </m:r>
                        </m:sub>
                      </m:sSub>
                      <m:r>
                        <a:rPr lang="en-US" i="1" baseline="0" dirty="0">
                          <a:latin typeface="Cambria Math" panose="02040503050406030204" pitchFamily="18" charset="0"/>
                        </a:rPr>
                        <m:t>=</m:t>
                      </m:r>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677</m:t>
                              </m:r>
                            </m:e>
                          </m:d>
                        </m:e>
                        <m:sup>
                          <m:r>
                            <a:rPr lang="en-US" b="0" i="1" baseline="0" dirty="0" smtClean="0">
                              <a:latin typeface="Cambria Math" panose="02040503050406030204" pitchFamily="18" charset="0"/>
                            </a:rPr>
                            <m:t>2</m:t>
                          </m:r>
                        </m:sup>
                      </m:sSup>
                      <m:r>
                        <a:rPr lang="en-US" b="0" i="1" baseline="0" dirty="0" smtClean="0">
                          <a:latin typeface="Cambria Math" panose="02040503050406030204" pitchFamily="18" charset="0"/>
                        </a:rPr>
                        <m:t>+1</m:t>
                      </m:r>
                      <m:r>
                        <a:rPr lang="en-US" i="1" baseline="0" dirty="0">
                          <a:latin typeface="Cambria Math" panose="02040503050406030204" pitchFamily="18" charset="0"/>
                        </a:rPr>
                        <m:t>=</m:t>
                      </m:r>
                      <m:r>
                        <a:rPr lang="en-US" b="0" i="1" baseline="0" dirty="0" smtClean="0">
                          <a:latin typeface="Cambria Math" panose="02040503050406030204" pitchFamily="18" charset="0"/>
                        </a:rPr>
                        <m:t>458330</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a:t>
                </a:r>
                <a:r>
                  <a:rPr lang="en-US" b="0" i="0" baseline="0" dirty="0">
                    <a:latin typeface="Cambria Math" panose="02040503050406030204" pitchFamily="18" charset="0"/>
                  </a:rPr>
                  <a:t>=</a:t>
                </a:r>
                <a:r>
                  <a:rPr lang="en-US" i="0" baseline="0" dirty="0">
                    <a:latin typeface="Cambria Math" panose="02040503050406030204" pitchFamily="18" charset="0"/>
                  </a:rPr>
                  <a:t>1,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2=1</a:t>
                </a:r>
                <a:r>
                  <a:rPr lang="en-US" b="0" i="0" baseline="0" dirty="0">
                    <a:latin typeface="Cambria Math" panose="02040503050406030204" pitchFamily="18" charset="0"/>
                  </a:rPr>
                  <a:t>^</a:t>
                </a:r>
                <a:r>
                  <a:rPr lang="en-US" i="0" baseline="0" dirty="0">
                    <a:latin typeface="Cambria Math" panose="02040503050406030204" pitchFamily="18" charset="0"/>
                  </a:rPr>
                  <a:t>2+1=2,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3=2</a:t>
                </a:r>
                <a:r>
                  <a:rPr lang="en-US" b="0" i="0" baseline="0" dirty="0">
                    <a:latin typeface="Cambria Math" panose="02040503050406030204" pitchFamily="18" charset="0"/>
                  </a:rPr>
                  <a:t>^</a:t>
                </a:r>
                <a:r>
                  <a:rPr lang="en-US" i="0" baseline="0" dirty="0">
                    <a:latin typeface="Cambria Math" panose="02040503050406030204" pitchFamily="18" charset="0"/>
                  </a:rPr>
                  <a:t>2+1=5,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4=5</a:t>
                </a:r>
                <a:r>
                  <a:rPr lang="en-US" b="0" i="0" baseline="0" dirty="0">
                    <a:latin typeface="Cambria Math" panose="02040503050406030204" pitchFamily="18" charset="0"/>
                  </a:rPr>
                  <a:t>^</a:t>
                </a:r>
                <a:r>
                  <a:rPr lang="en-US" i="0" baseline="0" dirty="0">
                    <a:latin typeface="Cambria Math" panose="02040503050406030204" pitchFamily="18" charset="0"/>
                  </a:rPr>
                  <a:t>2+1=26,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5=</a:t>
                </a:r>
                <a:r>
                  <a:rPr lang="en-US" b="0" i="0" baseline="0" dirty="0">
                    <a:latin typeface="Cambria Math" panose="02040503050406030204" pitchFamily="18" charset="0"/>
                  </a:rPr>
                  <a:t>〖</a:t>
                </a:r>
                <a:r>
                  <a:rPr lang="en-US" i="0" baseline="0" dirty="0">
                    <a:latin typeface="Cambria Math" panose="02040503050406030204" pitchFamily="18" charset="0"/>
                  </a:rPr>
                  <a:t>26</a:t>
                </a:r>
                <a:r>
                  <a:rPr lang="en-US" b="0" i="0" baseline="0" dirty="0">
                    <a:latin typeface="Cambria Math" panose="02040503050406030204" pitchFamily="18" charset="0"/>
                  </a:rPr>
                  <a:t>〗^</a:t>
                </a:r>
                <a:r>
                  <a:rPr lang="en-US" i="0" baseline="0" dirty="0">
                    <a:latin typeface="Cambria Math" panose="02040503050406030204" pitchFamily="18" charset="0"/>
                  </a:rPr>
                  <a:t>2+1</a:t>
                </a:r>
                <a:r>
                  <a:rPr lang="en-US" b="0" i="0" baseline="0" dirty="0">
                    <a:latin typeface="Cambria Math" panose="02040503050406030204" pitchFamily="18" charset="0"/>
                  </a:rPr>
                  <a:t>=</a:t>
                </a:r>
                <a:r>
                  <a:rPr lang="en-US" i="0" baseline="0" dirty="0">
                    <a:latin typeface="Cambria Math" panose="02040503050406030204" pitchFamily="18" charset="0"/>
                  </a:rPr>
                  <a:t>677</a:t>
                </a:r>
                <a:endParaRPr lang="en-US" baseline="0" dirty="0"/>
              </a:p>
              <a:p>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1=2,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_2</a:t>
                </a:r>
                <a:r>
                  <a:rPr lang="en-US" i="0" baseline="0" dirty="0">
                    <a:latin typeface="Cambria Math" panose="02040503050406030204" pitchFamily="18" charset="0"/>
                  </a:rPr>
                  <a:t>=2,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3=2−2=0,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4=2</a:t>
                </a:r>
                <a:r>
                  <a:rPr lang="en-US" b="0" i="0" baseline="0" dirty="0">
                    <a:latin typeface="Cambria Math" panose="02040503050406030204" pitchFamily="18" charset="0"/>
                  </a:rPr>
                  <a:t>−</a:t>
                </a:r>
                <a:r>
                  <a:rPr lang="en-US" i="0" baseline="0" dirty="0">
                    <a:latin typeface="Cambria Math" panose="02040503050406030204" pitchFamily="18" charset="0"/>
                  </a:rPr>
                  <a:t>0=2, </a:t>
                </a:r>
                <a:endParaRPr lang="en-US" i="1" baseline="0" dirty="0">
                  <a:latin typeface="Cambria Math" panose="02040503050406030204" pitchFamily="18" charset="0"/>
                </a:endParaRPr>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5=0</a:t>
                </a:r>
                <a:r>
                  <a:rPr lang="en-US" b="0" i="0" baseline="0" dirty="0">
                    <a:latin typeface="Cambria Math" panose="02040503050406030204" pitchFamily="18" charset="0"/>
                  </a:rPr>
                  <a:t>−</a:t>
                </a:r>
                <a:r>
                  <a:rPr lang="en-US" i="0" baseline="0" dirty="0">
                    <a:latin typeface="Cambria Math" panose="02040503050406030204" pitchFamily="18" charset="0"/>
                  </a:rPr>
                  <a:t>2=−2</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EA4DCC-79CF-482B-B6FE-1521FBD85472}" type="slidenum">
              <a:rPr lang="en-US" smtClean="0"/>
              <a:t>51</a:t>
            </a:fld>
            <a:endParaRPr lang="en-US"/>
          </a:p>
        </p:txBody>
      </p:sp>
    </p:spTree>
    <p:extLst>
      <p:ext uri="{BB962C8B-B14F-4D97-AF65-F5344CB8AC3E}">
        <p14:creationId xmlns:p14="http://schemas.microsoft.com/office/powerpoint/2010/main" val="25990283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Explicit:</a:t>
                </a:r>
                <a:r>
                  <a:rPr lang="en-US" baseline="0" dirty="0"/>
                  <a:t>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a:latin typeface="Cambria Math" panose="02040503050406030204" pitchFamily="18" charset="0"/>
                          </a:rPr>
                          <m:t>𝑛</m:t>
                        </m:r>
                      </m:sub>
                    </m:sSub>
                    <m:r>
                      <a:rPr lang="en-US" i="1" baseline="0" dirty="0">
                        <a:latin typeface="Cambria Math" panose="02040503050406030204" pitchFamily="18" charset="0"/>
                      </a:rPr>
                      <m:t>=15+(</m:t>
                    </m:r>
                    <m:r>
                      <a:rPr lang="en-US" i="1" baseline="0" dirty="0">
                        <a:latin typeface="Cambria Math" panose="02040503050406030204" pitchFamily="18" charset="0"/>
                      </a:rPr>
                      <m:t>𝑛</m:t>
                    </m:r>
                    <m:r>
                      <a:rPr lang="en-US" i="1" baseline="0" dirty="0">
                        <a:latin typeface="Cambria Math" panose="02040503050406030204" pitchFamily="18" charset="0"/>
                      </a:rPr>
                      <m:t>−1)5  </m:t>
                    </m:r>
                    <m:sSub>
                      <m:sSubPr>
                        <m:ctrlPr>
                          <a:rPr lang="en-US" b="0" i="1" baseline="0" dirty="0" smtClean="0">
                            <a:latin typeface="Cambria Math" panose="02040503050406030204" pitchFamily="18" charset="0"/>
                            <a:sym typeface="Wingdings" pitchFamily="2" charset="2"/>
                          </a:rPr>
                        </m:ctrlPr>
                      </m:sSubPr>
                      <m:e>
                        <m:r>
                          <a:rPr lang="en-US" i="1" baseline="0" dirty="0">
                            <a:latin typeface="Cambria Math" panose="02040503050406030204" pitchFamily="18" charset="0"/>
                            <a:sym typeface="Wingdings" pitchFamily="2" charset="2"/>
                          </a:rPr>
                          <m:t>𝑎</m:t>
                        </m:r>
                      </m:e>
                      <m:sub>
                        <m:r>
                          <a:rPr lang="en-US" i="1" baseline="0" dirty="0">
                            <a:latin typeface="Cambria Math" panose="02040503050406030204" pitchFamily="18" charset="0"/>
                            <a:sym typeface="Wingdings" pitchFamily="2" charset="2"/>
                          </a:rPr>
                          <m:t>𝑛</m:t>
                        </m:r>
                      </m:sub>
                    </m:sSub>
                    <m:r>
                      <a:rPr lang="en-US" i="1" baseline="0" dirty="0">
                        <a:latin typeface="Cambria Math" panose="02040503050406030204" pitchFamily="18" charset="0"/>
                        <a:sym typeface="Wingdings" pitchFamily="2" charset="2"/>
                      </a:rPr>
                      <m:t>=5</m:t>
                    </m:r>
                    <m:r>
                      <a:rPr lang="en-US" i="1" baseline="0" dirty="0">
                        <a:latin typeface="Cambria Math" panose="02040503050406030204" pitchFamily="18" charset="0"/>
                        <a:sym typeface="Wingdings" pitchFamily="2" charset="2"/>
                      </a:rPr>
                      <m:t>𝑛</m:t>
                    </m:r>
                    <m:r>
                      <a:rPr lang="en-US" i="1" baseline="0" dirty="0">
                        <a:latin typeface="Cambria Math" panose="02040503050406030204" pitchFamily="18" charset="0"/>
                        <a:sym typeface="Wingdings" pitchFamily="2" charset="2"/>
                      </a:rPr>
                      <m:t>+10</m:t>
                    </m:r>
                  </m:oMath>
                </a14:m>
                <a:endParaRPr lang="en-US" baseline="0" dirty="0">
                  <a:sym typeface="Wingdings" pitchFamily="2" charset="2"/>
                </a:endParaRPr>
              </a:p>
              <a:p>
                <a:endParaRPr lang="en-US" baseline="0" dirty="0">
                  <a:sym typeface="Wingdings" pitchFamily="2" charset="2"/>
                </a:endParaRPr>
              </a:p>
              <a:p>
                <a:r>
                  <a:rPr lang="en-US" baseline="0" dirty="0">
                    <a:sym typeface="Wingdings" pitchFamily="2" charset="2"/>
                  </a:rPr>
                  <a:t>Recursive: </a:t>
                </a:r>
                <a14:m>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smtClean="0">
                            <a:latin typeface="Cambria Math" panose="02040503050406030204" pitchFamily="18" charset="0"/>
                            <a:sym typeface="Wingdings" pitchFamily="2" charset="2"/>
                          </a:rPr>
                          <m:t>1</m:t>
                        </m:r>
                      </m:sub>
                    </m:sSub>
                    <m:r>
                      <a:rPr lang="en-US" i="1" baseline="0" dirty="0" smtClean="0">
                        <a:latin typeface="Cambria Math" panose="02040503050406030204" pitchFamily="18" charset="0"/>
                        <a:sym typeface="Wingdings" pitchFamily="2" charset="2"/>
                      </a:rPr>
                      <m:t>=15, </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smtClean="0">
                            <a:latin typeface="Cambria Math" panose="02040503050406030204" pitchFamily="18" charset="0"/>
                            <a:sym typeface="Wingdings" pitchFamily="2" charset="2"/>
                          </a:rPr>
                          <m:t>𝑛</m:t>
                        </m:r>
                      </m:sub>
                    </m:sSub>
                    <m:r>
                      <a:rPr lang="en-US" i="1" baseline="0" dirty="0" smtClean="0">
                        <a:latin typeface="Cambria Math" panose="02040503050406030204" pitchFamily="18" charset="0"/>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panose="02040503050406030204" pitchFamily="18" charset="0"/>
                            <a:sym typeface="Wingdings" pitchFamily="2" charset="2"/>
                          </a:rPr>
                          <m:t>𝑎</m:t>
                        </m:r>
                      </m:e>
                      <m:sub>
                        <m:r>
                          <a:rPr lang="en-US" i="1" baseline="0" dirty="0" smtClean="0">
                            <a:latin typeface="Cambria Math" panose="02040503050406030204" pitchFamily="18" charset="0"/>
                            <a:sym typeface="Wingdings" pitchFamily="2" charset="2"/>
                          </a:rPr>
                          <m:t>𝑛</m:t>
                        </m:r>
                        <m:r>
                          <a:rPr lang="en-US" i="1" baseline="0" dirty="0" smtClean="0">
                            <a:latin typeface="Cambria Math" panose="02040503050406030204" pitchFamily="18" charset="0"/>
                            <a:sym typeface="Wingdings" pitchFamily="2" charset="2"/>
                          </a:rPr>
                          <m:t>−1</m:t>
                        </m:r>
                      </m:sub>
                    </m:sSub>
                    <m:r>
                      <a:rPr lang="en-US" i="1" baseline="0" dirty="0" smtClean="0">
                        <a:latin typeface="Cambria Math" panose="02040503050406030204" pitchFamily="18" charset="0"/>
                        <a:sym typeface="Wingdings" pitchFamily="2" charset="2"/>
                      </a:rPr>
                      <m:t>+5</m:t>
                    </m:r>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a:t>Explicit:</a:t>
                </a:r>
                <a:r>
                  <a:rPr lang="en-US" baseline="0" dirty="0"/>
                  <a:t> </a:t>
                </a:r>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𝑛=15+(𝑛−1)5 </a:t>
                </a:r>
                <a:r>
                  <a:rPr lang="en-US" i="0" baseline="0" dirty="0">
                    <a:latin typeface="Cambria Math" panose="02040503050406030204" pitchFamily="18" charset="0"/>
                    <a:sym typeface="Wingdings" pitchFamily="2" charset="2"/>
                  </a:rPr>
                  <a:t>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𝑛=5𝑛+10</a:t>
                </a:r>
                <a:endParaRPr lang="en-US" baseline="0" dirty="0">
                  <a:sym typeface="Wingdings" pitchFamily="2" charset="2"/>
                </a:endParaRPr>
              </a:p>
              <a:p>
                <a:endParaRPr lang="en-US" baseline="0" dirty="0">
                  <a:sym typeface="Wingdings" pitchFamily="2" charset="2"/>
                </a:endParaRPr>
              </a:p>
              <a:p>
                <a:r>
                  <a:rPr lang="en-US" baseline="0" dirty="0">
                    <a:sym typeface="Wingdings" pitchFamily="2" charset="2"/>
                  </a:rPr>
                  <a:t>Recursive: </a:t>
                </a:r>
                <a:r>
                  <a:rPr lang="en-US" i="0" baseline="0" dirty="0">
                    <a:latin typeface="Cambria Math" panose="02040503050406030204" pitchFamily="18" charset="0"/>
                    <a:sym typeface="Wingdings" pitchFamily="2" charset="2"/>
                  </a:rPr>
                  <a:t>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1=15, 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𝑛=𝑎</a:t>
                </a:r>
                <a:r>
                  <a:rPr lang="en-US" b="0" i="0" baseline="0" dirty="0">
                    <a:latin typeface="Cambria Math" panose="02040503050406030204" pitchFamily="18" charset="0"/>
                    <a:sym typeface="Wingdings" pitchFamily="2" charset="2"/>
                  </a:rPr>
                  <a:t>_(</a:t>
                </a:r>
                <a:r>
                  <a:rPr lang="en-US" i="0" baseline="0" dirty="0">
                    <a:latin typeface="Cambria Math" panose="02040503050406030204" pitchFamily="18" charset="0"/>
                    <a:sym typeface="Wingdings" pitchFamily="2" charset="2"/>
                  </a:rPr>
                  <a:t>𝑛−1</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+5</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Explicit: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sub>
                    </m:sSub>
                    <m:r>
                      <a:rPr lang="en-US" i="1" baseline="0" dirty="0" smtClean="0">
                        <a:latin typeface="Cambria Math" panose="02040503050406030204" pitchFamily="18" charset="0"/>
                      </a:rPr>
                      <m:t>=4</m:t>
                    </m:r>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0.2</m:t>
                            </m:r>
                          </m:e>
                        </m:d>
                      </m:e>
                      <m:sup>
                        <m:r>
                          <a:rPr lang="en-US" i="1" baseline="0" dirty="0" smtClean="0">
                            <a:latin typeface="Cambria Math" panose="02040503050406030204" pitchFamily="18" charset="0"/>
                          </a:rPr>
                          <m:t>𝑛</m:t>
                        </m:r>
                        <m:r>
                          <a:rPr lang="en-US" i="1" baseline="0" dirty="0" smtClean="0">
                            <a:latin typeface="Cambria Math" panose="02040503050406030204" pitchFamily="18" charset="0"/>
                          </a:rPr>
                          <m:t>−1</m:t>
                        </m:r>
                      </m:sup>
                    </m:sSup>
                  </m:oMath>
                </a14:m>
                <a:endParaRPr lang="en-US" baseline="0" dirty="0"/>
              </a:p>
              <a:p>
                <a:endParaRPr lang="en-US" baseline="0" dirty="0"/>
              </a:p>
              <a:p>
                <a:r>
                  <a:rPr lang="en-US" baseline="0" dirty="0"/>
                  <a:t>Recursive: </a:t>
                </a:r>
                <a14:m>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1</m:t>
                        </m:r>
                      </m:sub>
                    </m:sSub>
                    <m:r>
                      <a:rPr lang="en-US" i="1" baseline="0" dirty="0" smtClean="0">
                        <a:latin typeface="Cambria Math" panose="02040503050406030204" pitchFamily="18" charset="0"/>
                      </a:rPr>
                      <m:t>=4, </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sub>
                    </m:sSub>
                    <m:r>
                      <a:rPr lang="en-US" i="1" baseline="0" dirty="0" smtClean="0">
                        <a:latin typeface="Cambria Math" panose="02040503050406030204" pitchFamily="18" charset="0"/>
                      </a:rPr>
                      <m:t>=0.2</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r>
                          <a:rPr lang="en-US" i="1" baseline="0" dirty="0" smtClean="0">
                            <a:latin typeface="Cambria Math" panose="02040503050406030204" pitchFamily="18" charset="0"/>
                          </a:rPr>
                          <m:t>−1</m:t>
                        </m:r>
                      </m:sub>
                    </m:sSub>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a:t>Explicit: </a:t>
                </a:r>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𝑛=4(0.2)</a:t>
                </a:r>
                <a:r>
                  <a:rPr lang="en-US" b="0" i="0" baseline="0" dirty="0">
                    <a:latin typeface="Cambria Math" panose="02040503050406030204" pitchFamily="18" charset="0"/>
                  </a:rPr>
                  <a:t>^(</a:t>
                </a:r>
                <a:r>
                  <a:rPr lang="en-US" i="0" baseline="0" dirty="0">
                    <a:latin typeface="Cambria Math" panose="02040503050406030204" pitchFamily="18" charset="0"/>
                  </a:rPr>
                  <a:t>𝑛−1</a:t>
                </a:r>
                <a:r>
                  <a:rPr lang="en-US" b="0" i="0" baseline="0" dirty="0">
                    <a:latin typeface="Cambria Math" panose="02040503050406030204" pitchFamily="18" charset="0"/>
                  </a:rPr>
                  <a:t>)</a:t>
                </a:r>
                <a:endParaRPr lang="en-US" baseline="0" dirty="0"/>
              </a:p>
              <a:p>
                <a:endParaRPr lang="en-US" baseline="0" dirty="0"/>
              </a:p>
              <a:p>
                <a:r>
                  <a:rPr lang="en-US" baseline="0" dirty="0"/>
                  <a:t>Recursive: </a:t>
                </a:r>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1=4, 𝑎</a:t>
                </a:r>
                <a:r>
                  <a:rPr lang="en-US" b="0" i="0" baseline="0" dirty="0">
                    <a:latin typeface="Cambria Math" panose="02040503050406030204" pitchFamily="18" charset="0"/>
                  </a:rPr>
                  <a:t>_</a:t>
                </a:r>
                <a:r>
                  <a:rPr lang="en-US" i="0" baseline="0" dirty="0">
                    <a:latin typeface="Cambria Math" panose="02040503050406030204" pitchFamily="18" charset="0"/>
                  </a:rPr>
                  <a:t>𝑛=0.2𝑎</a:t>
                </a:r>
                <a:r>
                  <a:rPr lang="en-US" b="0" i="0" baseline="0" dirty="0">
                    <a:latin typeface="Cambria Math" panose="02040503050406030204" pitchFamily="18" charset="0"/>
                  </a:rPr>
                  <a:t>_(</a:t>
                </a:r>
                <a:r>
                  <a:rPr lang="en-US" i="0" baseline="0" dirty="0">
                    <a:latin typeface="Cambria Math" panose="02040503050406030204" pitchFamily="18" charset="0"/>
                  </a:rPr>
                  <a:t>𝑛−1</a:t>
                </a:r>
                <a:r>
                  <a:rPr lang="en-US" b="0" i="0" baseline="0" dirty="0">
                    <a:latin typeface="Cambria Math" panose="02040503050406030204" pitchFamily="18" charset="0"/>
                  </a:rPr>
                  <a:t>)</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757238"/>
            <a:ext cx="6719887" cy="3779837"/>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1</m:t>
                          </m:r>
                        </m:sub>
                      </m:sSub>
                      <m:r>
                        <a:rPr lang="en-US" i="1" baseline="0" dirty="0" smtClean="0">
                          <a:latin typeface="Cambria Math" panose="02040503050406030204" pitchFamily="18" charset="0"/>
                        </a:rPr>
                        <m:t>=1, </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2</m:t>
                          </m:r>
                        </m:sub>
                      </m:sSub>
                      <m:r>
                        <a:rPr lang="en-US" i="1" baseline="0" dirty="0" smtClean="0">
                          <a:latin typeface="Cambria Math" panose="02040503050406030204" pitchFamily="18" charset="0"/>
                        </a:rPr>
                        <m:t>=1, </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sub>
                      </m:sSub>
                      <m:r>
                        <a:rPr lang="en-US" i="1" baseline="0" dirty="0" smtClean="0">
                          <a:latin typeface="Cambria Math" panose="02040503050406030204" pitchFamily="18" charset="0"/>
                        </a:rPr>
                        <m:t>=2(</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r>
                            <a:rPr lang="en-US" i="1" baseline="0" dirty="0" smtClean="0">
                              <a:latin typeface="Cambria Math" panose="02040503050406030204" pitchFamily="18" charset="0"/>
                            </a:rPr>
                            <m:t>−2</m:t>
                          </m:r>
                        </m:sub>
                      </m:sSub>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r>
                            <a:rPr lang="en-US" i="1" baseline="0" dirty="0" smtClean="0">
                              <a:latin typeface="Cambria Math" panose="02040503050406030204" pitchFamily="18" charset="0"/>
                            </a:rPr>
                            <m:t>−1</m:t>
                          </m:r>
                        </m:sub>
                      </m:sSub>
                      <m:r>
                        <a:rPr lang="en-US" b="0" i="1" baseline="0" dirty="0" smtClean="0">
                          <a:latin typeface="Cambria Math" panose="02040503050406030204" pitchFamily="18" charset="0"/>
                        </a:rPr>
                        <m:t>)</m:t>
                      </m:r>
                    </m:oMath>
                  </m:oMathPara>
                </a14:m>
                <a:endParaRPr lang="en-US" baseline="0" dirty="0"/>
              </a:p>
              <a:p>
                <a:r>
                  <a:rPr lang="en-US" baseline="0" dirty="0"/>
                  <a:t>#13: geometric, multiplying by 1/4</a:t>
                </a: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1</m:t>
                          </m:r>
                        </m:sub>
                      </m:sSub>
                      <m:r>
                        <a:rPr lang="en-US" i="1" baseline="0" dirty="0" smtClean="0">
                          <a:latin typeface="Cambria Math" panose="02040503050406030204" pitchFamily="18" charset="0"/>
                        </a:rPr>
                        <m:t>=1, </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sub>
                      </m:sSub>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1</m:t>
                          </m:r>
                        </m:num>
                        <m:den>
                          <m:r>
                            <a:rPr lang="en-US" b="0" i="1" baseline="0" dirty="0" smtClean="0">
                              <a:latin typeface="Cambria Math" panose="02040503050406030204" pitchFamily="18" charset="0"/>
                            </a:rPr>
                            <m:t>4</m:t>
                          </m:r>
                        </m:den>
                      </m:f>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𝑎</m:t>
                          </m:r>
                        </m:e>
                        <m:sub>
                          <m:r>
                            <a:rPr lang="en-US" i="1" baseline="0" dirty="0" smtClean="0">
                              <a:latin typeface="Cambria Math" panose="02040503050406030204" pitchFamily="18" charset="0"/>
                            </a:rPr>
                            <m:t>𝑛</m:t>
                          </m:r>
                          <m:r>
                            <a:rPr lang="en-US" i="1" baseline="0" dirty="0" smtClean="0">
                              <a:latin typeface="Cambria Math" panose="02040503050406030204" pitchFamily="18" charset="0"/>
                            </a:rPr>
                            <m:t>−1</m:t>
                          </m:r>
                        </m:sub>
                      </m:sSub>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1=1, 𝑎</a:t>
                </a:r>
                <a:r>
                  <a:rPr lang="en-US" b="0" i="0" baseline="0" dirty="0">
                    <a:latin typeface="Cambria Math" panose="02040503050406030204" pitchFamily="18" charset="0"/>
                  </a:rPr>
                  <a:t>_</a:t>
                </a:r>
                <a:r>
                  <a:rPr lang="en-US" i="0" baseline="0" dirty="0">
                    <a:latin typeface="Cambria Math" panose="02040503050406030204" pitchFamily="18" charset="0"/>
                  </a:rPr>
                  <a:t>2=1, 𝑎</a:t>
                </a:r>
                <a:r>
                  <a:rPr lang="en-US" b="0" i="0" baseline="0" dirty="0">
                    <a:latin typeface="Cambria Math" panose="02040503050406030204" pitchFamily="18" charset="0"/>
                  </a:rPr>
                  <a:t>_</a:t>
                </a:r>
                <a:r>
                  <a:rPr lang="en-US" i="0" baseline="0" dirty="0">
                    <a:latin typeface="Cambria Math" panose="02040503050406030204" pitchFamily="18" charset="0"/>
                  </a:rPr>
                  <a:t>𝑛=2(𝑎</a:t>
                </a:r>
                <a:r>
                  <a:rPr lang="en-US" b="0" i="0" baseline="0" dirty="0">
                    <a:latin typeface="Cambria Math" panose="02040503050406030204" pitchFamily="18" charset="0"/>
                  </a:rPr>
                  <a:t>_(</a:t>
                </a:r>
                <a:r>
                  <a:rPr lang="en-US" i="0" baseline="0" dirty="0">
                    <a:latin typeface="Cambria Math" panose="02040503050406030204" pitchFamily="18" charset="0"/>
                  </a:rPr>
                  <a:t>𝑛−2</a:t>
                </a:r>
                <a:r>
                  <a:rPr lang="en-US" b="0" i="0" baseline="0" dirty="0">
                    <a:latin typeface="Cambria Math" panose="02040503050406030204" pitchFamily="18" charset="0"/>
                  </a:rPr>
                  <a:t>)</a:t>
                </a:r>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𝑛−1</a:t>
                </a:r>
                <a:r>
                  <a:rPr lang="en-US" b="0" i="0" baseline="0" dirty="0">
                    <a:latin typeface="Cambria Math" panose="02040503050406030204" pitchFamily="18" charset="0"/>
                  </a:rPr>
                  <a:t>))</a:t>
                </a:r>
                <a:endParaRPr lang="en-US" baseline="0" dirty="0"/>
              </a:p>
              <a:p>
                <a:endParaRPr lang="en-US" baseline="0" dirty="0"/>
              </a:p>
              <a:p>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1=1, 𝑎</a:t>
                </a:r>
                <a:r>
                  <a:rPr lang="en-US" b="0" i="0" baseline="0" dirty="0">
                    <a:latin typeface="Cambria Math" panose="02040503050406030204" pitchFamily="18" charset="0"/>
                  </a:rPr>
                  <a:t>_</a:t>
                </a:r>
                <a:r>
                  <a:rPr lang="en-US" i="0" baseline="0" dirty="0">
                    <a:latin typeface="Cambria Math" panose="02040503050406030204" pitchFamily="18" charset="0"/>
                  </a:rPr>
                  <a:t>2=2, 𝑎</a:t>
                </a:r>
                <a:r>
                  <a:rPr lang="en-US" b="0" i="0" baseline="0" dirty="0">
                    <a:latin typeface="Cambria Math" panose="02040503050406030204" pitchFamily="18" charset="0"/>
                  </a:rPr>
                  <a:t>_</a:t>
                </a:r>
                <a:r>
                  <a:rPr lang="en-US" i="0" baseline="0" dirty="0">
                    <a:latin typeface="Cambria Math" panose="02040503050406030204" pitchFamily="18" charset="0"/>
                  </a:rPr>
                  <a:t>𝑛=(𝑎</a:t>
                </a:r>
                <a:r>
                  <a:rPr lang="en-US" b="0" i="0" baseline="0" dirty="0">
                    <a:latin typeface="Cambria Math" panose="02040503050406030204" pitchFamily="18" charset="0"/>
                  </a:rPr>
                  <a:t>_(</a:t>
                </a:r>
                <a:r>
                  <a:rPr lang="en-US" i="0" baseline="0" dirty="0">
                    <a:latin typeface="Cambria Math" panose="02040503050406030204" pitchFamily="18" charset="0"/>
                  </a:rPr>
                  <a:t>𝑛−2</a:t>
                </a:r>
                <a:r>
                  <a:rPr lang="en-US" b="0" i="0" baseline="0" dirty="0">
                    <a:latin typeface="Cambria Math" panose="02040503050406030204" pitchFamily="18" charset="0"/>
                  </a:rPr>
                  <a:t>))</a:t>
                </a:r>
                <a:r>
                  <a:rPr lang="en-US" i="0" baseline="0" dirty="0">
                    <a:latin typeface="Cambria Math" panose="02040503050406030204" pitchFamily="18" charset="0"/>
                  </a:rPr>
                  <a:t>(𝑎</a:t>
                </a:r>
                <a:r>
                  <a:rPr lang="en-US" b="0" i="0" baseline="0" dirty="0">
                    <a:latin typeface="Cambria Math" panose="02040503050406030204" pitchFamily="18" charset="0"/>
                  </a:rPr>
                  <a:t>_(</a:t>
                </a:r>
                <a:r>
                  <a:rPr lang="en-US" i="0" baseline="0" dirty="0">
                    <a:latin typeface="Cambria Math" panose="02040503050406030204" pitchFamily="18" charset="0"/>
                  </a:rPr>
                  <a:t>𝑛−1</a:t>
                </a:r>
                <a:r>
                  <a:rPr lang="en-US" b="0" i="0" baseline="0" dirty="0">
                    <a:latin typeface="Cambria Math" panose="02040503050406030204" pitchFamily="18" charset="0"/>
                  </a:rPr>
                  <a:t>))</a:t>
                </a:r>
                <a:endParaRPr lang="en-US" baseline="0" dirty="0"/>
              </a:p>
            </p:txBody>
          </p:sp>
        </mc:Fallback>
      </mc:AlternateContent>
      <p:sp>
        <p:nvSpPr>
          <p:cNvPr id="4" name="Slide Number Placeholder 3"/>
          <p:cNvSpPr>
            <a:spLocks noGrp="1"/>
          </p:cNvSpPr>
          <p:nvPr>
            <p:ph type="sldNum" sz="quarter" idx="10"/>
          </p:nvPr>
        </p:nvSpPr>
        <p:spPr/>
        <p:txBody>
          <a:bodyPr/>
          <a:lstStyle/>
          <a:p>
            <a:fld id="{E4000B33-EE8D-4D16-BE17-5EB444ABC479}"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This is arithmetic in the form where </a:t>
                </a:r>
                <a:r>
                  <a:rPr lang="en-US" i="1" dirty="0"/>
                  <a:t>d</a:t>
                </a:r>
                <a:r>
                  <a:rPr lang="en-US" i="0" dirty="0"/>
                  <a:t> = −5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=30−5</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=25</m:t>
                    </m:r>
                  </m:oMath>
                </a14:m>
                <a:endParaRPr lang="en-US" i="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𝑑</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−5, 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=25</m:t>
                      </m:r>
                    </m:oMath>
                  </m:oMathPara>
                </a14:m>
                <a:endParaRPr lang="en-US" dirty="0"/>
              </a:p>
              <a:p>
                <a:endParaRPr lang="en-US" dirty="0"/>
              </a:p>
              <a:p>
                <a:r>
                  <a:rPr lang="en-US" dirty="0"/>
                  <a:t>This is geometric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𝑛</m:t>
                        </m:r>
                        <m:r>
                          <a:rPr lang="en-US" b="0" i="1" smtClean="0">
                            <a:latin typeface="Cambria Math" panose="02040503050406030204" pitchFamily="18" charset="0"/>
                          </a:rPr>
                          <m:t>−1</m:t>
                        </m:r>
                      </m:sup>
                    </m:sSup>
                  </m:oMath>
                </a14:m>
                <a:r>
                  <a:rPr lang="en-US" dirty="0"/>
                  <a:t> where </a:t>
                </a:r>
                <a:r>
                  <a:rPr lang="en-US" i="1" dirty="0"/>
                  <a:t>r</a:t>
                </a:r>
                <a:r>
                  <a:rPr lang="en-US" i="0" dirty="0"/>
                  <a:t> = 11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=12</m:t>
                    </m:r>
                  </m:oMath>
                </a14:m>
                <a:endParaRPr lang="en-US" b="0" i="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=11·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=12</m:t>
                      </m:r>
                    </m:oMath>
                  </m:oMathPara>
                </a14:m>
                <a:endParaRPr lang="en-US" dirty="0"/>
              </a:p>
            </p:txBody>
          </p:sp>
        </mc:Choice>
        <mc:Fallback xmlns="">
          <p:sp>
            <p:nvSpPr>
              <p:cNvPr id="3" name="Notes Placeholder 2"/>
              <p:cNvSpPr>
                <a:spLocks noGrp="1"/>
              </p:cNvSpPr>
              <p:nvPr>
                <p:ph type="body" idx="1"/>
              </p:nvPr>
            </p:nvSpPr>
            <p:spPr/>
            <p:txBody>
              <a:bodyPr/>
              <a:lstStyle/>
              <a:p>
                <a:r>
                  <a:rPr lang="en-US" dirty="0"/>
                  <a:t>This is arithmetic in the form where </a:t>
                </a:r>
                <a:r>
                  <a:rPr lang="en-US" i="1" dirty="0"/>
                  <a:t>d</a:t>
                </a:r>
                <a:r>
                  <a:rPr lang="en-US" i="0" dirty="0"/>
                  <a:t> = −5 and </a:t>
                </a:r>
                <a:r>
                  <a:rPr lang="en-US" b="0" i="0">
                    <a:latin typeface="Cambria Math" panose="02040503050406030204" pitchFamily="18" charset="0"/>
                  </a:rPr>
                  <a:t>𝑎_1=30−5(1)=25</a:t>
                </a:r>
                <a:endParaRPr lang="en-US" i="0" dirty="0"/>
              </a:p>
              <a:p>
                <a:r>
                  <a:rPr lang="en-US" b="0" i="0">
                    <a:latin typeface="Cambria Math" panose="02040503050406030204" pitchFamily="18" charset="0"/>
                  </a:rPr>
                  <a:t>𝑎_𝑛=𝑎_(𝑛−1)+𝑑</a:t>
                </a:r>
                <a:endParaRPr lang="en-US" b="0" dirty="0"/>
              </a:p>
              <a:p>
                <a:r>
                  <a:rPr lang="en-US" b="0" i="0">
                    <a:latin typeface="Cambria Math" panose="02040503050406030204" pitchFamily="18" charset="0"/>
                  </a:rPr>
                  <a:t>𝑎_𝑛=𝑎_(𝑛−1)−5, 𝑎_1=25</a:t>
                </a:r>
                <a:endParaRPr lang="en-US" dirty="0"/>
              </a:p>
              <a:p>
                <a:endParaRPr lang="en-US" dirty="0"/>
              </a:p>
              <a:p>
                <a:r>
                  <a:rPr lang="en-US" dirty="0"/>
                  <a:t>This is geometric with </a:t>
                </a:r>
                <a:r>
                  <a:rPr lang="en-US" b="0" i="0">
                    <a:latin typeface="Cambria Math" panose="02040503050406030204" pitchFamily="18" charset="0"/>
                  </a:rPr>
                  <a:t>𝑎_𝑛=𝑎_1·𝑟^(𝑛−1)</a:t>
                </a:r>
                <a:r>
                  <a:rPr lang="en-US" dirty="0"/>
                  <a:t> where </a:t>
                </a:r>
                <a:r>
                  <a:rPr lang="en-US" i="1" dirty="0"/>
                  <a:t>r</a:t>
                </a:r>
                <a:r>
                  <a:rPr lang="en-US" i="0" dirty="0"/>
                  <a:t> = 2 and </a:t>
                </a:r>
                <a:r>
                  <a:rPr lang="en-US" b="0" i="0">
                    <a:latin typeface="Cambria Math" panose="02040503050406030204" pitchFamily="18" charset="0"/>
                  </a:rPr>
                  <a:t>𝑎_1=7</a:t>
                </a:r>
                <a:endParaRPr lang="en-US" b="0" i="0" dirty="0"/>
              </a:p>
              <a:p>
                <a:r>
                  <a:rPr lang="en-US" b="0" i="0">
                    <a:latin typeface="Cambria Math" panose="02040503050406030204" pitchFamily="18" charset="0"/>
                  </a:rPr>
                  <a:t>𝑎_𝑛=𝑟·𝑎_(𝑛−1)</a:t>
                </a:r>
                <a:endParaRPr lang="en-US" b="0" dirty="0"/>
              </a:p>
              <a:p>
                <a:r>
                  <a:rPr lang="en-US" b="0" i="0">
                    <a:latin typeface="Cambria Math" panose="02040503050406030204" pitchFamily="18" charset="0"/>
                  </a:rPr>
                  <a:t>𝑎_𝑛=2·𝑎_(𝑛−1),𝑎_1=7</a:t>
                </a:r>
                <a:endParaRPr lang="en-US" dirty="0"/>
              </a:p>
            </p:txBody>
          </p:sp>
        </mc:Fallback>
      </mc:AlternateContent>
      <p:sp>
        <p:nvSpPr>
          <p:cNvPr id="4" name="Slide Number Placeholder 3"/>
          <p:cNvSpPr>
            <a:spLocks noGrp="1"/>
          </p:cNvSpPr>
          <p:nvPr>
            <p:ph type="sldNum" sz="quarter" idx="5"/>
          </p:nvPr>
        </p:nvSpPr>
        <p:spPr/>
        <p:txBody>
          <a:bodyPr/>
          <a:lstStyle/>
          <a:p>
            <a:fld id="{574D7BC9-E4CF-496C-9FF9-4D76777C5BC1}" type="slidenum">
              <a:rPr lang="en-US" smtClean="0"/>
              <a:t>55</a:t>
            </a:fld>
            <a:endParaRPr lang="en-US"/>
          </a:p>
        </p:txBody>
      </p:sp>
    </p:spTree>
    <p:extLst>
      <p:ext uri="{BB962C8B-B14F-4D97-AF65-F5344CB8AC3E}">
        <p14:creationId xmlns:p14="http://schemas.microsoft.com/office/powerpoint/2010/main" val="42269965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66612"/>
                <a:r>
                  <a:rPr lang="en-US" i="0" dirty="0"/>
                  <a:t>This is arithmetic because it is adding with form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𝑑</m:t>
                    </m:r>
                  </m:oMath>
                </a14:m>
                <a:r>
                  <a:rPr lang="en-US" i="0" dirty="0"/>
                  <a:t>. </a:t>
                </a:r>
                <a:r>
                  <a:rPr lang="en-US" i="1" dirty="0"/>
                  <a:t>d</a:t>
                </a:r>
                <a:r>
                  <a:rPr lang="en-US" i="0" dirty="0"/>
                  <a:t> = 4</a:t>
                </a:r>
              </a:p>
              <a:p>
                <a:pPr defTabSz="966612"/>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𝑑</m:t>
                      </m:r>
                    </m:oMath>
                  </m:oMathPara>
                </a14:m>
                <a:endParaRPr lang="en-US" b="0" i="0" dirty="0"/>
              </a:p>
              <a:p>
                <a:pPr defTabSz="966612"/>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=7+</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4</m:t>
                      </m:r>
                    </m:oMath>
                  </m:oMathPara>
                </a14:m>
                <a:endParaRPr lang="en-US" b="0" i="0" dirty="0"/>
              </a:p>
              <a:p>
                <a:pPr defTabSz="966612"/>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=7+4</m:t>
                      </m:r>
                      <m:r>
                        <a:rPr lang="en-US" b="0" i="1" smtClean="0">
                          <a:latin typeface="Cambria Math" panose="02040503050406030204" pitchFamily="18" charset="0"/>
                        </a:rPr>
                        <m:t>𝑛</m:t>
                      </m:r>
                      <m:r>
                        <a:rPr lang="en-US" b="0" i="1" smtClean="0">
                          <a:latin typeface="Cambria Math" panose="02040503050406030204" pitchFamily="18" charset="0"/>
                        </a:rPr>
                        <m:t>−4</m:t>
                      </m:r>
                    </m:oMath>
                  </m:oMathPara>
                </a14:m>
                <a:endParaRPr lang="en-US" b="0" i="0" dirty="0"/>
              </a:p>
              <a:p>
                <a:pPr defTabSz="966612"/>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=4</m:t>
                      </m:r>
                      <m:r>
                        <a:rPr lang="en-US" b="0" i="1" smtClean="0">
                          <a:latin typeface="Cambria Math" panose="02040503050406030204" pitchFamily="18" charset="0"/>
                        </a:rPr>
                        <m:t>𝑛</m:t>
                      </m:r>
                      <m:r>
                        <a:rPr lang="en-US" b="0" i="1" smtClean="0">
                          <a:latin typeface="Cambria Math" panose="02040503050406030204" pitchFamily="18" charset="0"/>
                        </a:rPr>
                        <m:t>+3</m:t>
                      </m:r>
                    </m:oMath>
                  </m:oMathPara>
                </a14:m>
                <a:endParaRPr lang="en-US" i="0" dirty="0"/>
              </a:p>
              <a:p>
                <a:pPr defTabSz="966612"/>
                <a:endParaRPr lang="en-US" i="1" dirty="0"/>
              </a:p>
              <a:p>
                <a:r>
                  <a:rPr lang="en-US" i="0" dirty="0"/>
                  <a:t>This is geometric because it is multiplying from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oMath>
                </a14:m>
                <a:r>
                  <a:rPr lang="en-US" b="0" i="0" dirty="0">
                    <a:latin typeface="+mj-lt"/>
                  </a:rPr>
                  <a:t>. </a:t>
                </a:r>
                <a:r>
                  <a:rPr lang="en-US" b="0" i="1" dirty="0">
                    <a:latin typeface="+mj-lt"/>
                  </a:rPr>
                  <a:t>r</a:t>
                </a:r>
                <a:r>
                  <a:rPr lang="en-US" b="0" i="1" baseline="0" dirty="0">
                    <a:latin typeface="+mj-lt"/>
                  </a:rPr>
                  <a:t> = </a:t>
                </a:r>
                <a:r>
                  <a:rPr lang="en-US" b="0" i="0" baseline="0" dirty="0">
                    <a:latin typeface="+mj-lt"/>
                  </a:rPr>
                  <a:t>3</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𝑛</m:t>
                          </m:r>
                          <m:r>
                            <a:rPr lang="en-US" b="0" i="1" smtClean="0">
                              <a:latin typeface="Cambria Math" panose="02040503050406030204" pitchFamily="18" charset="0"/>
                            </a:rPr>
                            <m:t>−1</m:t>
                          </m:r>
                        </m:sup>
                      </m:sSup>
                    </m:oMath>
                  </m:oMathPara>
                </a14:m>
                <a:endParaRPr lang="en-US" b="0" i="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m:t>
                              </m:r>
                            </m:e>
                          </m:d>
                        </m:e>
                        <m:sup>
                          <m:r>
                            <a:rPr lang="en-US" b="0" i="1" smtClean="0">
                              <a:latin typeface="Cambria Math" panose="02040503050406030204" pitchFamily="18" charset="0"/>
                            </a:rPr>
                            <m:t>𝑛</m:t>
                          </m:r>
                          <m:r>
                            <a:rPr lang="en-US" b="0" i="1" smtClean="0">
                              <a:latin typeface="Cambria Math" panose="02040503050406030204" pitchFamily="18" charset="0"/>
                            </a:rPr>
                            <m:t>−1</m:t>
                          </m:r>
                        </m:sup>
                      </m:sSup>
                    </m:oMath>
                  </m:oMathPara>
                </a14:m>
                <a:endParaRPr lang="en-US" i="0" dirty="0"/>
              </a:p>
            </p:txBody>
          </p:sp>
        </mc:Choice>
        <mc:Fallback xmlns="">
          <p:sp>
            <p:nvSpPr>
              <p:cNvPr id="3" name="Notes Placeholder 2"/>
              <p:cNvSpPr>
                <a:spLocks noGrp="1"/>
              </p:cNvSpPr>
              <p:nvPr>
                <p:ph type="body" idx="1"/>
              </p:nvPr>
            </p:nvSpPr>
            <p:spPr/>
            <p:txBody>
              <a:bodyPr/>
              <a:lstStyle/>
              <a:p>
                <a:pPr defTabSz="966612"/>
                <a:r>
                  <a:rPr lang="en-US" i="0" dirty="0"/>
                  <a:t>This is arithmetic because it is adding with form </a:t>
                </a:r>
                <a:r>
                  <a:rPr lang="en-US" b="0" i="0">
                    <a:latin typeface="Cambria Math" panose="02040503050406030204" pitchFamily="18" charset="0"/>
                  </a:rPr>
                  <a:t>𝑎_𝑛=𝑎_(𝑛−1)+𝑑</a:t>
                </a:r>
                <a:r>
                  <a:rPr lang="en-US" i="0" dirty="0"/>
                  <a:t>. </a:t>
                </a:r>
                <a:r>
                  <a:rPr lang="en-US" i="1" dirty="0"/>
                  <a:t>d</a:t>
                </a:r>
                <a:r>
                  <a:rPr lang="en-US" i="0" dirty="0"/>
                  <a:t> = 4</a:t>
                </a:r>
              </a:p>
              <a:p>
                <a:pPr defTabSz="966612"/>
                <a:r>
                  <a:rPr lang="en-US" b="0" i="0">
                    <a:latin typeface="Cambria Math" panose="02040503050406030204" pitchFamily="18" charset="0"/>
                  </a:rPr>
                  <a:t>𝑎_𝑛=𝑎_1+(𝑛−1)𝑑</a:t>
                </a:r>
                <a:endParaRPr lang="en-US" b="0" i="0" dirty="0"/>
              </a:p>
              <a:p>
                <a:pPr defTabSz="966612"/>
                <a:r>
                  <a:rPr lang="en-US" b="0" i="0">
                    <a:latin typeface="Cambria Math" panose="02040503050406030204" pitchFamily="18" charset="0"/>
                  </a:rPr>
                  <a:t>𝑎_𝑛=7+(𝑛−1)4</a:t>
                </a:r>
                <a:endParaRPr lang="en-US" b="0" i="0" dirty="0"/>
              </a:p>
              <a:p>
                <a:pPr defTabSz="966612"/>
                <a:r>
                  <a:rPr lang="en-US" b="0" i="0">
                    <a:latin typeface="Cambria Math" panose="02040503050406030204" pitchFamily="18" charset="0"/>
                  </a:rPr>
                  <a:t>𝑎_𝑛=7+4𝑛−4</a:t>
                </a:r>
                <a:endParaRPr lang="en-US" b="0" i="0" dirty="0"/>
              </a:p>
              <a:p>
                <a:pPr defTabSz="966612"/>
                <a:r>
                  <a:rPr lang="en-US" b="0" i="0">
                    <a:latin typeface="Cambria Math" panose="02040503050406030204" pitchFamily="18" charset="0"/>
                  </a:rPr>
                  <a:t>𝑎_𝑛=4𝑛+3</a:t>
                </a:r>
                <a:endParaRPr lang="en-US" i="0" dirty="0"/>
              </a:p>
              <a:p>
                <a:pPr defTabSz="966612"/>
                <a:endParaRPr lang="en-US" i="1" dirty="0"/>
              </a:p>
              <a:p>
                <a:r>
                  <a:rPr lang="en-US" i="0" dirty="0"/>
                  <a:t>This is geometric because it is multiplying from </a:t>
                </a:r>
                <a:r>
                  <a:rPr lang="en-US" b="0" i="0">
                    <a:latin typeface="Cambria Math" panose="02040503050406030204" pitchFamily="18" charset="0"/>
                  </a:rPr>
                  <a:t>𝑎_𝑛=𝑟·𝑎_(𝑛−1)</a:t>
                </a:r>
                <a:r>
                  <a:rPr lang="en-US" b="0" i="0" dirty="0">
                    <a:latin typeface="+mj-lt"/>
                  </a:rPr>
                  <a:t>. </a:t>
                </a:r>
                <a:r>
                  <a:rPr lang="en-US" b="0" i="1" dirty="0">
                    <a:latin typeface="+mj-lt"/>
                  </a:rPr>
                  <a:t>r</a:t>
                </a:r>
                <a:r>
                  <a:rPr lang="en-US" b="0" i="1" baseline="0" dirty="0">
                    <a:latin typeface="+mj-lt"/>
                  </a:rPr>
                  <a:t> = 6</a:t>
                </a:r>
              </a:p>
              <a:p>
                <a:r>
                  <a:rPr lang="en-US" b="0" i="0">
                    <a:latin typeface="Cambria Math" panose="02040503050406030204" pitchFamily="18" charset="0"/>
                  </a:rPr>
                  <a:t>𝑎_𝑛=𝑎_1·𝑟^(𝑛−1)</a:t>
                </a:r>
                <a:endParaRPr lang="en-US" b="0" i="0" dirty="0"/>
              </a:p>
              <a:p>
                <a:r>
                  <a:rPr lang="en-US" b="0" i="0">
                    <a:latin typeface="Cambria Math" panose="02040503050406030204" pitchFamily="18" charset="0"/>
                  </a:rPr>
                  <a:t>𝑎_𝑛=5(6)^(𝑛−1)</a:t>
                </a:r>
                <a:endParaRPr lang="en-US" i="0" dirty="0"/>
              </a:p>
            </p:txBody>
          </p:sp>
        </mc:Fallback>
      </mc:AlternateContent>
      <p:sp>
        <p:nvSpPr>
          <p:cNvPr id="4" name="Slide Number Placeholder 3"/>
          <p:cNvSpPr>
            <a:spLocks noGrp="1"/>
          </p:cNvSpPr>
          <p:nvPr>
            <p:ph type="sldNum" sz="quarter" idx="5"/>
          </p:nvPr>
        </p:nvSpPr>
        <p:spPr/>
        <p:txBody>
          <a:bodyPr/>
          <a:lstStyle/>
          <a:p>
            <a:fld id="{574D7BC9-E4CF-496C-9FF9-4D76777C5BC1}" type="slidenum">
              <a:rPr lang="en-US" smtClean="0"/>
              <a:t>56</a:t>
            </a:fld>
            <a:endParaRPr lang="en-US"/>
          </a:p>
        </p:txBody>
      </p:sp>
    </p:spTree>
    <p:extLst>
      <p:ext uri="{BB962C8B-B14F-4D97-AF65-F5344CB8AC3E}">
        <p14:creationId xmlns:p14="http://schemas.microsoft.com/office/powerpoint/2010/main" val="19452914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i="0" dirty="0">
                    <a:latin typeface="Cambria Math" panose="02040503050406030204" pitchFamily="18" charset="0"/>
                  </a:rPr>
                  <a:t>If lose 85%, then still have 15%</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1</m:t>
                          </m:r>
                        </m:sub>
                      </m:sSub>
                      <m:r>
                        <a:rPr lang="en-US" i="1" dirty="0" smtClean="0">
                          <a:latin typeface="Cambria Math" panose="02040503050406030204" pitchFamily="18" charset="0"/>
                        </a:rPr>
                        <m:t>=500,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sub>
                      </m:sSub>
                      <m:r>
                        <a:rPr lang="en-US" i="1" dirty="0" smtClean="0">
                          <a:latin typeface="Cambria Math" panose="02040503050406030204" pitchFamily="18" charset="0"/>
                        </a:rPr>
                        <m:t>=0.15</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r>
                            <a:rPr lang="en-US" i="1" dirty="0" smtClean="0">
                              <a:latin typeface="Cambria Math" panose="02040503050406030204" pitchFamily="18" charset="0"/>
                            </a:rPr>
                            <m:t>−1</m:t>
                          </m:r>
                        </m:sub>
                      </m:sSub>
                      <m:r>
                        <a:rPr lang="en-US" i="1" dirty="0" smtClean="0">
                          <a:latin typeface="Cambria Math" panose="02040503050406030204" pitchFamily="18" charset="0"/>
                        </a:rPr>
                        <m:t>+100</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=500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=0.15</m:t>
                      </m:r>
                      <m:d>
                        <m:dPr>
                          <m:ctrlPr>
                            <a:rPr lang="en-US" b="0" i="1" smtClean="0">
                              <a:latin typeface="Cambria Math" panose="02040503050406030204" pitchFamily="18" charset="0"/>
                            </a:rPr>
                          </m:ctrlPr>
                        </m:dPr>
                        <m:e>
                          <m:r>
                            <a:rPr lang="en-US" b="0" i="1" smtClean="0">
                              <a:latin typeface="Cambria Math" panose="02040503050406030204" pitchFamily="18" charset="0"/>
                            </a:rPr>
                            <m:t>500</m:t>
                          </m:r>
                        </m:e>
                      </m:d>
                      <m:r>
                        <a:rPr lang="en-US" b="0" i="1" smtClean="0">
                          <a:latin typeface="Cambria Math" panose="02040503050406030204" pitchFamily="18" charset="0"/>
                        </a:rPr>
                        <m:t>+100=175</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r>
                        <a:rPr lang="en-US" b="0" i="1" smtClean="0">
                          <a:latin typeface="Cambria Math" panose="02040503050406030204" pitchFamily="18" charset="0"/>
                        </a:rPr>
                        <m:t>=0.15</m:t>
                      </m:r>
                      <m:d>
                        <m:dPr>
                          <m:ctrlPr>
                            <a:rPr lang="en-US" b="0" i="1" smtClean="0">
                              <a:latin typeface="Cambria Math" panose="02040503050406030204" pitchFamily="18" charset="0"/>
                            </a:rPr>
                          </m:ctrlPr>
                        </m:dPr>
                        <m:e>
                          <m:r>
                            <a:rPr lang="en-US" b="0" i="1" smtClean="0">
                              <a:latin typeface="Cambria Math" panose="02040503050406030204" pitchFamily="18" charset="0"/>
                            </a:rPr>
                            <m:t>175</m:t>
                          </m:r>
                        </m:e>
                      </m:d>
                      <m:r>
                        <a:rPr lang="en-US" b="0" i="1" smtClean="0">
                          <a:latin typeface="Cambria Math" panose="02040503050406030204" pitchFamily="18" charset="0"/>
                        </a:rPr>
                        <m:t>+100=126.25</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4</m:t>
                          </m:r>
                        </m:sub>
                      </m:sSub>
                      <m:r>
                        <a:rPr lang="en-US" b="0" i="1" smtClean="0">
                          <a:latin typeface="Cambria Math" panose="02040503050406030204" pitchFamily="18" charset="0"/>
                        </a:rPr>
                        <m:t>=0.15</m:t>
                      </m:r>
                      <m:d>
                        <m:dPr>
                          <m:ctrlPr>
                            <a:rPr lang="en-US" b="0" i="1" smtClean="0">
                              <a:latin typeface="Cambria Math" panose="02040503050406030204" pitchFamily="18" charset="0"/>
                            </a:rPr>
                          </m:ctrlPr>
                        </m:dPr>
                        <m:e>
                          <m:r>
                            <a:rPr lang="en-US" b="0" i="1" smtClean="0">
                              <a:latin typeface="Cambria Math" panose="02040503050406030204" pitchFamily="18" charset="0"/>
                            </a:rPr>
                            <m:t>126.25</m:t>
                          </m:r>
                        </m:e>
                      </m:d>
                      <m:r>
                        <a:rPr lang="en-US" b="0" i="1" smtClean="0">
                          <a:latin typeface="Cambria Math" panose="02040503050406030204" pitchFamily="18" charset="0"/>
                        </a:rPr>
                        <m:t>+100=118.9375</m:t>
                      </m:r>
                    </m:oMath>
                  </m:oMathPara>
                </a14:m>
                <a:endParaRPr lang="en-US" dirty="0"/>
              </a:p>
              <a:p>
                <a:r>
                  <a:rPr lang="en-US" dirty="0"/>
                  <a:t>about 119 mosquitoes</a:t>
                </a:r>
              </a:p>
              <a:p>
                <a:endParaRPr lang="en-US" dirty="0"/>
              </a:p>
              <a:p>
                <a:r>
                  <a:rPr lang="en-US" dirty="0"/>
                  <a:t>Find lots of points by using calculator with .15·ans+100</a:t>
                </a:r>
              </a:p>
              <a:p>
                <a:r>
                  <a:rPr lang="en-US" dirty="0"/>
                  <a:t>Approaches 118 mosquitoes</a:t>
                </a:r>
              </a:p>
            </p:txBody>
          </p:sp>
        </mc:Choice>
        <mc:Fallback xmlns="">
          <p:sp>
            <p:nvSpPr>
              <p:cNvPr id="3" name="Notes Placeholder 2"/>
              <p:cNvSpPr>
                <a:spLocks noGrp="1"/>
              </p:cNvSpPr>
              <p:nvPr>
                <p:ph type="body" idx="1"/>
              </p:nvPr>
            </p:nvSpPr>
            <p:spPr/>
            <p:txBody>
              <a:bodyPr/>
              <a:lstStyle/>
              <a:p>
                <a:r>
                  <a:rPr lang="en-US" i="0" dirty="0">
                    <a:latin typeface="Cambria Math" panose="02040503050406030204" pitchFamily="18" charset="0"/>
                  </a:rPr>
                  <a:t>If lose 85%, then still have 15%</a:t>
                </a:r>
              </a:p>
              <a:p>
                <a:r>
                  <a:rPr lang="en-US" i="0" dirty="0">
                    <a:latin typeface="Cambria Math" panose="02040503050406030204" pitchFamily="18" charset="0"/>
                  </a:rPr>
                  <a:t> 𝑎</a:t>
                </a:r>
                <a:r>
                  <a:rPr lang="en-US" b="0" i="0" dirty="0">
                    <a:latin typeface="Cambria Math" panose="02040503050406030204" pitchFamily="18" charset="0"/>
                  </a:rPr>
                  <a:t>_</a:t>
                </a:r>
                <a:r>
                  <a:rPr lang="en-US" i="0" dirty="0">
                    <a:latin typeface="Cambria Math" panose="02040503050406030204" pitchFamily="18" charset="0"/>
                  </a:rPr>
                  <a:t>1=500, 𝑎</a:t>
                </a:r>
                <a:r>
                  <a:rPr lang="en-US" b="0" i="0" dirty="0">
                    <a:latin typeface="Cambria Math" panose="02040503050406030204" pitchFamily="18" charset="0"/>
                  </a:rPr>
                  <a:t>_</a:t>
                </a:r>
                <a:r>
                  <a:rPr lang="en-US" i="0" dirty="0">
                    <a:latin typeface="Cambria Math" panose="02040503050406030204" pitchFamily="18" charset="0"/>
                  </a:rPr>
                  <a:t>𝑛=0.15𝑎</a:t>
                </a:r>
                <a:r>
                  <a:rPr lang="en-US" b="0" i="0" dirty="0">
                    <a:latin typeface="Cambria Math" panose="02040503050406030204" pitchFamily="18" charset="0"/>
                  </a:rPr>
                  <a:t>_(</a:t>
                </a:r>
                <a:r>
                  <a:rPr lang="en-US" i="0" dirty="0">
                    <a:latin typeface="Cambria Math" panose="02040503050406030204" pitchFamily="18" charset="0"/>
                  </a:rPr>
                  <a:t>𝑛−1</a:t>
                </a:r>
                <a:r>
                  <a:rPr lang="en-US" b="0" i="0" dirty="0">
                    <a:latin typeface="Cambria Math" panose="02040503050406030204" pitchFamily="18" charset="0"/>
                  </a:rPr>
                  <a:t>)</a:t>
                </a:r>
                <a:r>
                  <a:rPr lang="en-US" i="0" dirty="0">
                    <a:latin typeface="Cambria Math" panose="02040503050406030204" pitchFamily="18" charset="0"/>
                  </a:rPr>
                  <a:t>+100</a:t>
                </a:r>
                <a:endParaRPr lang="en-US" dirty="0"/>
              </a:p>
              <a:p>
                <a:endParaRPr lang="en-US" dirty="0"/>
              </a:p>
              <a:p>
                <a:r>
                  <a:rPr lang="en-US" b="0" i="0">
                    <a:latin typeface="Cambria Math" panose="02040503050406030204" pitchFamily="18" charset="0"/>
                  </a:rPr>
                  <a:t>𝑎_1=500</a:t>
                </a:r>
                <a:endParaRPr lang="en-US" b="0" dirty="0"/>
              </a:p>
              <a:p>
                <a:r>
                  <a:rPr lang="en-US" b="0" i="0">
                    <a:latin typeface="Cambria Math" panose="02040503050406030204" pitchFamily="18" charset="0"/>
                  </a:rPr>
                  <a:t>𝑎_2=0.15(500)+100=175</a:t>
                </a:r>
                <a:endParaRPr lang="en-US" b="0" dirty="0"/>
              </a:p>
              <a:p>
                <a:r>
                  <a:rPr lang="en-US" b="0" i="0">
                    <a:latin typeface="Cambria Math" panose="02040503050406030204" pitchFamily="18" charset="0"/>
                  </a:rPr>
                  <a:t>𝑎_3=0.15(175)+100=126.25</a:t>
                </a:r>
                <a:endParaRPr lang="en-US" b="0" dirty="0"/>
              </a:p>
              <a:p>
                <a:r>
                  <a:rPr lang="en-US" b="0" i="0">
                    <a:latin typeface="Cambria Math" panose="02040503050406030204" pitchFamily="18" charset="0"/>
                  </a:rPr>
                  <a:t>𝑎_4=0.15(126.25)+100=118.9375</a:t>
                </a:r>
                <a:endParaRPr lang="en-US" dirty="0"/>
              </a:p>
              <a:p>
                <a:r>
                  <a:rPr lang="en-US" dirty="0"/>
                  <a:t>about 119 mosquitoes</a:t>
                </a:r>
              </a:p>
              <a:p>
                <a:endParaRPr lang="en-US" dirty="0"/>
              </a:p>
              <a:p>
                <a:r>
                  <a:rPr lang="en-US" dirty="0"/>
                  <a:t>Find lots of points by using calculator with .15·ans+100</a:t>
                </a:r>
              </a:p>
              <a:p>
                <a:r>
                  <a:rPr lang="en-US" dirty="0"/>
                  <a:t>Approaches 118 mosquitoes</a:t>
                </a:r>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57</a:t>
            </a:fld>
            <a:endParaRPr lang="en-US"/>
          </a:p>
        </p:txBody>
      </p:sp>
    </p:spTree>
    <p:extLst>
      <p:ext uri="{BB962C8B-B14F-4D97-AF65-F5344CB8AC3E}">
        <p14:creationId xmlns:p14="http://schemas.microsoft.com/office/powerpoint/2010/main" val="27475576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AutoNum type="alphaLcPeriod"/>
                </a:pPr>
                <a:r>
                  <a:rPr lang="en-US" dirty="0"/>
                  <a:t>Monthly interest rate is 0.09/12=0.0075</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0" smtClean="0">
                            <a:latin typeface="Cambria Math" panose="02040503050406030204" pitchFamily="18" charset="0"/>
                          </a:rPr>
                          <m:t>0</m:t>
                        </m:r>
                      </m:sub>
                    </m:sSub>
                    <m:r>
                      <a:rPr lang="en-US" b="0" i="0" smtClean="0">
                        <a:latin typeface="Cambria Math" panose="02040503050406030204" pitchFamily="18" charset="0"/>
                      </a:rPr>
                      <m:t>=2000;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+0.0075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−91.37=1.0075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−91.37</m:t>
                    </m:r>
                  </m:oMath>
                </a14:m>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=1.0075</m:t>
                    </m:r>
                    <m:d>
                      <m:dPr>
                        <m:ctrlPr>
                          <a:rPr lang="en-US" b="0" i="1" smtClean="0">
                            <a:latin typeface="Cambria Math" panose="02040503050406030204" pitchFamily="18" charset="0"/>
                          </a:rPr>
                        </m:ctrlPr>
                      </m:dPr>
                      <m:e>
                        <m:r>
                          <a:rPr lang="en-US" b="0" i="1" smtClean="0">
                            <a:latin typeface="Cambria Math" panose="02040503050406030204" pitchFamily="18" charset="0"/>
                          </a:rPr>
                          <m:t>2000</m:t>
                        </m:r>
                      </m:e>
                    </m:d>
                    <m:r>
                      <a:rPr lang="en-US" b="0" i="1" smtClean="0">
                        <a:latin typeface="Cambria Math" panose="02040503050406030204" pitchFamily="18" charset="0"/>
                      </a:rPr>
                      <m:t>−91.37=1923.63</m:t>
                    </m:r>
                  </m:oMath>
                </a14:m>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=1.0075</m:t>
                    </m:r>
                    <m:d>
                      <m:dPr>
                        <m:ctrlPr>
                          <a:rPr lang="en-US" b="0" i="1" smtClean="0">
                            <a:latin typeface="Cambria Math" panose="02040503050406030204" pitchFamily="18" charset="0"/>
                          </a:rPr>
                        </m:ctrlPr>
                      </m:dPr>
                      <m:e>
                        <m:r>
                          <a:rPr lang="en-US" b="0" i="1" smtClean="0">
                            <a:latin typeface="Cambria Math" panose="02040503050406030204" pitchFamily="18" charset="0"/>
                          </a:rPr>
                          <m:t>1923.63</m:t>
                        </m:r>
                      </m:e>
                    </m:d>
                    <m:r>
                      <a:rPr lang="en-US" b="0" i="1" smtClean="0">
                        <a:latin typeface="Cambria Math" panose="02040503050406030204" pitchFamily="18" charset="0"/>
                      </a:rPr>
                      <m:t>−91.37=1846.69</m:t>
                    </m:r>
                  </m:oMath>
                </a14:m>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r>
                      <a:rPr lang="en-US" b="0" i="1" smtClean="0">
                        <a:latin typeface="Cambria Math" panose="02040503050406030204" pitchFamily="18" charset="0"/>
                      </a:rPr>
                      <m:t>=1.0075</m:t>
                    </m:r>
                    <m:d>
                      <m:dPr>
                        <m:ctrlPr>
                          <a:rPr lang="en-US" b="0" i="1" smtClean="0">
                            <a:latin typeface="Cambria Math" panose="02040503050406030204" pitchFamily="18" charset="0"/>
                          </a:rPr>
                        </m:ctrlPr>
                      </m:dPr>
                      <m:e>
                        <m:r>
                          <a:rPr lang="en-US" b="0" i="1" smtClean="0">
                            <a:latin typeface="Cambria Math" panose="02040503050406030204" pitchFamily="18" charset="0"/>
                          </a:rPr>
                          <m:t>1846.69</m:t>
                        </m:r>
                      </m:e>
                    </m:d>
                    <m:r>
                      <a:rPr lang="en-US" b="0" i="1" smtClean="0">
                        <a:latin typeface="Cambria Math" panose="02040503050406030204" pitchFamily="18" charset="0"/>
                      </a:rPr>
                      <m:t>−91.37=1769.17</m:t>
                    </m:r>
                  </m:oMath>
                </a14:m>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4</m:t>
                        </m:r>
                      </m:sub>
                    </m:sSub>
                    <m:r>
                      <a:rPr lang="en-US" b="0" i="1" smtClean="0">
                        <a:latin typeface="Cambria Math" panose="02040503050406030204" pitchFamily="18" charset="0"/>
                      </a:rPr>
                      <m:t>=1.0075</m:t>
                    </m:r>
                    <m:d>
                      <m:dPr>
                        <m:ctrlPr>
                          <a:rPr lang="en-US" b="0" i="1" smtClean="0">
                            <a:latin typeface="Cambria Math" panose="02040503050406030204" pitchFamily="18" charset="0"/>
                          </a:rPr>
                        </m:ctrlPr>
                      </m:dPr>
                      <m:e>
                        <m:r>
                          <a:rPr lang="en-US" b="0" i="1" smtClean="0">
                            <a:latin typeface="Cambria Math" panose="02040503050406030204" pitchFamily="18" charset="0"/>
                          </a:rPr>
                          <m:t>1769.17</m:t>
                        </m:r>
                      </m:e>
                    </m:d>
                    <m:r>
                      <a:rPr lang="en-US" b="0" i="1" smtClean="0">
                        <a:latin typeface="Cambria Math" panose="02040503050406030204" pitchFamily="18" charset="0"/>
                      </a:rPr>
                      <m:t>−91.37=1691.07</m:t>
                    </m:r>
                  </m:oMath>
                </a14:m>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5</m:t>
                        </m:r>
                      </m:sub>
                    </m:sSub>
                    <m:r>
                      <a:rPr lang="en-US" b="0" i="1" smtClean="0">
                        <a:latin typeface="Cambria Math" panose="02040503050406030204" pitchFamily="18" charset="0"/>
                      </a:rPr>
                      <m:t>=1.0075</m:t>
                    </m:r>
                    <m:d>
                      <m:dPr>
                        <m:ctrlPr>
                          <a:rPr lang="en-US" b="0" i="1" smtClean="0">
                            <a:latin typeface="Cambria Math" panose="02040503050406030204" pitchFamily="18" charset="0"/>
                          </a:rPr>
                        </m:ctrlPr>
                      </m:dPr>
                      <m:e>
                        <m:r>
                          <a:rPr lang="en-US" b="0" i="1" smtClean="0">
                            <a:latin typeface="Cambria Math" panose="02040503050406030204" pitchFamily="18" charset="0"/>
                          </a:rPr>
                          <m:t>1691.07</m:t>
                        </m:r>
                      </m:e>
                    </m:d>
                    <m:r>
                      <a:rPr lang="en-US" b="0" i="1" smtClean="0">
                        <a:latin typeface="Cambria Math" panose="02040503050406030204" pitchFamily="18" charset="0"/>
                      </a:rPr>
                      <m:t>−91.37=1612.38</m:t>
                    </m:r>
                  </m:oMath>
                </a14:m>
                <a:endParaRPr lang="en-US" b="0" dirty="0"/>
              </a:p>
              <a:p>
                <a:pPr marL="228600" indent="-228600">
                  <a:buAutoNum type="alphaLcPeriod"/>
                </a:pPr>
                <a:r>
                  <a:rPr lang="en-US" b="0" dirty="0"/>
                  <a:t>Use a calculator and enter 1.0075(2000)-91.37 and press enter. Then enter 1.0075(</a:t>
                </a:r>
                <a:r>
                  <a:rPr lang="en-US" b="0" dirty="0" err="1"/>
                  <a:t>ans</a:t>
                </a:r>
                <a:r>
                  <a:rPr lang="en-US" b="0" dirty="0"/>
                  <a:t>)-91.37 and press enter repeatedly until reaching 0.</a:t>
                </a:r>
                <a:br>
                  <a:rPr lang="en-US" b="0" dirty="0"/>
                </a:br>
                <a:r>
                  <a:rPr lang="en-US" b="0" dirty="0"/>
                  <a:t>$90.68</a:t>
                </a:r>
              </a:p>
            </p:txBody>
          </p:sp>
        </mc:Choice>
        <mc:Fallback xmlns="">
          <p:sp>
            <p:nvSpPr>
              <p:cNvPr id="3" name="Notes Placeholder 2"/>
              <p:cNvSpPr>
                <a:spLocks noGrp="1"/>
              </p:cNvSpPr>
              <p:nvPr>
                <p:ph type="body" idx="1"/>
              </p:nvPr>
            </p:nvSpPr>
            <p:spPr/>
            <p:txBody>
              <a:bodyPr/>
              <a:lstStyle/>
              <a:p>
                <a:pPr marL="228600" indent="-228600">
                  <a:buAutoNum type="alphaLcPeriod"/>
                </a:pPr>
                <a:r>
                  <a:rPr lang="en-US" dirty="0"/>
                  <a:t>Monthly interest rate is 0.09/12=0.0075</a:t>
                </a:r>
                <a:br>
                  <a:rPr lang="en-US" dirty="0"/>
                </a:br>
                <a:r>
                  <a:rPr lang="en-US" b="0" i="0">
                    <a:latin typeface="Cambria Math" panose="02040503050406030204" pitchFamily="18" charset="0"/>
                  </a:rPr>
                  <a:t>𝑎_0=2000; 𝑎_𝑛=𝑎_(𝑛−1)+0.0075𝑎_(𝑛−1)−91.37=1.0075𝑎_(𝑛−1)−91.37</a:t>
                </a:r>
                <a:br>
                  <a:rPr lang="en-US" b="0" dirty="0"/>
                </a:br>
                <a:r>
                  <a:rPr lang="en-US" b="0" i="0">
                    <a:latin typeface="Cambria Math" panose="02040503050406030204" pitchFamily="18" charset="0"/>
                  </a:rPr>
                  <a:t>𝑎_1=1.0075(2000)−91.37=1923.63</a:t>
                </a:r>
                <a:br>
                  <a:rPr lang="en-US" b="0" dirty="0"/>
                </a:br>
                <a:r>
                  <a:rPr lang="en-US" b="0" i="0">
                    <a:latin typeface="Cambria Math" panose="02040503050406030204" pitchFamily="18" charset="0"/>
                  </a:rPr>
                  <a:t>𝑎_2=1.0075(1923.63)−91.37=1846.69</a:t>
                </a:r>
                <a:br>
                  <a:rPr lang="en-US" b="0" dirty="0"/>
                </a:br>
                <a:r>
                  <a:rPr lang="en-US" b="0" i="0">
                    <a:latin typeface="Cambria Math" panose="02040503050406030204" pitchFamily="18" charset="0"/>
                  </a:rPr>
                  <a:t>𝑎_3=1.0075(1846.69)−91.37=1769.17</a:t>
                </a:r>
                <a:br>
                  <a:rPr lang="en-US" b="0" dirty="0"/>
                </a:br>
                <a:r>
                  <a:rPr lang="en-US" b="0" i="0">
                    <a:latin typeface="Cambria Math" panose="02040503050406030204" pitchFamily="18" charset="0"/>
                  </a:rPr>
                  <a:t>𝑎_4=1.0075(1769.17)−91.37=1691.07</a:t>
                </a:r>
                <a:br>
                  <a:rPr lang="en-US" b="0" dirty="0"/>
                </a:br>
                <a:r>
                  <a:rPr lang="en-US" b="0" i="0">
                    <a:latin typeface="Cambria Math" panose="02040503050406030204" pitchFamily="18" charset="0"/>
                  </a:rPr>
                  <a:t>𝑎_5=1.0075(1691.07)−91.37=1612.38</a:t>
                </a:r>
                <a:endParaRPr lang="en-US" b="0" dirty="0"/>
              </a:p>
              <a:p>
                <a:pPr marL="228600" indent="-228600">
                  <a:buAutoNum type="alphaLcPeriod"/>
                </a:pPr>
                <a:r>
                  <a:rPr lang="en-US" b="0" dirty="0"/>
                  <a:t>Use a calculator and enter 1.0075(2000)-91.37 and press enter. Then enter 1.0075(</a:t>
                </a:r>
                <a:r>
                  <a:rPr lang="en-US" b="0" dirty="0" err="1"/>
                  <a:t>ans</a:t>
                </a:r>
                <a:r>
                  <a:rPr lang="en-US" b="0" dirty="0"/>
                  <a:t>)-91.37 and press enter repeatedly until reaching 0.</a:t>
                </a:r>
                <a:br>
                  <a:rPr lang="en-US" b="0" dirty="0"/>
                </a:br>
                <a:r>
                  <a:rPr lang="en-US" b="0" dirty="0"/>
                  <a:t>$90.68</a:t>
                </a:r>
              </a:p>
            </p:txBody>
          </p:sp>
        </mc:Fallback>
      </mc:AlternateContent>
      <p:sp>
        <p:nvSpPr>
          <p:cNvPr id="4" name="Slide Number Placeholder 3"/>
          <p:cNvSpPr>
            <a:spLocks noGrp="1"/>
          </p:cNvSpPr>
          <p:nvPr>
            <p:ph type="sldNum" sz="quarter" idx="5"/>
          </p:nvPr>
        </p:nvSpPr>
        <p:spPr/>
        <p:txBody>
          <a:bodyPr/>
          <a:lstStyle/>
          <a:p>
            <a:fld id="{7CEA4DCC-79CF-482B-B6FE-1521FBD85472}" type="slidenum">
              <a:rPr lang="en-US" smtClean="0"/>
              <a:t>58</a:t>
            </a:fld>
            <a:endParaRPr lang="en-US"/>
          </a:p>
        </p:txBody>
      </p:sp>
    </p:spTree>
    <p:extLst>
      <p:ext uri="{BB962C8B-B14F-4D97-AF65-F5344CB8AC3E}">
        <p14:creationId xmlns:p14="http://schemas.microsoft.com/office/powerpoint/2010/main" val="1868053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DC0E-448A-4283-A6E7-AE4709E7E2F3}"/>
              </a:ext>
            </a:extLst>
          </p:cNvPr>
          <p:cNvSpPr>
            <a:spLocks noGrp="1"/>
          </p:cNvSpPr>
          <p:nvPr>
            <p:ph type="ctrTitle"/>
          </p:nvPr>
        </p:nvSpPr>
        <p:spPr>
          <a:xfrm>
            <a:off x="1524000" y="1122363"/>
            <a:ext cx="9144000" cy="2387600"/>
          </a:xfrm>
        </p:spPr>
        <p:txBody>
          <a:bodyPr anchor="b"/>
          <a:lstStyle>
            <a:lvl1pPr algn="ctr">
              <a:defRPr sz="60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41457AE1-442B-4FF5-9926-32D0203E85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3B93F1-3C48-4B98-85BC-E560AC001D4E}"/>
              </a:ext>
            </a:extLst>
          </p:cNvPr>
          <p:cNvSpPr>
            <a:spLocks noGrp="1"/>
          </p:cNvSpPr>
          <p:nvPr>
            <p:ph type="dt" sz="half" idx="10"/>
          </p:nvPr>
        </p:nvSpPr>
        <p:spPr/>
        <p:txBody>
          <a:bodyPr/>
          <a:lstStyle/>
          <a:p>
            <a:fld id="{97CB296F-850E-4BFB-9943-0E73E544972E}" type="datetime1">
              <a:rPr lang="en-US" smtClean="0"/>
              <a:t>4/21/2022</a:t>
            </a:fld>
            <a:endParaRPr lang="en-US"/>
          </a:p>
        </p:txBody>
      </p:sp>
      <p:sp>
        <p:nvSpPr>
          <p:cNvPr id="5" name="Footer Placeholder 4">
            <a:extLst>
              <a:ext uri="{FF2B5EF4-FFF2-40B4-BE49-F238E27FC236}">
                <a16:creationId xmlns:a16="http://schemas.microsoft.com/office/drawing/2014/main" id="{A349DE0C-AA76-4692-A8AB-8B08A0199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B8B834-BEF6-4D19-9CDF-015B72538D77}"/>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247586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61FB1FC-58B0-486F-A08A-F7740ADF65BF}"/>
              </a:ext>
            </a:extLst>
          </p:cNvPr>
          <p:cNvSpPr/>
          <p:nvPr userDrawn="1"/>
        </p:nvSpPr>
        <p:spPr>
          <a:xfrm>
            <a:off x="0" y="1325563"/>
            <a:ext cx="12192000" cy="5532436"/>
          </a:xfrm>
          <a:prstGeom prst="roundRect">
            <a:avLst>
              <a:gd name="adj" fmla="val 6337"/>
            </a:avLst>
          </a:prstGeom>
          <a:solidFill>
            <a:schemeClr val="bg1">
              <a:alpha val="85000"/>
            </a:schemeClr>
          </a:solid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90773-3D18-430B-B5CD-34928B92B6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37E266-2F83-4A7C-AD59-B3EDCDBA1EA8}"/>
              </a:ext>
            </a:extLst>
          </p:cNvPr>
          <p:cNvSpPr>
            <a:spLocks noGrp="1"/>
          </p:cNvSpPr>
          <p:nvPr>
            <p:ph idx="1"/>
          </p:nvPr>
        </p:nvSpPr>
        <p:spPr>
          <a:xfrm>
            <a:off x="-1" y="1325562"/>
            <a:ext cx="12191999" cy="51673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18FE65B-1C65-41E6-AB0F-B430A9D3A053}"/>
              </a:ext>
            </a:extLst>
          </p:cNvPr>
          <p:cNvSpPr>
            <a:spLocks noGrp="1"/>
          </p:cNvSpPr>
          <p:nvPr>
            <p:ph type="dt" sz="half" idx="10"/>
          </p:nvPr>
        </p:nvSpPr>
        <p:spPr/>
        <p:txBody>
          <a:bodyPr/>
          <a:lstStyle/>
          <a:p>
            <a:fld id="{5280B6AA-1089-4497-AC0E-335FA4D08AAC}" type="datetime1">
              <a:rPr lang="en-US" smtClean="0"/>
              <a:t>4/21/2022</a:t>
            </a:fld>
            <a:endParaRPr lang="en-US"/>
          </a:p>
        </p:txBody>
      </p:sp>
      <p:sp>
        <p:nvSpPr>
          <p:cNvPr id="5" name="Footer Placeholder 4">
            <a:extLst>
              <a:ext uri="{FF2B5EF4-FFF2-40B4-BE49-F238E27FC236}">
                <a16:creationId xmlns:a16="http://schemas.microsoft.com/office/drawing/2014/main" id="{E3FB7589-A788-466A-84A7-D9C7B3C8BF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84673-13BA-4633-8679-A8E8240C7527}"/>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903194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31652-25D0-4A91-BB03-7CAFD48DD18B}"/>
              </a:ext>
            </a:extLst>
          </p:cNvPr>
          <p:cNvSpPr>
            <a:spLocks noGrp="1"/>
          </p:cNvSpPr>
          <p:nvPr>
            <p:ph type="title"/>
          </p:nvPr>
        </p:nvSpPr>
        <p:spPr>
          <a:xfrm>
            <a:off x="831850" y="1709738"/>
            <a:ext cx="10515600" cy="2852737"/>
          </a:xfrm>
        </p:spPr>
        <p:txBody>
          <a:bodyPr anchor="b"/>
          <a:lstStyle>
            <a:lvl1pPr>
              <a:defRPr sz="6000">
                <a:solidFill>
                  <a:schemeClr val="accent5"/>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9165162-6A34-40C0-89CC-E7880406B781}"/>
              </a:ext>
            </a:extLst>
          </p:cNvPr>
          <p:cNvSpPr>
            <a:spLocks noGrp="1"/>
          </p:cNvSpPr>
          <p:nvPr>
            <p:ph type="body" idx="1"/>
          </p:nvPr>
        </p:nvSpPr>
        <p:spPr>
          <a:xfrm>
            <a:off x="831850" y="4589463"/>
            <a:ext cx="10515600" cy="1903411"/>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45CFF2D2-D626-4CEB-B465-87DD6FCFE7C9}"/>
              </a:ext>
            </a:extLst>
          </p:cNvPr>
          <p:cNvSpPr>
            <a:spLocks noGrp="1"/>
          </p:cNvSpPr>
          <p:nvPr>
            <p:ph type="dt" sz="half" idx="10"/>
          </p:nvPr>
        </p:nvSpPr>
        <p:spPr/>
        <p:txBody>
          <a:bodyPr/>
          <a:lstStyle/>
          <a:p>
            <a:fld id="{54A2BF60-547D-4273-8FA8-2B7299416489}" type="datetime1">
              <a:rPr lang="en-US" smtClean="0"/>
              <a:t>4/21/2022</a:t>
            </a:fld>
            <a:endParaRPr lang="en-US"/>
          </a:p>
        </p:txBody>
      </p:sp>
      <p:sp>
        <p:nvSpPr>
          <p:cNvPr id="5" name="Footer Placeholder 4">
            <a:extLst>
              <a:ext uri="{FF2B5EF4-FFF2-40B4-BE49-F238E27FC236}">
                <a16:creationId xmlns:a16="http://schemas.microsoft.com/office/drawing/2014/main" id="{41FBB3A3-7177-4948-893B-CFC774E8B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A614E-E53A-45EE-8BA4-570371F7A165}"/>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2864451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5777070-7B59-497D-8796-6856EC808CF0}"/>
              </a:ext>
            </a:extLst>
          </p:cNvPr>
          <p:cNvSpPr/>
          <p:nvPr userDrawn="1"/>
        </p:nvSpPr>
        <p:spPr>
          <a:xfrm>
            <a:off x="0" y="1325563"/>
            <a:ext cx="6019800" cy="5532436"/>
          </a:xfrm>
          <a:prstGeom prst="roundRect">
            <a:avLst>
              <a:gd name="adj" fmla="val 6337"/>
            </a:avLst>
          </a:prstGeom>
          <a:solidFill>
            <a:schemeClr val="bg1">
              <a:alpha val="85000"/>
            </a:schemeClr>
          </a:solid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DD7F4E43-9EF5-4817-BAB6-B0D7A4BE5450}"/>
              </a:ext>
            </a:extLst>
          </p:cNvPr>
          <p:cNvSpPr/>
          <p:nvPr userDrawn="1"/>
        </p:nvSpPr>
        <p:spPr>
          <a:xfrm>
            <a:off x="6172200" y="1325563"/>
            <a:ext cx="6019800" cy="5532436"/>
          </a:xfrm>
          <a:prstGeom prst="roundRect">
            <a:avLst>
              <a:gd name="adj" fmla="val 6337"/>
            </a:avLst>
          </a:prstGeom>
          <a:solidFill>
            <a:schemeClr val="bg1">
              <a:alpha val="85000"/>
            </a:schemeClr>
          </a:solid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136BB5-8CAA-4B65-A263-596AF30E4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3BC05C-02EA-4F2D-87A2-8C2B22C9AA82}"/>
              </a:ext>
            </a:extLst>
          </p:cNvPr>
          <p:cNvSpPr>
            <a:spLocks noGrp="1"/>
          </p:cNvSpPr>
          <p:nvPr>
            <p:ph sz="half" idx="1"/>
          </p:nvPr>
        </p:nvSpPr>
        <p:spPr>
          <a:xfrm>
            <a:off x="0" y="1325562"/>
            <a:ext cx="6019800" cy="51673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1D11C92-97DF-4DE1-819B-FA0C0E36EB55}"/>
              </a:ext>
            </a:extLst>
          </p:cNvPr>
          <p:cNvSpPr>
            <a:spLocks noGrp="1"/>
          </p:cNvSpPr>
          <p:nvPr>
            <p:ph sz="half" idx="2"/>
          </p:nvPr>
        </p:nvSpPr>
        <p:spPr>
          <a:xfrm>
            <a:off x="6172200" y="1325562"/>
            <a:ext cx="6019800" cy="51673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CC65EF1-6E20-404D-BB0A-603421BF8561}"/>
              </a:ext>
            </a:extLst>
          </p:cNvPr>
          <p:cNvSpPr>
            <a:spLocks noGrp="1"/>
          </p:cNvSpPr>
          <p:nvPr>
            <p:ph type="dt" sz="half" idx="10"/>
          </p:nvPr>
        </p:nvSpPr>
        <p:spPr/>
        <p:txBody>
          <a:bodyPr/>
          <a:lstStyle/>
          <a:p>
            <a:fld id="{152192E5-7899-4951-BD9E-414131F7CC30}" type="datetime1">
              <a:rPr lang="en-US" smtClean="0"/>
              <a:t>4/21/2022</a:t>
            </a:fld>
            <a:endParaRPr lang="en-US"/>
          </a:p>
        </p:txBody>
      </p:sp>
      <p:sp>
        <p:nvSpPr>
          <p:cNvPr id="6" name="Footer Placeholder 5">
            <a:extLst>
              <a:ext uri="{FF2B5EF4-FFF2-40B4-BE49-F238E27FC236}">
                <a16:creationId xmlns:a16="http://schemas.microsoft.com/office/drawing/2014/main" id="{06108C3F-3101-4FED-8804-BE45179A5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51BB2-D6B6-4910-9261-85B09026B1A0}"/>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3536382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940E6A21-FB1C-4CDD-8D86-28FBFF97DB85}"/>
              </a:ext>
            </a:extLst>
          </p:cNvPr>
          <p:cNvSpPr/>
          <p:nvPr userDrawn="1"/>
        </p:nvSpPr>
        <p:spPr>
          <a:xfrm>
            <a:off x="0" y="1325563"/>
            <a:ext cx="6019800" cy="5532436"/>
          </a:xfrm>
          <a:prstGeom prst="roundRect">
            <a:avLst>
              <a:gd name="adj" fmla="val 6337"/>
            </a:avLst>
          </a:prstGeom>
          <a:solidFill>
            <a:schemeClr val="bg1">
              <a:alpha val="85000"/>
            </a:schemeClr>
          </a:solid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A56F82-B8D8-4069-BE97-1A42F136CC84}"/>
              </a:ext>
            </a:extLst>
          </p:cNvPr>
          <p:cNvSpPr>
            <a:spLocks noGrp="1"/>
          </p:cNvSpPr>
          <p:nvPr>
            <p:ph type="title"/>
          </p:nvPr>
        </p:nvSpPr>
        <p:spPr>
          <a:xfrm>
            <a:off x="0" y="-6350"/>
            <a:ext cx="12192000" cy="1325563"/>
          </a:xfrm>
        </p:spPr>
        <p:txBody>
          <a:bodyPr/>
          <a:lstStyle/>
          <a:p>
            <a:r>
              <a:rPr lang="en-US"/>
              <a:t>Click to edit Master title style</a:t>
            </a:r>
          </a:p>
        </p:txBody>
      </p:sp>
      <p:sp>
        <p:nvSpPr>
          <p:cNvPr id="11" name="Rectangle: Rounded Corners 10">
            <a:extLst>
              <a:ext uri="{FF2B5EF4-FFF2-40B4-BE49-F238E27FC236}">
                <a16:creationId xmlns:a16="http://schemas.microsoft.com/office/drawing/2014/main" id="{A3508C79-3957-4F59-99C0-0B65EFE0A0FA}"/>
              </a:ext>
            </a:extLst>
          </p:cNvPr>
          <p:cNvSpPr/>
          <p:nvPr userDrawn="1"/>
        </p:nvSpPr>
        <p:spPr>
          <a:xfrm>
            <a:off x="6172200" y="1325563"/>
            <a:ext cx="6019800" cy="5532436"/>
          </a:xfrm>
          <a:prstGeom prst="roundRect">
            <a:avLst>
              <a:gd name="adj" fmla="val 6337"/>
            </a:avLst>
          </a:prstGeom>
          <a:solidFill>
            <a:schemeClr val="bg1">
              <a:alpha val="85000"/>
            </a:schemeClr>
          </a:solid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2AD91C8-691A-4CEA-A201-E2D768CAA205}"/>
              </a:ext>
            </a:extLst>
          </p:cNvPr>
          <p:cNvSpPr>
            <a:spLocks noGrp="1"/>
          </p:cNvSpPr>
          <p:nvPr>
            <p:ph type="body" idx="1"/>
          </p:nvPr>
        </p:nvSpPr>
        <p:spPr>
          <a:xfrm>
            <a:off x="1" y="1319213"/>
            <a:ext cx="5997574"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CB57CB01-F72A-4386-918E-90B384F2269C}"/>
              </a:ext>
            </a:extLst>
          </p:cNvPr>
          <p:cNvSpPr>
            <a:spLocks noGrp="1"/>
          </p:cNvSpPr>
          <p:nvPr>
            <p:ph sz="half" idx="2"/>
          </p:nvPr>
        </p:nvSpPr>
        <p:spPr>
          <a:xfrm>
            <a:off x="0" y="2149474"/>
            <a:ext cx="5997575" cy="43370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7732553-A023-49E6-B682-5F670579FF52}"/>
              </a:ext>
            </a:extLst>
          </p:cNvPr>
          <p:cNvSpPr>
            <a:spLocks noGrp="1"/>
          </p:cNvSpPr>
          <p:nvPr>
            <p:ph type="body" sz="quarter" idx="3"/>
          </p:nvPr>
        </p:nvSpPr>
        <p:spPr>
          <a:xfrm>
            <a:off x="6172200" y="1325563"/>
            <a:ext cx="6019800"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292EA9DE-BC9E-4DDB-9541-1D99BB8FE2C8}"/>
              </a:ext>
            </a:extLst>
          </p:cNvPr>
          <p:cNvSpPr>
            <a:spLocks noGrp="1"/>
          </p:cNvSpPr>
          <p:nvPr>
            <p:ph sz="quarter" idx="4"/>
          </p:nvPr>
        </p:nvSpPr>
        <p:spPr>
          <a:xfrm>
            <a:off x="6172199" y="2155825"/>
            <a:ext cx="6019799" cy="43306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ABE2C4C8-D5DC-4908-9945-073CE4E083B9}"/>
              </a:ext>
            </a:extLst>
          </p:cNvPr>
          <p:cNvSpPr>
            <a:spLocks noGrp="1"/>
          </p:cNvSpPr>
          <p:nvPr>
            <p:ph type="dt" sz="half" idx="10"/>
          </p:nvPr>
        </p:nvSpPr>
        <p:spPr/>
        <p:txBody>
          <a:bodyPr/>
          <a:lstStyle/>
          <a:p>
            <a:fld id="{F2005E90-151D-4732-86C7-DA75E7157706}" type="datetime1">
              <a:rPr lang="en-US" smtClean="0"/>
              <a:t>4/21/2022</a:t>
            </a:fld>
            <a:endParaRPr lang="en-US"/>
          </a:p>
        </p:txBody>
      </p:sp>
      <p:sp>
        <p:nvSpPr>
          <p:cNvPr id="8" name="Footer Placeholder 7">
            <a:extLst>
              <a:ext uri="{FF2B5EF4-FFF2-40B4-BE49-F238E27FC236}">
                <a16:creationId xmlns:a16="http://schemas.microsoft.com/office/drawing/2014/main" id="{AB0FABB6-8C86-49AF-BF42-7E1102E27D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C9431C-8542-45ED-9694-82D36DA9F73D}"/>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138331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E81F-2DED-4DE6-97C4-EE4D85A37A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AB21F7-0339-45C5-A872-FA5540260FC7}"/>
              </a:ext>
            </a:extLst>
          </p:cNvPr>
          <p:cNvSpPr>
            <a:spLocks noGrp="1"/>
          </p:cNvSpPr>
          <p:nvPr>
            <p:ph type="dt" sz="half" idx="10"/>
          </p:nvPr>
        </p:nvSpPr>
        <p:spPr/>
        <p:txBody>
          <a:bodyPr/>
          <a:lstStyle/>
          <a:p>
            <a:fld id="{9DB563A8-66FA-4438-ADCD-10E694CF8AD5}" type="datetime1">
              <a:rPr lang="en-US" smtClean="0"/>
              <a:t>4/21/2022</a:t>
            </a:fld>
            <a:endParaRPr lang="en-US"/>
          </a:p>
        </p:txBody>
      </p:sp>
      <p:sp>
        <p:nvSpPr>
          <p:cNvPr id="4" name="Footer Placeholder 3">
            <a:extLst>
              <a:ext uri="{FF2B5EF4-FFF2-40B4-BE49-F238E27FC236}">
                <a16:creationId xmlns:a16="http://schemas.microsoft.com/office/drawing/2014/main" id="{86EA1040-C104-474A-96F9-0338AD820D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6106D9-9574-4914-A382-F897CC6B95D7}"/>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398331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7ABC4A-6E57-49D2-8DD1-C50BA3970AF8}"/>
              </a:ext>
            </a:extLst>
          </p:cNvPr>
          <p:cNvSpPr>
            <a:spLocks noGrp="1"/>
          </p:cNvSpPr>
          <p:nvPr>
            <p:ph type="dt" sz="half" idx="10"/>
          </p:nvPr>
        </p:nvSpPr>
        <p:spPr/>
        <p:txBody>
          <a:bodyPr/>
          <a:lstStyle/>
          <a:p>
            <a:fld id="{72E6EAB2-71CA-4934-82D4-F1722F74C399}" type="datetime1">
              <a:rPr lang="en-US" smtClean="0"/>
              <a:t>4/21/2022</a:t>
            </a:fld>
            <a:endParaRPr lang="en-US"/>
          </a:p>
        </p:txBody>
      </p:sp>
      <p:sp>
        <p:nvSpPr>
          <p:cNvPr id="3" name="Footer Placeholder 2">
            <a:extLst>
              <a:ext uri="{FF2B5EF4-FFF2-40B4-BE49-F238E27FC236}">
                <a16:creationId xmlns:a16="http://schemas.microsoft.com/office/drawing/2014/main" id="{E6FC9FD5-2E8F-4E85-8192-8B1BAEB64F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DA4478-72D9-4688-BE05-20BB553F0617}"/>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302147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C67E-72CD-46C5-9721-0E5BB8B4C0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281C20-D5DA-461C-8812-678D10431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2DB665-9100-4FA7-A9F0-D8DBB8F809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D5A736-FC42-44B2-AC7F-805BE10E1190}"/>
              </a:ext>
            </a:extLst>
          </p:cNvPr>
          <p:cNvSpPr>
            <a:spLocks noGrp="1"/>
          </p:cNvSpPr>
          <p:nvPr>
            <p:ph type="dt" sz="half" idx="10"/>
          </p:nvPr>
        </p:nvSpPr>
        <p:spPr/>
        <p:txBody>
          <a:bodyPr/>
          <a:lstStyle/>
          <a:p>
            <a:fld id="{1CAB3B72-3C99-4427-9849-1F4CE6351406}" type="datetime1">
              <a:rPr lang="en-US" smtClean="0"/>
              <a:t>4/21/2022</a:t>
            </a:fld>
            <a:endParaRPr lang="en-US"/>
          </a:p>
        </p:txBody>
      </p:sp>
      <p:sp>
        <p:nvSpPr>
          <p:cNvPr id="6" name="Footer Placeholder 5">
            <a:extLst>
              <a:ext uri="{FF2B5EF4-FFF2-40B4-BE49-F238E27FC236}">
                <a16:creationId xmlns:a16="http://schemas.microsoft.com/office/drawing/2014/main" id="{272948FA-4031-4718-9C47-ACD4E7F813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6D3DF9-36B7-4D6A-90DF-7ABF4ADF74FA}"/>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53013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26B3-9CD4-4860-B63A-A76174CBE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E18FFA-CBE1-4DF1-B442-100E2E6BCC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06B0FD-1E21-4CE0-B4F8-28791AE8F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3E45D91-3743-419B-B270-8981E9FC440B}"/>
              </a:ext>
            </a:extLst>
          </p:cNvPr>
          <p:cNvSpPr>
            <a:spLocks noGrp="1"/>
          </p:cNvSpPr>
          <p:nvPr>
            <p:ph type="dt" sz="half" idx="10"/>
          </p:nvPr>
        </p:nvSpPr>
        <p:spPr/>
        <p:txBody>
          <a:bodyPr/>
          <a:lstStyle/>
          <a:p>
            <a:fld id="{748B897C-0F7F-4C27-AAC8-2B6365D3258F}" type="datetime1">
              <a:rPr lang="en-US" smtClean="0"/>
              <a:t>4/21/2022</a:t>
            </a:fld>
            <a:endParaRPr lang="en-US"/>
          </a:p>
        </p:txBody>
      </p:sp>
      <p:sp>
        <p:nvSpPr>
          <p:cNvPr id="6" name="Footer Placeholder 5">
            <a:extLst>
              <a:ext uri="{FF2B5EF4-FFF2-40B4-BE49-F238E27FC236}">
                <a16:creationId xmlns:a16="http://schemas.microsoft.com/office/drawing/2014/main" id="{B4E42BAA-E7B0-4E47-A37C-DF9202111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F8F344-6216-4BAD-B8D5-F3C07D9CC9CF}"/>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1965112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8B1B-CF2D-4CE3-B5D9-0B2D146389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2D6787-21D5-4193-9D78-A17B37F91B1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ABCB4-14F7-4077-A752-0687F47A2E27}"/>
              </a:ext>
            </a:extLst>
          </p:cNvPr>
          <p:cNvSpPr>
            <a:spLocks noGrp="1"/>
          </p:cNvSpPr>
          <p:nvPr>
            <p:ph type="dt" sz="half" idx="10"/>
          </p:nvPr>
        </p:nvSpPr>
        <p:spPr/>
        <p:txBody>
          <a:bodyPr/>
          <a:lstStyle/>
          <a:p>
            <a:fld id="{47E879D3-63AA-4C4C-9877-DFC037A04DCB}" type="datetime1">
              <a:rPr lang="en-US" smtClean="0"/>
              <a:t>4/21/2022</a:t>
            </a:fld>
            <a:endParaRPr lang="en-US"/>
          </a:p>
        </p:txBody>
      </p:sp>
      <p:sp>
        <p:nvSpPr>
          <p:cNvPr id="5" name="Footer Placeholder 4">
            <a:extLst>
              <a:ext uri="{FF2B5EF4-FFF2-40B4-BE49-F238E27FC236}">
                <a16:creationId xmlns:a16="http://schemas.microsoft.com/office/drawing/2014/main" id="{94AE1238-F695-497F-956E-E6D2C2D6B4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F84A2-D900-4957-9748-D49382E2DDF7}"/>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179069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40D92D-5EBD-4D16-9380-F9719DBA33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A8DF35-72B5-4A67-9914-3418B12A6F7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653E3-2A1C-4CD3-AA60-8CE23C312553}"/>
              </a:ext>
            </a:extLst>
          </p:cNvPr>
          <p:cNvSpPr>
            <a:spLocks noGrp="1"/>
          </p:cNvSpPr>
          <p:nvPr>
            <p:ph type="dt" sz="half" idx="10"/>
          </p:nvPr>
        </p:nvSpPr>
        <p:spPr/>
        <p:txBody>
          <a:bodyPr/>
          <a:lstStyle/>
          <a:p>
            <a:fld id="{C02B6D5B-3537-4C8D-90A4-2B9B7D5ED335}" type="datetime1">
              <a:rPr lang="en-US" smtClean="0"/>
              <a:t>4/21/2022</a:t>
            </a:fld>
            <a:endParaRPr lang="en-US"/>
          </a:p>
        </p:txBody>
      </p:sp>
      <p:sp>
        <p:nvSpPr>
          <p:cNvPr id="5" name="Footer Placeholder 4">
            <a:extLst>
              <a:ext uri="{FF2B5EF4-FFF2-40B4-BE49-F238E27FC236}">
                <a16:creationId xmlns:a16="http://schemas.microsoft.com/office/drawing/2014/main" id="{4A0CF102-CEC7-4744-874C-02CF9EE559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2F5B1A-2849-46AE-9233-A5FD6827C43B}"/>
              </a:ext>
            </a:extLst>
          </p:cNvPr>
          <p:cNvSpPr>
            <a:spLocks noGrp="1"/>
          </p:cNvSpPr>
          <p:nvPr>
            <p:ph type="sldNum" sz="quarter" idx="12"/>
          </p:nvPr>
        </p:nvSpPr>
        <p:spPr/>
        <p:txBody>
          <a:bodyPr/>
          <a:lstStyle/>
          <a:p>
            <a:fld id="{49804466-71A5-484C-9A97-DA563B716E01}" type="slidenum">
              <a:rPr lang="en-US" smtClean="0"/>
              <a:t>‹#›</a:t>
            </a:fld>
            <a:endParaRPr lang="en-US"/>
          </a:p>
        </p:txBody>
      </p:sp>
    </p:spTree>
    <p:extLst>
      <p:ext uri="{BB962C8B-B14F-4D97-AF65-F5344CB8AC3E}">
        <p14:creationId xmlns:p14="http://schemas.microsoft.com/office/powerpoint/2010/main" val="2106732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416294-7A14-4EAF-AB5E-F501DF568014}"/>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54F32FD-84D7-4A13-A048-42767EE59F77}"/>
              </a:ext>
            </a:extLst>
          </p:cNvPr>
          <p:cNvSpPr>
            <a:spLocks noGrp="1"/>
          </p:cNvSpPr>
          <p:nvPr>
            <p:ph type="body" idx="1"/>
          </p:nvPr>
        </p:nvSpPr>
        <p:spPr>
          <a:xfrm>
            <a:off x="-1" y="1325562"/>
            <a:ext cx="12191999" cy="51673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C33F4F4-2704-41BA-B67C-964C07A10FB8}"/>
              </a:ext>
            </a:extLst>
          </p:cNvPr>
          <p:cNvSpPr>
            <a:spLocks noGrp="1"/>
          </p:cNvSpPr>
          <p:nvPr>
            <p:ph type="dt" sz="half" idx="2"/>
          </p:nvPr>
        </p:nvSpPr>
        <p:spPr>
          <a:xfrm>
            <a:off x="0" y="649287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5917A9-2FB4-4C3C-82FD-567EE8419D25}" type="datetime1">
              <a:rPr lang="en-US" smtClean="0"/>
              <a:t>4/21/2022</a:t>
            </a:fld>
            <a:endParaRPr lang="en-US"/>
          </a:p>
        </p:txBody>
      </p:sp>
      <p:sp>
        <p:nvSpPr>
          <p:cNvPr id="5" name="Footer Placeholder 4">
            <a:extLst>
              <a:ext uri="{FF2B5EF4-FFF2-40B4-BE49-F238E27FC236}">
                <a16:creationId xmlns:a16="http://schemas.microsoft.com/office/drawing/2014/main" id="{0A5FA8E5-D681-4CAF-9023-9E8FDAB3591F}"/>
              </a:ext>
            </a:extLst>
          </p:cNvPr>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13EB79C-2D31-435C-AAE1-95C4E62086BA}"/>
              </a:ext>
            </a:extLst>
          </p:cNvPr>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bg1"/>
                </a:solidFill>
              </a:defRPr>
            </a:lvl1pPr>
          </a:lstStyle>
          <a:p>
            <a:fld id="{49804466-71A5-484C-9A97-DA563B716E01}" type="slidenum">
              <a:rPr lang="en-US" smtClean="0"/>
              <a:pPr/>
              <a:t>‹#›</a:t>
            </a:fld>
            <a:endParaRPr lang="en-US" dirty="0"/>
          </a:p>
        </p:txBody>
      </p:sp>
    </p:spTree>
    <p:extLst>
      <p:ext uri="{BB962C8B-B14F-4D97-AF65-F5344CB8AC3E}">
        <p14:creationId xmlns:p14="http://schemas.microsoft.com/office/powerpoint/2010/main" val="2902514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ln w="19050">
            <a:solidFill>
              <a:schemeClr val="bg1"/>
            </a:solidFill>
          </a:ln>
          <a:solidFill>
            <a:schemeClr val="accent1"/>
          </a:solidFill>
          <a:effectLst>
            <a:glow rad="139700">
              <a:schemeClr val="accent3">
                <a:satMod val="175000"/>
                <a:alpha val="40000"/>
              </a:schemeClr>
            </a:glow>
            <a:outerShdw blurRad="50800" dist="38100" dir="2700000" algn="tl" rotWithShape="0">
              <a:prstClr val="black">
                <a:alpha val="40000"/>
              </a:prst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9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1F3C-1EC4-4A54-BEC4-BB8A637CCD31}"/>
              </a:ext>
            </a:extLst>
          </p:cNvPr>
          <p:cNvSpPr>
            <a:spLocks noGrp="1"/>
          </p:cNvSpPr>
          <p:nvPr>
            <p:ph type="ctrTitle"/>
          </p:nvPr>
        </p:nvSpPr>
        <p:spPr/>
        <p:txBody>
          <a:bodyPr/>
          <a:lstStyle/>
          <a:p>
            <a:r>
              <a:rPr lang="en-US" dirty="0"/>
              <a:t>Sequences and Series</a:t>
            </a:r>
          </a:p>
        </p:txBody>
      </p:sp>
      <p:sp>
        <p:nvSpPr>
          <p:cNvPr id="3" name="Subtitle 2">
            <a:extLst>
              <a:ext uri="{FF2B5EF4-FFF2-40B4-BE49-F238E27FC236}">
                <a16:creationId xmlns:a16="http://schemas.microsoft.com/office/drawing/2014/main" id="{AD6C5B32-4D53-4FEB-BCB4-8ECEF6AE426E}"/>
              </a:ext>
            </a:extLst>
          </p:cNvPr>
          <p:cNvSpPr>
            <a:spLocks noGrp="1"/>
          </p:cNvSpPr>
          <p:nvPr>
            <p:ph type="subTitle" idx="1"/>
          </p:nvPr>
        </p:nvSpPr>
        <p:spPr/>
        <p:txBody>
          <a:bodyPr/>
          <a:lstStyle/>
          <a:p>
            <a:r>
              <a:rPr lang="en-US" dirty="0"/>
              <a:t>Algebra 2</a:t>
            </a:r>
          </a:p>
          <a:p>
            <a:r>
              <a:rPr lang="en-US" dirty="0"/>
              <a:t>Chapter 11</a:t>
            </a:r>
          </a:p>
        </p:txBody>
      </p:sp>
      <p:sp>
        <p:nvSpPr>
          <p:cNvPr id="4" name="Slide Number Placeholder 3">
            <a:extLst>
              <a:ext uri="{FF2B5EF4-FFF2-40B4-BE49-F238E27FC236}">
                <a16:creationId xmlns:a16="http://schemas.microsoft.com/office/drawing/2014/main" id="{AA7A6226-5533-46A1-8885-DD0AFBCA6D65}"/>
              </a:ext>
            </a:extLst>
          </p:cNvPr>
          <p:cNvSpPr>
            <a:spLocks noGrp="1"/>
          </p:cNvSpPr>
          <p:nvPr>
            <p:ph type="sldNum" sz="quarter" idx="12"/>
          </p:nvPr>
        </p:nvSpPr>
        <p:spPr/>
        <p:txBody>
          <a:bodyPr/>
          <a:lstStyle/>
          <a:p>
            <a:fld id="{49804466-71A5-484C-9A97-DA563B716E01}" type="slidenum">
              <a:rPr lang="en-US" smtClean="0"/>
              <a:t>1</a:t>
            </a:fld>
            <a:endParaRPr lang="en-US"/>
          </a:p>
        </p:txBody>
      </p:sp>
    </p:spTree>
    <p:extLst>
      <p:ext uri="{BB962C8B-B14F-4D97-AF65-F5344CB8AC3E}">
        <p14:creationId xmlns:p14="http://schemas.microsoft.com/office/powerpoint/2010/main" val="2867968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Algebra 2</a:t>
            </a:r>
          </a:p>
          <a:p>
            <a:pPr lvl="1"/>
            <a:r>
              <a:rPr lang="en-US" i="1" dirty="0"/>
              <a:t>By Larson, R.,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7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A85B0-47B2-485C-AA8E-FC21D6E0D684}"/>
              </a:ext>
            </a:extLst>
          </p:cNvPr>
          <p:cNvSpPr>
            <a:spLocks noGrp="1"/>
          </p:cNvSpPr>
          <p:nvPr>
            <p:ph type="title"/>
          </p:nvPr>
        </p:nvSpPr>
        <p:spPr/>
        <p:txBody>
          <a:bodyPr/>
          <a:lstStyle/>
          <a:p>
            <a:r>
              <a:rPr lang="en-US" dirty="0"/>
              <a:t>11.1A Defining and Using Sequences</a:t>
            </a:r>
          </a:p>
        </p:txBody>
      </p:sp>
      <p:sp>
        <p:nvSpPr>
          <p:cNvPr id="3" name="Text Placeholder 2">
            <a:extLst>
              <a:ext uri="{FF2B5EF4-FFF2-40B4-BE49-F238E27FC236}">
                <a16:creationId xmlns:a16="http://schemas.microsoft.com/office/drawing/2014/main" id="{B9CD5C52-222F-41F9-9F8B-8DA20671587D}"/>
              </a:ext>
            </a:extLst>
          </p:cNvPr>
          <p:cNvSpPr>
            <a:spLocks noGrp="1"/>
          </p:cNvSpPr>
          <p:nvPr>
            <p:ph type="body" idx="1"/>
          </p:nvPr>
        </p:nvSpPr>
        <p:spPr/>
        <p:txBody>
          <a:bodyPr/>
          <a:lstStyle/>
          <a:p>
            <a:r>
              <a:rPr lang="en-US" dirty="0"/>
              <a:t>After this lesson…</a:t>
            </a:r>
          </a:p>
          <a:p>
            <a:r>
              <a:rPr lang="en-US" dirty="0"/>
              <a:t>• I can use rules to write terms of sequences.</a:t>
            </a:r>
          </a:p>
          <a:p>
            <a:r>
              <a:rPr lang="en-US" dirty="0"/>
              <a:t>• I can write rules for sequences.</a:t>
            </a:r>
          </a:p>
        </p:txBody>
      </p:sp>
      <p:sp>
        <p:nvSpPr>
          <p:cNvPr id="4" name="Slide Number Placeholder 3">
            <a:extLst>
              <a:ext uri="{FF2B5EF4-FFF2-40B4-BE49-F238E27FC236}">
                <a16:creationId xmlns:a16="http://schemas.microsoft.com/office/drawing/2014/main" id="{A8D5905D-07A1-4E0C-816C-3F9C994376F1}"/>
              </a:ext>
            </a:extLst>
          </p:cNvPr>
          <p:cNvSpPr>
            <a:spLocks noGrp="1"/>
          </p:cNvSpPr>
          <p:nvPr>
            <p:ph type="sldNum" sz="quarter" idx="12"/>
          </p:nvPr>
        </p:nvSpPr>
        <p:spPr/>
        <p:txBody>
          <a:bodyPr/>
          <a:lstStyle/>
          <a:p>
            <a:fld id="{49804466-71A5-484C-9A97-DA563B716E01}" type="slidenum">
              <a:rPr lang="en-US" smtClean="0"/>
              <a:t>3</a:t>
            </a:fld>
            <a:endParaRPr lang="en-US"/>
          </a:p>
        </p:txBody>
      </p:sp>
    </p:spTree>
    <p:extLst>
      <p:ext uri="{BB962C8B-B14F-4D97-AF65-F5344CB8AC3E}">
        <p14:creationId xmlns:p14="http://schemas.microsoft.com/office/powerpoint/2010/main" val="119920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1176C-BF61-41C8-8F37-2D453F1A4668}"/>
              </a:ext>
            </a:extLst>
          </p:cNvPr>
          <p:cNvSpPr>
            <a:spLocks noGrp="1"/>
          </p:cNvSpPr>
          <p:nvPr>
            <p:ph type="title"/>
          </p:nvPr>
        </p:nvSpPr>
        <p:spPr/>
        <p:txBody>
          <a:bodyPr/>
          <a:lstStyle/>
          <a:p>
            <a:r>
              <a:rPr lang="en-US" dirty="0"/>
              <a:t>11.1A Defining and Using Sequences</a:t>
            </a:r>
          </a:p>
        </p:txBody>
      </p:sp>
      <p:sp>
        <p:nvSpPr>
          <p:cNvPr id="3" name="Content Placeholder 2">
            <a:extLst>
              <a:ext uri="{FF2B5EF4-FFF2-40B4-BE49-F238E27FC236}">
                <a16:creationId xmlns:a16="http://schemas.microsoft.com/office/drawing/2014/main" id="{FC3078AC-1ABB-498F-BBDF-043659863A11}"/>
              </a:ext>
            </a:extLst>
          </p:cNvPr>
          <p:cNvSpPr>
            <a:spLocks noGrp="1"/>
          </p:cNvSpPr>
          <p:nvPr>
            <p:ph sz="half" idx="1"/>
          </p:nvPr>
        </p:nvSpPr>
        <p:spPr/>
        <p:txBody>
          <a:bodyPr/>
          <a:lstStyle/>
          <a:p>
            <a:r>
              <a:rPr lang="en-US" b="1" dirty="0"/>
              <a:t>Work with a partner.</a:t>
            </a:r>
          </a:p>
          <a:p>
            <a:r>
              <a:rPr lang="en-US" b="1" dirty="0"/>
              <a:t>a. </a:t>
            </a:r>
            <a:r>
              <a:rPr lang="en-US" dirty="0"/>
              <a:t>For each pattern, find the number of objects in each figure. Then find the number of objects in the next figure. Explain your reasoning.</a:t>
            </a:r>
          </a:p>
        </p:txBody>
      </p:sp>
      <p:pic>
        <p:nvPicPr>
          <p:cNvPr id="7" name="Content Placeholder 6">
            <a:extLst>
              <a:ext uri="{FF2B5EF4-FFF2-40B4-BE49-F238E27FC236}">
                <a16:creationId xmlns:a16="http://schemas.microsoft.com/office/drawing/2014/main" id="{ABE8A57C-8C20-4B45-AE00-4C0AC4023E79}"/>
              </a:ext>
            </a:extLst>
          </p:cNvPr>
          <p:cNvPicPr>
            <a:picLocks noGrp="1" noChangeAspect="1"/>
          </p:cNvPicPr>
          <p:nvPr>
            <p:ph sz="half" idx="2"/>
          </p:nvPr>
        </p:nvPicPr>
        <p:blipFill>
          <a:blip r:embed="rId3"/>
          <a:stretch>
            <a:fillRect/>
          </a:stretch>
        </p:blipFill>
        <p:spPr>
          <a:xfrm>
            <a:off x="6172200" y="1743401"/>
            <a:ext cx="6019800" cy="4331633"/>
          </a:xfrm>
          <a:prstGeom prst="rect">
            <a:avLst/>
          </a:prstGeom>
        </p:spPr>
      </p:pic>
      <p:sp>
        <p:nvSpPr>
          <p:cNvPr id="5" name="Slide Number Placeholder 4">
            <a:extLst>
              <a:ext uri="{FF2B5EF4-FFF2-40B4-BE49-F238E27FC236}">
                <a16:creationId xmlns:a16="http://schemas.microsoft.com/office/drawing/2014/main" id="{4CAFC04C-0835-4190-B24F-BE41CBB94AC0}"/>
              </a:ext>
            </a:extLst>
          </p:cNvPr>
          <p:cNvSpPr>
            <a:spLocks noGrp="1"/>
          </p:cNvSpPr>
          <p:nvPr>
            <p:ph type="sldNum" sz="quarter" idx="12"/>
          </p:nvPr>
        </p:nvSpPr>
        <p:spPr/>
        <p:txBody>
          <a:bodyPr/>
          <a:lstStyle/>
          <a:p>
            <a:fld id="{49804466-71A5-484C-9A97-DA563B716E01}" type="slidenum">
              <a:rPr lang="en-US" smtClean="0"/>
              <a:t>4</a:t>
            </a:fld>
            <a:endParaRPr lang="en-US"/>
          </a:p>
        </p:txBody>
      </p:sp>
      <p:pic>
        <p:nvPicPr>
          <p:cNvPr id="6" name="Picture 5">
            <a:extLst>
              <a:ext uri="{FF2B5EF4-FFF2-40B4-BE49-F238E27FC236}">
                <a16:creationId xmlns:a16="http://schemas.microsoft.com/office/drawing/2014/main" id="{BA8A83FD-71A9-4390-A33D-79A5B3C9EAD3}"/>
              </a:ext>
            </a:extLst>
          </p:cNvPr>
          <p:cNvPicPr>
            <a:picLocks noChangeAspect="1"/>
          </p:cNvPicPr>
          <p:nvPr/>
        </p:nvPicPr>
        <p:blipFill>
          <a:blip r:embed="rId4"/>
          <a:stretch>
            <a:fillRect/>
          </a:stretch>
        </p:blipFill>
        <p:spPr>
          <a:xfrm>
            <a:off x="-1" y="3556142"/>
            <a:ext cx="6019799" cy="2485176"/>
          </a:xfrm>
          <a:prstGeom prst="rect">
            <a:avLst/>
          </a:prstGeom>
        </p:spPr>
      </p:pic>
    </p:spTree>
    <p:extLst>
      <p:ext uri="{BB962C8B-B14F-4D97-AF65-F5344CB8AC3E}">
        <p14:creationId xmlns:p14="http://schemas.microsoft.com/office/powerpoint/2010/main" val="1674965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11.1A Defining and Using Sequences</a:t>
            </a:r>
          </a:p>
        </p:txBody>
      </p:sp>
      <p:sp>
        <p:nvSpPr>
          <p:cNvPr id="3" name="Content Placeholder 2"/>
          <p:cNvSpPr>
            <a:spLocks noGrp="1"/>
          </p:cNvSpPr>
          <p:nvPr>
            <p:ph sz="half" idx="1"/>
          </p:nvPr>
        </p:nvSpPr>
        <p:spPr/>
        <p:txBody>
          <a:bodyPr>
            <a:normAutofit/>
          </a:bodyPr>
          <a:lstStyle/>
          <a:p>
            <a:r>
              <a:rPr lang="en-US" dirty="0">
                <a:solidFill>
                  <a:schemeClr val="accent3">
                    <a:lumMod val="50000"/>
                  </a:schemeClr>
                </a:solidFill>
              </a:rPr>
              <a:t>Sequence</a:t>
            </a:r>
          </a:p>
          <a:p>
            <a:pPr lvl="1"/>
            <a:r>
              <a:rPr lang="en-US" dirty="0"/>
              <a:t>Function whose domain are integers</a:t>
            </a:r>
          </a:p>
          <a:p>
            <a:pPr lvl="1"/>
            <a:r>
              <a:rPr lang="en-US" dirty="0"/>
              <a:t>List of numbers that follow a rule</a:t>
            </a:r>
          </a:p>
          <a:p>
            <a:pPr lvl="1"/>
            <a:endParaRPr lang="en-US" dirty="0"/>
          </a:p>
          <a:p>
            <a:pPr lvl="1"/>
            <a:r>
              <a:rPr lang="en-US" dirty="0"/>
              <a:t>2, 4, 6, 8, 10</a:t>
            </a:r>
          </a:p>
          <a:p>
            <a:pPr lvl="2"/>
            <a:r>
              <a:rPr lang="en-US" dirty="0">
                <a:solidFill>
                  <a:schemeClr val="accent3">
                    <a:lumMod val="50000"/>
                  </a:schemeClr>
                </a:solidFill>
              </a:rPr>
              <a:t>Finite</a:t>
            </a:r>
          </a:p>
          <a:p>
            <a:pPr lvl="1"/>
            <a:r>
              <a:rPr lang="en-US" dirty="0"/>
              <a:t>2, 4, 6, 8, 10, …</a:t>
            </a:r>
          </a:p>
          <a:p>
            <a:pPr lvl="2"/>
            <a:r>
              <a:rPr lang="en-US" dirty="0">
                <a:solidFill>
                  <a:schemeClr val="accent3">
                    <a:lumMod val="50000"/>
                  </a:schemeClr>
                </a:solidFill>
              </a:rPr>
              <a:t>Infinite</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0BE19F18-D336-4A7D-A4C3-3E2E1CB99704}"/>
                  </a:ext>
                </a:extLst>
              </p:cNvPr>
              <p:cNvSpPr>
                <a:spLocks noGrp="1"/>
              </p:cNvSpPr>
              <p:nvPr>
                <p:ph sz="half" idx="2"/>
              </p:nvPr>
            </p:nvSpPr>
            <p:spPr/>
            <p:txBody>
              <a:bodyPr/>
              <a:lstStyle/>
              <a:p>
                <a:r>
                  <a:rPr lang="en-US" dirty="0">
                    <a:solidFill>
                      <a:schemeClr val="accent3">
                        <a:lumMod val="50000"/>
                      </a:schemeClr>
                    </a:solidFill>
                  </a:rPr>
                  <a:t>Rule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𝑎</m:t>
                        </m:r>
                      </m:e>
                      <m:sub>
                        <m:r>
                          <a:rPr lang="en-US" i="1">
                            <a:latin typeface="Cambria Math"/>
                          </a:rPr>
                          <m:t>𝑛</m:t>
                        </m:r>
                      </m:sub>
                    </m:sSub>
                    <m:r>
                      <a:rPr lang="en-US" i="1">
                        <a:latin typeface="Cambria Math"/>
                      </a:rPr>
                      <m:t>=2</m:t>
                    </m:r>
                    <m:r>
                      <a:rPr lang="en-US" i="1">
                        <a:latin typeface="Cambria Math"/>
                      </a:rPr>
                      <m:t>𝑛</m:t>
                    </m:r>
                  </m:oMath>
                </a14:m>
                <a:endParaRPr lang="en-US" dirty="0"/>
              </a:p>
              <a:p>
                <a:endParaRPr lang="en-US" dirty="0"/>
              </a:p>
              <a:p>
                <a:r>
                  <a:rPr lang="en-US" dirty="0">
                    <a:solidFill>
                      <a:schemeClr val="accent5">
                        <a:lumMod val="50000"/>
                      </a:schemeClr>
                    </a:solidFill>
                  </a:rPr>
                  <a:t>Domain</a:t>
                </a:r>
                <a:r>
                  <a:rPr lang="en-US" dirty="0"/>
                  <a:t>: (</a:t>
                </a:r>
                <a:r>
                  <a:rPr lang="en-US" i="1" dirty="0"/>
                  <a:t>n</a:t>
                </a:r>
                <a:r>
                  <a:rPr lang="en-US" dirty="0"/>
                  <a:t>)</a:t>
                </a:r>
              </a:p>
              <a:p>
                <a:pPr lvl="1"/>
                <a:r>
                  <a:rPr lang="en-US" dirty="0"/>
                  <a:t>Term’s location (1</a:t>
                </a:r>
                <a:r>
                  <a:rPr lang="en-US" baseline="30000" dirty="0"/>
                  <a:t>st</a:t>
                </a:r>
                <a:r>
                  <a:rPr lang="en-US" dirty="0"/>
                  <a:t>, 2</a:t>
                </a:r>
                <a:r>
                  <a:rPr lang="en-US" baseline="30000" dirty="0"/>
                  <a:t>nd</a:t>
                </a:r>
                <a:r>
                  <a:rPr lang="en-US" dirty="0"/>
                  <a:t>, 3</a:t>
                </a:r>
                <a:r>
                  <a:rPr lang="en-US" baseline="30000" dirty="0"/>
                  <a:t>rd</a:t>
                </a:r>
                <a:r>
                  <a:rPr lang="en-US" dirty="0"/>
                  <a:t>…)</a:t>
                </a:r>
              </a:p>
              <a:p>
                <a:r>
                  <a:rPr lang="en-US" dirty="0">
                    <a:solidFill>
                      <a:schemeClr val="accent5">
                        <a:lumMod val="50000"/>
                      </a:schemeClr>
                    </a:solidFill>
                  </a:rPr>
                  <a:t>Range</a:t>
                </a:r>
                <a:r>
                  <a:rPr lang="en-US" dirty="0"/>
                  <a:t>: (</a:t>
                </a:r>
                <a:r>
                  <a:rPr lang="en-US" i="1" dirty="0"/>
                  <a:t>a</a:t>
                </a:r>
                <a:r>
                  <a:rPr lang="en-US" i="1" baseline="-25000" dirty="0"/>
                  <a:t>n</a:t>
                </a:r>
                <a:r>
                  <a:rPr lang="en-US" dirty="0"/>
                  <a:t>)</a:t>
                </a:r>
              </a:p>
              <a:p>
                <a:pPr lvl="1"/>
                <a:r>
                  <a:rPr lang="en-US" dirty="0"/>
                  <a:t>Term’s value (2, 4, 6, 8…)</a:t>
                </a:r>
              </a:p>
              <a:p>
                <a:endParaRPr lang="en-US" dirty="0"/>
              </a:p>
            </p:txBody>
          </p:sp>
        </mc:Choice>
        <mc:Fallback>
          <p:sp>
            <p:nvSpPr>
              <p:cNvPr id="4" name="Content Placeholder 3">
                <a:extLst>
                  <a:ext uri="{FF2B5EF4-FFF2-40B4-BE49-F238E27FC236}">
                    <a16:creationId xmlns:a16="http://schemas.microsoft.com/office/drawing/2014/main" id="{0BE19F18-D336-4A7D-A4C3-3E2E1CB99704}"/>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309432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ED87F-FCE6-4F64-A12C-BDCB9E5F84D8}"/>
              </a:ext>
            </a:extLst>
          </p:cNvPr>
          <p:cNvSpPr>
            <a:spLocks noGrp="1"/>
          </p:cNvSpPr>
          <p:nvPr>
            <p:ph type="title"/>
          </p:nvPr>
        </p:nvSpPr>
        <p:spPr/>
        <p:txBody>
          <a:bodyPr/>
          <a:lstStyle/>
          <a:p>
            <a:r>
              <a:rPr lang="en-US" dirty="0"/>
              <a:t>11.1A Defining and Using Sequences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7710E87-E6F9-4484-8FB6-07A4D9535800}"/>
                  </a:ext>
                </a:extLst>
              </p:cNvPr>
              <p:cNvSpPr>
                <a:spLocks noGrp="1"/>
              </p:cNvSpPr>
              <p:nvPr>
                <p:ph sz="half" idx="1"/>
              </p:nvPr>
            </p:nvSpPr>
            <p:spPr/>
            <p:txBody>
              <a:bodyPr/>
              <a:lstStyle/>
              <a:p>
                <a:r>
                  <a:rPr lang="en-US" dirty="0">
                    <a:solidFill>
                      <a:schemeClr val="accent2">
                        <a:lumMod val="75000"/>
                      </a:schemeClr>
                    </a:solidFill>
                  </a:rPr>
                  <a:t>Write the first four terms of </a:t>
                </a:r>
                <a:br>
                  <a:rPr lang="en-US" b="0" i="1" dirty="0">
                    <a:latin typeface="Cambria Math" panose="02040503050406030204" pitchFamily="18" charset="0"/>
                  </a:rPr>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𝑛</m:t>
                    </m:r>
                    <m:r>
                      <a:rPr lang="en-US" b="0" i="1" smtClean="0">
                        <a:latin typeface="Cambria Math" panose="02040503050406030204" pitchFamily="18" charset="0"/>
                      </a:rPr>
                      <m:t>−3</m:t>
                    </m:r>
                  </m:oMath>
                </a14:m>
                <a:r>
                  <a:rPr lang="en-US" dirty="0"/>
                  <a:t> </a:t>
                </a:r>
              </a:p>
            </p:txBody>
          </p:sp>
        </mc:Choice>
        <mc:Fallback>
          <p:sp>
            <p:nvSpPr>
              <p:cNvPr id="3" name="Content Placeholder 2">
                <a:extLst>
                  <a:ext uri="{FF2B5EF4-FFF2-40B4-BE49-F238E27FC236}">
                    <a16:creationId xmlns:a16="http://schemas.microsoft.com/office/drawing/2014/main" id="{B7710E87-E6F9-4484-8FB6-07A4D9535800}"/>
                  </a:ext>
                </a:extLst>
              </p:cNvPr>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DF1637D-ED5F-4692-833D-7A4E363DCD9A}"/>
                  </a:ext>
                </a:extLst>
              </p:cNvPr>
              <p:cNvSpPr>
                <a:spLocks noGrp="1"/>
              </p:cNvSpPr>
              <p:nvPr>
                <p:ph sz="half" idx="2"/>
              </p:nvPr>
            </p:nvSpPr>
            <p:spPr/>
            <p:txBody>
              <a:bodyPr/>
              <a:lstStyle/>
              <a:p>
                <a:r>
                  <a:rPr lang="pt-BR" dirty="0">
                    <a:latin typeface="Cambria Math" panose="02040503050406030204" pitchFamily="18" charset="0"/>
                  </a:rPr>
                  <a:t>Try 600#5</a:t>
                </a:r>
                <a:br>
                  <a:rPr lang="en-US" i="1" dirty="0">
                    <a:latin typeface="Cambria Math" panose="02040503050406030204" pitchFamily="18" charset="0"/>
                  </a:rPr>
                </a:br>
                <a14:m>
                  <m:oMath xmlns:m="http://schemas.openxmlformats.org/officeDocument/2006/math">
                    <m:r>
                      <a:rPr lang="pt-BR" i="1" dirty="0" smtClean="0">
                        <a:latin typeface="Cambria Math" panose="02040503050406030204" pitchFamily="18" charset="0"/>
                      </a:rPr>
                      <m:t>𝑓</m:t>
                    </m:r>
                    <m:r>
                      <a:rPr lang="pt-BR" i="1" dirty="0" smtClean="0">
                        <a:latin typeface="Cambria Math" panose="02040503050406030204" pitchFamily="18" charset="0"/>
                      </a:rPr>
                      <m:t>(</m:t>
                    </m:r>
                    <m:r>
                      <a:rPr lang="pt-BR" i="1" dirty="0" smtClean="0">
                        <a:latin typeface="Cambria Math" panose="02040503050406030204" pitchFamily="18" charset="0"/>
                      </a:rPr>
                      <m:t>𝑛</m:t>
                    </m:r>
                    <m:r>
                      <a:rPr lang="pt-BR"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4</m:t>
                        </m:r>
                      </m:e>
                      <m:sup>
                        <m:r>
                          <a:rPr lang="pt-BR" i="1" dirty="0" smtClean="0">
                            <a:latin typeface="Cambria Math" panose="02040503050406030204" pitchFamily="18" charset="0"/>
                          </a:rPr>
                          <m:t>𝑛</m:t>
                        </m:r>
                        <m:r>
                          <a:rPr lang="en-US" b="0" i="1" dirty="0" smtClean="0">
                            <a:latin typeface="Cambria Math" panose="02040503050406030204" pitchFamily="18" charset="0"/>
                          </a:rPr>
                          <m:t>−</m:t>
                        </m:r>
                        <m:r>
                          <a:rPr lang="pt-BR" i="1" dirty="0" smtClean="0">
                            <a:latin typeface="Cambria Math" panose="02040503050406030204" pitchFamily="18" charset="0"/>
                          </a:rPr>
                          <m:t>1</m:t>
                        </m:r>
                      </m:sup>
                    </m:sSup>
                  </m:oMath>
                </a14:m>
                <a:endParaRPr lang="en-US" dirty="0"/>
              </a:p>
              <a:p>
                <a:endParaRPr lang="en-US" dirty="0"/>
              </a:p>
            </p:txBody>
          </p:sp>
        </mc:Choice>
        <mc:Fallback xmlns="">
          <p:sp>
            <p:nvSpPr>
              <p:cNvPr id="4" name="Content Placeholder 3">
                <a:extLst>
                  <a:ext uri="{FF2B5EF4-FFF2-40B4-BE49-F238E27FC236}">
                    <a16:creationId xmlns:a16="http://schemas.microsoft.com/office/drawing/2014/main" id="{EDF1637D-ED5F-4692-833D-7A4E363DCD9A}"/>
                  </a:ext>
                </a:extLst>
              </p:cNvPr>
              <p:cNvSpPr>
                <a:spLocks noGrp="1" noRot="1" noChangeAspect="1" noMove="1" noResize="1" noEditPoints="1" noAdjustHandles="1" noChangeArrowheads="1" noChangeShapeType="1" noTextEdit="1"/>
              </p:cNvSpPr>
              <p:nvPr>
                <p:ph sz="half" idx="2"/>
              </p:nvPr>
            </p:nvSpPr>
            <p:spPr>
              <a:blipFill>
                <a:blip r:embed="rId4"/>
                <a:stretch>
                  <a:fillRect l="-1824" t="-200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78677950-9E27-47BB-9BDF-6C9F1895B20D}"/>
              </a:ext>
            </a:extLst>
          </p:cNvPr>
          <p:cNvSpPr>
            <a:spLocks noGrp="1"/>
          </p:cNvSpPr>
          <p:nvPr>
            <p:ph type="sldNum" sz="quarter" idx="12"/>
          </p:nvPr>
        </p:nvSpPr>
        <p:spPr/>
        <p:txBody>
          <a:bodyPr/>
          <a:lstStyle/>
          <a:p>
            <a:fld id="{49804466-71A5-484C-9A97-DA563B716E01}" type="slidenum">
              <a:rPr lang="en-US" smtClean="0"/>
              <a:t>6</a:t>
            </a:fld>
            <a:endParaRPr lang="en-US"/>
          </a:p>
        </p:txBody>
      </p:sp>
    </p:spTree>
    <p:extLst>
      <p:ext uri="{BB962C8B-B14F-4D97-AF65-F5344CB8AC3E}">
        <p14:creationId xmlns:p14="http://schemas.microsoft.com/office/powerpoint/2010/main" val="379155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11.1A Defining and Using Sequences</a:t>
            </a:r>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p:txBody>
              <a:bodyPr>
                <a:normAutofit/>
              </a:bodyPr>
              <a:lstStyle/>
              <a:p>
                <a:r>
                  <a:rPr lang="en-US" dirty="0">
                    <a:solidFill>
                      <a:schemeClr val="accent3">
                        <a:lumMod val="50000"/>
                      </a:schemeClr>
                    </a:solidFill>
                  </a:rPr>
                  <a:t>Writing rules for sequences</a:t>
                </a:r>
              </a:p>
              <a:p>
                <a:pPr lvl="1"/>
                <a:r>
                  <a:rPr lang="en-US" dirty="0"/>
                  <a:t>Look for patterns </a:t>
                </a:r>
              </a:p>
              <a:p>
                <a:pPr lvl="1"/>
                <a:r>
                  <a:rPr lang="en-US" dirty="0"/>
                  <a:t>Guess-and-check</a:t>
                </a:r>
              </a:p>
              <a:p>
                <a:pPr lvl="1"/>
                <a:r>
                  <a:rPr lang="en-US" dirty="0"/>
                  <a:t>For fractions, do top and bottom separately</a:t>
                </a:r>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5</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25</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125</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625</m:t>
                        </m:r>
                      </m:den>
                    </m:f>
                    <m:r>
                      <a:rPr lang="en-US" b="0" i="1" smtClean="0">
                        <a:latin typeface="Cambria Math"/>
                      </a:rPr>
                      <m:t>,…</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F7D818AE-3141-4A66-809D-FB88F685BE03}"/>
              </a:ext>
            </a:extLst>
          </p:cNvPr>
          <p:cNvSpPr>
            <a:spLocks noGrp="1"/>
          </p:cNvSpPr>
          <p:nvPr>
            <p:ph sz="half" idx="2"/>
          </p:nvPr>
        </p:nvSpPr>
        <p:spPr/>
        <p:txBody>
          <a:bodyPr/>
          <a:lstStyle/>
          <a:p>
            <a:r>
              <a:rPr lang="en-US" dirty="0"/>
              <a:t>Try 600#13</a:t>
            </a:r>
            <a:br>
              <a:rPr lang="en-US" dirty="0"/>
            </a:br>
            <a:r>
              <a:rPr lang="en-US" dirty="0"/>
              <a:t>3.1, 3.8, 4.5, 5.2, …</a:t>
            </a:r>
          </a:p>
          <a:p>
            <a:endParaRPr lang="en-US" dirty="0"/>
          </a:p>
        </p:txBody>
      </p:sp>
    </p:spTree>
    <p:extLst>
      <p:ext uri="{BB962C8B-B14F-4D97-AF65-F5344CB8AC3E}">
        <p14:creationId xmlns:p14="http://schemas.microsoft.com/office/powerpoint/2010/main" val="222203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11.1A Defining and Using Sequences</a:t>
            </a:r>
          </a:p>
        </p:txBody>
      </p:sp>
      <p:sp>
        <p:nvSpPr>
          <p:cNvPr id="3" name="Content Placeholder 2"/>
          <p:cNvSpPr>
            <a:spLocks noGrp="1"/>
          </p:cNvSpPr>
          <p:nvPr>
            <p:ph idx="1"/>
          </p:nvPr>
        </p:nvSpPr>
        <p:spPr/>
        <p:txBody>
          <a:bodyPr>
            <a:normAutofit/>
          </a:bodyPr>
          <a:lstStyle/>
          <a:p>
            <a:r>
              <a:rPr lang="en-US" sz="3200" dirty="0">
                <a:solidFill>
                  <a:schemeClr val="accent3">
                    <a:lumMod val="50000"/>
                  </a:schemeClr>
                </a:solidFill>
              </a:rPr>
              <a:t>To graph </a:t>
            </a:r>
          </a:p>
          <a:p>
            <a:pPr lvl="1"/>
            <a:r>
              <a:rPr lang="en-US" sz="3200" i="1" dirty="0"/>
              <a:t>n</a:t>
            </a:r>
            <a:r>
              <a:rPr lang="en-US" sz="3200" dirty="0"/>
              <a:t> is like </a:t>
            </a:r>
            <a:r>
              <a:rPr lang="en-US" sz="3200" i="1" dirty="0"/>
              <a:t>x</a:t>
            </a:r>
            <a:r>
              <a:rPr lang="en-US" sz="3200" dirty="0"/>
              <a:t>; </a:t>
            </a:r>
            <a:r>
              <a:rPr lang="en-US" sz="3200" i="1" dirty="0"/>
              <a:t>a</a:t>
            </a:r>
            <a:r>
              <a:rPr lang="en-US" sz="3200" i="1" baseline="-25000" dirty="0"/>
              <a:t>n</a:t>
            </a:r>
            <a:r>
              <a:rPr lang="en-US" sz="3200" dirty="0"/>
              <a:t> is like </a:t>
            </a:r>
            <a:r>
              <a:rPr lang="en-US" sz="3200" i="1" dirty="0"/>
              <a:t>y</a:t>
            </a:r>
          </a:p>
          <a:p>
            <a:pPr lvl="1"/>
            <a:r>
              <a:rPr lang="en-US" sz="3200" dirty="0"/>
              <a:t>The graph will be dots</a:t>
            </a:r>
          </a:p>
          <a:p>
            <a:pPr lvl="2"/>
            <a:r>
              <a:rPr lang="en-US" sz="3200" dirty="0"/>
              <a:t>Do NOT connect the dots</a:t>
            </a:r>
          </a:p>
        </p:txBody>
      </p:sp>
      <p:graphicFrame>
        <p:nvGraphicFramePr>
          <p:cNvPr id="4" name="Chart 3"/>
          <p:cNvGraphicFramePr/>
          <p:nvPr>
            <p:extLst/>
          </p:nvPr>
        </p:nvGraphicFramePr>
        <p:xfrm>
          <a:off x="5454732" y="3905003"/>
          <a:ext cx="6705600" cy="2921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9961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A85B0-47B2-485C-AA8E-FC21D6E0D684}"/>
              </a:ext>
            </a:extLst>
          </p:cNvPr>
          <p:cNvSpPr>
            <a:spLocks noGrp="1"/>
          </p:cNvSpPr>
          <p:nvPr>
            <p:ph type="title"/>
          </p:nvPr>
        </p:nvSpPr>
        <p:spPr/>
        <p:txBody>
          <a:bodyPr/>
          <a:lstStyle/>
          <a:p>
            <a:r>
              <a:rPr lang="en-US" dirty="0"/>
              <a:t>11.1B Defining and Using Series</a:t>
            </a:r>
          </a:p>
        </p:txBody>
      </p:sp>
      <p:sp>
        <p:nvSpPr>
          <p:cNvPr id="3" name="Text Placeholder 2">
            <a:extLst>
              <a:ext uri="{FF2B5EF4-FFF2-40B4-BE49-F238E27FC236}">
                <a16:creationId xmlns:a16="http://schemas.microsoft.com/office/drawing/2014/main" id="{B9CD5C52-222F-41F9-9F8B-8DA20671587D}"/>
              </a:ext>
            </a:extLst>
          </p:cNvPr>
          <p:cNvSpPr>
            <a:spLocks noGrp="1"/>
          </p:cNvSpPr>
          <p:nvPr>
            <p:ph type="body" idx="1"/>
          </p:nvPr>
        </p:nvSpPr>
        <p:spPr/>
        <p:txBody>
          <a:bodyPr/>
          <a:lstStyle/>
          <a:p>
            <a:r>
              <a:rPr lang="en-US" dirty="0"/>
              <a:t>After this lesson…</a:t>
            </a:r>
          </a:p>
          <a:p>
            <a:r>
              <a:rPr lang="en-US" dirty="0"/>
              <a:t>• I can write and find sums of series.</a:t>
            </a:r>
          </a:p>
        </p:txBody>
      </p:sp>
      <p:sp>
        <p:nvSpPr>
          <p:cNvPr id="4" name="Slide Number Placeholder 3">
            <a:extLst>
              <a:ext uri="{FF2B5EF4-FFF2-40B4-BE49-F238E27FC236}">
                <a16:creationId xmlns:a16="http://schemas.microsoft.com/office/drawing/2014/main" id="{A8D5905D-07A1-4E0C-816C-3F9C994376F1}"/>
              </a:ext>
            </a:extLst>
          </p:cNvPr>
          <p:cNvSpPr>
            <a:spLocks noGrp="1"/>
          </p:cNvSpPr>
          <p:nvPr>
            <p:ph type="sldNum" sz="quarter" idx="12"/>
          </p:nvPr>
        </p:nvSpPr>
        <p:spPr/>
        <p:txBody>
          <a:bodyPr/>
          <a:lstStyle/>
          <a:p>
            <a:fld id="{49804466-71A5-484C-9A97-DA563B716E01}" type="slidenum">
              <a:rPr lang="en-US" smtClean="0"/>
              <a:t>9</a:t>
            </a:fld>
            <a:endParaRPr lang="en-US"/>
          </a:p>
        </p:txBody>
      </p:sp>
    </p:spTree>
    <p:extLst>
      <p:ext uri="{BB962C8B-B14F-4D97-AF65-F5344CB8AC3E}">
        <p14:creationId xmlns:p14="http://schemas.microsoft.com/office/powerpoint/2010/main" val="2080993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accent3">
                    <a:lumMod val="50000"/>
                  </a:schemeClr>
                </a:solidFill>
              </a:rPr>
              <a:t>Series</a:t>
            </a:r>
          </a:p>
          <a:p>
            <a:pPr lvl="1"/>
            <a:r>
              <a:rPr lang="en-US" dirty="0"/>
              <a:t>Sum of a sequence</a:t>
            </a:r>
          </a:p>
          <a:p>
            <a:pPr lvl="1"/>
            <a:endParaRPr lang="en-US" dirty="0"/>
          </a:p>
          <a:p>
            <a:pPr lvl="1"/>
            <a:r>
              <a:rPr lang="en-US" dirty="0"/>
              <a:t>2, 4, 6, 8, … </a:t>
            </a:r>
            <a:r>
              <a:rPr lang="en-US" dirty="0">
                <a:sym typeface="Wingdings" pitchFamily="2" charset="2"/>
              </a:rPr>
              <a:t> sequence</a:t>
            </a:r>
          </a:p>
          <a:p>
            <a:pPr lvl="1"/>
            <a:endParaRPr lang="en-US" dirty="0">
              <a:sym typeface="Wingdings" pitchFamily="2" charset="2"/>
            </a:endParaRPr>
          </a:p>
          <a:p>
            <a:pPr lvl="1"/>
            <a:r>
              <a:rPr lang="en-US" dirty="0">
                <a:sym typeface="Wingdings" pitchFamily="2" charset="2"/>
              </a:rPr>
              <a:t>2 + 4 + 6 + 8 + </a:t>
            </a:r>
            <a:r>
              <a:rPr lang="en-US" dirty="0">
                <a:latin typeface="Calibri"/>
              </a:rPr>
              <a:t>· · ·</a:t>
            </a:r>
            <a:r>
              <a:rPr lang="en-US" dirty="0">
                <a:sym typeface="Wingdings" pitchFamily="2" charset="2"/>
              </a:rPr>
              <a:t>  series</a:t>
            </a:r>
          </a:p>
          <a:p>
            <a:pPr lvl="1"/>
            <a:endParaRPr lang="en-US" dirty="0">
              <a:sym typeface="Wingdings" pitchFamily="2" charset="2"/>
            </a:endParaRPr>
          </a:p>
        </p:txBody>
      </p:sp>
      <p:sp>
        <p:nvSpPr>
          <p:cNvPr id="3" name="Title 2"/>
          <p:cNvSpPr>
            <a:spLocks noGrp="1"/>
          </p:cNvSpPr>
          <p:nvPr>
            <p:ph type="title"/>
          </p:nvPr>
        </p:nvSpPr>
        <p:spPr/>
        <p:txBody>
          <a:bodyPr>
            <a:normAutofit/>
          </a:bodyPr>
          <a:lstStyle/>
          <a:p>
            <a:r>
              <a:rPr lang="en-US" dirty="0"/>
              <a:t>11.1B Defining and Using Series</a:t>
            </a:r>
          </a:p>
        </p:txBody>
      </p:sp>
    </p:spTree>
    <p:extLst>
      <p:ext uri="{BB962C8B-B14F-4D97-AF65-F5344CB8AC3E}">
        <p14:creationId xmlns:p14="http://schemas.microsoft.com/office/powerpoint/2010/main" val="418319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11.1B Defining and Using Series</a:t>
            </a:r>
          </a:p>
        </p:txBody>
      </p:sp>
      <mc:AlternateContent xmlns:mc="http://schemas.openxmlformats.org/markup-compatibility/2006">
        <mc:Choice xmlns:a14="http://schemas.microsoft.com/office/drawing/2010/main" Requires="a14">
          <p:sp>
            <p:nvSpPr>
              <p:cNvPr id="2" name="Content Placeholder 1"/>
              <p:cNvSpPr>
                <a:spLocks noGrp="1"/>
              </p:cNvSpPr>
              <p:nvPr>
                <p:ph idx="1"/>
              </p:nvPr>
            </p:nvSpPr>
            <p:spPr/>
            <p:txBody>
              <a:bodyPr>
                <a:normAutofit/>
              </a:bodyPr>
              <a:lstStyle/>
              <a:p>
                <a:r>
                  <a:rPr lang="en-US" dirty="0">
                    <a:solidFill>
                      <a:schemeClr val="accent3">
                        <a:lumMod val="50000"/>
                      </a:schemeClr>
                    </a:solidFill>
                    <a:sym typeface="Wingdings" pitchFamily="2" charset="2"/>
                  </a:rPr>
                  <a:t>Summation Notation </a:t>
                </a:r>
                <a:r>
                  <a:rPr lang="en-US" dirty="0">
                    <a:sym typeface="Wingdings" pitchFamily="2" charset="2"/>
                  </a:rPr>
                  <a:t>(Sigma Notation) </a:t>
                </a:r>
              </a:p>
              <a:p>
                <a:pPr lvl="1"/>
                <a:r>
                  <a:rPr lang="en-US" dirty="0">
                    <a:sym typeface="Wingdings" pitchFamily="2" charset="2"/>
                  </a:rPr>
                  <a:t>Finite</a:t>
                </a:r>
              </a:p>
              <a:p>
                <a:pPr marL="1219170" lvl="2" indent="0">
                  <a:buNone/>
                </a:pPr>
                <a14:m>
                  <m:oMathPara xmlns:m="http://schemas.openxmlformats.org/officeDocument/2006/math">
                    <m:oMathParaPr>
                      <m:jc m:val="centerGroup"/>
                    </m:oMathParaPr>
                    <m:oMath xmlns:m="http://schemas.openxmlformats.org/officeDocument/2006/math">
                      <m:r>
                        <a:rPr lang="en-US" b="0" i="1" smtClean="0">
                          <a:latin typeface="Cambria Math"/>
                        </a:rPr>
                        <m:t>2+4+6+8=</m:t>
                      </m:r>
                      <m:nary>
                        <m:naryPr>
                          <m:chr m:val="∑"/>
                          <m:ctrlPr>
                            <a:rPr lang="en-US" b="0" i="1" smtClean="0">
                              <a:latin typeface="Cambria Math" panose="02040503050406030204" pitchFamily="18" charset="0"/>
                            </a:rPr>
                          </m:ctrlPr>
                        </m:naryPr>
                        <m:sub>
                          <m:r>
                            <a:rPr lang="en-US" b="0" i="1" smtClean="0">
                              <a:solidFill>
                                <a:schemeClr val="accent5">
                                  <a:lumMod val="50000"/>
                                </a:schemeClr>
                              </a:solidFill>
                              <a:latin typeface="Cambria Math"/>
                            </a:rPr>
                            <m:t>𝑖</m:t>
                          </m:r>
                          <m:r>
                            <a:rPr lang="en-US" b="0" i="1" smtClean="0">
                              <a:latin typeface="Cambria Math"/>
                            </a:rPr>
                            <m:t>=</m:t>
                          </m:r>
                          <m:r>
                            <a:rPr lang="en-US" b="0" i="1" smtClean="0">
                              <a:solidFill>
                                <a:srgbClr val="0070C0"/>
                              </a:solidFill>
                              <a:latin typeface="Cambria Math"/>
                            </a:rPr>
                            <m:t>1</m:t>
                          </m:r>
                        </m:sub>
                        <m:sup>
                          <m:r>
                            <a:rPr lang="en-US" b="0" i="1" smtClean="0">
                              <a:solidFill>
                                <a:schemeClr val="accent2">
                                  <a:lumMod val="75000"/>
                                </a:schemeClr>
                              </a:solidFill>
                              <a:latin typeface="Cambria Math"/>
                            </a:rPr>
                            <m:t>4</m:t>
                          </m:r>
                        </m:sup>
                        <m:e>
                          <m:r>
                            <a:rPr lang="en-US" b="0" i="1" smtClean="0">
                              <a:latin typeface="Cambria Math"/>
                            </a:rPr>
                            <m:t>2</m:t>
                          </m:r>
                          <m:r>
                            <a:rPr lang="en-US" b="0" i="1" smtClean="0">
                              <a:latin typeface="Cambria Math"/>
                            </a:rPr>
                            <m:t>𝑖</m:t>
                          </m:r>
                        </m:e>
                      </m:nary>
                    </m:oMath>
                  </m:oMathPara>
                </a14:m>
                <a:endParaRPr lang="en-US" dirty="0"/>
              </a:p>
              <a:p>
                <a:pPr lvl="1"/>
                <a:r>
                  <a:rPr lang="en-US" dirty="0"/>
                  <a:t>Infinite</a:t>
                </a:r>
              </a:p>
              <a:p>
                <a:pPr marL="1066773" lvl="2" indent="0">
                  <a:buNone/>
                </a:pPr>
                <a14:m>
                  <m:oMathPara xmlns:m="http://schemas.openxmlformats.org/officeDocument/2006/math">
                    <m:oMathParaPr>
                      <m:jc m:val="centerGroup"/>
                    </m:oMathParaPr>
                    <m:oMath xmlns:m="http://schemas.openxmlformats.org/officeDocument/2006/math">
                      <m:r>
                        <a:rPr lang="en-US" i="1">
                          <a:latin typeface="Cambria Math"/>
                        </a:rPr>
                        <m:t>2+4+6+8</m:t>
                      </m:r>
                      <m:r>
                        <a:rPr lang="en-US" b="0" i="1" smtClean="0">
                          <a:latin typeface="Cambria Math"/>
                        </a:rPr>
                        <m:t>+⋯</m:t>
                      </m:r>
                      <m:r>
                        <a:rPr lang="en-US" i="1">
                          <a:latin typeface="Cambria Math"/>
                        </a:rPr>
                        <m:t>=</m:t>
                      </m:r>
                      <m:nary>
                        <m:naryPr>
                          <m:chr m:val="∑"/>
                          <m:ctrlPr>
                            <a:rPr lang="en-US" i="1">
                              <a:latin typeface="Cambria Math" panose="02040503050406030204" pitchFamily="18" charset="0"/>
                            </a:rPr>
                          </m:ctrlPr>
                        </m:naryPr>
                        <m:sub>
                          <m:r>
                            <a:rPr lang="en-US" i="1">
                              <a:latin typeface="Cambria Math"/>
                            </a:rPr>
                            <m:t>𝑖</m:t>
                          </m:r>
                          <m:r>
                            <a:rPr lang="en-US" i="1">
                              <a:latin typeface="Cambria Math"/>
                            </a:rPr>
                            <m:t>=1</m:t>
                          </m:r>
                        </m:sub>
                        <m:sup>
                          <m:r>
                            <a:rPr lang="en-US" b="0" i="1" smtClean="0">
                              <a:latin typeface="Cambria Math"/>
                            </a:rPr>
                            <m:t>∞</m:t>
                          </m:r>
                        </m:sup>
                        <m:e>
                          <m:r>
                            <a:rPr lang="en-US" i="1">
                              <a:latin typeface="Cambria Math"/>
                            </a:rPr>
                            <m:t>2</m:t>
                          </m:r>
                          <m:r>
                            <a:rPr lang="en-US" i="1">
                              <a:latin typeface="Cambria Math"/>
                            </a:rPr>
                            <m:t>𝑖</m:t>
                          </m:r>
                        </m:e>
                      </m:nary>
                    </m:oMath>
                  </m:oMathPara>
                </a14:m>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
        <p:nvSpPr>
          <p:cNvPr id="5" name="TextBox 4"/>
          <p:cNvSpPr txBox="1"/>
          <p:nvPr/>
        </p:nvSpPr>
        <p:spPr>
          <a:xfrm>
            <a:off x="8352589" y="3445482"/>
            <a:ext cx="3962400" cy="1077218"/>
          </a:xfrm>
          <a:prstGeom prst="rect">
            <a:avLst/>
          </a:prstGeom>
          <a:noFill/>
        </p:spPr>
        <p:txBody>
          <a:bodyPr wrap="square" rtlCol="0">
            <a:spAutoFit/>
          </a:bodyPr>
          <a:lstStyle/>
          <a:p>
            <a:r>
              <a:rPr lang="en-US" sz="3200" dirty="0">
                <a:solidFill>
                  <a:schemeClr val="accent5">
                    <a:lumMod val="50000"/>
                  </a:schemeClr>
                </a:solidFill>
              </a:rPr>
              <a:t>Index of summation </a:t>
            </a:r>
            <a:r>
              <a:rPr lang="en-US" sz="3200" dirty="0"/>
              <a:t>(variable)</a:t>
            </a:r>
          </a:p>
        </p:txBody>
      </p:sp>
      <p:sp>
        <p:nvSpPr>
          <p:cNvPr id="6" name="TextBox 5"/>
          <p:cNvSpPr txBox="1"/>
          <p:nvPr/>
        </p:nvSpPr>
        <p:spPr>
          <a:xfrm>
            <a:off x="8849895" y="2791736"/>
            <a:ext cx="2235200" cy="584775"/>
          </a:xfrm>
          <a:prstGeom prst="rect">
            <a:avLst/>
          </a:prstGeom>
          <a:noFill/>
        </p:spPr>
        <p:txBody>
          <a:bodyPr wrap="square" rtlCol="0">
            <a:spAutoFit/>
          </a:bodyPr>
          <a:lstStyle/>
          <a:p>
            <a:r>
              <a:rPr lang="en-US" sz="3200" dirty="0">
                <a:solidFill>
                  <a:srgbClr val="0070C0"/>
                </a:solidFill>
              </a:rPr>
              <a:t>Lower</a:t>
            </a:r>
            <a:r>
              <a:rPr lang="en-US" sz="2400" dirty="0">
                <a:solidFill>
                  <a:srgbClr val="0070C0"/>
                </a:solidFill>
              </a:rPr>
              <a:t> </a:t>
            </a:r>
            <a:r>
              <a:rPr lang="en-US" sz="3200" dirty="0">
                <a:solidFill>
                  <a:srgbClr val="0070C0"/>
                </a:solidFill>
              </a:rPr>
              <a:t>limit</a:t>
            </a:r>
            <a:endParaRPr lang="en-US" sz="2400" dirty="0">
              <a:solidFill>
                <a:srgbClr val="0070C0"/>
              </a:solidFill>
            </a:endParaRPr>
          </a:p>
        </p:txBody>
      </p:sp>
      <p:sp>
        <p:nvSpPr>
          <p:cNvPr id="7" name="TextBox 6"/>
          <p:cNvSpPr txBox="1"/>
          <p:nvPr/>
        </p:nvSpPr>
        <p:spPr>
          <a:xfrm>
            <a:off x="8545095" y="1724777"/>
            <a:ext cx="2540000" cy="584775"/>
          </a:xfrm>
          <a:prstGeom prst="rect">
            <a:avLst/>
          </a:prstGeom>
          <a:noFill/>
        </p:spPr>
        <p:txBody>
          <a:bodyPr wrap="square" rtlCol="0">
            <a:spAutoFit/>
          </a:bodyPr>
          <a:lstStyle/>
          <a:p>
            <a:r>
              <a:rPr lang="en-US" sz="3200" dirty="0">
                <a:solidFill>
                  <a:schemeClr val="accent2">
                    <a:lumMod val="75000"/>
                  </a:schemeClr>
                </a:solidFill>
              </a:rPr>
              <a:t>Upper</a:t>
            </a:r>
            <a:r>
              <a:rPr lang="en-US" sz="2400" dirty="0">
                <a:solidFill>
                  <a:schemeClr val="accent2">
                    <a:lumMod val="75000"/>
                  </a:schemeClr>
                </a:solidFill>
              </a:rPr>
              <a:t> </a:t>
            </a:r>
            <a:r>
              <a:rPr lang="en-US" sz="3200" dirty="0">
                <a:solidFill>
                  <a:schemeClr val="accent2">
                    <a:lumMod val="75000"/>
                  </a:schemeClr>
                </a:solidFill>
              </a:rPr>
              <a:t>limit</a:t>
            </a:r>
            <a:endParaRPr lang="en-US" sz="2400" dirty="0">
              <a:solidFill>
                <a:schemeClr val="accent2">
                  <a:lumMod val="75000"/>
                </a:schemeClr>
              </a:solidFill>
            </a:endParaRPr>
          </a:p>
        </p:txBody>
      </p:sp>
      <p:cxnSp>
        <p:nvCxnSpPr>
          <p:cNvPr id="9" name="Straight Arrow Connector 8"/>
          <p:cNvCxnSpPr>
            <a:stCxn id="7" idx="1"/>
          </p:cNvCxnSpPr>
          <p:nvPr/>
        </p:nvCxnSpPr>
        <p:spPr>
          <a:xfrm flipH="1">
            <a:off x="6716295" y="2017165"/>
            <a:ext cx="1828800" cy="16480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1"/>
          </p:cNvCxnSpPr>
          <p:nvPr/>
        </p:nvCxnSpPr>
        <p:spPr>
          <a:xfrm flipH="1">
            <a:off x="6817895" y="3084124"/>
            <a:ext cx="2032000" cy="16481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1"/>
          </p:cNvCxnSpPr>
          <p:nvPr/>
        </p:nvCxnSpPr>
        <p:spPr>
          <a:xfrm flipH="1" flipV="1">
            <a:off x="6422189" y="3445493"/>
            <a:ext cx="1930400" cy="53859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3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pPr marL="457189" lvl="1" indent="-457189">
                  <a:buFont typeface="Wingdings 2" pitchFamily="18" charset="2"/>
                  <a:buChar char="³"/>
                </a:pPr>
                <a:r>
                  <a:rPr lang="en-US" dirty="0"/>
                  <a:t>Try 600#25</a:t>
                </a:r>
                <a:br>
                  <a:rPr lang="en-US" dirty="0"/>
                </a:br>
                <a14:m>
                  <m:oMath xmlns:m="http://schemas.openxmlformats.org/officeDocument/2006/math">
                    <m:r>
                      <a:rPr lang="en-US" b="0" i="1" smtClean="0">
                        <a:latin typeface="Cambria Math" panose="02040503050406030204" pitchFamily="18" charset="0"/>
                      </a:rPr>
                      <m:t>7+10+13+16+19</m:t>
                    </m:r>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621"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11.1B Defining and Using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lstStyle/>
              <a:p>
                <a:r>
                  <a:rPr lang="en-US" dirty="0">
                    <a:solidFill>
                      <a:schemeClr val="accent2">
                        <a:lumMod val="75000"/>
                      </a:schemeClr>
                    </a:solidFill>
                  </a:rPr>
                  <a:t>Write as a summation</a:t>
                </a:r>
              </a:p>
              <a:p>
                <a:pPr lvl="1"/>
                <a14:m>
                  <m:oMath xmlns:m="http://schemas.openxmlformats.org/officeDocument/2006/math">
                    <m:r>
                      <a:rPr lang="en-US" b="0" i="1" smtClean="0">
                        <a:latin typeface="Cambria Math"/>
                      </a:rPr>
                      <m:t>4+8+12+⋯+100</m:t>
                    </m:r>
                  </m:oMath>
                </a14:m>
                <a:endParaRPr lang="en-US" dirty="0">
                  <a:latin typeface="Calibri"/>
                </a:endParaRPr>
              </a:p>
              <a:p>
                <a:pPr lvl="1"/>
                <a:endParaRPr lang="en-US" dirty="0">
                  <a:latin typeface="Calibri"/>
                </a:endParaRPr>
              </a:p>
              <a:p>
                <a:pPr lvl="1"/>
                <a:endParaRPr lang="en-US" dirty="0">
                  <a:latin typeface="Calibri"/>
                </a:endParaRPr>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396659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11.1B Defining and Using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normAutofit/>
              </a:bodyPr>
              <a:lstStyle/>
              <a:p>
                <a:r>
                  <a:rPr lang="en-US" dirty="0">
                    <a:solidFill>
                      <a:schemeClr val="accent2">
                        <a:lumMod val="75000"/>
                      </a:schemeClr>
                    </a:solidFill>
                  </a:rPr>
                  <a:t>Find the sum of the series</a:t>
                </a:r>
              </a:p>
              <a:p>
                <a:pPr marL="0" indent="0">
                  <a:buNone/>
                </a:pPr>
                <a14:m>
                  <m:oMathPara xmlns:m="http://schemas.openxmlformats.org/officeDocument/2006/math">
                    <m:oMathParaPr>
                      <m:jc m:val="left"/>
                    </m:oMathParaPr>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a:rPr>
                            <m:t>𝑘</m:t>
                          </m:r>
                          <m:r>
                            <a:rPr lang="en-US" b="0" i="1" smtClean="0">
                              <a:latin typeface="Cambria Math"/>
                            </a:rPr>
                            <m:t>=5</m:t>
                          </m:r>
                        </m:sub>
                        <m:sup>
                          <m:r>
                            <a:rPr lang="en-US" b="0" i="1" smtClean="0">
                              <a:latin typeface="Cambria Math"/>
                            </a:rPr>
                            <m:t>10</m:t>
                          </m:r>
                        </m:sup>
                        <m:e>
                          <m:sSup>
                            <m:sSupPr>
                              <m:ctrlPr>
                                <a:rPr lang="en-US" b="0" i="1" smtClean="0">
                                  <a:latin typeface="Cambria Math" panose="02040503050406030204" pitchFamily="18" charset="0"/>
                                </a:rPr>
                              </m:ctrlPr>
                            </m:sSupPr>
                            <m:e>
                              <m:r>
                                <a:rPr lang="en-US" b="0" i="1" smtClean="0">
                                  <a:latin typeface="Cambria Math"/>
                                </a:rPr>
                                <m:t>𝑘</m:t>
                              </m:r>
                            </m:e>
                            <m:sup>
                              <m:r>
                                <a:rPr lang="en-US" b="0" i="1" smtClean="0">
                                  <a:latin typeface="Cambria Math"/>
                                </a:rPr>
                                <m:t>2</m:t>
                              </m:r>
                            </m:sup>
                          </m:sSup>
                        </m:e>
                      </m:nary>
                      <m:r>
                        <a:rPr lang="en-US" b="0" i="1" smtClean="0">
                          <a:latin typeface="Cambria Math"/>
                        </a:rPr>
                        <m:t>+1</m:t>
                      </m:r>
                    </m:oMath>
                  </m:oMathPara>
                </a14:m>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ED48B80-8415-4D3C-A880-A8E7111DC5B0}"/>
                  </a:ext>
                </a:extLst>
              </p:cNvPr>
              <p:cNvSpPr>
                <a:spLocks noGrp="1"/>
              </p:cNvSpPr>
              <p:nvPr>
                <p:ph sz="half" idx="2"/>
              </p:nvPr>
            </p:nvSpPr>
            <p:spPr/>
            <p:txBody>
              <a:bodyPr/>
              <a:lstStyle/>
              <a:p>
                <a:r>
                  <a:rPr lang="en-US" dirty="0"/>
                  <a:t>Try 600#39</a:t>
                </a:r>
                <a:br>
                  <a:rPr lang="en-US" dirty="0"/>
                </a:br>
                <a14:m>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=2</m:t>
                        </m:r>
                      </m:sub>
                      <m:sup>
                        <m:r>
                          <a:rPr lang="en-US" b="0" i="1" smtClean="0">
                            <a:latin typeface="Cambria Math" panose="02040503050406030204" pitchFamily="18" charset="0"/>
                          </a:rPr>
                          <m:t>8</m:t>
                        </m:r>
                      </m:sup>
                      <m:e>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𝑖</m:t>
                            </m:r>
                          </m:den>
                        </m:f>
                      </m:e>
                    </m:nary>
                  </m:oMath>
                </a14:m>
                <a:endParaRPr lang="en-US" dirty="0"/>
              </a:p>
            </p:txBody>
          </p:sp>
        </mc:Choice>
        <mc:Fallback xmlns="">
          <p:sp>
            <p:nvSpPr>
              <p:cNvPr id="4" name="Content Placeholder 3">
                <a:extLst>
                  <a:ext uri="{FF2B5EF4-FFF2-40B4-BE49-F238E27FC236}">
                    <a16:creationId xmlns:a16="http://schemas.microsoft.com/office/drawing/2014/main" id="{6ED48B80-8415-4D3C-A880-A8E7111DC5B0}"/>
                  </a:ext>
                </a:extLst>
              </p:cNvPr>
              <p:cNvSpPr>
                <a:spLocks noGrp="1" noRot="1" noChangeAspect="1" noMove="1" noResize="1" noEditPoints="1" noAdjustHandles="1" noChangeArrowheads="1" noChangeShapeType="1" noTextEdit="1"/>
              </p:cNvSpPr>
              <p:nvPr>
                <p:ph sz="half" idx="2"/>
              </p:nvPr>
            </p:nvSpPr>
            <p:spPr>
              <a:blipFill>
                <a:blip r:embed="rId4"/>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265229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11.1B Defining and Using Series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dirty="0">
                    <a:solidFill>
                      <a:schemeClr val="accent3">
                        <a:lumMod val="50000"/>
                      </a:schemeClr>
                    </a:solidFill>
                  </a:rPr>
                  <a:t>Some shortcut formulas</a:t>
                </a:r>
              </a:p>
              <a:p>
                <a:pPr marL="0" indent="0">
                  <a:buNone/>
                </a:pPr>
                <a14:m>
                  <m:oMathPara xmlns:m="http://schemas.openxmlformats.org/officeDocument/2006/math">
                    <m:oMathParaPr>
                      <m:jc m:val="centerGroup"/>
                    </m:oMathParaPr>
                    <m:oMath xmlns:m="http://schemas.openxmlformats.org/officeDocument/2006/math">
                      <m:nary>
                        <m:naryPr>
                          <m:chr m:val="∑"/>
                          <m:ctrlPr>
                            <a:rPr lang="en-US" b="0" i="1" smtClean="0">
                              <a:solidFill>
                                <a:schemeClr val="accent2">
                                  <a:lumMod val="75000"/>
                                </a:schemeClr>
                              </a:solidFill>
                              <a:latin typeface="Cambria Math" panose="02040503050406030204" pitchFamily="18" charset="0"/>
                            </a:rPr>
                          </m:ctrlPr>
                        </m:naryPr>
                        <m:sub>
                          <m:r>
                            <a:rPr lang="en-US" b="0" i="1" smtClean="0">
                              <a:solidFill>
                                <a:schemeClr val="accent2">
                                  <a:lumMod val="75000"/>
                                </a:schemeClr>
                              </a:solidFill>
                              <a:latin typeface="Cambria Math"/>
                            </a:rPr>
                            <m:t>𝑖</m:t>
                          </m:r>
                          <m:r>
                            <a:rPr lang="en-US" b="0" i="1" smtClean="0">
                              <a:solidFill>
                                <a:schemeClr val="accent2">
                                  <a:lumMod val="75000"/>
                                </a:schemeClr>
                              </a:solidFill>
                              <a:latin typeface="Cambria Math"/>
                            </a:rPr>
                            <m:t>=1</m:t>
                          </m:r>
                        </m:sub>
                        <m:sup>
                          <m:r>
                            <a:rPr lang="en-US" b="0" i="1" smtClean="0">
                              <a:solidFill>
                                <a:schemeClr val="accent2">
                                  <a:lumMod val="75000"/>
                                </a:schemeClr>
                              </a:solidFill>
                              <a:latin typeface="Cambria Math"/>
                            </a:rPr>
                            <m:t>𝑛</m:t>
                          </m:r>
                        </m:sup>
                        <m:e>
                          <m:r>
                            <a:rPr lang="en-US" b="0" i="1" smtClean="0">
                              <a:solidFill>
                                <a:schemeClr val="accent2">
                                  <a:lumMod val="75000"/>
                                </a:schemeClr>
                              </a:solidFill>
                              <a:latin typeface="Cambria Math"/>
                            </a:rPr>
                            <m:t>1</m:t>
                          </m:r>
                        </m:e>
                      </m:nary>
                      <m:r>
                        <a:rPr lang="en-US" b="0" i="1" smtClean="0">
                          <a:solidFill>
                            <a:schemeClr val="accent2">
                              <a:lumMod val="75000"/>
                            </a:schemeClr>
                          </a:solidFill>
                          <a:latin typeface="Cambria Math"/>
                        </a:rPr>
                        <m:t>=</m:t>
                      </m:r>
                      <m:r>
                        <a:rPr lang="en-US" b="0" i="1" smtClean="0">
                          <a:solidFill>
                            <a:schemeClr val="accent2">
                              <a:lumMod val="75000"/>
                            </a:schemeClr>
                          </a:solidFill>
                          <a:latin typeface="Cambria Math"/>
                        </a:rPr>
                        <m:t>𝑛</m:t>
                      </m:r>
                    </m:oMath>
                  </m:oMathPara>
                </a14:m>
                <a:endParaRPr lang="en-US" b="0" dirty="0">
                  <a:solidFill>
                    <a:schemeClr val="accent2">
                      <a:lumMod val="75000"/>
                    </a:schemeClr>
                  </a:solidFill>
                </a:endParaRPr>
              </a:p>
              <a:p>
                <a:pPr marL="0" indent="0">
                  <a:buNone/>
                </a:pPr>
                <a14:m>
                  <m:oMathPara xmlns:m="http://schemas.openxmlformats.org/officeDocument/2006/math">
                    <m:oMathParaPr>
                      <m:jc m:val="centerGroup"/>
                    </m:oMathParaPr>
                    <m:oMath xmlns:m="http://schemas.openxmlformats.org/officeDocument/2006/math">
                      <m:nary>
                        <m:naryPr>
                          <m:chr m:val="∑"/>
                          <m:ctrlPr>
                            <a:rPr lang="en-US" b="0" i="1" smtClean="0">
                              <a:solidFill>
                                <a:schemeClr val="accent5">
                                  <a:lumMod val="50000"/>
                                </a:schemeClr>
                              </a:solidFill>
                              <a:latin typeface="Cambria Math" panose="02040503050406030204" pitchFamily="18" charset="0"/>
                            </a:rPr>
                          </m:ctrlPr>
                        </m:naryPr>
                        <m:sub>
                          <m:r>
                            <a:rPr lang="en-US" b="0" i="1" smtClean="0">
                              <a:solidFill>
                                <a:schemeClr val="accent5">
                                  <a:lumMod val="50000"/>
                                </a:schemeClr>
                              </a:solidFill>
                              <a:latin typeface="Cambria Math"/>
                            </a:rPr>
                            <m:t>𝑖</m:t>
                          </m:r>
                          <m:r>
                            <a:rPr lang="en-US" b="0" i="1" smtClean="0">
                              <a:solidFill>
                                <a:schemeClr val="accent5">
                                  <a:lumMod val="50000"/>
                                </a:schemeClr>
                              </a:solidFill>
                              <a:latin typeface="Cambria Math"/>
                            </a:rPr>
                            <m:t>=1</m:t>
                          </m:r>
                        </m:sub>
                        <m:sup>
                          <m:r>
                            <a:rPr lang="en-US" b="0" i="1" smtClean="0">
                              <a:solidFill>
                                <a:schemeClr val="accent5">
                                  <a:lumMod val="50000"/>
                                </a:schemeClr>
                              </a:solidFill>
                              <a:latin typeface="Cambria Math"/>
                            </a:rPr>
                            <m:t>𝑛</m:t>
                          </m:r>
                        </m:sup>
                        <m:e>
                          <m:r>
                            <a:rPr lang="en-US" b="0" i="1" smtClean="0">
                              <a:solidFill>
                                <a:schemeClr val="accent5">
                                  <a:lumMod val="50000"/>
                                </a:schemeClr>
                              </a:solidFill>
                              <a:latin typeface="Cambria Math"/>
                            </a:rPr>
                            <m:t>𝑖</m:t>
                          </m:r>
                        </m:e>
                      </m:nary>
                      <m:r>
                        <a:rPr lang="en-US" b="0" i="1" smtClean="0">
                          <a:solidFill>
                            <a:schemeClr val="accent5">
                              <a:lumMod val="50000"/>
                            </a:schemeClr>
                          </a:solidFill>
                          <a:latin typeface="Cambria Math"/>
                        </a:rPr>
                        <m:t>=</m:t>
                      </m:r>
                      <m:f>
                        <m:fPr>
                          <m:ctrlPr>
                            <a:rPr lang="en-US" b="0" i="1" smtClean="0">
                              <a:solidFill>
                                <a:schemeClr val="accent5">
                                  <a:lumMod val="50000"/>
                                </a:schemeClr>
                              </a:solidFill>
                              <a:latin typeface="Cambria Math" panose="02040503050406030204" pitchFamily="18" charset="0"/>
                            </a:rPr>
                          </m:ctrlPr>
                        </m:fPr>
                        <m:num>
                          <m:r>
                            <a:rPr lang="en-US" b="0" i="1" smtClean="0">
                              <a:solidFill>
                                <a:schemeClr val="accent5">
                                  <a:lumMod val="50000"/>
                                </a:schemeClr>
                              </a:solidFill>
                              <a:latin typeface="Cambria Math"/>
                            </a:rPr>
                            <m:t>𝑛</m:t>
                          </m:r>
                          <m:d>
                            <m:dPr>
                              <m:ctrlPr>
                                <a:rPr lang="en-US" b="0" i="1" smtClean="0">
                                  <a:solidFill>
                                    <a:schemeClr val="accent5">
                                      <a:lumMod val="50000"/>
                                    </a:schemeClr>
                                  </a:solidFill>
                                  <a:latin typeface="Cambria Math" panose="02040503050406030204" pitchFamily="18" charset="0"/>
                                </a:rPr>
                              </m:ctrlPr>
                            </m:dPr>
                            <m:e>
                              <m:r>
                                <a:rPr lang="en-US" b="0" i="1" smtClean="0">
                                  <a:solidFill>
                                    <a:schemeClr val="accent5">
                                      <a:lumMod val="50000"/>
                                    </a:schemeClr>
                                  </a:solidFill>
                                  <a:latin typeface="Cambria Math"/>
                                </a:rPr>
                                <m:t>𝑛</m:t>
                              </m:r>
                              <m:r>
                                <a:rPr lang="en-US" b="0" i="1" smtClean="0">
                                  <a:solidFill>
                                    <a:schemeClr val="accent5">
                                      <a:lumMod val="50000"/>
                                    </a:schemeClr>
                                  </a:solidFill>
                                  <a:latin typeface="Cambria Math"/>
                                </a:rPr>
                                <m:t>+1</m:t>
                              </m:r>
                            </m:e>
                          </m:d>
                        </m:num>
                        <m:den>
                          <m:r>
                            <a:rPr lang="en-US" b="0" i="1" smtClean="0">
                              <a:solidFill>
                                <a:schemeClr val="accent5">
                                  <a:lumMod val="50000"/>
                                </a:schemeClr>
                              </a:solidFill>
                              <a:latin typeface="Cambria Math"/>
                            </a:rPr>
                            <m:t>2</m:t>
                          </m:r>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nary>
                        <m:naryPr>
                          <m:chr m:val="∑"/>
                          <m:ctrlPr>
                            <a:rPr lang="en-US" b="0" i="1" smtClean="0">
                              <a:solidFill>
                                <a:srgbClr val="0070C0"/>
                              </a:solidFill>
                              <a:latin typeface="Cambria Math" panose="02040503050406030204" pitchFamily="18" charset="0"/>
                            </a:rPr>
                          </m:ctrlPr>
                        </m:naryPr>
                        <m:sub>
                          <m:r>
                            <a:rPr lang="en-US" b="0" i="1" smtClean="0">
                              <a:solidFill>
                                <a:srgbClr val="0070C0"/>
                              </a:solidFill>
                              <a:latin typeface="Cambria Math"/>
                            </a:rPr>
                            <m:t>𝑖</m:t>
                          </m:r>
                          <m:r>
                            <a:rPr lang="en-US" b="0" i="1" smtClean="0">
                              <a:solidFill>
                                <a:srgbClr val="0070C0"/>
                              </a:solidFill>
                              <a:latin typeface="Cambria Math"/>
                            </a:rPr>
                            <m:t>=1</m:t>
                          </m:r>
                        </m:sub>
                        <m:sup>
                          <m:r>
                            <a:rPr lang="en-US" b="0" i="1" smtClean="0">
                              <a:solidFill>
                                <a:srgbClr val="0070C0"/>
                              </a:solidFill>
                              <a:latin typeface="Cambria Math"/>
                            </a:rPr>
                            <m:t>𝑛</m:t>
                          </m:r>
                        </m:sup>
                        <m:e>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𝑖</m:t>
                              </m:r>
                            </m:e>
                            <m:sup>
                              <m:r>
                                <a:rPr lang="en-US" b="0" i="1" smtClean="0">
                                  <a:solidFill>
                                    <a:srgbClr val="0070C0"/>
                                  </a:solidFill>
                                  <a:latin typeface="Cambria Math"/>
                                </a:rPr>
                                <m:t>2</m:t>
                              </m:r>
                            </m:sup>
                          </m:sSup>
                        </m:e>
                      </m:nary>
                      <m:r>
                        <a:rPr lang="en-US" b="0" i="1" smtClean="0">
                          <a:solidFill>
                            <a:srgbClr val="0070C0"/>
                          </a:solidFill>
                          <a:latin typeface="Cambria Math"/>
                        </a:rPr>
                        <m:t>=</m:t>
                      </m:r>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𝑛</m:t>
                          </m:r>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𝑛</m:t>
                              </m:r>
                              <m:r>
                                <a:rPr lang="en-US" b="0" i="1" smtClean="0">
                                  <a:solidFill>
                                    <a:srgbClr val="0070C0"/>
                                  </a:solidFill>
                                  <a:latin typeface="Cambria Math"/>
                                </a:rPr>
                                <m:t>+1</m:t>
                              </m:r>
                            </m:e>
                          </m:d>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a:rPr>
                                <m:t>2</m:t>
                              </m:r>
                              <m:r>
                                <a:rPr lang="en-US" b="0" i="1" smtClean="0">
                                  <a:solidFill>
                                    <a:srgbClr val="0070C0"/>
                                  </a:solidFill>
                                  <a:latin typeface="Cambria Math"/>
                                </a:rPr>
                                <m:t>𝑛</m:t>
                              </m:r>
                              <m:r>
                                <a:rPr lang="en-US" b="0" i="1" smtClean="0">
                                  <a:solidFill>
                                    <a:srgbClr val="0070C0"/>
                                  </a:solidFill>
                                  <a:latin typeface="Cambria Math"/>
                                </a:rPr>
                                <m:t>+1</m:t>
                              </m:r>
                            </m:e>
                          </m:d>
                        </m:num>
                        <m:den>
                          <m:r>
                            <a:rPr lang="en-US" b="0" i="1" smtClean="0">
                              <a:solidFill>
                                <a:srgbClr val="0070C0"/>
                              </a:solidFill>
                              <a:latin typeface="Cambria Math"/>
                            </a:rPr>
                            <m:t>6</m:t>
                          </m:r>
                        </m:den>
                      </m:f>
                    </m:oMath>
                  </m:oMathPara>
                </a14:m>
                <a:endParaRPr lang="en-US" b="0" dirty="0">
                  <a:solidFill>
                    <a:srgbClr val="0070C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137987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11.1B Defining and Using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normAutofit/>
              </a:bodyPr>
              <a:lstStyle/>
              <a:p>
                <a:r>
                  <a:rPr lang="en-US" dirty="0">
                    <a:solidFill>
                      <a:schemeClr val="accent2">
                        <a:lumMod val="75000"/>
                      </a:schemeClr>
                    </a:solidFill>
                  </a:rPr>
                  <a:t>Find the sum of the series</a:t>
                </a:r>
              </a:p>
              <a:p>
                <a:pPr marL="0" indent="0">
                  <a:buNone/>
                </a:pPr>
                <a14:m>
                  <m:oMathPara xmlns:m="http://schemas.openxmlformats.org/officeDocument/2006/math">
                    <m:oMathParaPr>
                      <m:jc m:val="left"/>
                    </m:oMathParaPr>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a:rPr>
                            <m:t>𝑘</m:t>
                          </m:r>
                          <m:r>
                            <a:rPr lang="en-US" b="0" i="1" smtClean="0">
                              <a:latin typeface="Cambria Math"/>
                            </a:rPr>
                            <m:t>=1</m:t>
                          </m:r>
                        </m:sub>
                        <m:sup>
                          <m:r>
                            <a:rPr lang="en-US" b="0" i="1" smtClean="0">
                              <a:latin typeface="Cambria Math"/>
                            </a:rPr>
                            <m:t>10</m:t>
                          </m:r>
                        </m:sup>
                        <m:e>
                          <m:r>
                            <a:rPr lang="en-US" b="0" i="1" smtClean="0">
                              <a:latin typeface="Cambria Math"/>
                            </a:rPr>
                            <m:t>3</m:t>
                          </m:r>
                          <m:sSup>
                            <m:sSupPr>
                              <m:ctrlPr>
                                <a:rPr lang="en-US" b="0" i="1" smtClean="0">
                                  <a:latin typeface="Cambria Math" panose="02040503050406030204" pitchFamily="18" charset="0"/>
                                </a:rPr>
                              </m:ctrlPr>
                            </m:sSupPr>
                            <m:e>
                              <m:r>
                                <a:rPr lang="en-US" b="0" i="1" smtClean="0">
                                  <a:latin typeface="Cambria Math"/>
                                </a:rPr>
                                <m:t>𝑘</m:t>
                              </m:r>
                            </m:e>
                            <m:sup>
                              <m:r>
                                <a:rPr lang="en-US" b="0" i="1" smtClean="0">
                                  <a:latin typeface="Cambria Math"/>
                                </a:rPr>
                                <m:t>2</m:t>
                              </m:r>
                            </m:sup>
                          </m:sSup>
                        </m:e>
                      </m:nary>
                      <m:r>
                        <a:rPr lang="en-US" b="0" i="1" smtClean="0">
                          <a:latin typeface="Cambria Math"/>
                        </a:rPr>
                        <m:t>+2</m:t>
                      </m:r>
                    </m:oMath>
                  </m:oMathPara>
                </a14:m>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6E446F5-15A0-472A-95CF-C8EBFD14BE67}"/>
                  </a:ext>
                </a:extLst>
              </p:cNvPr>
              <p:cNvSpPr>
                <a:spLocks noGrp="1"/>
              </p:cNvSpPr>
              <p:nvPr>
                <p:ph sz="half" idx="2"/>
              </p:nvPr>
            </p:nvSpPr>
            <p:spPr/>
            <p:txBody>
              <a:bodyPr/>
              <a:lstStyle/>
              <a:p>
                <a:r>
                  <a:rPr lang="en-US" dirty="0"/>
                  <a:t>Try 600#43</a:t>
                </a:r>
                <a:br>
                  <a:rPr lang="en-US" dirty="0"/>
                </a:br>
                <a14:m>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=10</m:t>
                        </m:r>
                      </m:sub>
                      <m:sup>
                        <m:r>
                          <a:rPr lang="en-US" b="0" i="1" smtClean="0">
                            <a:latin typeface="Cambria Math" panose="02040503050406030204" pitchFamily="18" charset="0"/>
                          </a:rPr>
                          <m:t>25</m:t>
                        </m:r>
                      </m:sup>
                      <m:e>
                        <m:r>
                          <a:rPr lang="en-US" b="0" i="1" smtClean="0">
                            <a:latin typeface="Cambria Math" panose="02040503050406030204" pitchFamily="18" charset="0"/>
                          </a:rPr>
                          <m:t>𝑖</m:t>
                        </m:r>
                      </m:e>
                    </m:nary>
                  </m:oMath>
                </a14:m>
                <a:endParaRPr lang="en-US" dirty="0"/>
              </a:p>
            </p:txBody>
          </p:sp>
        </mc:Choice>
        <mc:Fallback xmlns="">
          <p:sp>
            <p:nvSpPr>
              <p:cNvPr id="4" name="Content Placeholder 3">
                <a:extLst>
                  <a:ext uri="{FF2B5EF4-FFF2-40B4-BE49-F238E27FC236}">
                    <a16:creationId xmlns:a16="http://schemas.microsoft.com/office/drawing/2014/main" id="{F6E446F5-15A0-472A-95CF-C8EBFD14BE67}"/>
                  </a:ext>
                </a:extLst>
              </p:cNvPr>
              <p:cNvSpPr>
                <a:spLocks noGrp="1" noRot="1" noChangeAspect="1" noMove="1" noResize="1" noEditPoints="1" noAdjustHandles="1" noChangeArrowheads="1" noChangeShapeType="1" noTextEdit="1"/>
              </p:cNvSpPr>
              <p:nvPr>
                <p:ph sz="half" idx="2"/>
              </p:nvPr>
            </p:nvSpPr>
            <p:spPr>
              <a:blipFill>
                <a:blip r:embed="rId4"/>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130032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2453-725E-46B3-AC30-BBECE0AE0F06}"/>
              </a:ext>
            </a:extLst>
          </p:cNvPr>
          <p:cNvSpPr>
            <a:spLocks noGrp="1"/>
          </p:cNvSpPr>
          <p:nvPr>
            <p:ph type="title"/>
          </p:nvPr>
        </p:nvSpPr>
        <p:spPr/>
        <p:txBody>
          <a:bodyPr/>
          <a:lstStyle/>
          <a:p>
            <a:r>
              <a:rPr lang="en-US" dirty="0"/>
              <a:t>11.2 Analyzing Arithmetic Sequences and Series</a:t>
            </a:r>
          </a:p>
        </p:txBody>
      </p:sp>
      <p:sp>
        <p:nvSpPr>
          <p:cNvPr id="3" name="Text Placeholder 2">
            <a:extLst>
              <a:ext uri="{FF2B5EF4-FFF2-40B4-BE49-F238E27FC236}">
                <a16:creationId xmlns:a16="http://schemas.microsoft.com/office/drawing/2014/main" id="{AFB5B114-6BBC-4487-B57E-044BCD9D2252}"/>
              </a:ext>
            </a:extLst>
          </p:cNvPr>
          <p:cNvSpPr>
            <a:spLocks noGrp="1"/>
          </p:cNvSpPr>
          <p:nvPr>
            <p:ph type="body" idx="1"/>
          </p:nvPr>
        </p:nvSpPr>
        <p:spPr/>
        <p:txBody>
          <a:bodyPr/>
          <a:lstStyle/>
          <a:p>
            <a:r>
              <a:rPr lang="en-US" dirty="0"/>
              <a:t>After this lesson…</a:t>
            </a:r>
          </a:p>
          <a:p>
            <a:r>
              <a:rPr lang="en-US" dirty="0"/>
              <a:t>• I can identify arithmetic sequences.</a:t>
            </a:r>
          </a:p>
          <a:p>
            <a:r>
              <a:rPr lang="en-US" dirty="0"/>
              <a:t>• I can write rules for arithmetic sequences.</a:t>
            </a:r>
          </a:p>
          <a:p>
            <a:r>
              <a:rPr lang="en-US" dirty="0"/>
              <a:t>• I can find sums of finite arithmetic series.</a:t>
            </a:r>
          </a:p>
        </p:txBody>
      </p:sp>
      <p:sp>
        <p:nvSpPr>
          <p:cNvPr id="4" name="Slide Number Placeholder 3">
            <a:extLst>
              <a:ext uri="{FF2B5EF4-FFF2-40B4-BE49-F238E27FC236}">
                <a16:creationId xmlns:a16="http://schemas.microsoft.com/office/drawing/2014/main" id="{D779800F-C336-4EEC-A170-A3E92EDDE53F}"/>
              </a:ext>
            </a:extLst>
          </p:cNvPr>
          <p:cNvSpPr>
            <a:spLocks noGrp="1"/>
          </p:cNvSpPr>
          <p:nvPr>
            <p:ph type="sldNum" sz="quarter" idx="12"/>
          </p:nvPr>
        </p:nvSpPr>
        <p:spPr/>
        <p:txBody>
          <a:bodyPr/>
          <a:lstStyle/>
          <a:p>
            <a:fld id="{49804466-71A5-484C-9A97-DA563B716E01}" type="slidenum">
              <a:rPr lang="en-US" smtClean="0"/>
              <a:t>16</a:t>
            </a:fld>
            <a:endParaRPr lang="en-US"/>
          </a:p>
        </p:txBody>
      </p:sp>
    </p:spTree>
    <p:extLst>
      <p:ext uri="{BB962C8B-B14F-4D97-AF65-F5344CB8AC3E}">
        <p14:creationId xmlns:p14="http://schemas.microsoft.com/office/powerpoint/2010/main" val="2599115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F77AB-34E1-405C-B073-7C4B8C8E5C88}"/>
              </a:ext>
            </a:extLst>
          </p:cNvPr>
          <p:cNvSpPr>
            <a:spLocks noGrp="1"/>
          </p:cNvSpPr>
          <p:nvPr>
            <p:ph type="title"/>
          </p:nvPr>
        </p:nvSpPr>
        <p:spPr/>
        <p:txBody>
          <a:bodyPr/>
          <a:lstStyle/>
          <a:p>
            <a:r>
              <a:rPr lang="en-US" dirty="0"/>
              <a:t>11.2 Analyzing Arithmetic Sequences and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414423-50B6-4504-B121-99B1E5107759}"/>
                  </a:ext>
                </a:extLst>
              </p:cNvPr>
              <p:cNvSpPr>
                <a:spLocks noGrp="1"/>
              </p:cNvSpPr>
              <p:nvPr>
                <p:ph idx="1"/>
              </p:nvPr>
            </p:nvSpPr>
            <p:spPr/>
            <p:txBody>
              <a:bodyPr>
                <a:normAutofit/>
              </a:bodyPr>
              <a:lstStyle/>
              <a:p>
                <a:r>
                  <a:rPr lang="en-US" b="1" dirty="0"/>
                  <a:t>Work with a partner. </a:t>
                </a:r>
                <a:r>
                  <a:rPr lang="en-US" dirty="0"/>
                  <a:t>When German mathematician Carl Friedrich Gauss (1777–1855) was young, one of his teachers asked him to find the sum of the whole numbers from 1 through 100. To the astonishment of his teacher, Gauss came up with the answer after only a few moments. Here is what Gauss did:</a:t>
                </a:r>
              </a:p>
              <a:p>
                <a14:m>
                  <m:oMath xmlns:m="http://schemas.openxmlformats.org/officeDocument/2006/math">
                    <m:m>
                      <m:mPr>
                        <m:plcHide m:val="on"/>
                        <m:mcs>
                          <m:mc>
                            <m:mcPr>
                              <m:count m:val="7"/>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m:t>
                          </m:r>
                        </m:e>
                        <m:e>
                          <m:r>
                            <a:rPr lang="en-US" b="0" i="1" smtClean="0">
                              <a:latin typeface="Cambria Math" panose="02040503050406030204" pitchFamily="18" charset="0"/>
                            </a:rPr>
                            <m:t>2</m:t>
                          </m:r>
                        </m:e>
                        <m:e>
                          <m:r>
                            <a:rPr lang="en-US" b="0" i="1" smtClean="0">
                              <a:latin typeface="Cambria Math" panose="02040503050406030204" pitchFamily="18" charset="0"/>
                            </a:rPr>
                            <m:t>+</m:t>
                          </m:r>
                        </m:e>
                        <m:e>
                          <m:r>
                            <a:rPr lang="en-US" b="0" i="1" smtClean="0">
                              <a:latin typeface="Cambria Math" panose="02040503050406030204" pitchFamily="18" charset="0"/>
                            </a:rPr>
                            <m:t>3</m:t>
                          </m:r>
                        </m:e>
                        <m:e>
                          <m:r>
                            <a:rPr lang="en-US" b="0" i="1" smtClean="0">
                              <a:latin typeface="Cambria Math" panose="02040503050406030204" pitchFamily="18" charset="0"/>
                            </a:rPr>
                            <m:t>+…+</m:t>
                          </m:r>
                        </m:e>
                        <m:e>
                          <m:r>
                            <a:rPr lang="en-US" b="0" i="1" smtClean="0">
                              <a:latin typeface="Cambria Math" panose="02040503050406030204" pitchFamily="18" charset="0"/>
                            </a:rPr>
                            <m:t>100</m:t>
                          </m:r>
                        </m:e>
                      </m:mr>
                      <m:mr>
                        <m:e>
                          <m:r>
                            <a:rPr lang="en-US" b="0" i="1" smtClean="0">
                              <a:latin typeface="Cambria Math" panose="02040503050406030204" pitchFamily="18" charset="0"/>
                            </a:rPr>
                            <m:t>100</m:t>
                          </m:r>
                        </m:e>
                        <m:e>
                          <m:r>
                            <a:rPr lang="en-US" b="0" i="1" smtClean="0">
                              <a:latin typeface="Cambria Math" panose="02040503050406030204" pitchFamily="18" charset="0"/>
                            </a:rPr>
                            <m:t>+</m:t>
                          </m:r>
                        </m:e>
                        <m:e>
                          <m:r>
                            <a:rPr lang="en-US" b="0" i="1" smtClean="0">
                              <a:latin typeface="Cambria Math" panose="02040503050406030204" pitchFamily="18" charset="0"/>
                            </a:rPr>
                            <m:t>99</m:t>
                          </m:r>
                        </m:e>
                        <m:e>
                          <m:r>
                            <a:rPr lang="en-US" b="0" i="1" smtClean="0">
                              <a:latin typeface="Cambria Math" panose="02040503050406030204" pitchFamily="18" charset="0"/>
                            </a:rPr>
                            <m:t>+</m:t>
                          </m:r>
                        </m:e>
                        <m:e>
                          <m:r>
                            <a:rPr lang="en-US" b="0" i="1" smtClean="0">
                              <a:latin typeface="Cambria Math" panose="02040503050406030204" pitchFamily="18" charset="0"/>
                            </a:rPr>
                            <m:t>98</m:t>
                          </m:r>
                        </m:e>
                        <m:e>
                          <m:r>
                            <a:rPr lang="en-US" b="0" i="1" smtClean="0">
                              <a:latin typeface="Cambria Math" panose="02040503050406030204" pitchFamily="18" charset="0"/>
                            </a:rPr>
                            <m:t>+…+</m:t>
                          </m:r>
                        </m:e>
                        <m:e>
                          <m:r>
                            <a:rPr lang="en-US" b="0" i="1" smtClean="0">
                              <a:latin typeface="Cambria Math" panose="02040503050406030204" pitchFamily="18" charset="0"/>
                            </a:rPr>
                            <m:t>1</m:t>
                          </m:r>
                        </m:e>
                      </m:mr>
                      <m:mr>
                        <m:e>
                          <m:r>
                            <a:rPr lang="en-US" b="0" i="1" smtClean="0">
                              <a:latin typeface="Cambria Math" panose="02040503050406030204" pitchFamily="18" charset="0"/>
                            </a:rPr>
                            <m:t>101</m:t>
                          </m:r>
                        </m:e>
                        <m:e>
                          <m:r>
                            <a:rPr lang="en-US" b="0" i="1" smtClean="0">
                              <a:latin typeface="Cambria Math" panose="02040503050406030204" pitchFamily="18" charset="0"/>
                            </a:rPr>
                            <m:t>+</m:t>
                          </m:r>
                        </m:e>
                        <m:e>
                          <m:r>
                            <a:rPr lang="en-US" b="0" i="1" smtClean="0">
                              <a:latin typeface="Cambria Math" panose="02040503050406030204" pitchFamily="18" charset="0"/>
                            </a:rPr>
                            <m:t>101</m:t>
                          </m:r>
                        </m:e>
                        <m:e>
                          <m:r>
                            <a:rPr lang="en-US" b="0" i="1" smtClean="0">
                              <a:latin typeface="Cambria Math" panose="02040503050406030204" pitchFamily="18" charset="0"/>
                            </a:rPr>
                            <m:t>+</m:t>
                          </m:r>
                        </m:e>
                        <m:e>
                          <m:r>
                            <a:rPr lang="en-US" b="0" i="1" smtClean="0">
                              <a:latin typeface="Cambria Math" panose="02040503050406030204" pitchFamily="18" charset="0"/>
                            </a:rPr>
                            <m:t>101</m:t>
                          </m:r>
                        </m:e>
                        <m:e>
                          <m:r>
                            <a:rPr lang="en-US" b="0" i="1" smtClean="0">
                              <a:latin typeface="Cambria Math" panose="02040503050406030204" pitchFamily="18" charset="0"/>
                            </a:rPr>
                            <m:t>+…+</m:t>
                          </m:r>
                        </m:e>
                        <m:e>
                          <m:r>
                            <a:rPr lang="en-US" b="0" i="1" smtClean="0">
                              <a:latin typeface="Cambria Math" panose="02040503050406030204" pitchFamily="18" charset="0"/>
                            </a:rPr>
                            <m:t>101</m:t>
                          </m:r>
                        </m:e>
                      </m:mr>
                    </m:m>
                  </m:oMath>
                </a14:m>
                <a:endParaRPr lang="en-US" dirty="0"/>
              </a:p>
              <a:p>
                <a:endParaRPr lang="en-US" dirty="0"/>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100×101</m:t>
                        </m:r>
                      </m:num>
                      <m:den>
                        <m:r>
                          <a:rPr lang="en-US" b="0" i="1" smtClean="0">
                            <a:latin typeface="Cambria Math" panose="02040503050406030204" pitchFamily="18" charset="0"/>
                          </a:rPr>
                          <m:t>2</m:t>
                        </m:r>
                      </m:den>
                    </m:f>
                    <m:r>
                      <a:rPr lang="en-US" b="0" i="1" smtClean="0">
                        <a:latin typeface="Cambria Math" panose="02040503050406030204" pitchFamily="18" charset="0"/>
                      </a:rPr>
                      <m:t>=5050</m:t>
                    </m:r>
                  </m:oMath>
                </a14:m>
                <a:endParaRPr lang="en-US" b="1" dirty="0"/>
              </a:p>
              <a:p>
                <a:r>
                  <a:rPr lang="en-US" b="1" dirty="0"/>
                  <a:t>a. </a:t>
                </a:r>
                <a:r>
                  <a:rPr lang="en-US" dirty="0"/>
                  <a:t>Explain Gauss’s thought process. Then write a formula for the sum </a:t>
                </a:r>
                <a:r>
                  <a:rPr lang="en-US" i="1" dirty="0"/>
                  <a:t>S</a:t>
                </a:r>
                <a:r>
                  <a:rPr lang="en-US" i="1" baseline="-25000" dirty="0"/>
                  <a:t>n</a:t>
                </a:r>
                <a:r>
                  <a:rPr lang="en-US" i="1" dirty="0"/>
                  <a:t> </a:t>
                </a:r>
                <a:r>
                  <a:rPr lang="en-US" dirty="0"/>
                  <a:t>of the first </a:t>
                </a:r>
                <a:r>
                  <a:rPr lang="en-US" i="1" dirty="0"/>
                  <a:t>n </a:t>
                </a:r>
                <a:r>
                  <a:rPr lang="en-US" dirty="0"/>
                  <a:t>terms of an arithmetic sequence.</a:t>
                </a:r>
              </a:p>
            </p:txBody>
          </p:sp>
        </mc:Choice>
        <mc:Fallback xmlns="">
          <p:sp>
            <p:nvSpPr>
              <p:cNvPr id="3" name="Content Placeholder 2">
                <a:extLst>
                  <a:ext uri="{FF2B5EF4-FFF2-40B4-BE49-F238E27FC236}">
                    <a16:creationId xmlns:a16="http://schemas.microsoft.com/office/drawing/2014/main" id="{EE414423-50B6-4504-B121-99B1E5107759}"/>
                  </a:ext>
                </a:extLst>
              </p:cNvPr>
              <p:cNvSpPr>
                <a:spLocks noGrp="1" noRot="1" noChangeAspect="1" noMove="1" noResize="1" noEditPoints="1" noAdjustHandles="1" noChangeArrowheads="1" noChangeShapeType="1" noTextEdit="1"/>
              </p:cNvSpPr>
              <p:nvPr>
                <p:ph idx="1"/>
              </p:nvPr>
            </p:nvSpPr>
            <p:spPr>
              <a:blipFill>
                <a:blip r:embed="rId3"/>
                <a:stretch>
                  <a:fillRect l="-900" t="-2005" r="-16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7F0C5DD-E83E-4928-88D9-BEA80840B7F0}"/>
              </a:ext>
            </a:extLst>
          </p:cNvPr>
          <p:cNvSpPr>
            <a:spLocks noGrp="1"/>
          </p:cNvSpPr>
          <p:nvPr>
            <p:ph type="sldNum" sz="quarter" idx="12"/>
          </p:nvPr>
        </p:nvSpPr>
        <p:spPr/>
        <p:txBody>
          <a:bodyPr/>
          <a:lstStyle/>
          <a:p>
            <a:fld id="{49804466-71A5-484C-9A97-DA563B716E01}" type="slidenum">
              <a:rPr lang="en-US" smtClean="0"/>
              <a:t>17</a:t>
            </a:fld>
            <a:endParaRPr lang="en-US"/>
          </a:p>
        </p:txBody>
      </p:sp>
      <p:cxnSp>
        <p:nvCxnSpPr>
          <p:cNvPr id="6" name="Straight Connector 5">
            <a:extLst>
              <a:ext uri="{FF2B5EF4-FFF2-40B4-BE49-F238E27FC236}">
                <a16:creationId xmlns:a16="http://schemas.microsoft.com/office/drawing/2014/main" id="{6215BF5B-C399-4EF7-B1EC-379A486C6AAF}"/>
              </a:ext>
            </a:extLst>
          </p:cNvPr>
          <p:cNvCxnSpPr/>
          <p:nvPr/>
        </p:nvCxnSpPr>
        <p:spPr>
          <a:xfrm>
            <a:off x="272716" y="3737811"/>
            <a:ext cx="59997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982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solidFill>
                  <a:schemeClr val="accent3">
                    <a:lumMod val="50000"/>
                  </a:schemeClr>
                </a:solidFill>
              </a:rPr>
              <a:t>Arithmetic Sequences</a:t>
            </a:r>
          </a:p>
          <a:p>
            <a:pPr lvl="1"/>
            <a:r>
              <a:rPr lang="en-US" dirty="0"/>
              <a:t>Common difference (</a:t>
            </a:r>
            <a:r>
              <a:rPr lang="en-US" i="1" dirty="0"/>
              <a:t>d</a:t>
            </a:r>
            <a:r>
              <a:rPr lang="en-US" dirty="0"/>
              <a:t>) between successive terms</a:t>
            </a:r>
          </a:p>
          <a:p>
            <a:pPr lvl="2"/>
            <a:r>
              <a:rPr lang="en-US" dirty="0"/>
              <a:t>Add the same number each time</a:t>
            </a:r>
          </a:p>
          <a:p>
            <a:pPr lvl="1"/>
            <a:r>
              <a:rPr lang="en-US" dirty="0"/>
              <a:t>3, 6, 9, 12, 15, …</a:t>
            </a:r>
          </a:p>
          <a:p>
            <a:pPr lvl="2"/>
            <a:r>
              <a:rPr lang="en-US" i="1" dirty="0"/>
              <a:t>d</a:t>
            </a:r>
            <a:r>
              <a:rPr lang="en-US" dirty="0"/>
              <a:t> = 3</a:t>
            </a:r>
          </a:p>
          <a:p>
            <a:pPr lvl="2"/>
            <a:endParaRPr lang="en-US" dirty="0"/>
          </a:p>
          <a:p>
            <a:r>
              <a:rPr lang="en-US" dirty="0">
                <a:solidFill>
                  <a:schemeClr val="accent2">
                    <a:lumMod val="75000"/>
                  </a:schemeClr>
                </a:solidFill>
              </a:rPr>
              <a:t>Is it arithmetic?</a:t>
            </a:r>
          </a:p>
          <a:p>
            <a:pPr lvl="1"/>
            <a:r>
              <a:rPr lang="en-US" dirty="0"/>
              <a:t>−10, −6, −2, 0, 2, 6, 10, …</a:t>
            </a:r>
          </a:p>
          <a:p>
            <a:pPr lvl="1"/>
            <a:endParaRPr lang="en-US" dirty="0"/>
          </a:p>
          <a:p>
            <a:pPr lvl="1"/>
            <a:r>
              <a:rPr lang="en-US" dirty="0"/>
              <a:t>Try 608#1</a:t>
            </a:r>
            <a:br>
              <a:rPr lang="en-US" dirty="0"/>
            </a:br>
            <a:r>
              <a:rPr lang="en-US" dirty="0"/>
              <a:t>1, −1, −3, −5, −7, …</a:t>
            </a:r>
          </a:p>
        </p:txBody>
      </p:sp>
      <p:sp>
        <p:nvSpPr>
          <p:cNvPr id="3" name="Title 2"/>
          <p:cNvSpPr>
            <a:spLocks noGrp="1"/>
          </p:cNvSpPr>
          <p:nvPr>
            <p:ph type="title"/>
          </p:nvPr>
        </p:nvSpPr>
        <p:spPr/>
        <p:txBody>
          <a:bodyPr>
            <a:normAutofit/>
          </a:bodyPr>
          <a:lstStyle/>
          <a:p>
            <a:r>
              <a:rPr lang="en-US" dirty="0"/>
              <a:t>11.2 Analyzing Arithmetic Sequences and Series</a:t>
            </a:r>
          </a:p>
        </p:txBody>
      </p:sp>
    </p:spTree>
    <p:extLst>
      <p:ext uri="{BB962C8B-B14F-4D97-AF65-F5344CB8AC3E}">
        <p14:creationId xmlns:p14="http://schemas.microsoft.com/office/powerpoint/2010/main" val="223550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Try 608#13</a:t>
            </a:r>
            <a:br>
              <a:rPr lang="en-US" dirty="0"/>
            </a:br>
            <a:r>
              <a:rPr lang="en-US" dirty="0"/>
              <a:t>51, 48, 45, 42, …</a:t>
            </a:r>
          </a:p>
        </p:txBody>
      </p:sp>
      <p:sp>
        <p:nvSpPr>
          <p:cNvPr id="3" name="Title 2"/>
          <p:cNvSpPr>
            <a:spLocks noGrp="1"/>
          </p:cNvSpPr>
          <p:nvPr>
            <p:ph type="title"/>
          </p:nvPr>
        </p:nvSpPr>
        <p:spPr/>
        <p:txBody>
          <a:bodyPr>
            <a:normAutofit/>
          </a:bodyPr>
          <a:lstStyle/>
          <a:p>
            <a:r>
              <a:rPr lang="en-US" dirty="0"/>
              <a:t>11.2 Analyzing Arithmetic Sequences and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lstStyle/>
              <a:p>
                <a:r>
                  <a:rPr lang="en-US" dirty="0">
                    <a:solidFill>
                      <a:schemeClr val="accent3">
                        <a:lumMod val="50000"/>
                      </a:schemeClr>
                    </a:solidFill>
                  </a:rPr>
                  <a:t>Formula for </a:t>
                </a:r>
                <a:r>
                  <a:rPr lang="en-US" i="1" dirty="0">
                    <a:solidFill>
                      <a:schemeClr val="accent3">
                        <a:lumMod val="50000"/>
                      </a:schemeClr>
                    </a:solidFill>
                  </a:rPr>
                  <a:t>n</a:t>
                </a:r>
                <a:r>
                  <a:rPr lang="en-US" baseline="30000" dirty="0">
                    <a:solidFill>
                      <a:schemeClr val="accent3">
                        <a:lumMod val="50000"/>
                      </a:schemeClr>
                    </a:solidFill>
                  </a:rPr>
                  <a:t>th</a:t>
                </a:r>
                <a:r>
                  <a:rPr lang="en-US" dirty="0">
                    <a:solidFill>
                      <a:schemeClr val="accent3">
                        <a:lumMod val="50000"/>
                      </a:schemeClr>
                    </a:solidFill>
                  </a:rPr>
                  <a:t> term</a:t>
                </a:r>
              </a:p>
              <a:p>
                <a:pPr lvl="1"/>
                <a14:m>
                  <m:oMath xmlns:m="http://schemas.openxmlformats.org/officeDocument/2006/math">
                    <m:sSub>
                      <m:sSubPr>
                        <m:ctrlPr>
                          <a:rPr lang="en-US" b="0" i="1" dirty="0" smtClean="0">
                            <a:solidFill>
                              <a:srgbClr val="0070C0"/>
                            </a:solidFill>
                            <a:latin typeface="Cambria Math" panose="02040503050406030204" pitchFamily="18" charset="0"/>
                          </a:rPr>
                        </m:ctrlPr>
                      </m:sSubPr>
                      <m:e>
                        <m:r>
                          <a:rPr lang="en-US" i="1" dirty="0" smtClean="0">
                            <a:solidFill>
                              <a:srgbClr val="0070C0"/>
                            </a:solidFill>
                            <a:latin typeface="Cambria Math" panose="02040503050406030204" pitchFamily="18" charset="0"/>
                          </a:rPr>
                          <m:t>𝑎</m:t>
                        </m:r>
                      </m:e>
                      <m:sub>
                        <m:r>
                          <a:rPr lang="en-US" b="0" i="1" dirty="0" smtClean="0">
                            <a:solidFill>
                              <a:srgbClr val="0070C0"/>
                            </a:solidFill>
                            <a:latin typeface="Cambria Math" panose="02040503050406030204" pitchFamily="18" charset="0"/>
                          </a:rPr>
                          <m:t>𝑛</m:t>
                        </m:r>
                      </m:sub>
                    </m:sSub>
                    <m:r>
                      <a:rPr lang="en-US" i="1" dirty="0">
                        <a:solidFill>
                          <a:srgbClr val="0070C0"/>
                        </a:solidFill>
                        <a:latin typeface="Cambria Math" panose="02040503050406030204" pitchFamily="18" charset="0"/>
                      </a:rPr>
                      <m:t>=</m:t>
                    </m:r>
                    <m:sSub>
                      <m:sSubPr>
                        <m:ctrlPr>
                          <a:rPr lang="en-US" b="0" i="1" dirty="0" smtClean="0">
                            <a:solidFill>
                              <a:srgbClr val="0070C0"/>
                            </a:solidFill>
                            <a:latin typeface="Cambria Math" panose="02040503050406030204" pitchFamily="18" charset="0"/>
                          </a:rPr>
                        </m:ctrlPr>
                      </m:sSubPr>
                      <m:e>
                        <m:r>
                          <a:rPr lang="en-US" i="1" dirty="0">
                            <a:solidFill>
                              <a:srgbClr val="0070C0"/>
                            </a:solidFill>
                            <a:latin typeface="Cambria Math" panose="02040503050406030204" pitchFamily="18" charset="0"/>
                          </a:rPr>
                          <m:t>𝑎</m:t>
                        </m:r>
                      </m:e>
                      <m:sub>
                        <m:r>
                          <a:rPr lang="en-US" i="1" dirty="0">
                            <a:solidFill>
                              <a:srgbClr val="0070C0"/>
                            </a:solidFill>
                            <a:latin typeface="Cambria Math" panose="02040503050406030204" pitchFamily="18" charset="0"/>
                          </a:rPr>
                          <m:t>1</m:t>
                        </m:r>
                      </m:sub>
                    </m:sSub>
                    <m:r>
                      <a:rPr lang="en-US" i="1" dirty="0">
                        <a:solidFill>
                          <a:srgbClr val="0070C0"/>
                        </a:solidFill>
                        <a:latin typeface="Cambria Math" panose="02040503050406030204" pitchFamily="18" charset="0"/>
                      </a:rPr>
                      <m:t>+(</m:t>
                    </m:r>
                    <m:r>
                      <a:rPr lang="en-US" i="1" dirty="0">
                        <a:solidFill>
                          <a:srgbClr val="0070C0"/>
                        </a:solidFill>
                        <a:latin typeface="Cambria Math" panose="02040503050406030204" pitchFamily="18" charset="0"/>
                      </a:rPr>
                      <m:t>𝑛</m:t>
                    </m:r>
                    <m:r>
                      <a:rPr lang="en-US" b="0" i="1" dirty="0" smtClean="0">
                        <a:solidFill>
                          <a:srgbClr val="0070C0"/>
                        </a:solidFill>
                        <a:latin typeface="Cambria Math" panose="02040503050406030204" pitchFamily="18" charset="0"/>
                      </a:rPr>
                      <m:t>−</m:t>
                    </m:r>
                    <m:r>
                      <a:rPr lang="en-US" i="1" dirty="0">
                        <a:solidFill>
                          <a:srgbClr val="0070C0"/>
                        </a:solidFill>
                        <a:latin typeface="Cambria Math" panose="02040503050406030204" pitchFamily="18" charset="0"/>
                      </a:rPr>
                      <m:t>1)</m:t>
                    </m:r>
                    <m:r>
                      <a:rPr lang="en-US" i="1" dirty="0">
                        <a:solidFill>
                          <a:srgbClr val="0070C0"/>
                        </a:solidFill>
                        <a:latin typeface="Cambria Math" panose="02040503050406030204" pitchFamily="18" charset="0"/>
                      </a:rPr>
                      <m:t>𝑑</m:t>
                    </m:r>
                  </m:oMath>
                </a14:m>
                <a:endParaRPr lang="en-US" dirty="0">
                  <a:solidFill>
                    <a:srgbClr val="0070C0"/>
                  </a:solidFill>
                </a:endParaRPr>
              </a:p>
              <a:p>
                <a:pPr lvl="1"/>
                <a:r>
                  <a:rPr lang="en-US" dirty="0"/>
                  <a:t>Linear</a:t>
                </a:r>
              </a:p>
              <a:p>
                <a:endParaRPr lang="en-US" dirty="0"/>
              </a:p>
              <a:p>
                <a:r>
                  <a:rPr lang="en-US" dirty="0">
                    <a:solidFill>
                      <a:schemeClr val="accent2">
                        <a:lumMod val="75000"/>
                      </a:schemeClr>
                    </a:solidFill>
                  </a:rPr>
                  <a:t>Write a rule for the </a:t>
                </a:r>
                <a:r>
                  <a:rPr lang="en-US" i="1" dirty="0">
                    <a:solidFill>
                      <a:schemeClr val="accent2">
                        <a:lumMod val="75000"/>
                      </a:schemeClr>
                    </a:solidFill>
                  </a:rPr>
                  <a:t>n</a:t>
                </a:r>
                <a:r>
                  <a:rPr lang="en-US" baseline="30000" dirty="0">
                    <a:solidFill>
                      <a:schemeClr val="accent2">
                        <a:lumMod val="75000"/>
                      </a:schemeClr>
                    </a:solidFill>
                  </a:rPr>
                  <a:t>th</a:t>
                </a:r>
                <a:r>
                  <a:rPr lang="en-US" dirty="0">
                    <a:solidFill>
                      <a:schemeClr val="accent2">
                        <a:lumMod val="75000"/>
                      </a:schemeClr>
                    </a:solidFill>
                  </a:rPr>
                  <a:t> term</a:t>
                </a:r>
              </a:p>
              <a:p>
                <a:pPr lvl="1"/>
                <a:r>
                  <a:rPr lang="en-US" dirty="0"/>
                  <a:t>32, 47, 62, 77, …</a:t>
                </a:r>
              </a:p>
              <a:p>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308570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11.2 Analyzing Arithmetic Sequences and Series</a:t>
            </a:r>
          </a:p>
        </p:txBody>
      </p:sp>
      <p:sp>
        <p:nvSpPr>
          <p:cNvPr id="2" name="Content Placeholder 1"/>
          <p:cNvSpPr>
            <a:spLocks noGrp="1"/>
          </p:cNvSpPr>
          <p:nvPr>
            <p:ph sz="half" idx="1"/>
          </p:nvPr>
        </p:nvSpPr>
        <p:spPr/>
        <p:txBody>
          <a:bodyPr/>
          <a:lstStyle/>
          <a:p>
            <a:r>
              <a:rPr lang="en-US" dirty="0"/>
              <a:t>One term of an arithmetic sequence is </a:t>
            </a:r>
            <a:r>
              <a:rPr lang="en-US" i="1" dirty="0"/>
              <a:t>a</a:t>
            </a:r>
            <a:r>
              <a:rPr lang="en-US" baseline="-25000" dirty="0"/>
              <a:t>8</a:t>
            </a:r>
            <a:r>
              <a:rPr lang="en-US" dirty="0"/>
              <a:t> = 50.  The common difference is 0.25.  Write the rule for the </a:t>
            </a:r>
            <a:r>
              <a:rPr lang="en-US" i="1" dirty="0"/>
              <a:t>n</a:t>
            </a:r>
            <a:r>
              <a:rPr lang="en-US" baseline="30000" dirty="0"/>
              <a:t>th</a:t>
            </a:r>
            <a:r>
              <a:rPr lang="en-US" dirty="0"/>
              <a:t> term.</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29710F7-60EF-44FA-ACBF-B75D8FA35C61}"/>
                  </a:ext>
                </a:extLst>
              </p:cNvPr>
              <p:cNvSpPr>
                <a:spLocks noGrp="1"/>
              </p:cNvSpPr>
              <p:nvPr>
                <p:ph sz="half" idx="2"/>
              </p:nvPr>
            </p:nvSpPr>
            <p:spPr/>
            <p:txBody>
              <a:bodyPr/>
              <a:lstStyle/>
              <a:p>
                <a:r>
                  <a:rPr lang="en-US" dirty="0"/>
                  <a:t>Try 608#21</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11</m:t>
                        </m:r>
                      </m:sub>
                    </m:sSub>
                    <m:r>
                      <a:rPr lang="en-US" b="0" i="1" smtClean="0">
                        <a:latin typeface="Cambria Math" panose="02040503050406030204" pitchFamily="18" charset="0"/>
                      </a:rPr>
                      <m:t>=43, </m:t>
                    </m:r>
                    <m:r>
                      <a:rPr lang="en-US" b="0" i="1" smtClean="0">
                        <a:latin typeface="Cambria Math" panose="02040503050406030204" pitchFamily="18" charset="0"/>
                      </a:rPr>
                      <m:t>𝑑</m:t>
                    </m:r>
                    <m:r>
                      <a:rPr lang="en-US" b="0" i="1" smtClean="0">
                        <a:latin typeface="Cambria Math" panose="02040503050406030204" pitchFamily="18" charset="0"/>
                      </a:rPr>
                      <m:t>=5</m:t>
                    </m:r>
                  </m:oMath>
                </a14:m>
                <a:endParaRPr lang="en-US" dirty="0"/>
              </a:p>
            </p:txBody>
          </p:sp>
        </mc:Choice>
        <mc:Fallback xmlns="">
          <p:sp>
            <p:nvSpPr>
              <p:cNvPr id="4" name="Content Placeholder 3">
                <a:extLst>
                  <a:ext uri="{FF2B5EF4-FFF2-40B4-BE49-F238E27FC236}">
                    <a16:creationId xmlns:a16="http://schemas.microsoft.com/office/drawing/2014/main" id="{E29710F7-60EF-44FA-ACBF-B75D8FA35C61}"/>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330786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Two terms of an arithmetic sequence are </a:t>
            </a:r>
            <a:r>
              <a:rPr lang="en-US" i="1" dirty="0"/>
              <a:t>a</a:t>
            </a:r>
            <a:r>
              <a:rPr lang="en-US" baseline="-25000" dirty="0"/>
              <a:t>5</a:t>
            </a:r>
            <a:r>
              <a:rPr lang="en-US" dirty="0"/>
              <a:t> = 10 and </a:t>
            </a:r>
            <a:r>
              <a:rPr lang="en-US" i="1" dirty="0"/>
              <a:t>a</a:t>
            </a:r>
            <a:r>
              <a:rPr lang="en-US" baseline="-25000" dirty="0"/>
              <a:t>30</a:t>
            </a:r>
            <a:r>
              <a:rPr lang="en-US" dirty="0"/>
              <a:t> = 110.  Write a rule for the </a:t>
            </a:r>
            <a:r>
              <a:rPr lang="en-US" i="1" dirty="0"/>
              <a:t>n</a:t>
            </a:r>
            <a:r>
              <a:rPr lang="en-US" baseline="30000" dirty="0"/>
              <a:t>th</a:t>
            </a:r>
            <a:r>
              <a:rPr lang="en-US" dirty="0"/>
              <a:t> term.</a:t>
            </a:r>
          </a:p>
        </p:txBody>
      </p:sp>
      <p:sp>
        <p:nvSpPr>
          <p:cNvPr id="3" name="Title 2"/>
          <p:cNvSpPr>
            <a:spLocks noGrp="1"/>
          </p:cNvSpPr>
          <p:nvPr>
            <p:ph type="title"/>
          </p:nvPr>
        </p:nvSpPr>
        <p:spPr/>
        <p:txBody>
          <a:bodyPr>
            <a:normAutofit/>
          </a:bodyPr>
          <a:lstStyle/>
          <a:p>
            <a:r>
              <a:rPr lang="en-US" dirty="0"/>
              <a:t>11.2 Analyzing Arithmetic Sequences and Series</a:t>
            </a:r>
          </a:p>
        </p:txBody>
      </p:sp>
    </p:spTree>
    <p:extLst>
      <p:ext uri="{BB962C8B-B14F-4D97-AF65-F5344CB8AC3E}">
        <p14:creationId xmlns:p14="http://schemas.microsoft.com/office/powerpoint/2010/main" val="3492739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Try 608#33</a:t>
            </a:r>
            <a:br>
              <a:rPr lang="en-US" dirty="0"/>
            </a:br>
            <a:r>
              <a:rPr lang="en-US" dirty="0"/>
              <a:t>Two terms of an arithmetic sequence are </a:t>
            </a:r>
            <a:r>
              <a:rPr lang="en-US" i="1" dirty="0"/>
              <a:t>a</a:t>
            </a:r>
            <a:r>
              <a:rPr lang="en-US" baseline="-25000" dirty="0"/>
              <a:t>8</a:t>
            </a:r>
            <a:r>
              <a:rPr lang="en-US" dirty="0"/>
              <a:t> = 12 and </a:t>
            </a:r>
            <a:r>
              <a:rPr lang="en-US" i="1" dirty="0"/>
              <a:t>a</a:t>
            </a:r>
            <a:r>
              <a:rPr lang="en-US" baseline="-25000" dirty="0"/>
              <a:t>16</a:t>
            </a:r>
            <a:r>
              <a:rPr lang="en-US" dirty="0"/>
              <a:t> = 22.  Write a rule for the </a:t>
            </a:r>
            <a:r>
              <a:rPr lang="en-US" i="1" dirty="0"/>
              <a:t>n</a:t>
            </a:r>
            <a:r>
              <a:rPr lang="en-US" baseline="30000" dirty="0"/>
              <a:t>th</a:t>
            </a:r>
            <a:r>
              <a:rPr lang="en-US" dirty="0"/>
              <a:t> term.</a:t>
            </a:r>
          </a:p>
        </p:txBody>
      </p:sp>
      <p:sp>
        <p:nvSpPr>
          <p:cNvPr id="3" name="Title 2"/>
          <p:cNvSpPr>
            <a:spLocks noGrp="1"/>
          </p:cNvSpPr>
          <p:nvPr>
            <p:ph type="title"/>
          </p:nvPr>
        </p:nvSpPr>
        <p:spPr/>
        <p:txBody>
          <a:bodyPr>
            <a:normAutofit/>
          </a:bodyPr>
          <a:lstStyle/>
          <a:p>
            <a:r>
              <a:rPr lang="en-US" dirty="0"/>
              <a:t>11.2 Analyzing Arithmetic Sequences and Series</a:t>
            </a:r>
          </a:p>
        </p:txBody>
      </p:sp>
    </p:spTree>
    <p:extLst>
      <p:ext uri="{BB962C8B-B14F-4D97-AF65-F5344CB8AC3E}">
        <p14:creationId xmlns:p14="http://schemas.microsoft.com/office/powerpoint/2010/main" val="2984275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p:cNvSpPr>
                <a:spLocks noGrp="1"/>
              </p:cNvSpPr>
              <p:nvPr>
                <p:ph idx="1"/>
              </p:nvPr>
            </p:nvSpPr>
            <p:spPr/>
            <p:txBody>
              <a:bodyPr>
                <a:normAutofit/>
              </a:bodyPr>
              <a:lstStyle/>
              <a:p>
                <a:r>
                  <a:rPr lang="en-US" dirty="0">
                    <a:solidFill>
                      <a:schemeClr val="accent3">
                        <a:lumMod val="50000"/>
                      </a:schemeClr>
                    </a:solidFill>
                  </a:rPr>
                  <a:t>Sum of a finite arithmetic series</a:t>
                </a:r>
              </a:p>
              <a:p>
                <a:pPr lvl="1"/>
                <a:r>
                  <a:rPr lang="en-US" dirty="0"/>
                  <a:t>1 + 2 + 3 + 4 + 5 + 6 + 7 + 8 + 9 + 10</a:t>
                </a:r>
              </a:p>
              <a:p>
                <a:pPr lvl="1"/>
                <a:r>
                  <a:rPr lang="en-US" dirty="0"/>
                  <a:t>Rewrite </a:t>
                </a:r>
              </a:p>
              <a:p>
                <a:pPr lvl="2"/>
                <a:r>
                  <a:rPr lang="en-US" dirty="0"/>
                  <a:t>  1 + 2 + 3 + 4 + 5</a:t>
                </a:r>
              </a:p>
              <a:p>
                <a:pPr lvl="2"/>
                <a:r>
                  <a:rPr lang="en-US" u="sng" dirty="0"/>
                  <a:t>10 + 9 + 8 + 7 + 6</a:t>
                </a:r>
              </a:p>
              <a:p>
                <a:pPr lvl="2"/>
                <a:r>
                  <a:rPr lang="en-US" dirty="0"/>
                  <a:t>11+11 +11+11 +11 = 5(11) = 55</a:t>
                </a:r>
              </a:p>
              <a:p>
                <a:pPr lvl="1"/>
                <a:endParaRPr lang="en-US" dirty="0"/>
              </a:p>
              <a:p>
                <a:pPr lvl="1"/>
                <a:r>
                  <a:rPr lang="en-US" dirty="0"/>
                  <a:t>Formula </a:t>
                </a:r>
              </a:p>
              <a:p>
                <a:pPr lvl="2"/>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𝑆</m:t>
                        </m:r>
                      </m:e>
                      <m:sub>
                        <m:r>
                          <a:rPr lang="en-US" b="0" i="1" smtClean="0">
                            <a:solidFill>
                              <a:srgbClr val="0070C0"/>
                            </a:solidFill>
                            <a:latin typeface="Cambria Math"/>
                          </a:rPr>
                          <m:t>𝑛</m:t>
                        </m:r>
                      </m:sub>
                    </m:sSub>
                    <m:r>
                      <a:rPr lang="en-US" b="0" i="1" smtClean="0">
                        <a:solidFill>
                          <a:srgbClr val="0070C0"/>
                        </a:solidFill>
                        <a:latin typeface="Cambria Math"/>
                      </a:rPr>
                      <m:t>=</m:t>
                    </m:r>
                    <m:r>
                      <a:rPr lang="en-US" b="0" i="1" smtClean="0">
                        <a:solidFill>
                          <a:srgbClr val="0070C0"/>
                        </a:solidFill>
                        <a:latin typeface="Cambria Math"/>
                      </a:rPr>
                      <m:t>𝑛</m:t>
                    </m:r>
                    <m:d>
                      <m:dPr>
                        <m:ctrlPr>
                          <a:rPr lang="en-US" b="0" i="1" smtClean="0">
                            <a:solidFill>
                              <a:srgbClr val="0070C0"/>
                            </a:solidFill>
                            <a:latin typeface="Cambria Math" panose="02040503050406030204" pitchFamily="18" charset="0"/>
                          </a:rPr>
                        </m:ctrlPr>
                      </m:dPr>
                      <m:e>
                        <m:f>
                          <m:fPr>
                            <m:ctrlPr>
                              <a:rPr lang="en-US" b="0" i="1" smtClean="0">
                                <a:solidFill>
                                  <a:srgbClr val="0070C0"/>
                                </a:solidFill>
                                <a:latin typeface="Cambria Math" panose="02040503050406030204" pitchFamily="18" charset="0"/>
                              </a:rPr>
                            </m:ctrlPr>
                          </m:fPr>
                          <m:num>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𝑎</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𝑎</m:t>
                                </m:r>
                              </m:e>
                              <m:sub>
                                <m:r>
                                  <a:rPr lang="en-US" b="0" i="1" smtClean="0">
                                    <a:solidFill>
                                      <a:srgbClr val="0070C0"/>
                                    </a:solidFill>
                                    <a:latin typeface="Cambria Math"/>
                                  </a:rPr>
                                  <m:t>𝑛</m:t>
                                </m:r>
                              </m:sub>
                            </m:sSub>
                          </m:num>
                          <m:den>
                            <m:r>
                              <a:rPr lang="en-US" b="0" i="1" smtClean="0">
                                <a:solidFill>
                                  <a:srgbClr val="0070C0"/>
                                </a:solidFill>
                                <a:latin typeface="Cambria Math"/>
                              </a:rPr>
                              <m:t>2</m:t>
                            </m:r>
                          </m:den>
                        </m:f>
                      </m:e>
                    </m:d>
                  </m:oMath>
                </a14:m>
                <a:endParaRPr lang="en-US" dirty="0">
                  <a:solidFill>
                    <a:srgbClr val="0070C0"/>
                  </a:solidFill>
                </a:endParaRPr>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11.2 Analyzing Arithmetic Sequences and Series</a:t>
            </a:r>
          </a:p>
        </p:txBody>
      </p:sp>
    </p:spTree>
    <p:extLst>
      <p:ext uri="{BB962C8B-B14F-4D97-AF65-F5344CB8AC3E}">
        <p14:creationId xmlns:p14="http://schemas.microsoft.com/office/powerpoint/2010/main" val="110335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11.2 Analyzing Arithmetic Sequences and Series</a:t>
            </a:r>
          </a:p>
        </p:txBody>
      </p:sp>
      <p:sp>
        <p:nvSpPr>
          <p:cNvPr id="2" name="Content Placeholder 1"/>
          <p:cNvSpPr>
            <a:spLocks noGrp="1"/>
          </p:cNvSpPr>
          <p:nvPr>
            <p:ph sz="half" idx="1"/>
          </p:nvPr>
        </p:nvSpPr>
        <p:spPr/>
        <p:txBody>
          <a:bodyPr/>
          <a:lstStyle/>
          <a:p>
            <a:r>
              <a:rPr lang="en-US" dirty="0"/>
              <a:t>Consider the arithmetic series</a:t>
            </a:r>
          </a:p>
          <a:p>
            <a:pPr lvl="1"/>
            <a:r>
              <a:rPr lang="en-US" dirty="0"/>
              <a:t>20 + 18 + 16 + 14 + </a:t>
            </a:r>
            <a:r>
              <a:rPr lang="en-US" dirty="0">
                <a:latin typeface="Calibri"/>
              </a:rPr>
              <a:t>···</a:t>
            </a:r>
          </a:p>
          <a:p>
            <a:r>
              <a:rPr lang="en-US" dirty="0">
                <a:latin typeface="Calibri"/>
              </a:rPr>
              <a:t>Find the sum of the first 25 terms.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A70AC8C-D1C8-4498-8923-BF3FD02330D9}"/>
                  </a:ext>
                </a:extLst>
              </p:cNvPr>
              <p:cNvSpPr>
                <a:spLocks noGrp="1"/>
              </p:cNvSpPr>
              <p:nvPr>
                <p:ph sz="half" idx="2"/>
              </p:nvPr>
            </p:nvSpPr>
            <p:spPr/>
            <p:txBody>
              <a:bodyPr/>
              <a:lstStyle/>
              <a:p>
                <a:r>
                  <a:rPr lang="en-US" dirty="0"/>
                  <a:t>Try 609#41</a:t>
                </a:r>
                <a:br>
                  <a:rPr lang="en-US" dirty="0"/>
                </a:br>
                <a14:m>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20</m:t>
                        </m:r>
                      </m:sup>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𝑖</m:t>
                            </m:r>
                            <m:r>
                              <a:rPr lang="en-US" b="0" i="1" smtClean="0">
                                <a:latin typeface="Cambria Math" panose="02040503050406030204" pitchFamily="18" charset="0"/>
                              </a:rPr>
                              <m:t>−3</m:t>
                            </m:r>
                          </m:e>
                        </m:d>
                      </m:e>
                    </m:nary>
                  </m:oMath>
                </a14:m>
                <a:endParaRPr lang="en-US" dirty="0"/>
              </a:p>
            </p:txBody>
          </p:sp>
        </mc:Choice>
        <mc:Fallback xmlns="">
          <p:sp>
            <p:nvSpPr>
              <p:cNvPr id="4" name="Content Placeholder 3">
                <a:extLst>
                  <a:ext uri="{FF2B5EF4-FFF2-40B4-BE49-F238E27FC236}">
                    <a16:creationId xmlns:a16="http://schemas.microsoft.com/office/drawing/2014/main" id="{FA70AC8C-D1C8-4498-8923-BF3FD02330D9}"/>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Tree>
    <p:extLst>
      <p:ext uri="{BB962C8B-B14F-4D97-AF65-F5344CB8AC3E}">
        <p14:creationId xmlns:p14="http://schemas.microsoft.com/office/powerpoint/2010/main" val="307977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D9A9-6B94-4F39-87E8-E9FE4DC3A325}"/>
              </a:ext>
            </a:extLst>
          </p:cNvPr>
          <p:cNvSpPr>
            <a:spLocks noGrp="1"/>
          </p:cNvSpPr>
          <p:nvPr>
            <p:ph type="title"/>
          </p:nvPr>
        </p:nvSpPr>
        <p:spPr/>
        <p:txBody>
          <a:bodyPr/>
          <a:lstStyle/>
          <a:p>
            <a:r>
              <a:rPr lang="en-US" dirty="0"/>
              <a:t>11.2 Analyzing Arithmetic Sequences and Series</a:t>
            </a:r>
          </a:p>
        </p:txBody>
      </p:sp>
      <p:sp>
        <p:nvSpPr>
          <p:cNvPr id="3" name="Content Placeholder 2">
            <a:extLst>
              <a:ext uri="{FF2B5EF4-FFF2-40B4-BE49-F238E27FC236}">
                <a16:creationId xmlns:a16="http://schemas.microsoft.com/office/drawing/2014/main" id="{140182E3-18BC-46F9-A87F-7132203BF79D}"/>
              </a:ext>
            </a:extLst>
          </p:cNvPr>
          <p:cNvSpPr>
            <a:spLocks noGrp="1"/>
          </p:cNvSpPr>
          <p:nvPr>
            <p:ph sz="half" idx="1"/>
          </p:nvPr>
        </p:nvSpPr>
        <p:spPr/>
        <p:txBody>
          <a:bodyPr>
            <a:normAutofit/>
          </a:bodyPr>
          <a:lstStyle/>
          <a:p>
            <a:r>
              <a:rPr lang="en-US" dirty="0">
                <a:solidFill>
                  <a:schemeClr val="accent2">
                    <a:lumMod val="75000"/>
                  </a:schemeClr>
                </a:solidFill>
              </a:rPr>
              <a:t>You put money in a jar at the end of each week. The first week you put $2 in the jar, and each subsequent week you put $2 more than the previous week in the jar.</a:t>
            </a:r>
          </a:p>
          <a:p>
            <a:r>
              <a:rPr lang="en-US" b="1" dirty="0"/>
              <a:t>a. </a:t>
            </a:r>
            <a:r>
              <a:rPr lang="en-US" dirty="0"/>
              <a:t>Write a rule for the amount of money you put in the jar at the end of the </a:t>
            </a:r>
            <a:r>
              <a:rPr lang="en-US" i="1" dirty="0"/>
              <a:t>n</a:t>
            </a:r>
            <a:r>
              <a:rPr lang="en-US" dirty="0"/>
              <a:t>th week.</a:t>
            </a:r>
            <a:endParaRPr lang="en-US" i="1" dirty="0"/>
          </a:p>
          <a:p>
            <a:endParaRPr lang="en-US" dirty="0"/>
          </a:p>
        </p:txBody>
      </p:sp>
      <p:sp>
        <p:nvSpPr>
          <p:cNvPr id="4" name="Content Placeholder 3">
            <a:extLst>
              <a:ext uri="{FF2B5EF4-FFF2-40B4-BE49-F238E27FC236}">
                <a16:creationId xmlns:a16="http://schemas.microsoft.com/office/drawing/2014/main" id="{FA78CB72-5E0F-4136-A807-88DC4C1ED7C7}"/>
              </a:ext>
            </a:extLst>
          </p:cNvPr>
          <p:cNvSpPr>
            <a:spLocks noGrp="1"/>
          </p:cNvSpPr>
          <p:nvPr>
            <p:ph sz="half" idx="2"/>
          </p:nvPr>
        </p:nvSpPr>
        <p:spPr/>
        <p:txBody>
          <a:bodyPr>
            <a:normAutofit/>
          </a:bodyPr>
          <a:lstStyle/>
          <a:p>
            <a:r>
              <a:rPr lang="en-US" b="1" dirty="0"/>
              <a:t>b. </a:t>
            </a:r>
            <a:r>
              <a:rPr lang="en-US" dirty="0"/>
              <a:t>How much money is in the jar after 9 weeks?</a:t>
            </a:r>
          </a:p>
        </p:txBody>
      </p:sp>
      <p:sp>
        <p:nvSpPr>
          <p:cNvPr id="5" name="Slide Number Placeholder 4">
            <a:extLst>
              <a:ext uri="{FF2B5EF4-FFF2-40B4-BE49-F238E27FC236}">
                <a16:creationId xmlns:a16="http://schemas.microsoft.com/office/drawing/2014/main" id="{48ED57AC-C165-45ED-9D41-BCE9C2BD45F6}"/>
              </a:ext>
            </a:extLst>
          </p:cNvPr>
          <p:cNvSpPr>
            <a:spLocks noGrp="1"/>
          </p:cNvSpPr>
          <p:nvPr>
            <p:ph type="sldNum" sz="quarter" idx="12"/>
          </p:nvPr>
        </p:nvSpPr>
        <p:spPr/>
        <p:txBody>
          <a:bodyPr/>
          <a:lstStyle/>
          <a:p>
            <a:fld id="{49804466-71A5-484C-9A97-DA563B716E01}" type="slidenum">
              <a:rPr lang="en-US" smtClean="0"/>
              <a:t>25</a:t>
            </a:fld>
            <a:endParaRPr lang="en-US"/>
          </a:p>
        </p:txBody>
      </p:sp>
    </p:spTree>
    <p:extLst>
      <p:ext uri="{BB962C8B-B14F-4D97-AF65-F5344CB8AC3E}">
        <p14:creationId xmlns:p14="http://schemas.microsoft.com/office/powerpoint/2010/main" val="108310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4CE51-8404-41D5-892B-68E5AA68FAFA}"/>
              </a:ext>
            </a:extLst>
          </p:cNvPr>
          <p:cNvSpPr>
            <a:spLocks noGrp="1"/>
          </p:cNvSpPr>
          <p:nvPr>
            <p:ph type="title"/>
          </p:nvPr>
        </p:nvSpPr>
        <p:spPr/>
        <p:txBody>
          <a:bodyPr/>
          <a:lstStyle/>
          <a:p>
            <a:r>
              <a:rPr lang="en-US" dirty="0"/>
              <a:t>11.3 Analyzing Geometric Sequences and Series</a:t>
            </a:r>
          </a:p>
        </p:txBody>
      </p:sp>
      <p:sp>
        <p:nvSpPr>
          <p:cNvPr id="3" name="Text Placeholder 2">
            <a:extLst>
              <a:ext uri="{FF2B5EF4-FFF2-40B4-BE49-F238E27FC236}">
                <a16:creationId xmlns:a16="http://schemas.microsoft.com/office/drawing/2014/main" id="{25B48B14-EED2-42AB-9528-8C95C925B980}"/>
              </a:ext>
            </a:extLst>
          </p:cNvPr>
          <p:cNvSpPr>
            <a:spLocks noGrp="1"/>
          </p:cNvSpPr>
          <p:nvPr>
            <p:ph type="body" idx="1"/>
          </p:nvPr>
        </p:nvSpPr>
        <p:spPr/>
        <p:txBody>
          <a:bodyPr/>
          <a:lstStyle/>
          <a:p>
            <a:r>
              <a:rPr lang="en-US" dirty="0"/>
              <a:t>After this lesson…</a:t>
            </a:r>
          </a:p>
          <a:p>
            <a:r>
              <a:rPr lang="en-US" dirty="0"/>
              <a:t>• I can identify geometric sequences.</a:t>
            </a:r>
          </a:p>
          <a:p>
            <a:r>
              <a:rPr lang="en-US" dirty="0"/>
              <a:t>• I can write rules for geometric sequences.</a:t>
            </a:r>
          </a:p>
          <a:p>
            <a:r>
              <a:rPr lang="en-US" dirty="0"/>
              <a:t>• I can find sums of finite geometric series.</a:t>
            </a:r>
          </a:p>
        </p:txBody>
      </p:sp>
      <p:sp>
        <p:nvSpPr>
          <p:cNvPr id="4" name="Slide Number Placeholder 3">
            <a:extLst>
              <a:ext uri="{FF2B5EF4-FFF2-40B4-BE49-F238E27FC236}">
                <a16:creationId xmlns:a16="http://schemas.microsoft.com/office/drawing/2014/main" id="{36AB7CF2-6A4F-470D-BF10-09AAC14E47AD}"/>
              </a:ext>
            </a:extLst>
          </p:cNvPr>
          <p:cNvSpPr>
            <a:spLocks noGrp="1"/>
          </p:cNvSpPr>
          <p:nvPr>
            <p:ph type="sldNum" sz="quarter" idx="12"/>
          </p:nvPr>
        </p:nvSpPr>
        <p:spPr/>
        <p:txBody>
          <a:bodyPr/>
          <a:lstStyle/>
          <a:p>
            <a:fld id="{49804466-71A5-484C-9A97-DA563B716E01}" type="slidenum">
              <a:rPr lang="en-US" smtClean="0"/>
              <a:t>26</a:t>
            </a:fld>
            <a:endParaRPr lang="en-US"/>
          </a:p>
        </p:txBody>
      </p:sp>
    </p:spTree>
    <p:extLst>
      <p:ext uri="{BB962C8B-B14F-4D97-AF65-F5344CB8AC3E}">
        <p14:creationId xmlns:p14="http://schemas.microsoft.com/office/powerpoint/2010/main" val="840936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accent3">
                    <a:lumMod val="50000"/>
                  </a:schemeClr>
                </a:solidFill>
              </a:rPr>
              <a:t>Geometric Sequence</a:t>
            </a:r>
          </a:p>
          <a:p>
            <a:pPr lvl="1"/>
            <a:r>
              <a:rPr lang="en-US" dirty="0"/>
              <a:t>Created by multiplying by a common ratio (</a:t>
            </a:r>
            <a:r>
              <a:rPr lang="en-US" i="1" dirty="0"/>
              <a:t>r</a:t>
            </a:r>
            <a:r>
              <a:rPr lang="en-US" dirty="0"/>
              <a:t>)</a:t>
            </a:r>
          </a:p>
          <a:p>
            <a:endParaRPr lang="en-US" dirty="0"/>
          </a:p>
          <a:p>
            <a:r>
              <a:rPr lang="en-US" dirty="0">
                <a:solidFill>
                  <a:schemeClr val="accent2">
                    <a:lumMod val="75000"/>
                  </a:schemeClr>
                </a:solidFill>
              </a:rPr>
              <a:t>Are these geometric sequences?</a:t>
            </a:r>
          </a:p>
          <a:p>
            <a:pPr lvl="1"/>
            <a:r>
              <a:rPr lang="en-US" dirty="0"/>
              <a:t>1, 2, 6, 24, 120, …</a:t>
            </a:r>
          </a:p>
          <a:p>
            <a:pPr lvl="1"/>
            <a:endParaRPr lang="en-US" dirty="0"/>
          </a:p>
          <a:p>
            <a:pPr lvl="1"/>
            <a:r>
              <a:rPr lang="en-US" dirty="0"/>
              <a:t>Try 616#1</a:t>
            </a:r>
            <a:br>
              <a:rPr lang="en-US" dirty="0"/>
            </a:br>
            <a:r>
              <a:rPr lang="en-US" dirty="0"/>
              <a:t>96, 48, 24, 12, 6, …</a:t>
            </a:r>
          </a:p>
        </p:txBody>
      </p:sp>
      <p:sp>
        <p:nvSpPr>
          <p:cNvPr id="3" name="Title 2"/>
          <p:cNvSpPr>
            <a:spLocks noGrp="1"/>
          </p:cNvSpPr>
          <p:nvPr>
            <p:ph type="title"/>
          </p:nvPr>
        </p:nvSpPr>
        <p:spPr/>
        <p:txBody>
          <a:bodyPr>
            <a:normAutofit/>
          </a:bodyPr>
          <a:lstStyle/>
          <a:p>
            <a:r>
              <a:rPr lang="en-US" dirty="0"/>
              <a:t>11.3 Analyzing Geometric Sequences and Series</a:t>
            </a:r>
          </a:p>
        </p:txBody>
      </p:sp>
    </p:spTree>
    <p:extLst>
      <p:ext uri="{BB962C8B-B14F-4D97-AF65-F5344CB8AC3E}">
        <p14:creationId xmlns:p14="http://schemas.microsoft.com/office/powerpoint/2010/main" val="28431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dirty="0"/>
              <a:t>Try 616#13</a:t>
            </a:r>
            <a:br>
              <a:rPr lang="en-US" dirty="0"/>
            </a:br>
            <a:r>
              <a:rPr lang="en-US" dirty="0"/>
              <a:t>112, 56, 28, 14, …</a:t>
            </a:r>
          </a:p>
        </p:txBody>
      </p:sp>
      <p:sp>
        <p:nvSpPr>
          <p:cNvPr id="3" name="Title 2"/>
          <p:cNvSpPr>
            <a:spLocks noGrp="1"/>
          </p:cNvSpPr>
          <p:nvPr>
            <p:ph type="title"/>
          </p:nvPr>
        </p:nvSpPr>
        <p:spPr/>
        <p:txBody>
          <a:bodyPr>
            <a:normAutofit/>
          </a:bodyPr>
          <a:lstStyle/>
          <a:p>
            <a:r>
              <a:rPr lang="en-US" dirty="0"/>
              <a:t>11.3 Analyzing Geometric Sequences and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lstStyle/>
              <a:p>
                <a:r>
                  <a:rPr lang="en-US" dirty="0">
                    <a:solidFill>
                      <a:schemeClr val="accent3">
                        <a:lumMod val="50000"/>
                      </a:schemeClr>
                    </a:solidFill>
                  </a:rPr>
                  <a:t>Formula for </a:t>
                </a:r>
                <a:r>
                  <a:rPr lang="en-US" i="1" dirty="0">
                    <a:solidFill>
                      <a:schemeClr val="accent3">
                        <a:lumMod val="50000"/>
                      </a:schemeClr>
                    </a:solidFill>
                  </a:rPr>
                  <a:t>n</a:t>
                </a:r>
                <a:r>
                  <a:rPr lang="en-US" baseline="30000" dirty="0">
                    <a:solidFill>
                      <a:schemeClr val="accent3">
                        <a:lumMod val="50000"/>
                      </a:schemeClr>
                    </a:solidFill>
                  </a:rPr>
                  <a:t>th</a:t>
                </a:r>
                <a:r>
                  <a:rPr lang="en-US" dirty="0">
                    <a:solidFill>
                      <a:schemeClr val="accent3">
                        <a:lumMod val="50000"/>
                      </a:schemeClr>
                    </a:solidFill>
                  </a:rPr>
                  <a:t> term</a:t>
                </a:r>
              </a:p>
              <a:p>
                <a:pPr lvl="1"/>
                <a14:m>
                  <m:oMath xmlns:m="http://schemas.openxmlformats.org/officeDocument/2006/math">
                    <m:sSub>
                      <m:sSubPr>
                        <m:ctrlPr>
                          <a:rPr lang="en-US" b="0" i="1" dirty="0" smtClean="0">
                            <a:solidFill>
                              <a:srgbClr val="0070C0"/>
                            </a:solidFill>
                            <a:latin typeface="Cambria Math" panose="02040503050406030204" pitchFamily="18" charset="0"/>
                          </a:rPr>
                        </m:ctrlPr>
                      </m:sSubPr>
                      <m:e>
                        <m:r>
                          <a:rPr lang="en-US" i="1" dirty="0" smtClean="0">
                            <a:solidFill>
                              <a:srgbClr val="0070C0"/>
                            </a:solidFill>
                            <a:latin typeface="Cambria Math" panose="02040503050406030204" pitchFamily="18" charset="0"/>
                          </a:rPr>
                          <m:t>𝑎</m:t>
                        </m:r>
                      </m:e>
                      <m:sub>
                        <m:r>
                          <a:rPr lang="en-US" i="1" dirty="0" smtClean="0">
                            <a:solidFill>
                              <a:srgbClr val="0070C0"/>
                            </a:solidFill>
                            <a:latin typeface="Cambria Math" panose="02040503050406030204" pitchFamily="18" charset="0"/>
                          </a:rPr>
                          <m:t>𝑛</m:t>
                        </m:r>
                      </m:sub>
                    </m:sSub>
                    <m:r>
                      <a:rPr lang="en-US" i="1" dirty="0" smtClean="0">
                        <a:solidFill>
                          <a:srgbClr val="0070C0"/>
                        </a:solidFill>
                        <a:latin typeface="Cambria Math" panose="02040503050406030204" pitchFamily="18" charset="0"/>
                      </a:rPr>
                      <m:t>=</m:t>
                    </m:r>
                    <m:sSub>
                      <m:sSubPr>
                        <m:ctrlPr>
                          <a:rPr lang="en-US" b="0" i="1" dirty="0" smtClean="0">
                            <a:solidFill>
                              <a:srgbClr val="0070C0"/>
                            </a:solidFill>
                            <a:latin typeface="Cambria Math" panose="02040503050406030204" pitchFamily="18" charset="0"/>
                          </a:rPr>
                        </m:ctrlPr>
                      </m:sSubPr>
                      <m:e>
                        <m:r>
                          <a:rPr lang="en-US" i="1" dirty="0" smtClean="0">
                            <a:solidFill>
                              <a:srgbClr val="0070C0"/>
                            </a:solidFill>
                            <a:latin typeface="Cambria Math" panose="02040503050406030204" pitchFamily="18" charset="0"/>
                          </a:rPr>
                          <m:t>𝑎</m:t>
                        </m:r>
                      </m:e>
                      <m:sub>
                        <m:r>
                          <a:rPr lang="en-US" b="0" i="1" dirty="0" smtClean="0">
                            <a:solidFill>
                              <a:srgbClr val="0070C0"/>
                            </a:solidFill>
                            <a:latin typeface="Cambria Math" panose="02040503050406030204" pitchFamily="18" charset="0"/>
                          </a:rPr>
                          <m:t>1</m:t>
                        </m:r>
                      </m:sub>
                    </m:sSub>
                    <m:r>
                      <a:rPr lang="en-US" i="1" dirty="0" smtClean="0">
                        <a:solidFill>
                          <a:srgbClr val="0070C0"/>
                        </a:solidFill>
                        <a:latin typeface="Cambria Math" panose="02040503050406030204" pitchFamily="18" charset="0"/>
                      </a:rPr>
                      <m:t>·</m:t>
                    </m:r>
                    <m:sSup>
                      <m:sSupPr>
                        <m:ctrlPr>
                          <a:rPr lang="en-US" b="0" i="1" dirty="0" smtClean="0">
                            <a:solidFill>
                              <a:srgbClr val="0070C0"/>
                            </a:solidFill>
                            <a:latin typeface="Cambria Math" panose="02040503050406030204" pitchFamily="18" charset="0"/>
                          </a:rPr>
                        </m:ctrlPr>
                      </m:sSupPr>
                      <m:e>
                        <m:r>
                          <a:rPr lang="en-US" i="1" dirty="0" smtClean="0">
                            <a:solidFill>
                              <a:srgbClr val="0070C0"/>
                            </a:solidFill>
                            <a:latin typeface="Cambria Math" panose="02040503050406030204" pitchFamily="18" charset="0"/>
                          </a:rPr>
                          <m:t>𝑟</m:t>
                        </m:r>
                      </m:e>
                      <m:sup>
                        <m:r>
                          <a:rPr lang="en-US" i="1" dirty="0" smtClean="0">
                            <a:solidFill>
                              <a:srgbClr val="0070C0"/>
                            </a:solidFill>
                            <a:latin typeface="Cambria Math" panose="02040503050406030204" pitchFamily="18" charset="0"/>
                          </a:rPr>
                          <m:t>𝑛</m:t>
                        </m:r>
                        <m:r>
                          <a:rPr lang="en-US" i="1" dirty="0" smtClean="0">
                            <a:solidFill>
                              <a:srgbClr val="0070C0"/>
                            </a:solidFill>
                            <a:latin typeface="Cambria Math" panose="02040503050406030204" pitchFamily="18" charset="0"/>
                          </a:rPr>
                          <m:t>−1</m:t>
                        </m:r>
                      </m:sup>
                    </m:sSup>
                  </m:oMath>
                </a14:m>
                <a:endParaRPr lang="en-US" dirty="0"/>
              </a:p>
              <a:p>
                <a:pPr lvl="1"/>
                <a:r>
                  <a:rPr lang="en-US" dirty="0"/>
                  <a:t>Exponential </a:t>
                </a:r>
              </a:p>
              <a:p>
                <a:endParaRPr lang="en-US" dirty="0"/>
              </a:p>
              <a:p>
                <a:r>
                  <a:rPr lang="en-US" dirty="0"/>
                  <a:t>Write a rule for the </a:t>
                </a:r>
                <a:r>
                  <a:rPr lang="en-US" i="1" dirty="0"/>
                  <a:t>n</a:t>
                </a:r>
                <a:r>
                  <a:rPr lang="en-US" baseline="30000" dirty="0"/>
                  <a:t>th</a:t>
                </a:r>
                <a:r>
                  <a:rPr lang="en-US" dirty="0"/>
                  <a:t> term and find </a:t>
                </a:r>
                <a:r>
                  <a:rPr lang="en-US" i="1" dirty="0"/>
                  <a:t>a</a:t>
                </a:r>
                <a:r>
                  <a:rPr lang="en-US" baseline="-25000" dirty="0"/>
                  <a:t>8</a:t>
                </a:r>
                <a:r>
                  <a:rPr lang="en-US" dirty="0"/>
                  <a:t>.</a:t>
                </a:r>
              </a:p>
              <a:p>
                <a:pPr lvl="1"/>
                <a:r>
                  <a:rPr lang="en-US" dirty="0"/>
                  <a:t>5, 2, 0.8, 0.32, …</a:t>
                </a:r>
              </a:p>
              <a:p>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822" t="-2005" r="-1518"/>
                </a:stretch>
              </a:blipFill>
            </p:spPr>
            <p:txBody>
              <a:bodyPr/>
              <a:lstStyle/>
              <a:p>
                <a:r>
                  <a:rPr lang="en-US">
                    <a:noFill/>
                  </a:rPr>
                  <a:t> </a:t>
                </a:r>
              </a:p>
            </p:txBody>
          </p:sp>
        </mc:Fallback>
      </mc:AlternateContent>
    </p:spTree>
    <p:extLst>
      <p:ext uri="{BB962C8B-B14F-4D97-AF65-F5344CB8AC3E}">
        <p14:creationId xmlns:p14="http://schemas.microsoft.com/office/powerpoint/2010/main" val="294070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11.3 Analyzing Geometric Sequences and Series</a:t>
            </a:r>
          </a:p>
        </p:txBody>
      </p:sp>
      <p:sp>
        <p:nvSpPr>
          <p:cNvPr id="2" name="Content Placeholder 1"/>
          <p:cNvSpPr>
            <a:spLocks noGrp="1"/>
          </p:cNvSpPr>
          <p:nvPr>
            <p:ph sz="half" idx="1"/>
          </p:nvPr>
        </p:nvSpPr>
        <p:spPr/>
        <p:txBody>
          <a:bodyPr/>
          <a:lstStyle/>
          <a:p>
            <a:r>
              <a:rPr lang="en-US" dirty="0"/>
              <a:t>One term of a geometric sequence is </a:t>
            </a:r>
            <a:r>
              <a:rPr lang="en-US" i="1" dirty="0"/>
              <a:t>a</a:t>
            </a:r>
            <a:r>
              <a:rPr lang="en-US" baseline="-25000" dirty="0"/>
              <a:t>4</a:t>
            </a:r>
            <a:r>
              <a:rPr lang="en-US" dirty="0"/>
              <a:t> = 3 and </a:t>
            </a:r>
            <a:r>
              <a:rPr lang="en-US" i="1" dirty="0"/>
              <a:t>r</a:t>
            </a:r>
            <a:r>
              <a:rPr lang="en-US" dirty="0"/>
              <a:t> = 3.  Write the rule for the </a:t>
            </a:r>
            <a:r>
              <a:rPr lang="en-US" i="1" dirty="0"/>
              <a:t>n</a:t>
            </a:r>
            <a:r>
              <a:rPr lang="en-US" baseline="30000" dirty="0"/>
              <a:t>th</a:t>
            </a:r>
            <a:r>
              <a:rPr lang="en-US" dirty="0"/>
              <a:t> term.</a:t>
            </a:r>
          </a:p>
        </p:txBody>
      </p:sp>
      <p:sp>
        <p:nvSpPr>
          <p:cNvPr id="4" name="Content Placeholder 3">
            <a:extLst>
              <a:ext uri="{FF2B5EF4-FFF2-40B4-BE49-F238E27FC236}">
                <a16:creationId xmlns:a16="http://schemas.microsoft.com/office/drawing/2014/main" id="{B8B7861F-3CA5-4352-B2DD-5CDB8D6D82EE}"/>
              </a:ext>
            </a:extLst>
          </p:cNvPr>
          <p:cNvSpPr>
            <a:spLocks noGrp="1"/>
          </p:cNvSpPr>
          <p:nvPr>
            <p:ph sz="half" idx="2"/>
          </p:nvPr>
        </p:nvSpPr>
        <p:spPr/>
        <p:txBody>
          <a:bodyPr/>
          <a:lstStyle/>
          <a:p>
            <a:r>
              <a:rPr lang="en-US" dirty="0"/>
              <a:t>Try 616#23</a:t>
            </a:r>
            <a:br>
              <a:rPr lang="en-US" dirty="0"/>
            </a:br>
            <a:r>
              <a:rPr lang="en-US" dirty="0"/>
              <a:t>One term of a geometric sequence is </a:t>
            </a:r>
            <a:r>
              <a:rPr lang="en-US" i="1" dirty="0"/>
              <a:t>a</a:t>
            </a:r>
            <a:r>
              <a:rPr lang="en-US" baseline="-25000" dirty="0"/>
              <a:t>4</a:t>
            </a:r>
            <a:r>
              <a:rPr lang="en-US" dirty="0"/>
              <a:t> = −192 and </a:t>
            </a:r>
            <a:r>
              <a:rPr lang="en-US" i="1" dirty="0"/>
              <a:t>r</a:t>
            </a:r>
            <a:r>
              <a:rPr lang="en-US" dirty="0"/>
              <a:t> = 4.  Write the rule for the </a:t>
            </a:r>
            <a:r>
              <a:rPr lang="en-US" i="1" dirty="0"/>
              <a:t>n</a:t>
            </a:r>
            <a:r>
              <a:rPr lang="en-US" baseline="30000" dirty="0"/>
              <a:t>th</a:t>
            </a:r>
            <a:r>
              <a:rPr lang="en-US" dirty="0"/>
              <a:t> term.</a:t>
            </a:r>
          </a:p>
          <a:p>
            <a:endParaRPr lang="en-US" dirty="0"/>
          </a:p>
        </p:txBody>
      </p:sp>
    </p:spTree>
    <p:extLst>
      <p:ext uri="{BB962C8B-B14F-4D97-AF65-F5344CB8AC3E}">
        <p14:creationId xmlns:p14="http://schemas.microsoft.com/office/powerpoint/2010/main" val="147030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If two terms of a geometric sequence are </a:t>
            </a:r>
            <a:r>
              <a:rPr lang="en-US" i="1" dirty="0"/>
              <a:t>a</a:t>
            </a:r>
            <a:r>
              <a:rPr lang="en-US" baseline="-25000" dirty="0"/>
              <a:t>2</a:t>
            </a:r>
            <a:r>
              <a:rPr lang="en-US" dirty="0"/>
              <a:t> = −4 and </a:t>
            </a:r>
            <a:r>
              <a:rPr lang="en-US" i="1" dirty="0"/>
              <a:t>a</a:t>
            </a:r>
            <a:r>
              <a:rPr lang="en-US" baseline="-25000" dirty="0"/>
              <a:t>6</a:t>
            </a:r>
            <a:r>
              <a:rPr lang="en-US" dirty="0"/>
              <a:t> = −1024, write rule for the </a:t>
            </a:r>
            <a:r>
              <a:rPr lang="en-US" i="1" dirty="0"/>
              <a:t>n</a:t>
            </a:r>
            <a:r>
              <a:rPr lang="en-US" baseline="30000" dirty="0"/>
              <a:t>th</a:t>
            </a:r>
            <a:r>
              <a:rPr lang="en-US" dirty="0"/>
              <a:t> term.</a:t>
            </a:r>
          </a:p>
        </p:txBody>
      </p:sp>
      <p:sp>
        <p:nvSpPr>
          <p:cNvPr id="3" name="Title 2"/>
          <p:cNvSpPr>
            <a:spLocks noGrp="1"/>
          </p:cNvSpPr>
          <p:nvPr>
            <p:ph type="title"/>
          </p:nvPr>
        </p:nvSpPr>
        <p:spPr/>
        <p:txBody>
          <a:bodyPr>
            <a:normAutofit/>
          </a:bodyPr>
          <a:lstStyle/>
          <a:p>
            <a:r>
              <a:rPr lang="en-US" dirty="0"/>
              <a:t>11.3 Analyzing Geometric Sequences and Series</a:t>
            </a:r>
          </a:p>
        </p:txBody>
      </p:sp>
    </p:spTree>
    <p:extLst>
      <p:ext uri="{BB962C8B-B14F-4D97-AF65-F5344CB8AC3E}">
        <p14:creationId xmlns:p14="http://schemas.microsoft.com/office/powerpoint/2010/main" val="3990293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Try 616#35</a:t>
                </a:r>
                <a:br>
                  <a:rPr lang="en-US" dirty="0"/>
                </a:br>
                <a:r>
                  <a:rPr lang="en-US" dirty="0"/>
                  <a:t>If two terms of a geometric sequence are </a:t>
                </a:r>
                <a:r>
                  <a:rPr lang="en-US" i="1" dirty="0"/>
                  <a:t>a</a:t>
                </a:r>
                <a:r>
                  <a:rPr lang="en-US" baseline="-25000" dirty="0"/>
                  <a:t>2</a:t>
                </a:r>
                <a:r>
                  <a:rPr lang="en-US" dirty="0"/>
                  <a:t> = −72 and </a:t>
                </a:r>
                <a:r>
                  <a:rPr lang="en-US" i="1" dirty="0"/>
                  <a:t>a</a:t>
                </a:r>
                <a:r>
                  <a:rPr lang="en-US" baseline="-25000" dirty="0"/>
                  <a:t>6</a:t>
                </a:r>
                <a:r>
                  <a:rPr lang="en-US" dirty="0"/>
                  <a:t> = </a:t>
                </a:r>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18</m:t>
                        </m:r>
                      </m:den>
                    </m:f>
                  </m:oMath>
                </a14:m>
                <a:r>
                  <a:rPr lang="en-US" dirty="0"/>
                  <a:t>, write rule for the </a:t>
                </a:r>
                <a:r>
                  <a:rPr lang="en-US" i="1" dirty="0"/>
                  <a:t>n</a:t>
                </a:r>
                <a:r>
                  <a:rPr lang="en-US" baseline="30000" dirty="0"/>
                  <a:t>th</a:t>
                </a:r>
                <a:r>
                  <a:rPr lang="en-US" dirty="0"/>
                  <a:t> term.</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00" t="-2005" r="-800"/>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11.3 Analyzing Geometric Sequences and Series</a:t>
            </a:r>
          </a:p>
        </p:txBody>
      </p:sp>
    </p:spTree>
    <p:extLst>
      <p:ext uri="{BB962C8B-B14F-4D97-AF65-F5344CB8AC3E}">
        <p14:creationId xmlns:p14="http://schemas.microsoft.com/office/powerpoint/2010/main" val="3468132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a:bodyPr>
              <a:lstStyle/>
              <a:p>
                <a:r>
                  <a:rPr lang="en-US" dirty="0"/>
                  <a:t>Try 617#44</a:t>
                </a:r>
                <a:br>
                  <a:rPr lang="en-US" dirty="0"/>
                </a:br>
                <a14:m>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8</m:t>
                        </m:r>
                      </m:sup>
                      <m:e>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e>
                            </m:d>
                          </m:e>
                          <m:sup>
                            <m:r>
                              <a:rPr lang="en-US" b="0" i="1" smtClean="0">
                                <a:latin typeface="Cambria Math" panose="02040503050406030204" pitchFamily="18" charset="0"/>
                              </a:rPr>
                              <m:t>𝑖</m:t>
                            </m:r>
                            <m:r>
                              <a:rPr lang="en-US" b="0" i="1" smtClean="0">
                                <a:latin typeface="Cambria Math" panose="02040503050406030204" pitchFamily="18" charset="0"/>
                              </a:rPr>
                              <m:t>−1</m:t>
                            </m:r>
                          </m:sup>
                        </m:sSup>
                      </m:e>
                    </m:nary>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11.3 Analyzing Geometric Sequences and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normAutofit/>
              </a:bodyPr>
              <a:lstStyle/>
              <a:p>
                <a:r>
                  <a:rPr lang="en-US" dirty="0">
                    <a:solidFill>
                      <a:schemeClr val="accent3">
                        <a:lumMod val="50000"/>
                      </a:schemeClr>
                    </a:solidFill>
                  </a:rPr>
                  <a:t>Sum of geometric series</a:t>
                </a:r>
              </a:p>
              <a:p>
                <a:pPr lvl="1"/>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𝑆</m:t>
                        </m:r>
                      </m:e>
                      <m:sub>
                        <m:r>
                          <a:rPr lang="en-US" b="0" i="1" smtClean="0">
                            <a:solidFill>
                              <a:srgbClr val="0070C0"/>
                            </a:solidFill>
                            <a:latin typeface="Cambria Math"/>
                          </a:rPr>
                          <m:t>𝑛</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𝑎</m:t>
                        </m:r>
                      </m:e>
                      <m:sub>
                        <m:r>
                          <a:rPr lang="en-US" b="0" i="1" smtClean="0">
                            <a:solidFill>
                              <a:srgbClr val="0070C0"/>
                            </a:solidFill>
                            <a:latin typeface="Cambria Math"/>
                          </a:rPr>
                          <m:t>1</m:t>
                        </m:r>
                      </m:sub>
                    </m:sSub>
                    <m:d>
                      <m:dPr>
                        <m:ctrlPr>
                          <a:rPr lang="en-US" b="0" i="1" smtClean="0">
                            <a:solidFill>
                              <a:srgbClr val="0070C0"/>
                            </a:solidFill>
                            <a:latin typeface="Cambria Math" panose="02040503050406030204" pitchFamily="18" charset="0"/>
                          </a:rPr>
                        </m:ctrlPr>
                      </m:dPr>
                      <m:e>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a:rPr>
                              <m:t>1−</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𝑟</m:t>
                                </m:r>
                              </m:e>
                              <m:sup>
                                <m:r>
                                  <a:rPr lang="en-US" b="0" i="1" smtClean="0">
                                    <a:solidFill>
                                      <a:srgbClr val="0070C0"/>
                                    </a:solidFill>
                                    <a:latin typeface="Cambria Math"/>
                                  </a:rPr>
                                  <m:t>𝑛</m:t>
                                </m:r>
                              </m:sup>
                            </m:sSup>
                          </m:num>
                          <m:den>
                            <m:r>
                              <a:rPr lang="en-US" b="0" i="1" smtClean="0">
                                <a:solidFill>
                                  <a:srgbClr val="0070C0"/>
                                </a:solidFill>
                                <a:latin typeface="Cambria Math"/>
                              </a:rPr>
                              <m:t>1−</m:t>
                            </m:r>
                            <m:r>
                              <a:rPr lang="en-US" b="0" i="1" smtClean="0">
                                <a:solidFill>
                                  <a:srgbClr val="0070C0"/>
                                </a:solidFill>
                                <a:latin typeface="Cambria Math"/>
                              </a:rPr>
                              <m:t>𝑟</m:t>
                            </m:r>
                          </m:den>
                        </m:f>
                      </m:e>
                    </m:d>
                  </m:oMath>
                </a14:m>
                <a:endParaRPr lang="en-US" dirty="0">
                  <a:solidFill>
                    <a:srgbClr val="0070C0"/>
                  </a:solidFill>
                </a:endParaRPr>
              </a:p>
              <a:p>
                <a:endParaRPr lang="en-US" dirty="0"/>
              </a:p>
              <a:p>
                <a:r>
                  <a:rPr lang="en-US" dirty="0"/>
                  <a:t>Find the sum of the first 10 terms of</a:t>
                </a:r>
              </a:p>
              <a:p>
                <a:pPr lvl="1"/>
                <a:r>
                  <a:rPr lang="en-US" dirty="0"/>
                  <a:t>4 + 2 + 1 + ½ + ···</a:t>
                </a:r>
              </a:p>
              <a:p>
                <a:endParaRPr lang="en-US" dirty="0"/>
              </a:p>
              <a:p>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50542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4376-6597-4736-8579-425DB6835CD4}"/>
              </a:ext>
            </a:extLst>
          </p:cNvPr>
          <p:cNvSpPr>
            <a:spLocks noGrp="1"/>
          </p:cNvSpPr>
          <p:nvPr>
            <p:ph type="title"/>
          </p:nvPr>
        </p:nvSpPr>
        <p:spPr/>
        <p:txBody>
          <a:bodyPr/>
          <a:lstStyle/>
          <a:p>
            <a:r>
              <a:rPr lang="en-US" dirty="0"/>
              <a:t>11.3 Analyzing Geometric Sequences and Series</a:t>
            </a:r>
          </a:p>
        </p:txBody>
      </p:sp>
      <p:sp>
        <p:nvSpPr>
          <p:cNvPr id="3" name="Content Placeholder 2">
            <a:extLst>
              <a:ext uri="{FF2B5EF4-FFF2-40B4-BE49-F238E27FC236}">
                <a16:creationId xmlns:a16="http://schemas.microsoft.com/office/drawing/2014/main" id="{0445163B-CABB-4C3C-862B-FE5063038DA4}"/>
              </a:ext>
            </a:extLst>
          </p:cNvPr>
          <p:cNvSpPr>
            <a:spLocks noGrp="1"/>
          </p:cNvSpPr>
          <p:nvPr>
            <p:ph idx="1"/>
          </p:nvPr>
        </p:nvSpPr>
        <p:spPr/>
        <p:txBody>
          <a:bodyPr/>
          <a:lstStyle/>
          <a:p>
            <a:r>
              <a:rPr lang="en-US" dirty="0"/>
              <a:t>You tell the Gospel to your friends. Four of your friends tell the Gospel to their friends, then four of each of their friends tells the Gospel, and so on. Find the total number of people who told the Gospel to others after the eighth round.</a:t>
            </a:r>
          </a:p>
        </p:txBody>
      </p:sp>
      <p:sp>
        <p:nvSpPr>
          <p:cNvPr id="4" name="Slide Number Placeholder 3">
            <a:extLst>
              <a:ext uri="{FF2B5EF4-FFF2-40B4-BE49-F238E27FC236}">
                <a16:creationId xmlns:a16="http://schemas.microsoft.com/office/drawing/2014/main" id="{CEA93242-DA89-4DA2-94AD-E6268AAD85D5}"/>
              </a:ext>
            </a:extLst>
          </p:cNvPr>
          <p:cNvSpPr>
            <a:spLocks noGrp="1"/>
          </p:cNvSpPr>
          <p:nvPr>
            <p:ph type="sldNum" sz="quarter" idx="12"/>
          </p:nvPr>
        </p:nvSpPr>
        <p:spPr/>
        <p:txBody>
          <a:bodyPr/>
          <a:lstStyle/>
          <a:p>
            <a:fld id="{49804466-71A5-484C-9A97-DA563B716E01}" type="slidenum">
              <a:rPr lang="en-US" smtClean="0"/>
              <a:t>33</a:t>
            </a:fld>
            <a:endParaRPr lang="en-US"/>
          </a:p>
        </p:txBody>
      </p:sp>
    </p:spTree>
    <p:extLst>
      <p:ext uri="{BB962C8B-B14F-4D97-AF65-F5344CB8AC3E}">
        <p14:creationId xmlns:p14="http://schemas.microsoft.com/office/powerpoint/2010/main" val="189493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3A61-B54C-48AF-8E9B-4A06881E6BD9}"/>
              </a:ext>
            </a:extLst>
          </p:cNvPr>
          <p:cNvSpPr>
            <a:spLocks noGrp="1"/>
          </p:cNvSpPr>
          <p:nvPr>
            <p:ph type="title"/>
          </p:nvPr>
        </p:nvSpPr>
        <p:spPr/>
        <p:txBody>
          <a:bodyPr/>
          <a:lstStyle/>
          <a:p>
            <a:r>
              <a:rPr lang="en-US" dirty="0"/>
              <a:t>11.4 Finding Sums of Infinite Geometric Series</a:t>
            </a:r>
          </a:p>
        </p:txBody>
      </p:sp>
      <p:sp>
        <p:nvSpPr>
          <p:cNvPr id="3" name="Text Placeholder 2">
            <a:extLst>
              <a:ext uri="{FF2B5EF4-FFF2-40B4-BE49-F238E27FC236}">
                <a16:creationId xmlns:a16="http://schemas.microsoft.com/office/drawing/2014/main" id="{722620D0-2F2E-41ED-9ADA-60F47A4213CF}"/>
              </a:ext>
            </a:extLst>
          </p:cNvPr>
          <p:cNvSpPr>
            <a:spLocks noGrp="1"/>
          </p:cNvSpPr>
          <p:nvPr>
            <p:ph type="body" idx="1"/>
          </p:nvPr>
        </p:nvSpPr>
        <p:spPr/>
        <p:txBody>
          <a:bodyPr/>
          <a:lstStyle/>
          <a:p>
            <a:r>
              <a:rPr lang="en-US" dirty="0"/>
              <a:t>After this lesson…</a:t>
            </a:r>
          </a:p>
          <a:p>
            <a:r>
              <a:rPr lang="en-US" dirty="0"/>
              <a:t>• I can find partial sums of infinite geometric series.</a:t>
            </a:r>
          </a:p>
          <a:p>
            <a:r>
              <a:rPr lang="en-US" dirty="0"/>
              <a:t>• I can find sums of infinite geometric series.</a:t>
            </a:r>
          </a:p>
          <a:p>
            <a:r>
              <a:rPr lang="en-US" dirty="0"/>
              <a:t>• I can solve real-life problems using infinite geometric series.</a:t>
            </a:r>
          </a:p>
        </p:txBody>
      </p:sp>
      <p:sp>
        <p:nvSpPr>
          <p:cNvPr id="4" name="Slide Number Placeholder 3">
            <a:extLst>
              <a:ext uri="{FF2B5EF4-FFF2-40B4-BE49-F238E27FC236}">
                <a16:creationId xmlns:a16="http://schemas.microsoft.com/office/drawing/2014/main" id="{B0DB57A7-095D-4B46-826F-7F9F945002E8}"/>
              </a:ext>
            </a:extLst>
          </p:cNvPr>
          <p:cNvSpPr>
            <a:spLocks noGrp="1"/>
          </p:cNvSpPr>
          <p:nvPr>
            <p:ph type="sldNum" sz="quarter" idx="12"/>
          </p:nvPr>
        </p:nvSpPr>
        <p:spPr/>
        <p:txBody>
          <a:bodyPr/>
          <a:lstStyle/>
          <a:p>
            <a:fld id="{49804466-71A5-484C-9A97-DA563B716E01}" type="slidenum">
              <a:rPr lang="en-US" smtClean="0"/>
              <a:t>34</a:t>
            </a:fld>
            <a:endParaRPr lang="en-US"/>
          </a:p>
        </p:txBody>
      </p:sp>
    </p:spTree>
    <p:extLst>
      <p:ext uri="{BB962C8B-B14F-4D97-AF65-F5344CB8AC3E}">
        <p14:creationId xmlns:p14="http://schemas.microsoft.com/office/powerpoint/2010/main" val="4278025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endParaRPr lang="en-US"/>
          </a:p>
        </p:txBody>
      </p:sp>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689534180"/>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35</a:t>
            </a:fld>
            <a:endParaRPr lang="en-US"/>
          </a:p>
        </p:txBody>
      </p:sp>
    </p:spTree>
    <p:extLst>
      <p:ext uri="{BB962C8B-B14F-4D97-AF65-F5344CB8AC3E}">
        <p14:creationId xmlns:p14="http://schemas.microsoft.com/office/powerpoint/2010/main" val="2536975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dirty="0"/>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3067320978"/>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36</a:t>
            </a:fld>
            <a:endParaRPr lang="en-US"/>
          </a:p>
        </p:txBody>
      </p:sp>
    </p:spTree>
    <p:extLst>
      <p:ext uri="{BB962C8B-B14F-4D97-AF65-F5344CB8AC3E}">
        <p14:creationId xmlns:p14="http://schemas.microsoft.com/office/powerpoint/2010/main" val="1026690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b="0"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0"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0.75</m:t>
                      </m:r>
                    </m:oMath>
                  </m:oMathPara>
                </a14:m>
                <a:endParaRPr lang="en-US" dirty="0"/>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1002973963"/>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37</a:t>
            </a:fld>
            <a:endParaRPr lang="en-US"/>
          </a:p>
        </p:txBody>
      </p:sp>
    </p:spTree>
    <p:extLst>
      <p:ext uri="{BB962C8B-B14F-4D97-AF65-F5344CB8AC3E}">
        <p14:creationId xmlns:p14="http://schemas.microsoft.com/office/powerpoint/2010/main" val="2565548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b="0"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0"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solidFill>
                            <a:schemeClr val="bg1"/>
                          </a:solidFill>
                          <a:latin typeface="Cambria Math" panose="02040503050406030204" pitchFamily="18" charset="0"/>
                        </a:rPr>
                        <m:t>=0.875</m:t>
                      </m:r>
                    </m:oMath>
                  </m:oMathPara>
                </a14:m>
                <a:endParaRPr lang="en-US" dirty="0"/>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760422238"/>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38</a:t>
            </a:fld>
            <a:endParaRPr lang="en-US"/>
          </a:p>
        </p:txBody>
      </p:sp>
    </p:spTree>
    <p:extLst>
      <p:ext uri="{BB962C8B-B14F-4D97-AF65-F5344CB8AC3E}">
        <p14:creationId xmlns:p14="http://schemas.microsoft.com/office/powerpoint/2010/main" val="3835140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b="0"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0"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solidFill>
                            <a:schemeClr val="bg1"/>
                          </a:solidFill>
                          <a:latin typeface="Cambria Math" panose="02040503050406030204" pitchFamily="18" charset="0"/>
                        </a:rPr>
                        <m:t>=0.875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latin typeface="Cambria Math" panose="02040503050406030204" pitchFamily="18" charset="0"/>
                        </a:rPr>
                        <m:t>=0.9375</m:t>
                      </m:r>
                    </m:oMath>
                  </m:oMathPara>
                </a14:m>
                <a:endParaRPr lang="en-US" dirty="0"/>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3585342835"/>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39</a:t>
            </a:fld>
            <a:endParaRPr lang="en-US"/>
          </a:p>
        </p:txBody>
      </p:sp>
    </p:spTree>
    <p:extLst>
      <p:ext uri="{BB962C8B-B14F-4D97-AF65-F5344CB8AC3E}">
        <p14:creationId xmlns:p14="http://schemas.microsoft.com/office/powerpoint/2010/main" val="657132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lstStyle/>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b="0"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0"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solidFill>
                            <a:schemeClr val="bg1"/>
                          </a:solidFill>
                          <a:latin typeface="Cambria Math" panose="02040503050406030204" pitchFamily="18" charset="0"/>
                        </a:rPr>
                        <m:t>=0.875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latin typeface="Cambria Math" panose="02040503050406030204" pitchFamily="18" charset="0"/>
                        </a:rPr>
                        <m:t>=0.9375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solidFill>
                            <a:schemeClr val="bg1"/>
                          </a:solidFill>
                          <a:latin typeface="Cambria Math" panose="02040503050406030204" pitchFamily="18" charset="0"/>
                        </a:rPr>
                        <m:t>+</m:t>
                      </m:r>
                      <m:f>
                        <m:fPr>
                          <m:ctrlPr>
                            <a:rPr lang="en-US" b="0" i="1" smtClean="0">
                              <a:solidFill>
                                <a:schemeClr val="accent5"/>
                              </a:solidFill>
                              <a:latin typeface="Cambria Math" panose="02040503050406030204" pitchFamily="18" charset="0"/>
                            </a:rPr>
                          </m:ctrlPr>
                        </m:fPr>
                        <m:num>
                          <m:r>
                            <a:rPr lang="en-US" b="0" i="1" smtClean="0">
                              <a:solidFill>
                                <a:schemeClr val="accent5"/>
                              </a:solidFill>
                              <a:latin typeface="Cambria Math" panose="02040503050406030204" pitchFamily="18" charset="0"/>
                            </a:rPr>
                            <m:t>1</m:t>
                          </m:r>
                        </m:num>
                        <m:den>
                          <m:r>
                            <a:rPr lang="en-US" b="0" i="1" smtClean="0">
                              <a:solidFill>
                                <a:schemeClr val="accent5"/>
                              </a:solidFill>
                              <a:latin typeface="Cambria Math" panose="02040503050406030204" pitchFamily="18" charset="0"/>
                            </a:rPr>
                            <m:t>32</m:t>
                          </m:r>
                        </m:den>
                      </m:f>
                      <m:r>
                        <a:rPr lang="en-US" b="0" i="1" smtClean="0">
                          <a:latin typeface="Cambria Math" panose="02040503050406030204" pitchFamily="18" charset="0"/>
                        </a:rPr>
                        <m:t>=0.96875</m:t>
                      </m:r>
                    </m:oMath>
                  </m:oMathPara>
                </a14:m>
                <a:endParaRPr lang="en-US" dirty="0"/>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2606756525"/>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40</a:t>
            </a:fld>
            <a:endParaRPr lang="en-US"/>
          </a:p>
        </p:txBody>
      </p:sp>
    </p:spTree>
    <p:extLst>
      <p:ext uri="{BB962C8B-B14F-4D97-AF65-F5344CB8AC3E}">
        <p14:creationId xmlns:p14="http://schemas.microsoft.com/office/powerpoint/2010/main" val="1987352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6E3D-17C0-43EC-A3F2-39B61FE12FA8}"/>
              </a:ext>
            </a:extLst>
          </p:cNvPr>
          <p:cNvSpPr>
            <a:spLocks noGrp="1"/>
          </p:cNvSpPr>
          <p:nvPr>
            <p:ph type="title"/>
          </p:nvPr>
        </p:nvSpPr>
        <p:spPr/>
        <p:txBody>
          <a:bodyPr/>
          <a:lstStyle/>
          <a:p>
            <a:r>
              <a:rPr lang="en-US" dirty="0"/>
              <a:t>11.4 Finding Sums of Infinite Geometric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7B4B3A-B85A-4F89-A589-A757180AD588}"/>
                  </a:ext>
                </a:extLst>
              </p:cNvPr>
              <p:cNvSpPr>
                <a:spLocks noGrp="1"/>
              </p:cNvSpPr>
              <p:nvPr>
                <p:ph sz="half" idx="1"/>
              </p:nvPr>
            </p:nvSpPr>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=0.5</m:t>
                      </m:r>
                    </m:oMath>
                  </m:oMathPara>
                </a14:m>
                <a:endParaRPr lang="en-US" b="0"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0"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solidFill>
                            <a:schemeClr val="bg1"/>
                          </a:solidFill>
                          <a:latin typeface="Cambria Math" panose="02040503050406030204" pitchFamily="18" charset="0"/>
                        </a:rPr>
                        <m:t>=0.875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latin typeface="Cambria Math" panose="02040503050406030204" pitchFamily="18" charset="0"/>
                        </a:rPr>
                        <m:t>=0.9375</m:t>
                      </m:r>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solidFill>
                            <a:schemeClr val="bg1"/>
                          </a:solidFill>
                          <a:latin typeface="Cambria Math" panose="02040503050406030204" pitchFamily="18" charset="0"/>
                        </a:rPr>
                        <m:t>+</m:t>
                      </m:r>
                      <m:f>
                        <m:fPr>
                          <m:ctrlPr>
                            <a:rPr lang="en-US" b="0" i="1" smtClean="0">
                              <a:solidFill>
                                <a:schemeClr val="accent5"/>
                              </a:solidFill>
                              <a:latin typeface="Cambria Math" panose="02040503050406030204" pitchFamily="18" charset="0"/>
                            </a:rPr>
                          </m:ctrlPr>
                        </m:fPr>
                        <m:num>
                          <m:r>
                            <a:rPr lang="en-US" b="0" i="1" smtClean="0">
                              <a:solidFill>
                                <a:schemeClr val="accent5"/>
                              </a:solidFill>
                              <a:latin typeface="Cambria Math" panose="02040503050406030204" pitchFamily="18" charset="0"/>
                            </a:rPr>
                            <m:t>1</m:t>
                          </m:r>
                        </m:num>
                        <m:den>
                          <m:r>
                            <a:rPr lang="en-US" b="0" i="1" smtClean="0">
                              <a:solidFill>
                                <a:schemeClr val="accent5"/>
                              </a:solidFill>
                              <a:latin typeface="Cambria Math" panose="02040503050406030204" pitchFamily="18" charset="0"/>
                            </a:rPr>
                            <m:t>32</m:t>
                          </m:r>
                        </m:den>
                      </m:f>
                      <m:r>
                        <a:rPr lang="en-US" b="0" i="1" smtClean="0">
                          <a:latin typeface="Cambria Math" panose="02040503050406030204" pitchFamily="18" charset="0"/>
                        </a:rPr>
                        <m:t>=0.96875</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f>
                        <m:fPr>
                          <m:ctrlPr>
                            <a:rPr lang="en-US" b="0" i="1" smtClean="0">
                              <a:solidFill>
                                <a:schemeClr val="accent1"/>
                              </a:solidFill>
                              <a:latin typeface="Cambria Math" panose="02040503050406030204" pitchFamily="18" charset="0"/>
                            </a:rPr>
                          </m:ctrlPr>
                        </m:fPr>
                        <m:num>
                          <m:r>
                            <a:rPr lang="en-US" b="0" i="1" smtClean="0">
                              <a:solidFill>
                                <a:schemeClr val="accent1"/>
                              </a:solidFill>
                              <a:latin typeface="Cambria Math" panose="02040503050406030204" pitchFamily="18" charset="0"/>
                            </a:rPr>
                            <m:t>1</m:t>
                          </m:r>
                        </m:num>
                        <m:den>
                          <m:r>
                            <a:rPr lang="en-US" b="0" i="1" smtClean="0">
                              <a:solidFill>
                                <a:schemeClr val="accent1"/>
                              </a:solidFill>
                              <a:latin typeface="Cambria Math" panose="02040503050406030204" pitchFamily="18" charset="0"/>
                            </a:rPr>
                            <m:t>2</m:t>
                          </m:r>
                        </m:den>
                      </m:f>
                      <m:r>
                        <a:rPr lang="en-US" b="0" i="1" smtClean="0">
                          <a:solidFill>
                            <a:schemeClr val="bg1"/>
                          </a:solidFill>
                          <a:latin typeface="Cambria Math" panose="02040503050406030204" pitchFamily="18" charset="0"/>
                        </a:rPr>
                        <m:t>+</m:t>
                      </m:r>
                      <m:f>
                        <m:fPr>
                          <m:ctrlPr>
                            <a:rPr lang="en-US" b="0" i="1" smtClean="0">
                              <a:solidFill>
                                <a:schemeClr val="accent2"/>
                              </a:solidFill>
                              <a:latin typeface="Cambria Math" panose="02040503050406030204" pitchFamily="18" charset="0"/>
                            </a:rPr>
                          </m:ctrlPr>
                        </m:fPr>
                        <m:num>
                          <m:r>
                            <a:rPr lang="en-US" b="0" i="1" smtClean="0">
                              <a:solidFill>
                                <a:schemeClr val="accent2"/>
                              </a:solidFill>
                              <a:latin typeface="Cambria Math" panose="02040503050406030204" pitchFamily="18" charset="0"/>
                            </a:rPr>
                            <m:t>1</m:t>
                          </m:r>
                        </m:num>
                        <m:den>
                          <m:r>
                            <a:rPr lang="en-US" b="0" i="1" smtClean="0">
                              <a:solidFill>
                                <a:schemeClr val="accent2"/>
                              </a:solidFill>
                              <a:latin typeface="Cambria Math" panose="02040503050406030204" pitchFamily="18" charset="0"/>
                            </a:rPr>
                            <m:t>4</m:t>
                          </m:r>
                        </m:den>
                      </m:f>
                      <m:r>
                        <a:rPr lang="en-US" b="0" i="1" smtClean="0">
                          <a:solidFill>
                            <a:schemeClr val="bg1"/>
                          </a:solidFill>
                          <a:latin typeface="Cambria Math" panose="02040503050406030204" pitchFamily="18" charset="0"/>
                        </a:rPr>
                        <m:t>+</m:t>
                      </m:r>
                      <m:f>
                        <m:fPr>
                          <m:ctrlPr>
                            <a:rPr lang="en-US" b="0" i="1" smtClean="0">
                              <a:solidFill>
                                <a:schemeClr val="accent3"/>
                              </a:solidFill>
                              <a:latin typeface="Cambria Math" panose="02040503050406030204" pitchFamily="18" charset="0"/>
                            </a:rPr>
                          </m:ctrlPr>
                        </m:fPr>
                        <m:num>
                          <m:r>
                            <a:rPr lang="en-US" b="0" i="1" smtClean="0">
                              <a:solidFill>
                                <a:schemeClr val="accent3"/>
                              </a:solidFill>
                              <a:latin typeface="Cambria Math" panose="02040503050406030204" pitchFamily="18" charset="0"/>
                            </a:rPr>
                            <m:t>1</m:t>
                          </m:r>
                        </m:num>
                        <m:den>
                          <m:r>
                            <a:rPr lang="en-US" b="0" i="1" smtClean="0">
                              <a:solidFill>
                                <a:schemeClr val="accent3"/>
                              </a:solidFill>
                              <a:latin typeface="Cambria Math" panose="02040503050406030204" pitchFamily="18" charset="0"/>
                            </a:rPr>
                            <m:t>8</m:t>
                          </m:r>
                        </m:den>
                      </m:f>
                      <m:r>
                        <a:rPr lang="en-US" b="0" i="1" smtClean="0">
                          <a:latin typeface="Cambria Math" panose="02040503050406030204" pitchFamily="18" charset="0"/>
                        </a:rPr>
                        <m:t>+</m:t>
                      </m:r>
                      <m:f>
                        <m:fPr>
                          <m:ctrlPr>
                            <a:rPr lang="en-US" b="0" i="1" smtClean="0">
                              <a:solidFill>
                                <a:schemeClr val="accent4"/>
                              </a:solidFill>
                              <a:latin typeface="Cambria Math" panose="02040503050406030204" pitchFamily="18" charset="0"/>
                            </a:rPr>
                          </m:ctrlPr>
                        </m:fPr>
                        <m:num>
                          <m:r>
                            <a:rPr lang="en-US" b="0" i="1" smtClean="0">
                              <a:solidFill>
                                <a:schemeClr val="accent4"/>
                              </a:solidFill>
                              <a:latin typeface="Cambria Math" panose="02040503050406030204" pitchFamily="18" charset="0"/>
                            </a:rPr>
                            <m:t>1</m:t>
                          </m:r>
                        </m:num>
                        <m:den>
                          <m:r>
                            <a:rPr lang="en-US" b="0" i="1" smtClean="0">
                              <a:solidFill>
                                <a:schemeClr val="accent4"/>
                              </a:solidFill>
                              <a:latin typeface="Cambria Math" panose="02040503050406030204" pitchFamily="18" charset="0"/>
                            </a:rPr>
                            <m:t>16</m:t>
                          </m:r>
                        </m:den>
                      </m:f>
                      <m:r>
                        <a:rPr lang="en-US" b="0" i="1" smtClean="0">
                          <a:solidFill>
                            <a:schemeClr val="bg1"/>
                          </a:solidFill>
                          <a:latin typeface="Cambria Math" panose="02040503050406030204" pitchFamily="18" charset="0"/>
                        </a:rPr>
                        <m:t>+</m:t>
                      </m:r>
                      <m:f>
                        <m:fPr>
                          <m:ctrlPr>
                            <a:rPr lang="en-US" b="0" i="1" smtClean="0">
                              <a:solidFill>
                                <a:schemeClr val="accent5"/>
                              </a:solidFill>
                              <a:latin typeface="Cambria Math" panose="02040503050406030204" pitchFamily="18" charset="0"/>
                            </a:rPr>
                          </m:ctrlPr>
                        </m:fPr>
                        <m:num>
                          <m:r>
                            <a:rPr lang="en-US" b="0" i="1" smtClean="0">
                              <a:solidFill>
                                <a:schemeClr val="accent5"/>
                              </a:solidFill>
                              <a:latin typeface="Cambria Math" panose="02040503050406030204" pitchFamily="18" charset="0"/>
                            </a:rPr>
                            <m:t>1</m:t>
                          </m:r>
                        </m:num>
                        <m:den>
                          <m:r>
                            <a:rPr lang="en-US" b="0" i="1" smtClean="0">
                              <a:solidFill>
                                <a:schemeClr val="accent5"/>
                              </a:solidFill>
                              <a:latin typeface="Cambria Math" panose="02040503050406030204" pitchFamily="18" charset="0"/>
                            </a:rPr>
                            <m:t>32</m:t>
                          </m:r>
                        </m:den>
                      </m:f>
                      <m:r>
                        <a:rPr lang="en-US" b="0" i="1" smtClean="0">
                          <a:solidFill>
                            <a:schemeClr val="bg1"/>
                          </a:solidFill>
                          <a:latin typeface="Cambria Math" panose="02040503050406030204" pitchFamily="18" charset="0"/>
                        </a:rPr>
                        <m:t>+</m:t>
                      </m:r>
                      <m:f>
                        <m:fPr>
                          <m:ctrlPr>
                            <a:rPr lang="en-US" b="0" i="1" smtClean="0">
                              <a:solidFill>
                                <a:schemeClr val="accent6"/>
                              </a:solidFill>
                              <a:latin typeface="Cambria Math" panose="02040503050406030204" pitchFamily="18" charset="0"/>
                            </a:rPr>
                          </m:ctrlPr>
                        </m:fPr>
                        <m:num>
                          <m:r>
                            <a:rPr lang="en-US" b="0" i="1" smtClean="0">
                              <a:solidFill>
                                <a:schemeClr val="accent6"/>
                              </a:solidFill>
                              <a:latin typeface="Cambria Math" panose="02040503050406030204" pitchFamily="18" charset="0"/>
                            </a:rPr>
                            <m:t>1</m:t>
                          </m:r>
                        </m:num>
                        <m:den>
                          <m:r>
                            <a:rPr lang="en-US" b="0" i="1" smtClean="0">
                              <a:solidFill>
                                <a:schemeClr val="accent6"/>
                              </a:solidFill>
                              <a:latin typeface="Cambria Math" panose="02040503050406030204" pitchFamily="18" charset="0"/>
                            </a:rPr>
                            <m:t>64</m:t>
                          </m:r>
                        </m:den>
                      </m:f>
                      <m:r>
                        <a:rPr lang="en-US" b="0" i="1" smtClean="0">
                          <a:latin typeface="Cambria Math" panose="02040503050406030204" pitchFamily="18" charset="0"/>
                        </a:rPr>
                        <m:t>=0.984375</m:t>
                      </m:r>
                    </m:oMath>
                  </m:oMathPara>
                </a14:m>
                <a:endParaRPr lang="en-US" b="0" dirty="0"/>
              </a:p>
              <a:p>
                <a:pPr marL="0" indent="0">
                  <a:buNone/>
                </a:pPr>
                <a:r>
                  <a:rPr lang="en-US" dirty="0"/>
                  <a:t>What happens if the pattern continues forever?</a:t>
                </a:r>
              </a:p>
            </p:txBody>
          </p:sp>
        </mc:Choice>
        <mc:Fallback xmlns="">
          <p:sp>
            <p:nvSpPr>
              <p:cNvPr id="3" name="Content Placeholder 2">
                <a:extLst>
                  <a:ext uri="{FF2B5EF4-FFF2-40B4-BE49-F238E27FC236}">
                    <a16:creationId xmlns:a16="http://schemas.microsoft.com/office/drawing/2014/main" id="{BB7B4B3A-B85A-4F89-A589-A757180AD588}"/>
                  </a:ext>
                </a:extLst>
              </p:cNvPr>
              <p:cNvSpPr>
                <a:spLocks noGrp="1" noRot="1" noChangeAspect="1" noMove="1" noResize="1" noEditPoints="1" noAdjustHandles="1" noChangeArrowheads="1" noChangeShapeType="1" noTextEdit="1"/>
              </p:cNvSpPr>
              <p:nvPr>
                <p:ph sz="half" idx="1"/>
              </p:nvPr>
            </p:nvSpPr>
            <p:spPr>
              <a:blipFill>
                <a:blip r:embed="rId3"/>
                <a:stretch>
                  <a:fillRect l="-1822"/>
                </a:stretch>
              </a:blipFill>
            </p:spPr>
            <p:txBody>
              <a:bodyPr/>
              <a:lstStyle/>
              <a:p>
                <a:r>
                  <a:rPr lang="en-US">
                    <a:noFill/>
                  </a:rPr>
                  <a:t> </a:t>
                </a:r>
              </a:p>
            </p:txBody>
          </p:sp>
        </mc:Fallback>
      </mc:AlternateContent>
      <p:graphicFrame>
        <p:nvGraphicFramePr>
          <p:cNvPr id="6" name="Content Placeholder 5">
            <a:extLst>
              <a:ext uri="{FF2B5EF4-FFF2-40B4-BE49-F238E27FC236}">
                <a16:creationId xmlns:a16="http://schemas.microsoft.com/office/drawing/2014/main" id="{34BD61BA-C581-4AD4-A33E-168BDBD59DC1}"/>
              </a:ext>
            </a:extLst>
          </p:cNvPr>
          <p:cNvGraphicFramePr>
            <a:graphicFrameLocks noGrp="1"/>
          </p:cNvGraphicFramePr>
          <p:nvPr>
            <p:ph sz="half" idx="2"/>
            <p:extLst>
              <p:ext uri="{D42A27DB-BD31-4B8C-83A1-F6EECF244321}">
                <p14:modId xmlns:p14="http://schemas.microsoft.com/office/powerpoint/2010/main" val="3532684778"/>
              </p:ext>
            </p:extLst>
          </p:nvPr>
        </p:nvGraphicFramePr>
        <p:xfrm>
          <a:off x="6395224" y="981705"/>
          <a:ext cx="5592336" cy="5852160"/>
        </p:xfrm>
        <a:graphic>
          <a:graphicData uri="http://schemas.openxmlformats.org/drawingml/2006/table">
            <a:tbl>
              <a:tblPr firstRow="1" bandRow="1">
                <a:tableStyleId>{5940675A-B579-460E-94D1-54222C63F5DA}</a:tableStyleId>
              </a:tblPr>
              <a:tblGrid>
                <a:gridCol w="349521">
                  <a:extLst>
                    <a:ext uri="{9D8B030D-6E8A-4147-A177-3AD203B41FA5}">
                      <a16:colId xmlns:a16="http://schemas.microsoft.com/office/drawing/2014/main" val="4067152055"/>
                    </a:ext>
                  </a:extLst>
                </a:gridCol>
                <a:gridCol w="349521">
                  <a:extLst>
                    <a:ext uri="{9D8B030D-6E8A-4147-A177-3AD203B41FA5}">
                      <a16:colId xmlns:a16="http://schemas.microsoft.com/office/drawing/2014/main" val="4149967535"/>
                    </a:ext>
                  </a:extLst>
                </a:gridCol>
                <a:gridCol w="349521">
                  <a:extLst>
                    <a:ext uri="{9D8B030D-6E8A-4147-A177-3AD203B41FA5}">
                      <a16:colId xmlns:a16="http://schemas.microsoft.com/office/drawing/2014/main" val="4234471801"/>
                    </a:ext>
                  </a:extLst>
                </a:gridCol>
                <a:gridCol w="349521">
                  <a:extLst>
                    <a:ext uri="{9D8B030D-6E8A-4147-A177-3AD203B41FA5}">
                      <a16:colId xmlns:a16="http://schemas.microsoft.com/office/drawing/2014/main" val="843183954"/>
                    </a:ext>
                  </a:extLst>
                </a:gridCol>
                <a:gridCol w="349521">
                  <a:extLst>
                    <a:ext uri="{9D8B030D-6E8A-4147-A177-3AD203B41FA5}">
                      <a16:colId xmlns:a16="http://schemas.microsoft.com/office/drawing/2014/main" val="1839285459"/>
                    </a:ext>
                  </a:extLst>
                </a:gridCol>
                <a:gridCol w="349521">
                  <a:extLst>
                    <a:ext uri="{9D8B030D-6E8A-4147-A177-3AD203B41FA5}">
                      <a16:colId xmlns:a16="http://schemas.microsoft.com/office/drawing/2014/main" val="3015788089"/>
                    </a:ext>
                  </a:extLst>
                </a:gridCol>
                <a:gridCol w="349521">
                  <a:extLst>
                    <a:ext uri="{9D8B030D-6E8A-4147-A177-3AD203B41FA5}">
                      <a16:colId xmlns:a16="http://schemas.microsoft.com/office/drawing/2014/main" val="2612124030"/>
                    </a:ext>
                  </a:extLst>
                </a:gridCol>
                <a:gridCol w="349521">
                  <a:extLst>
                    <a:ext uri="{9D8B030D-6E8A-4147-A177-3AD203B41FA5}">
                      <a16:colId xmlns:a16="http://schemas.microsoft.com/office/drawing/2014/main" val="278985610"/>
                    </a:ext>
                  </a:extLst>
                </a:gridCol>
                <a:gridCol w="349521">
                  <a:extLst>
                    <a:ext uri="{9D8B030D-6E8A-4147-A177-3AD203B41FA5}">
                      <a16:colId xmlns:a16="http://schemas.microsoft.com/office/drawing/2014/main" val="834222098"/>
                    </a:ext>
                  </a:extLst>
                </a:gridCol>
                <a:gridCol w="349521">
                  <a:extLst>
                    <a:ext uri="{9D8B030D-6E8A-4147-A177-3AD203B41FA5}">
                      <a16:colId xmlns:a16="http://schemas.microsoft.com/office/drawing/2014/main" val="655927823"/>
                    </a:ext>
                  </a:extLst>
                </a:gridCol>
                <a:gridCol w="349521">
                  <a:extLst>
                    <a:ext uri="{9D8B030D-6E8A-4147-A177-3AD203B41FA5}">
                      <a16:colId xmlns:a16="http://schemas.microsoft.com/office/drawing/2014/main" val="313420335"/>
                    </a:ext>
                  </a:extLst>
                </a:gridCol>
                <a:gridCol w="349521">
                  <a:extLst>
                    <a:ext uri="{9D8B030D-6E8A-4147-A177-3AD203B41FA5}">
                      <a16:colId xmlns:a16="http://schemas.microsoft.com/office/drawing/2014/main" val="2445954657"/>
                    </a:ext>
                  </a:extLst>
                </a:gridCol>
                <a:gridCol w="349521">
                  <a:extLst>
                    <a:ext uri="{9D8B030D-6E8A-4147-A177-3AD203B41FA5}">
                      <a16:colId xmlns:a16="http://schemas.microsoft.com/office/drawing/2014/main" val="1324763371"/>
                    </a:ext>
                  </a:extLst>
                </a:gridCol>
                <a:gridCol w="349521">
                  <a:extLst>
                    <a:ext uri="{9D8B030D-6E8A-4147-A177-3AD203B41FA5}">
                      <a16:colId xmlns:a16="http://schemas.microsoft.com/office/drawing/2014/main" val="3187743971"/>
                    </a:ext>
                  </a:extLst>
                </a:gridCol>
                <a:gridCol w="349521">
                  <a:extLst>
                    <a:ext uri="{9D8B030D-6E8A-4147-A177-3AD203B41FA5}">
                      <a16:colId xmlns:a16="http://schemas.microsoft.com/office/drawing/2014/main" val="4061056125"/>
                    </a:ext>
                  </a:extLst>
                </a:gridCol>
                <a:gridCol w="349521">
                  <a:extLst>
                    <a:ext uri="{9D8B030D-6E8A-4147-A177-3AD203B41FA5}">
                      <a16:colId xmlns:a16="http://schemas.microsoft.com/office/drawing/2014/main" val="4194406983"/>
                    </a:ext>
                  </a:extLst>
                </a:gridCol>
              </a:tblGrid>
              <a:tr h="345777">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17485373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76357479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615839645"/>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22376491"/>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85791553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8467466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76604424"/>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368309228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2646905620"/>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822765389"/>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67527326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3548394236"/>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1281471958"/>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247598480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65380787"/>
                  </a:ext>
                </a:extLst>
              </a:tr>
              <a:tr h="345777">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9578167"/>
                  </a:ext>
                </a:extLst>
              </a:tr>
            </a:tbl>
          </a:graphicData>
        </a:graphic>
      </p:graphicFrame>
      <p:sp>
        <p:nvSpPr>
          <p:cNvPr id="5" name="Slide Number Placeholder 4">
            <a:extLst>
              <a:ext uri="{FF2B5EF4-FFF2-40B4-BE49-F238E27FC236}">
                <a16:creationId xmlns:a16="http://schemas.microsoft.com/office/drawing/2014/main" id="{404ACB50-BBC2-4C8E-8DA3-A3440CEFD167}"/>
              </a:ext>
            </a:extLst>
          </p:cNvPr>
          <p:cNvSpPr>
            <a:spLocks noGrp="1"/>
          </p:cNvSpPr>
          <p:nvPr>
            <p:ph type="sldNum" sz="quarter" idx="12"/>
          </p:nvPr>
        </p:nvSpPr>
        <p:spPr/>
        <p:txBody>
          <a:bodyPr/>
          <a:lstStyle/>
          <a:p>
            <a:fld id="{49804466-71A5-484C-9A97-DA563B716E01}" type="slidenum">
              <a:rPr lang="en-US" smtClean="0"/>
              <a:t>41</a:t>
            </a:fld>
            <a:endParaRPr lang="en-US"/>
          </a:p>
        </p:txBody>
      </p:sp>
    </p:spTree>
    <p:extLst>
      <p:ext uri="{BB962C8B-B14F-4D97-AF65-F5344CB8AC3E}">
        <p14:creationId xmlns:p14="http://schemas.microsoft.com/office/powerpoint/2010/main" val="1410878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D31BE-8C1A-4AB0-BA70-304689C0CD72}"/>
              </a:ext>
            </a:extLst>
          </p:cNvPr>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FCEBBA-17EC-4261-AE34-7C3547124774}"/>
                  </a:ext>
                </a:extLst>
              </p:cNvPr>
              <p:cNvSpPr>
                <a:spLocks noGrp="1"/>
              </p:cNvSpPr>
              <p:nvPr>
                <p:ph sz="half" idx="1"/>
              </p:nvPr>
            </p:nvSpPr>
            <p:spPr/>
            <p:txBody>
              <a:bodyPr/>
              <a:lstStyle/>
              <a:p>
                <a:r>
                  <a:rPr lang="en-US" dirty="0"/>
                  <a:t>Find the partial sums for </a:t>
                </a:r>
                <a:r>
                  <a:rPr lang="en-US" i="1" dirty="0"/>
                  <a:t>n</a:t>
                </a:r>
                <a:r>
                  <a:rPr lang="en-US" dirty="0"/>
                  <a:t> = 1, 2, 3, 4, 5 and describe what happens to </a:t>
                </a:r>
                <a:r>
                  <a:rPr lang="en-US" i="1" dirty="0"/>
                  <a:t>S</a:t>
                </a:r>
                <a:r>
                  <a:rPr lang="en-US" i="1" baseline="-25000" dirty="0"/>
                  <a:t>n</a:t>
                </a:r>
                <a:r>
                  <a:rPr lang="en-US" dirty="0"/>
                  <a:t> as </a:t>
                </a:r>
                <a:r>
                  <a:rPr lang="en-US" i="1" dirty="0"/>
                  <a:t>n</a:t>
                </a:r>
                <a:r>
                  <a:rPr lang="en-US" dirty="0"/>
                  <a:t> increases.</a:t>
                </a:r>
                <a:br>
                  <a:rPr lang="en-US" dirty="0"/>
                </a:b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80</m:t>
                        </m:r>
                      </m:den>
                    </m:f>
                    <m:r>
                      <a:rPr lang="en-US" b="0" i="1" smtClean="0">
                        <a:latin typeface="Cambria Math" panose="02040503050406030204" pitchFamily="18" charset="0"/>
                      </a:rPr>
                      <m:t>+…</m:t>
                    </m:r>
                  </m:oMath>
                </a14:m>
                <a:r>
                  <a:rPr lang="en-US" dirty="0"/>
                  <a:t> </a:t>
                </a:r>
              </a:p>
            </p:txBody>
          </p:sp>
        </mc:Choice>
        <mc:Fallback xmlns="">
          <p:sp>
            <p:nvSpPr>
              <p:cNvPr id="3" name="Content Placeholder 2">
                <a:extLst>
                  <a:ext uri="{FF2B5EF4-FFF2-40B4-BE49-F238E27FC236}">
                    <a16:creationId xmlns:a16="http://schemas.microsoft.com/office/drawing/2014/main" id="{C7FCEBBA-17EC-4261-AE34-7C3547124774}"/>
                  </a:ext>
                </a:extLst>
              </p:cNvPr>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FA58B5D-9B53-4020-9CC0-ADA128D6D7D2}"/>
                  </a:ext>
                </a:extLst>
              </p:cNvPr>
              <p:cNvSpPr>
                <a:spLocks noGrp="1"/>
              </p:cNvSpPr>
              <p:nvPr>
                <p:ph sz="half" idx="2"/>
              </p:nvPr>
            </p:nvSpPr>
            <p:spPr/>
            <p:txBody>
              <a:bodyPr/>
              <a:lstStyle/>
              <a:p>
                <a:r>
                  <a:rPr lang="en-US" dirty="0"/>
                  <a:t>Try 623#3</a:t>
                </a:r>
                <a:br>
                  <a:rPr lang="en-US" dirty="0"/>
                </a:br>
                <a14:m>
                  <m:oMath xmlns:m="http://schemas.openxmlformats.org/officeDocument/2006/math">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36</m:t>
                        </m:r>
                      </m:num>
                      <m:den>
                        <m:r>
                          <a:rPr lang="en-US" b="0" i="1" smtClean="0">
                            <a:latin typeface="Cambria Math" panose="02040503050406030204" pitchFamily="18" charset="0"/>
                          </a:rPr>
                          <m:t>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108</m:t>
                        </m:r>
                      </m:num>
                      <m:den>
                        <m:r>
                          <a:rPr lang="en-US" b="0" i="1" smtClean="0">
                            <a:latin typeface="Cambria Math" panose="02040503050406030204" pitchFamily="18" charset="0"/>
                          </a:rPr>
                          <m:t>125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324</m:t>
                        </m:r>
                      </m:num>
                      <m:den>
                        <m:r>
                          <a:rPr lang="en-US" b="0" i="1" smtClean="0">
                            <a:latin typeface="Cambria Math" panose="02040503050406030204" pitchFamily="18" charset="0"/>
                          </a:rPr>
                          <m:t>625</m:t>
                        </m:r>
                      </m:den>
                    </m:f>
                    <m:r>
                      <a:rPr lang="en-US" b="0" i="1" smtClean="0">
                        <a:latin typeface="Cambria Math" panose="02040503050406030204" pitchFamily="18" charset="0"/>
                      </a:rPr>
                      <m:t>+…</m:t>
                    </m:r>
                  </m:oMath>
                </a14:m>
                <a:r>
                  <a:rPr lang="en-US" dirty="0"/>
                  <a:t> </a:t>
                </a:r>
              </a:p>
            </p:txBody>
          </p:sp>
        </mc:Choice>
        <mc:Fallback xmlns="">
          <p:sp>
            <p:nvSpPr>
              <p:cNvPr id="4" name="Content Placeholder 3">
                <a:extLst>
                  <a:ext uri="{FF2B5EF4-FFF2-40B4-BE49-F238E27FC236}">
                    <a16:creationId xmlns:a16="http://schemas.microsoft.com/office/drawing/2014/main" id="{0FA58B5D-9B53-4020-9CC0-ADA128D6D7D2}"/>
                  </a:ext>
                </a:extLst>
              </p:cNvPr>
              <p:cNvSpPr>
                <a:spLocks noGrp="1" noRot="1" noChangeAspect="1" noMove="1" noResize="1" noEditPoints="1" noAdjustHandles="1" noChangeArrowheads="1" noChangeShapeType="1" noTextEdit="1"/>
              </p:cNvSpPr>
              <p:nvPr>
                <p:ph sz="half" idx="2"/>
              </p:nvPr>
            </p:nvSpPr>
            <p:spPr>
              <a:blipFill>
                <a:blip r:embed="rId4"/>
                <a:stretch>
                  <a:fillRect l="-1824" t="-2005"/>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609A060-3323-4B96-B21A-1BD0F36BB532}"/>
              </a:ext>
            </a:extLst>
          </p:cNvPr>
          <p:cNvSpPr>
            <a:spLocks noGrp="1"/>
          </p:cNvSpPr>
          <p:nvPr>
            <p:ph type="sldNum" sz="quarter" idx="12"/>
          </p:nvPr>
        </p:nvSpPr>
        <p:spPr/>
        <p:txBody>
          <a:bodyPr/>
          <a:lstStyle/>
          <a:p>
            <a:fld id="{49804466-71A5-484C-9A97-DA563B716E01}" type="slidenum">
              <a:rPr lang="en-US" smtClean="0"/>
              <a:t>42</a:t>
            </a:fld>
            <a:endParaRPr lang="en-US"/>
          </a:p>
        </p:txBody>
      </p:sp>
    </p:spTree>
    <p:extLst>
      <p:ext uri="{BB962C8B-B14F-4D97-AF65-F5344CB8AC3E}">
        <p14:creationId xmlns:p14="http://schemas.microsoft.com/office/powerpoint/2010/main" val="25935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p:cNvSpPr>
                <a:spLocks noGrp="1"/>
              </p:cNvSpPr>
              <p:nvPr>
                <p:ph idx="1"/>
              </p:nvPr>
            </p:nvSpPr>
            <p:spPr/>
            <p:txBody>
              <a:bodyPr/>
              <a:lstStyle/>
              <a:p>
                <a:r>
                  <a:rPr lang="en-US" dirty="0">
                    <a:solidFill>
                      <a:schemeClr val="accent3">
                        <a:lumMod val="50000"/>
                      </a:schemeClr>
                    </a:solidFill>
                  </a:rPr>
                  <a:t>Sum of an infinite geometric series</a:t>
                </a:r>
              </a:p>
              <a:p>
                <a:pPr lvl="1"/>
                <a14:m>
                  <m:oMath xmlns:m="http://schemas.openxmlformats.org/officeDocument/2006/math">
                    <m:r>
                      <a:rPr lang="en-US" b="0" i="1" smtClean="0">
                        <a:solidFill>
                          <a:srgbClr val="0070C0"/>
                        </a:solidFill>
                        <a:latin typeface="Cambria Math"/>
                      </a:rPr>
                      <m:t>𝑆</m:t>
                    </m:r>
                    <m:r>
                      <a:rPr lang="en-US" b="0" i="1" smtClean="0">
                        <a:solidFill>
                          <a:srgbClr val="0070C0"/>
                        </a:solidFill>
                        <a:latin typeface="Cambria Math"/>
                      </a:rPr>
                      <m:t>=</m:t>
                    </m:r>
                    <m:f>
                      <m:fPr>
                        <m:ctrlPr>
                          <a:rPr lang="en-US" b="0" i="1" smtClean="0">
                            <a:solidFill>
                              <a:srgbClr val="0070C0"/>
                            </a:solidFill>
                            <a:latin typeface="Cambria Math" panose="02040503050406030204" pitchFamily="18" charset="0"/>
                          </a:rPr>
                        </m:ctrlPr>
                      </m:fPr>
                      <m:num>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𝑎</m:t>
                            </m:r>
                          </m:e>
                          <m:sub>
                            <m:r>
                              <a:rPr lang="en-US" b="0" i="1" smtClean="0">
                                <a:solidFill>
                                  <a:srgbClr val="0070C0"/>
                                </a:solidFill>
                                <a:latin typeface="Cambria Math"/>
                              </a:rPr>
                              <m:t>1</m:t>
                            </m:r>
                          </m:sub>
                        </m:sSub>
                      </m:num>
                      <m:den>
                        <m:r>
                          <a:rPr lang="en-US" b="0" i="1" smtClean="0">
                            <a:solidFill>
                              <a:srgbClr val="0070C0"/>
                            </a:solidFill>
                            <a:latin typeface="Cambria Math"/>
                          </a:rPr>
                          <m:t>1−</m:t>
                        </m:r>
                        <m:r>
                          <a:rPr lang="en-US" b="0" i="1" smtClean="0">
                            <a:solidFill>
                              <a:srgbClr val="0070C0"/>
                            </a:solidFill>
                            <a:latin typeface="Cambria Math"/>
                          </a:rPr>
                          <m:t>𝑟</m:t>
                        </m:r>
                      </m:den>
                    </m:f>
                  </m:oMath>
                </a14:m>
                <a:endParaRPr lang="en-US" dirty="0">
                  <a:solidFill>
                    <a:srgbClr val="0070C0"/>
                  </a:solidFill>
                </a:endParaRPr>
              </a:p>
              <a:p>
                <a:endParaRPr lang="en-US" dirty="0"/>
              </a:p>
              <a:p>
                <a:r>
                  <a:rPr lang="en-US" dirty="0"/>
                  <a:t>| </a:t>
                </a:r>
                <a:r>
                  <a:rPr lang="en-US" i="1" dirty="0"/>
                  <a:t>r</a:t>
                </a:r>
                <a:r>
                  <a:rPr lang="en-US" dirty="0"/>
                  <a:t> | &lt; 1</a:t>
                </a:r>
              </a:p>
              <a:p>
                <a:pPr lvl="1"/>
                <a:r>
                  <a:rPr lang="en-US" dirty="0"/>
                  <a:t>If | </a:t>
                </a:r>
                <a:r>
                  <a:rPr lang="en-US" i="1" dirty="0"/>
                  <a:t>r</a:t>
                </a:r>
                <a:r>
                  <a:rPr lang="en-US" dirty="0"/>
                  <a:t> | &gt; 1, then no sum (∞)</a:t>
                </a:r>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11.4 Finding Sums of Infinite Geometric Series</a:t>
            </a:r>
          </a:p>
        </p:txBody>
      </p:sp>
    </p:spTree>
    <p:extLst>
      <p:ext uri="{BB962C8B-B14F-4D97-AF65-F5344CB8AC3E}">
        <p14:creationId xmlns:p14="http://schemas.microsoft.com/office/powerpoint/2010/main" val="258411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a:bodyPr>
              <a:lstStyle/>
              <a:p>
                <a:r>
                  <a:rPr lang="en-US" dirty="0"/>
                  <a:t>Try 623#9</a:t>
                </a:r>
                <a:br>
                  <a:rPr lang="en-US" dirty="0"/>
                </a:br>
                <a14:m>
                  <m:oMath xmlns:m="http://schemas.openxmlformats.org/officeDocument/2006/math">
                    <m:r>
                      <a:rPr lang="en-US" b="0" i="1" smtClean="0">
                        <a:latin typeface="Cambria Math" panose="02040503050406030204" pitchFamily="18" charset="0"/>
                      </a:rPr>
                      <m:t>2+</m:t>
                    </m:r>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18</m:t>
                        </m:r>
                      </m:num>
                      <m:den>
                        <m:r>
                          <a:rPr lang="en-US" b="0" i="1" smtClean="0">
                            <a:latin typeface="Cambria Math" panose="02040503050406030204" pitchFamily="18" charset="0"/>
                          </a:rPr>
                          <m:t>16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54</m:t>
                        </m:r>
                      </m:num>
                      <m:den>
                        <m:r>
                          <a:rPr lang="en-US" b="0" i="1" smtClean="0">
                            <a:latin typeface="Cambria Math" panose="02040503050406030204" pitchFamily="18" charset="0"/>
                          </a:rPr>
                          <m:t>64</m:t>
                        </m:r>
                      </m:den>
                    </m:f>
                    <m:r>
                      <a:rPr lang="en-US" b="0" i="1" smtClean="0">
                        <a:latin typeface="Cambria Math" panose="02040503050406030204" pitchFamily="18" charset="0"/>
                      </a:rPr>
                      <m:t>+…</m:t>
                    </m:r>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11.4 Finding Sums of Infinite Geometric Series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normAutofit/>
              </a:bodyPr>
              <a:lstStyle/>
              <a:p>
                <a:r>
                  <a:rPr lang="en-US" dirty="0">
                    <a:solidFill>
                      <a:schemeClr val="accent2">
                        <a:lumMod val="75000"/>
                      </a:schemeClr>
                    </a:solidFill>
                  </a:rPr>
                  <a:t>Find the sum</a:t>
                </a:r>
              </a:p>
              <a:p>
                <a:pPr marL="0" indent="0">
                  <a:buNone/>
                </a:pPr>
                <a14:m>
                  <m:oMathPara xmlns:m="http://schemas.openxmlformats.org/officeDocument/2006/math">
                    <m:oMathParaPr>
                      <m:jc m:val="left"/>
                    </m:oMathParaPr>
                    <m:oMath xmlns:m="http://schemas.openxmlformats.org/officeDocument/2006/math">
                      <m:nary>
                        <m:naryPr>
                          <m:chr m:val="∑"/>
                          <m:ctrlPr>
                            <a:rPr lang="en-US" b="0" i="1" smtClean="0">
                              <a:latin typeface="Cambria Math" panose="02040503050406030204" pitchFamily="18" charset="0"/>
                            </a:rPr>
                          </m:ctrlPr>
                        </m:naryPr>
                        <m:sub>
                          <m:r>
                            <a:rPr lang="en-US" b="0" i="1" smtClean="0">
                              <a:latin typeface="Cambria Math"/>
                            </a:rPr>
                            <m:t>𝑖</m:t>
                          </m:r>
                          <m:r>
                            <a:rPr lang="en-US" b="0" i="1" smtClean="0">
                              <a:latin typeface="Cambria Math"/>
                            </a:rPr>
                            <m:t>=1</m:t>
                          </m:r>
                        </m:sub>
                        <m:sup>
                          <m:r>
                            <a:rPr lang="en-US" b="0" i="1" smtClean="0">
                              <a:latin typeface="Cambria Math"/>
                            </a:rPr>
                            <m:t>∞</m:t>
                          </m:r>
                        </m:sup>
                        <m:e>
                          <m:r>
                            <a:rPr lang="en-US" b="0" i="1" smtClean="0">
                              <a:latin typeface="Cambria Math"/>
                            </a:rPr>
                            <m:t>2</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0.1</m:t>
                                  </m:r>
                                </m:e>
                              </m:d>
                            </m:e>
                            <m:sup>
                              <m:r>
                                <a:rPr lang="en-US" b="0" i="1" smtClean="0">
                                  <a:latin typeface="Cambria Math"/>
                                </a:rPr>
                                <m:t>𝑖</m:t>
                              </m:r>
                              <m:r>
                                <a:rPr lang="en-US" b="0" i="1" smtClean="0">
                                  <a:latin typeface="Cambria Math"/>
                                </a:rPr>
                                <m:t>−1</m:t>
                              </m:r>
                            </m:sup>
                          </m:sSup>
                        </m:e>
                      </m:nary>
                    </m:oMath>
                  </m:oMathPara>
                </a14:m>
                <a:endParaRPr lang="en-US" dirty="0"/>
              </a:p>
              <a:p>
                <a:pPr marL="0" indent="0">
                  <a:buNone/>
                </a:pPr>
                <a:endParaRPr lang="en-US" dirty="0"/>
              </a:p>
              <a:p>
                <a:pPr marL="0" indent="0">
                  <a:buNone/>
                </a:pPr>
                <a:endParaRPr lang="en-US" dirty="0"/>
              </a:p>
              <a:p>
                <a:pPr marL="0" indent="0">
                  <a:buNone/>
                </a:pPr>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191099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pendulum that is released and swings freely travels 100 centimeters on the first swing. On each successive swing, the pendulum travels 96% of the distance of the previous swing. What is the total distance the pendulum travels?</a:t>
            </a:r>
          </a:p>
        </p:txBody>
      </p:sp>
      <p:sp>
        <p:nvSpPr>
          <p:cNvPr id="3" name="Title 2"/>
          <p:cNvSpPr>
            <a:spLocks noGrp="1"/>
          </p:cNvSpPr>
          <p:nvPr>
            <p:ph type="title"/>
          </p:nvPr>
        </p:nvSpPr>
        <p:spPr/>
        <p:txBody>
          <a:bodyPr>
            <a:normAutofit/>
          </a:bodyPr>
          <a:lstStyle/>
          <a:p>
            <a:r>
              <a:rPr lang="en-US" dirty="0"/>
              <a:t>11.4 Finding Sums of Infinite Geometric Series</a:t>
            </a:r>
          </a:p>
        </p:txBody>
      </p:sp>
      <p:pic>
        <p:nvPicPr>
          <p:cNvPr id="5" name="Picture 4">
            <a:extLst>
              <a:ext uri="{FF2B5EF4-FFF2-40B4-BE49-F238E27FC236}">
                <a16:creationId xmlns:a16="http://schemas.microsoft.com/office/drawing/2014/main" id="{3062F5C3-4001-41F8-B71E-DFA234E3B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9649" y="2629876"/>
            <a:ext cx="2615886" cy="4067703"/>
          </a:xfrm>
          <a:prstGeom prst="rect">
            <a:avLst/>
          </a:prstGeom>
        </p:spPr>
      </p:pic>
    </p:spTree>
    <p:extLst>
      <p:ext uri="{BB962C8B-B14F-4D97-AF65-F5344CB8AC3E}">
        <p14:creationId xmlns:p14="http://schemas.microsoft.com/office/powerpoint/2010/main" val="3521472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Write 0.27272727… as a fraction.</a:t>
            </a:r>
          </a:p>
        </p:txBody>
      </p:sp>
      <p:sp>
        <p:nvSpPr>
          <p:cNvPr id="3" name="Title 2"/>
          <p:cNvSpPr>
            <a:spLocks noGrp="1"/>
          </p:cNvSpPr>
          <p:nvPr>
            <p:ph type="title"/>
          </p:nvPr>
        </p:nvSpPr>
        <p:spPr/>
        <p:txBody>
          <a:bodyPr>
            <a:normAutofit/>
          </a:bodyPr>
          <a:lstStyle/>
          <a:p>
            <a:r>
              <a:rPr lang="en-US" dirty="0"/>
              <a:t>11.4 Finding Sums of Infinite Geometric Series</a:t>
            </a:r>
          </a:p>
        </p:txBody>
      </p:sp>
    </p:spTree>
    <p:extLst>
      <p:ext uri="{BB962C8B-B14F-4D97-AF65-F5344CB8AC3E}">
        <p14:creationId xmlns:p14="http://schemas.microsoft.com/office/powerpoint/2010/main" val="6803841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11.4 Finding Sums of Infinite Geometric Series</a:t>
            </a:r>
          </a:p>
        </p:txBody>
      </p:sp>
      <p:sp>
        <p:nvSpPr>
          <p:cNvPr id="2" name="Content Placeholder 1"/>
          <p:cNvSpPr>
            <a:spLocks noGrp="1"/>
          </p:cNvSpPr>
          <p:nvPr>
            <p:ph idx="1"/>
          </p:nvPr>
        </p:nvSpPr>
        <p:spPr/>
        <p:txBody>
          <a:bodyPr>
            <a:normAutofit/>
          </a:bodyPr>
          <a:lstStyle/>
          <a:p>
            <a:r>
              <a:rPr lang="en-US" dirty="0"/>
              <a:t>Try 623#21</a:t>
            </a:r>
            <a:br>
              <a:rPr lang="en-US" dirty="0"/>
            </a:br>
            <a:r>
              <a:rPr lang="en-US" dirty="0"/>
              <a:t>Write 32.323232… as a fraction.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78776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F9D8-A19F-4ADC-A4E7-0972262357E2}"/>
              </a:ext>
            </a:extLst>
          </p:cNvPr>
          <p:cNvSpPr>
            <a:spLocks noGrp="1"/>
          </p:cNvSpPr>
          <p:nvPr>
            <p:ph type="title"/>
          </p:nvPr>
        </p:nvSpPr>
        <p:spPr/>
        <p:txBody>
          <a:bodyPr/>
          <a:lstStyle/>
          <a:p>
            <a:r>
              <a:rPr lang="en-US" dirty="0"/>
              <a:t>11.5 Using Recursive Rules with Sequences</a:t>
            </a:r>
          </a:p>
        </p:txBody>
      </p:sp>
      <p:sp>
        <p:nvSpPr>
          <p:cNvPr id="3" name="Text Placeholder 2">
            <a:extLst>
              <a:ext uri="{FF2B5EF4-FFF2-40B4-BE49-F238E27FC236}">
                <a16:creationId xmlns:a16="http://schemas.microsoft.com/office/drawing/2014/main" id="{14F5FD08-BE56-4024-9B01-2F54CC8535A1}"/>
              </a:ext>
            </a:extLst>
          </p:cNvPr>
          <p:cNvSpPr>
            <a:spLocks noGrp="1"/>
          </p:cNvSpPr>
          <p:nvPr>
            <p:ph type="body" idx="1"/>
          </p:nvPr>
        </p:nvSpPr>
        <p:spPr/>
        <p:txBody>
          <a:bodyPr>
            <a:normAutofit fontScale="92500" lnSpcReduction="20000"/>
          </a:bodyPr>
          <a:lstStyle/>
          <a:p>
            <a:r>
              <a:rPr lang="en-US" dirty="0"/>
              <a:t>After this lesson…</a:t>
            </a:r>
          </a:p>
          <a:p>
            <a:r>
              <a:rPr lang="en-US" dirty="0"/>
              <a:t>• I can write terms of recursively </a:t>
            </a:r>
            <a:r>
              <a:rPr lang="en-US" dirty="0" err="1"/>
              <a:t>defi</a:t>
            </a:r>
            <a:r>
              <a:rPr lang="en-US" dirty="0"/>
              <a:t> </a:t>
            </a:r>
            <a:r>
              <a:rPr lang="en-US" dirty="0" err="1"/>
              <a:t>ned</a:t>
            </a:r>
            <a:r>
              <a:rPr lang="en-US" dirty="0"/>
              <a:t> sequences.</a:t>
            </a:r>
          </a:p>
          <a:p>
            <a:r>
              <a:rPr lang="en-US" dirty="0"/>
              <a:t>• I can write recursive rules for sequences.</a:t>
            </a:r>
          </a:p>
          <a:p>
            <a:r>
              <a:rPr lang="en-US" dirty="0"/>
              <a:t>• I can translate between recursive rules and explicit rules.</a:t>
            </a:r>
          </a:p>
          <a:p>
            <a:r>
              <a:rPr lang="en-US" dirty="0"/>
              <a:t>• I can use recursive rules to solve real-life problems.</a:t>
            </a:r>
          </a:p>
        </p:txBody>
      </p:sp>
      <p:sp>
        <p:nvSpPr>
          <p:cNvPr id="4" name="Slide Number Placeholder 3">
            <a:extLst>
              <a:ext uri="{FF2B5EF4-FFF2-40B4-BE49-F238E27FC236}">
                <a16:creationId xmlns:a16="http://schemas.microsoft.com/office/drawing/2014/main" id="{82AE348B-FBBA-45D1-87AB-A0BD7A7F7170}"/>
              </a:ext>
            </a:extLst>
          </p:cNvPr>
          <p:cNvSpPr>
            <a:spLocks noGrp="1"/>
          </p:cNvSpPr>
          <p:nvPr>
            <p:ph type="sldNum" sz="quarter" idx="12"/>
          </p:nvPr>
        </p:nvSpPr>
        <p:spPr/>
        <p:txBody>
          <a:bodyPr/>
          <a:lstStyle/>
          <a:p>
            <a:fld id="{49804466-71A5-484C-9A97-DA563B716E01}" type="slidenum">
              <a:rPr lang="en-US" smtClean="0"/>
              <a:t>48</a:t>
            </a:fld>
            <a:endParaRPr lang="en-US"/>
          </a:p>
        </p:txBody>
      </p:sp>
    </p:spTree>
    <p:extLst>
      <p:ext uri="{BB962C8B-B14F-4D97-AF65-F5344CB8AC3E}">
        <p14:creationId xmlns:p14="http://schemas.microsoft.com/office/powerpoint/2010/main" val="28848080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accent3">
                    <a:lumMod val="50000"/>
                  </a:schemeClr>
                </a:solidFill>
              </a:rPr>
              <a:t>Explicit Rule</a:t>
            </a:r>
          </a:p>
          <a:p>
            <a:pPr lvl="1"/>
            <a:r>
              <a:rPr lang="en-US" dirty="0"/>
              <a:t>Gives the </a:t>
            </a:r>
            <a:r>
              <a:rPr lang="en-US" i="1" dirty="0"/>
              <a:t>n</a:t>
            </a:r>
            <a:r>
              <a:rPr lang="en-US" baseline="30000" dirty="0"/>
              <a:t>th</a:t>
            </a:r>
            <a:r>
              <a:rPr lang="en-US" dirty="0"/>
              <a:t> term directly</a:t>
            </a:r>
          </a:p>
          <a:p>
            <a:pPr lvl="1"/>
            <a:r>
              <a:rPr lang="en-US" i="1" dirty="0"/>
              <a:t>a</a:t>
            </a:r>
            <a:r>
              <a:rPr lang="en-US" i="1" baseline="-25000" dirty="0"/>
              <a:t>n</a:t>
            </a:r>
            <a:r>
              <a:rPr lang="en-US" dirty="0"/>
              <a:t> = 2 + 4</a:t>
            </a:r>
            <a:r>
              <a:rPr lang="en-US" i="1" dirty="0"/>
              <a:t>n</a:t>
            </a:r>
          </a:p>
          <a:p>
            <a:endParaRPr lang="en-US" dirty="0"/>
          </a:p>
          <a:p>
            <a:r>
              <a:rPr lang="en-US" dirty="0">
                <a:solidFill>
                  <a:schemeClr val="accent3">
                    <a:lumMod val="50000"/>
                  </a:schemeClr>
                </a:solidFill>
              </a:rPr>
              <a:t>Recursive Rule</a:t>
            </a:r>
          </a:p>
          <a:p>
            <a:pPr lvl="1"/>
            <a:r>
              <a:rPr lang="en-US" dirty="0"/>
              <a:t>Each term is found by knowing the previous term</a:t>
            </a:r>
          </a:p>
          <a:p>
            <a:pPr lvl="1"/>
            <a:r>
              <a:rPr lang="en-US" i="1" dirty="0"/>
              <a:t>a</a:t>
            </a:r>
            <a:r>
              <a:rPr lang="en-US" baseline="-25000" dirty="0"/>
              <a:t>1</a:t>
            </a:r>
            <a:r>
              <a:rPr lang="en-US" dirty="0"/>
              <a:t> = 6; </a:t>
            </a:r>
            <a:r>
              <a:rPr lang="en-US" i="1" dirty="0"/>
              <a:t>a</a:t>
            </a:r>
            <a:r>
              <a:rPr lang="en-US" i="1" baseline="-25000" dirty="0"/>
              <a:t>n</a:t>
            </a:r>
            <a:r>
              <a:rPr lang="en-US" dirty="0"/>
              <a:t> = </a:t>
            </a:r>
            <a:r>
              <a:rPr lang="en-US" i="1" dirty="0"/>
              <a:t>a</a:t>
            </a:r>
            <a:r>
              <a:rPr lang="en-US" i="1" baseline="-25000" dirty="0"/>
              <a:t>n</a:t>
            </a:r>
            <a:r>
              <a:rPr lang="en-US" baseline="-25000" dirty="0"/>
              <a:t>−1</a:t>
            </a:r>
            <a:r>
              <a:rPr lang="en-US" dirty="0"/>
              <a:t> + 4</a:t>
            </a:r>
          </a:p>
        </p:txBody>
      </p:sp>
      <p:sp>
        <p:nvSpPr>
          <p:cNvPr id="3" name="Title 2"/>
          <p:cNvSpPr>
            <a:spLocks noGrp="1"/>
          </p:cNvSpPr>
          <p:nvPr>
            <p:ph type="title"/>
          </p:nvPr>
        </p:nvSpPr>
        <p:spPr/>
        <p:txBody>
          <a:bodyPr>
            <a:normAutofit/>
          </a:bodyPr>
          <a:lstStyle/>
          <a:p>
            <a:r>
              <a:rPr lang="en-US" dirty="0"/>
              <a:t>11.5 Using Recursive Rules with Sequences</a:t>
            </a:r>
          </a:p>
        </p:txBody>
      </p:sp>
    </p:spTree>
    <p:extLst>
      <p:ext uri="{BB962C8B-B14F-4D97-AF65-F5344CB8AC3E}">
        <p14:creationId xmlns:p14="http://schemas.microsoft.com/office/powerpoint/2010/main" val="121375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pPr marL="457189" lvl="1" indent="-457189">
                  <a:buFont typeface="Wingdings 2" pitchFamily="18" charset="2"/>
                  <a:buChar char="³"/>
                </a:pPr>
                <a:r>
                  <a:rPr lang="en-US" b="0" dirty="0"/>
                  <a:t>Try 631#5</a:t>
                </a:r>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e>
                        </m:d>
                      </m:e>
                      <m:sup>
                        <m:r>
                          <a:rPr lang="en-US" b="0" i="1" smtClean="0">
                            <a:latin typeface="Cambria Math" panose="02040503050406030204" pitchFamily="18" charset="0"/>
                          </a:rPr>
                          <m:t>2</m:t>
                        </m:r>
                      </m:sup>
                    </m:sSup>
                    <m:r>
                      <a:rPr lang="en-US" b="0" i="1" smtClean="0">
                        <a:latin typeface="Cambria Math" panose="02040503050406030204" pitchFamily="18" charset="0"/>
                      </a:rPr>
                      <m:t>+1</m:t>
                    </m:r>
                  </m:oMath>
                </a14:m>
                <a:r>
                  <a:rPr lang="en-US" dirty="0"/>
                  <a:t> </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621"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11.5 Using Recursive Rules with Sequences</a:t>
            </a:r>
          </a:p>
        </p:txBody>
      </p:sp>
      <mc:AlternateContent xmlns:mc="http://schemas.openxmlformats.org/markup-compatibility/2006">
        <mc:Choice xmlns:a14="http://schemas.microsoft.com/office/drawing/2010/main" Requires="a14">
          <p:sp>
            <p:nvSpPr>
              <p:cNvPr id="2" name="Content Placeholder 1"/>
              <p:cNvSpPr>
                <a:spLocks noGrp="1"/>
              </p:cNvSpPr>
              <p:nvPr>
                <p:ph sz="half" idx="1"/>
              </p:nvPr>
            </p:nvSpPr>
            <p:spPr/>
            <p:txBody>
              <a:bodyPr/>
              <a:lstStyle/>
              <a:p>
                <a:r>
                  <a:rPr lang="en-US" dirty="0">
                    <a:solidFill>
                      <a:schemeClr val="accent2">
                        <a:lumMod val="75000"/>
                      </a:schemeClr>
                    </a:solidFill>
                  </a:rPr>
                  <a:t>Write the first 5 terms</a:t>
                </a:r>
              </a:p>
              <a:p>
                <a:pPr lvl="1"/>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3</m:t>
                    </m:r>
                    <m:r>
                      <a:rPr lang="en-US" i="1" dirty="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𝑎</m:t>
                        </m:r>
                      </m:e>
                      <m:sub>
                        <m:r>
                          <a:rPr lang="en-US" i="1" dirty="0">
                            <a:latin typeface="Cambria Math" panose="02040503050406030204" pitchFamily="18" charset="0"/>
                          </a:rPr>
                          <m:t>𝑛</m:t>
                        </m:r>
                      </m:sub>
                    </m:sSub>
                    <m:r>
                      <a:rPr lang="en-US" i="1" dirty="0">
                        <a:latin typeface="Cambria Math" panose="02040503050406030204" pitchFamily="18" charset="0"/>
                      </a:rPr>
                      <m:t>=</m:t>
                    </m:r>
                    <m:r>
                      <a:rPr lang="en-US" b="0" i="1" dirty="0" smtClean="0">
                        <a:latin typeface="Cambria Math" panose="02040503050406030204" pitchFamily="18" charset="0"/>
                      </a:rPr>
                      <m:t>2</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r>
                      <a:rPr lang="en-US" b="0" i="1" dirty="0" smtClean="0">
                        <a:latin typeface="Cambria Math" panose="02040503050406030204" pitchFamily="18" charset="0"/>
                      </a:rPr>
                      <m:t>−</m:t>
                    </m:r>
                    <m:r>
                      <a:rPr lang="en-US" i="1" dirty="0">
                        <a:latin typeface="Cambria Math" panose="02040503050406030204" pitchFamily="18" charset="0"/>
                      </a:rPr>
                      <m:t>1</m:t>
                    </m:r>
                  </m:oMath>
                </a14:m>
                <a:endParaRPr lang="en-US" dirty="0"/>
              </a:p>
              <a:p>
                <a:pPr lvl="1"/>
                <a:endParaRPr lang="en-US" dirty="0"/>
              </a:p>
              <a:p>
                <a:pPr lvl="1"/>
                <a:endParaRPr lang="en-US" dirty="0"/>
              </a:p>
              <a:p>
                <a:pPr lvl="1"/>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377929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AC1BA-696D-4777-A6E6-51AA7E8A6F80}"/>
              </a:ext>
            </a:extLst>
          </p:cNvPr>
          <p:cNvSpPr>
            <a:spLocks noGrp="1"/>
          </p:cNvSpPr>
          <p:nvPr>
            <p:ph type="title"/>
          </p:nvPr>
        </p:nvSpPr>
        <p:spPr/>
        <p:txBody>
          <a:bodyPr/>
          <a:lstStyle/>
          <a:p>
            <a:r>
              <a:rPr lang="en-US" dirty="0"/>
              <a:t>11.5 Using Recursive Rules with Sequences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47013A3-6848-4A88-9068-BEA47C3024F2}"/>
                  </a:ext>
                </a:extLst>
              </p:cNvPr>
              <p:cNvSpPr>
                <a:spLocks noGrp="1"/>
              </p:cNvSpPr>
              <p:nvPr>
                <p:ph idx="1"/>
              </p:nvPr>
            </p:nvSpPr>
            <p:spPr/>
            <p:txBody>
              <a:bodyPr/>
              <a:lstStyle/>
              <a:p>
                <a:r>
                  <a:rPr lang="en-US" dirty="0">
                    <a:solidFill>
                      <a:schemeClr val="accent3">
                        <a:lumMod val="50000"/>
                      </a:schemeClr>
                    </a:solidFill>
                  </a:rPr>
                  <a:t>Special Recursive Rules</a:t>
                </a:r>
              </a:p>
              <a:p>
                <a:pPr lvl="1"/>
                <a:r>
                  <a:rPr lang="en-US" dirty="0"/>
                  <a:t>Arithmetic Sequence</a:t>
                </a:r>
              </a:p>
              <a:p>
                <a:pPr lvl="2"/>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𝑛</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𝑛</m:t>
                        </m:r>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𝑑</m:t>
                    </m:r>
                    <m:r>
                      <a:rPr lang="en-US" b="0" i="1" smtClean="0">
                        <a:solidFill>
                          <a:srgbClr val="0070C0"/>
                        </a:solidFill>
                        <a:latin typeface="Cambria Math" panose="02040503050406030204" pitchFamily="18" charset="0"/>
                      </a:rPr>
                      <m:t>, </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1</m:t>
                        </m:r>
                      </m:sub>
                    </m:sSub>
                  </m:oMath>
                </a14:m>
                <a:endParaRPr lang="en-US" b="0" dirty="0">
                  <a:solidFill>
                    <a:srgbClr val="FFFF00"/>
                  </a:solidFill>
                </a:endParaRPr>
              </a:p>
              <a:p>
                <a:pPr lvl="1"/>
                <a:endParaRPr lang="en-US" dirty="0"/>
              </a:p>
              <a:p>
                <a:pPr lvl="1"/>
                <a:r>
                  <a:rPr lang="en-US" dirty="0"/>
                  <a:t>Geometric Sequence</a:t>
                </a:r>
              </a:p>
              <a:p>
                <a:pPr lvl="2"/>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𝑛</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𝑟</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𝑛</m:t>
                        </m:r>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 </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𝑎</m:t>
                        </m:r>
                      </m:e>
                      <m:sub>
                        <m:r>
                          <a:rPr lang="en-US" b="0" i="1" smtClean="0">
                            <a:solidFill>
                              <a:srgbClr val="0070C0"/>
                            </a:solidFill>
                            <a:latin typeface="Cambria Math" panose="02040503050406030204" pitchFamily="18" charset="0"/>
                          </a:rPr>
                          <m:t>1</m:t>
                        </m:r>
                      </m:sub>
                    </m:sSub>
                  </m:oMath>
                </a14:m>
                <a:endParaRPr lang="en-US" dirty="0"/>
              </a:p>
            </p:txBody>
          </p:sp>
        </mc:Choice>
        <mc:Fallback>
          <p:sp>
            <p:nvSpPr>
              <p:cNvPr id="3" name="Content Placeholder 2">
                <a:extLst>
                  <a:ext uri="{FF2B5EF4-FFF2-40B4-BE49-F238E27FC236}">
                    <a16:creationId xmlns:a16="http://schemas.microsoft.com/office/drawing/2014/main" id="{147013A3-6848-4A88-9068-BEA47C3024F2}"/>
                  </a:ext>
                </a:extLst>
              </p:cNvPr>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95376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Write the rules for the arithmetic sequence where </a:t>
            </a:r>
            <a:r>
              <a:rPr lang="en-US" i="1" dirty="0"/>
              <a:t>a</a:t>
            </a:r>
            <a:r>
              <a:rPr lang="en-US" baseline="-25000" dirty="0"/>
              <a:t>1</a:t>
            </a:r>
            <a:r>
              <a:rPr lang="en-US" dirty="0"/>
              <a:t> = 15 and </a:t>
            </a:r>
            <a:r>
              <a:rPr lang="en-US" i="1" dirty="0"/>
              <a:t>d</a:t>
            </a:r>
            <a:r>
              <a:rPr lang="en-US" dirty="0"/>
              <a:t> = 5.</a:t>
            </a:r>
          </a:p>
          <a:p>
            <a:pPr lvl="1"/>
            <a:r>
              <a:rPr lang="en-US" dirty="0"/>
              <a:t>Explicit</a:t>
            </a:r>
          </a:p>
          <a:p>
            <a:pPr lvl="1"/>
            <a:endParaRPr lang="en-US" dirty="0"/>
          </a:p>
          <a:p>
            <a:pPr lvl="1"/>
            <a:endParaRPr lang="en-US" dirty="0"/>
          </a:p>
          <a:p>
            <a:pPr lvl="1"/>
            <a:r>
              <a:rPr lang="en-US" dirty="0"/>
              <a:t>Recursive</a:t>
            </a:r>
          </a:p>
        </p:txBody>
      </p:sp>
      <p:sp>
        <p:nvSpPr>
          <p:cNvPr id="3" name="Title 2"/>
          <p:cNvSpPr>
            <a:spLocks noGrp="1"/>
          </p:cNvSpPr>
          <p:nvPr>
            <p:ph type="title"/>
          </p:nvPr>
        </p:nvSpPr>
        <p:spPr/>
        <p:txBody>
          <a:bodyPr>
            <a:normAutofit/>
          </a:bodyPr>
          <a:lstStyle/>
          <a:p>
            <a:r>
              <a:rPr lang="en-US" dirty="0"/>
              <a:t>11.5 Using Recursive Rules with Sequences</a:t>
            </a:r>
          </a:p>
        </p:txBody>
      </p:sp>
    </p:spTree>
    <p:extLst>
      <p:ext uri="{BB962C8B-B14F-4D97-AF65-F5344CB8AC3E}">
        <p14:creationId xmlns:p14="http://schemas.microsoft.com/office/powerpoint/2010/main" val="345430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Write the rule for the geometric sequence where </a:t>
            </a:r>
            <a:r>
              <a:rPr lang="en-US" i="1" dirty="0"/>
              <a:t>a</a:t>
            </a:r>
            <a:r>
              <a:rPr lang="en-US" baseline="-25000" dirty="0"/>
              <a:t>1</a:t>
            </a:r>
            <a:r>
              <a:rPr lang="en-US" dirty="0"/>
              <a:t> = 4 and </a:t>
            </a:r>
            <a:r>
              <a:rPr lang="en-US" i="1" dirty="0"/>
              <a:t>r</a:t>
            </a:r>
            <a:r>
              <a:rPr lang="en-US" dirty="0"/>
              <a:t> = 0.2</a:t>
            </a:r>
          </a:p>
          <a:p>
            <a:pPr lvl="1"/>
            <a:r>
              <a:rPr lang="en-US" dirty="0"/>
              <a:t>Explicit</a:t>
            </a:r>
          </a:p>
          <a:p>
            <a:pPr lvl="1"/>
            <a:endParaRPr lang="en-US" dirty="0"/>
          </a:p>
          <a:p>
            <a:pPr lvl="1"/>
            <a:endParaRPr lang="en-US" dirty="0"/>
          </a:p>
          <a:p>
            <a:pPr lvl="1"/>
            <a:r>
              <a:rPr lang="en-US" dirty="0"/>
              <a:t>Recursive</a:t>
            </a:r>
          </a:p>
        </p:txBody>
      </p:sp>
      <p:sp>
        <p:nvSpPr>
          <p:cNvPr id="3" name="Title 2"/>
          <p:cNvSpPr>
            <a:spLocks noGrp="1"/>
          </p:cNvSpPr>
          <p:nvPr>
            <p:ph type="title"/>
          </p:nvPr>
        </p:nvSpPr>
        <p:spPr/>
        <p:txBody>
          <a:bodyPr>
            <a:normAutofit/>
          </a:bodyPr>
          <a:lstStyle/>
          <a:p>
            <a:r>
              <a:rPr lang="en-US" dirty="0"/>
              <a:t>11.5 Using Recursive Rules with Sequences</a:t>
            </a:r>
          </a:p>
        </p:txBody>
      </p:sp>
    </p:spTree>
    <p:extLst>
      <p:ext uri="{BB962C8B-B14F-4D97-AF65-F5344CB8AC3E}">
        <p14:creationId xmlns:p14="http://schemas.microsoft.com/office/powerpoint/2010/main" val="297759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pPr marL="457189" lvl="1" indent="-457189">
                  <a:buFont typeface="Wingdings 2" pitchFamily="18" charset="2"/>
                  <a:buChar char="³"/>
                </a:pPr>
                <a:r>
                  <a:rPr lang="en-US" dirty="0"/>
                  <a:t>Try 631#13</a:t>
                </a:r>
                <a:br>
                  <a:rPr lang="en-US" dirty="0"/>
                </a:br>
                <a14:m>
                  <m:oMath xmlns:m="http://schemas.openxmlformats.org/officeDocument/2006/math">
                    <m:r>
                      <a:rPr lang="en-US" b="0" i="1" smtClean="0">
                        <a:latin typeface="Cambria Math" panose="02040503050406030204" pitchFamily="18" charset="0"/>
                      </a:rPr>
                      <m:t>44, 11,</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16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64</m:t>
                        </m:r>
                      </m:den>
                    </m:f>
                    <m:r>
                      <a:rPr lang="en-US" b="0" i="1" smtClean="0">
                        <a:latin typeface="Cambria Math" panose="02040503050406030204" pitchFamily="18" charset="0"/>
                      </a:rPr>
                      <m:t>,…</m:t>
                    </m:r>
                  </m:oMath>
                </a14:m>
                <a:r>
                  <a:rPr lang="en-US" dirty="0"/>
                  <a:t> </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621" t="-2005"/>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t>11.5 Using Recursive Rules with Sequences</a:t>
            </a:r>
          </a:p>
        </p:txBody>
      </p:sp>
      <p:sp>
        <p:nvSpPr>
          <p:cNvPr id="2" name="Content Placeholder 1"/>
          <p:cNvSpPr>
            <a:spLocks noGrp="1"/>
          </p:cNvSpPr>
          <p:nvPr>
            <p:ph sz="half" idx="1"/>
          </p:nvPr>
        </p:nvSpPr>
        <p:spPr/>
        <p:txBody>
          <a:bodyPr/>
          <a:lstStyle/>
          <a:p>
            <a:r>
              <a:rPr lang="en-US" dirty="0">
                <a:solidFill>
                  <a:schemeClr val="accent2">
                    <a:lumMod val="75000"/>
                  </a:schemeClr>
                </a:solidFill>
              </a:rPr>
              <a:t>Write a recursive rule for</a:t>
            </a:r>
          </a:p>
          <a:p>
            <a:pPr lvl="1"/>
            <a:r>
              <a:rPr lang="en-US" dirty="0"/>
              <a:t>1, 1, 4, 10, 28, 76, …</a:t>
            </a:r>
          </a:p>
          <a:p>
            <a:pPr lvl="1"/>
            <a:endParaRPr lang="en-US" dirty="0"/>
          </a:p>
          <a:p>
            <a:pPr lvl="1"/>
            <a:endParaRPr lang="en-US" dirty="0"/>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425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0F1B9773-87DF-4B59-94CE-28DDC0CC51F8}"/>
                  </a:ext>
                </a:extLst>
              </p:cNvPr>
              <p:cNvSpPr>
                <a:spLocks noGrp="1"/>
              </p:cNvSpPr>
              <p:nvPr>
                <p:ph sz="half" idx="2"/>
              </p:nvPr>
            </p:nvSpPr>
            <p:spPr/>
            <p:txBody>
              <a:bodyPr/>
              <a:lstStyle/>
              <a:p>
                <a:r>
                  <a:rPr lang="en-US" b="0" dirty="0"/>
                  <a:t>Try 631#29</a:t>
                </a:r>
                <a:br>
                  <a:rPr lang="en-US" b="0" dirty="0"/>
                </a:b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sub>
                    </m:sSub>
                    <m:r>
                      <a:rPr lang="en-US" b="0" i="1" dirty="0" smtClean="0">
                        <a:latin typeface="Cambria Math" panose="02040503050406030204" pitchFamily="18" charset="0"/>
                      </a:rPr>
                      <m:t>=12</m:t>
                    </m:r>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b="0" i="1" dirty="0" smtClean="0">
                                <a:latin typeface="Cambria Math" panose="02040503050406030204" pitchFamily="18" charset="0"/>
                              </a:rPr>
                              <m:t>11</m:t>
                            </m:r>
                          </m:e>
                        </m:d>
                      </m:e>
                      <m:sup>
                        <m:r>
                          <a:rPr lang="en-US" i="1" dirty="0" smtClean="0">
                            <a:latin typeface="Cambria Math" panose="02040503050406030204" pitchFamily="18" charset="0"/>
                          </a:rPr>
                          <m:t>𝑛</m:t>
                        </m:r>
                        <m:r>
                          <a:rPr lang="en-US" i="1" dirty="0" smtClean="0">
                            <a:latin typeface="Cambria Math" panose="02040503050406030204" pitchFamily="18" charset="0"/>
                          </a:rPr>
                          <m:t>−1</m:t>
                        </m:r>
                      </m:sup>
                    </m:sSup>
                  </m:oMath>
                </a14:m>
                <a:endParaRPr lang="en-US" dirty="0"/>
              </a:p>
            </p:txBody>
          </p:sp>
        </mc:Choice>
        <mc:Fallback xmlns="">
          <p:sp>
            <p:nvSpPr>
              <p:cNvPr id="2" name="Content Placeholder 1">
                <a:extLst>
                  <a:ext uri="{FF2B5EF4-FFF2-40B4-BE49-F238E27FC236}">
                    <a16:creationId xmlns:a16="http://schemas.microsoft.com/office/drawing/2014/main" id="{0F1B9773-87DF-4B59-94CE-28DDC0CC51F8}"/>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C244CDA2-C98B-4E19-8BA4-78158D9AEFB4}"/>
              </a:ext>
            </a:extLst>
          </p:cNvPr>
          <p:cNvSpPr>
            <a:spLocks noGrp="1"/>
          </p:cNvSpPr>
          <p:nvPr>
            <p:ph type="title"/>
          </p:nvPr>
        </p:nvSpPr>
        <p:spPr/>
        <p:txBody>
          <a:bodyPr/>
          <a:lstStyle/>
          <a:p>
            <a:r>
              <a:rPr lang="en-US" dirty="0"/>
              <a:t>11.5 Using Recursive Rules with Sequences</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A6156A36-FA28-4988-98ED-8E40C52FA50D}"/>
                  </a:ext>
                </a:extLst>
              </p:cNvPr>
              <p:cNvSpPr>
                <a:spLocks noGrp="1"/>
              </p:cNvSpPr>
              <p:nvPr>
                <p:ph sz="half" idx="1"/>
              </p:nvPr>
            </p:nvSpPr>
            <p:spPr/>
            <p:txBody>
              <a:bodyPr/>
              <a:lstStyle/>
              <a:p>
                <a:r>
                  <a:rPr lang="en-US" dirty="0">
                    <a:solidFill>
                      <a:schemeClr val="accent2">
                        <a:lumMod val="75000"/>
                      </a:schemeClr>
                    </a:solidFill>
                  </a:rPr>
                  <a:t>Write a recursive rule for </a:t>
                </a:r>
                <a:br>
                  <a:rPr lang="en-US" dirty="0">
                    <a:solidFill>
                      <a:schemeClr val="accent2">
                        <a:lumMod val="75000"/>
                      </a:schemeClr>
                    </a:solidFill>
                  </a:rPr>
                </a:b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sub>
                    </m:sSub>
                    <m:r>
                      <a:rPr lang="en-US" i="1" dirty="0">
                        <a:latin typeface="Cambria Math" panose="02040503050406030204" pitchFamily="18" charset="0"/>
                      </a:rPr>
                      <m:t>=30−</m:t>
                    </m:r>
                    <m:r>
                      <a:rPr lang="en-US" i="1" dirty="0" smtClean="0">
                        <a:latin typeface="Cambria Math" panose="02040503050406030204" pitchFamily="18" charset="0"/>
                      </a:rPr>
                      <m:t>5</m:t>
                    </m:r>
                    <m:r>
                      <a:rPr lang="en-US" i="1" dirty="0" smtClean="0">
                        <a:latin typeface="Cambria Math" panose="02040503050406030204" pitchFamily="18" charset="0"/>
                      </a:rPr>
                      <m:t>𝑛</m:t>
                    </m:r>
                  </m:oMath>
                </a14:m>
                <a:endParaRPr lang="en-US" dirty="0"/>
              </a:p>
            </p:txBody>
          </p:sp>
        </mc:Choice>
        <mc:Fallback>
          <p:sp>
            <p:nvSpPr>
              <p:cNvPr id="4" name="Content Placeholder 3">
                <a:extLst>
                  <a:ext uri="{FF2B5EF4-FFF2-40B4-BE49-F238E27FC236}">
                    <a16:creationId xmlns:a16="http://schemas.microsoft.com/office/drawing/2014/main" id="{A6156A36-FA28-4988-98ED-8E40C52FA50D}"/>
                  </a:ext>
                </a:extLst>
              </p:cNvPr>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252819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2728F8A8-DD14-4330-AAB1-2E15C8A6B82F}"/>
                  </a:ext>
                </a:extLst>
              </p:cNvPr>
              <p:cNvSpPr>
                <a:spLocks noGrp="1"/>
              </p:cNvSpPr>
              <p:nvPr>
                <p:ph sz="half" idx="2"/>
              </p:nvPr>
            </p:nvSpPr>
            <p:spPr/>
            <p:txBody>
              <a:bodyPr/>
              <a:lstStyle/>
              <a:p>
                <a:r>
                  <a:rPr lang="en-US" b="0" dirty="0"/>
                  <a:t>Try 631#39</a:t>
                </a:r>
                <a:br>
                  <a:rPr lang="en-US" b="0" dirty="0"/>
                </a:b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1</m:t>
                        </m:r>
                      </m:sub>
                    </m:sSub>
                    <m:r>
                      <a:rPr lang="en-US" i="1" dirty="0" smtClean="0">
                        <a:latin typeface="Cambria Math" panose="02040503050406030204" pitchFamily="18" charset="0"/>
                      </a:rPr>
                      <m:t>=</m:t>
                    </m:r>
                    <m:r>
                      <a:rPr lang="en-US" b="0" i="1" dirty="0" smtClean="0">
                        <a:latin typeface="Cambria Math" panose="02040503050406030204" pitchFamily="18" charset="0"/>
                      </a:rPr>
                      <m:t>−2;</m:t>
                    </m:r>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sub>
                    </m:sSub>
                    <m:r>
                      <a:rPr lang="en-US" i="1" dirty="0" smtClean="0">
                        <a:latin typeface="Cambria Math" panose="02040503050406030204" pitchFamily="18" charset="0"/>
                      </a:rPr>
                      <m:t>=</m:t>
                    </m:r>
                    <m:r>
                      <a:rPr lang="en-US" b="0" i="1" dirty="0" smtClean="0">
                        <a:latin typeface="Cambria Math" panose="02040503050406030204" pitchFamily="18" charset="0"/>
                      </a:rPr>
                      <m:t>3</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𝑛</m:t>
                        </m:r>
                        <m:r>
                          <a:rPr lang="en-US" i="1" dirty="0" smtClean="0">
                            <a:latin typeface="Cambria Math" panose="02040503050406030204" pitchFamily="18" charset="0"/>
                          </a:rPr>
                          <m:t>−1</m:t>
                        </m:r>
                      </m:sub>
                    </m:sSub>
                  </m:oMath>
                </a14:m>
                <a:endParaRPr lang="en-US" dirty="0"/>
              </a:p>
            </p:txBody>
          </p:sp>
        </mc:Choice>
        <mc:Fallback xmlns="">
          <p:sp>
            <p:nvSpPr>
              <p:cNvPr id="2" name="Content Placeholder 1">
                <a:extLst>
                  <a:ext uri="{FF2B5EF4-FFF2-40B4-BE49-F238E27FC236}">
                    <a16:creationId xmlns:a16="http://schemas.microsoft.com/office/drawing/2014/main" id="{2728F8A8-DD14-4330-AAB1-2E15C8A6B82F}"/>
                  </a:ext>
                </a:extLst>
              </p:cNvPr>
              <p:cNvSpPr>
                <a:spLocks noGrp="1" noRot="1" noChangeAspect="1" noMove="1" noResize="1" noEditPoints="1" noAdjustHandles="1" noChangeArrowheads="1" noChangeShapeType="1" noTextEdit="1"/>
              </p:cNvSpPr>
              <p:nvPr>
                <p:ph sz="half" idx="2"/>
              </p:nvPr>
            </p:nvSpPr>
            <p:spPr>
              <a:blipFill>
                <a:blip r:embed="rId3"/>
                <a:stretch>
                  <a:fillRect l="-1824" t="-2005"/>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4BCCD4E7-8C99-4656-91E9-F4BE887D775C}"/>
              </a:ext>
            </a:extLst>
          </p:cNvPr>
          <p:cNvSpPr>
            <a:spLocks noGrp="1"/>
          </p:cNvSpPr>
          <p:nvPr>
            <p:ph type="title"/>
          </p:nvPr>
        </p:nvSpPr>
        <p:spPr/>
        <p:txBody>
          <a:bodyPr/>
          <a:lstStyle/>
          <a:p>
            <a:r>
              <a:rPr lang="en-US" dirty="0"/>
              <a:t>11.5 Using Recursive Rules with Sequences</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0684B214-EF05-4542-9B40-874906FBAEB8}"/>
                  </a:ext>
                </a:extLst>
              </p:cNvPr>
              <p:cNvSpPr>
                <a:spLocks noGrp="1"/>
              </p:cNvSpPr>
              <p:nvPr>
                <p:ph sz="half" idx="1"/>
              </p:nvPr>
            </p:nvSpPr>
            <p:spPr/>
            <p:txBody>
              <a:bodyPr/>
              <a:lstStyle/>
              <a:p>
                <a:r>
                  <a:rPr lang="en-US" dirty="0">
                    <a:solidFill>
                      <a:schemeClr val="accent2">
                        <a:lumMod val="75000"/>
                      </a:schemeClr>
                    </a:solidFill>
                  </a:rPr>
                  <a:t>Write an explicit rule for each sequence.</a:t>
                </a:r>
                <a:br>
                  <a:rPr lang="en-US" dirty="0"/>
                </a:b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i="1" dirty="0" smtClean="0">
                            <a:latin typeface="Cambria Math" panose="02040503050406030204" pitchFamily="18" charset="0"/>
                          </a:rPr>
                          <m:t>1</m:t>
                        </m:r>
                      </m:sub>
                    </m:sSub>
                    <m:r>
                      <a:rPr lang="en-US" i="1" dirty="0">
                        <a:latin typeface="Cambria Math" panose="02040503050406030204" pitchFamily="18" charset="0"/>
                      </a:rPr>
                      <m:t>=7, </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𝑎</m:t>
                        </m:r>
                      </m:e>
                      <m:sub>
                        <m:r>
                          <a:rPr lang="en-US" i="1" dirty="0">
                            <a:latin typeface="Cambria Math" panose="02040503050406030204" pitchFamily="18" charset="0"/>
                          </a:rPr>
                          <m:t>𝑛</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r>
                      <a:rPr lang="en-US" i="1" dirty="0">
                        <a:latin typeface="Cambria Math" panose="02040503050406030204" pitchFamily="18" charset="0"/>
                      </a:rPr>
                      <m:t>+</m:t>
                    </m:r>
                    <m:r>
                      <a:rPr lang="en-US" i="1" dirty="0" smtClean="0">
                        <a:latin typeface="Cambria Math" panose="02040503050406030204" pitchFamily="18" charset="0"/>
                      </a:rPr>
                      <m:t>4</m:t>
                    </m:r>
                  </m:oMath>
                </a14:m>
                <a:endParaRPr lang="en-US" dirty="0"/>
              </a:p>
            </p:txBody>
          </p:sp>
        </mc:Choice>
        <mc:Fallback>
          <p:sp>
            <p:nvSpPr>
              <p:cNvPr id="4" name="Content Placeholder 3">
                <a:extLst>
                  <a:ext uri="{FF2B5EF4-FFF2-40B4-BE49-F238E27FC236}">
                    <a16:creationId xmlns:a16="http://schemas.microsoft.com/office/drawing/2014/main" id="{0684B214-EF05-4542-9B40-874906FBAEB8}"/>
                  </a:ext>
                </a:extLst>
              </p:cNvPr>
              <p:cNvSpPr>
                <a:spLocks noGrp="1" noRot="1" noChangeAspect="1" noMove="1" noResize="1" noEditPoints="1" noAdjustHandles="1" noChangeArrowheads="1" noChangeShapeType="1" noTextEdit="1"/>
              </p:cNvSpPr>
              <p:nvPr>
                <p:ph sz="half" idx="1"/>
              </p:nvPr>
            </p:nvSpPr>
            <p:spPr>
              <a:blipFill>
                <a:blip r:embed="rId4"/>
                <a:stretch>
                  <a:fillRect l="-1822" t="-2005"/>
                </a:stretch>
              </a:blipFill>
            </p:spPr>
            <p:txBody>
              <a:bodyPr/>
              <a:lstStyle/>
              <a:p>
                <a:r>
                  <a:rPr lang="en-US">
                    <a:noFill/>
                  </a:rPr>
                  <a:t> </a:t>
                </a:r>
              </a:p>
            </p:txBody>
          </p:sp>
        </mc:Fallback>
      </mc:AlternateContent>
    </p:spTree>
    <p:extLst>
      <p:ext uri="{BB962C8B-B14F-4D97-AF65-F5344CB8AC3E}">
        <p14:creationId xmlns:p14="http://schemas.microsoft.com/office/powerpoint/2010/main" val="21518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F25288-51EA-4D18-93CF-D168B7AD3210}"/>
              </a:ext>
            </a:extLst>
          </p:cNvPr>
          <p:cNvSpPr>
            <a:spLocks noGrp="1"/>
          </p:cNvSpPr>
          <p:nvPr>
            <p:ph type="title"/>
          </p:nvPr>
        </p:nvSpPr>
        <p:spPr/>
        <p:txBody>
          <a:bodyPr/>
          <a:lstStyle/>
          <a:p>
            <a:r>
              <a:rPr lang="en-US" dirty="0"/>
              <a:t>11.5 Using Recursive Rules with Sequences</a:t>
            </a:r>
          </a:p>
        </p:txBody>
      </p:sp>
      <p:sp>
        <p:nvSpPr>
          <p:cNvPr id="3" name="Content Placeholder 2">
            <a:extLst>
              <a:ext uri="{FF2B5EF4-FFF2-40B4-BE49-F238E27FC236}">
                <a16:creationId xmlns:a16="http://schemas.microsoft.com/office/drawing/2014/main" id="{AAD556CF-7147-4022-8889-A5EC7DD1A41C}"/>
              </a:ext>
            </a:extLst>
          </p:cNvPr>
          <p:cNvSpPr>
            <a:spLocks noGrp="1"/>
          </p:cNvSpPr>
          <p:nvPr>
            <p:ph sz="half" idx="1"/>
          </p:nvPr>
        </p:nvSpPr>
        <p:spPr/>
        <p:txBody>
          <a:bodyPr>
            <a:normAutofit/>
          </a:bodyPr>
          <a:lstStyle/>
          <a:p>
            <a:r>
              <a:rPr lang="en-US" dirty="0">
                <a:solidFill>
                  <a:schemeClr val="accent2">
                    <a:lumMod val="75000"/>
                  </a:schemeClr>
                </a:solidFill>
              </a:rPr>
              <a:t>A controlled laboratory contains about 500 mosquitoes. Each day, 100 new mosquitoes hatch, but the population declines 85% due to a pesticide and natural causes.</a:t>
            </a:r>
          </a:p>
          <a:p>
            <a:r>
              <a:rPr lang="en-US" b="1" dirty="0"/>
              <a:t>a. </a:t>
            </a:r>
            <a:r>
              <a:rPr lang="en-US" dirty="0"/>
              <a:t>Write a recursive rule for the number </a:t>
            </a:r>
            <a:r>
              <a:rPr lang="en-US" i="1" dirty="0"/>
              <a:t>a</a:t>
            </a:r>
            <a:r>
              <a:rPr lang="en-US" i="1" baseline="-25000" dirty="0"/>
              <a:t>n</a:t>
            </a:r>
            <a:r>
              <a:rPr lang="en-US" i="1" dirty="0"/>
              <a:t> </a:t>
            </a:r>
            <a:r>
              <a:rPr lang="en-US" dirty="0"/>
              <a:t>of mosquitoes at the start of the </a:t>
            </a:r>
            <a:r>
              <a:rPr lang="en-US" i="1" dirty="0"/>
              <a:t>n</a:t>
            </a:r>
            <a:r>
              <a:rPr lang="en-US" baseline="30000" dirty="0"/>
              <a:t>th</a:t>
            </a:r>
            <a:r>
              <a:rPr lang="en-US" dirty="0"/>
              <a:t> day.</a:t>
            </a:r>
          </a:p>
        </p:txBody>
      </p:sp>
      <p:sp>
        <p:nvSpPr>
          <p:cNvPr id="6" name="Content Placeholder 5">
            <a:extLst>
              <a:ext uri="{FF2B5EF4-FFF2-40B4-BE49-F238E27FC236}">
                <a16:creationId xmlns:a16="http://schemas.microsoft.com/office/drawing/2014/main" id="{5A447937-5EDE-48AC-BFF8-93410F230040}"/>
              </a:ext>
            </a:extLst>
          </p:cNvPr>
          <p:cNvSpPr>
            <a:spLocks noGrp="1"/>
          </p:cNvSpPr>
          <p:nvPr>
            <p:ph sz="half" idx="2"/>
          </p:nvPr>
        </p:nvSpPr>
        <p:spPr/>
        <p:txBody>
          <a:bodyPr/>
          <a:lstStyle/>
          <a:p>
            <a:r>
              <a:rPr lang="en-US" b="1" dirty="0"/>
              <a:t>b. </a:t>
            </a:r>
            <a:r>
              <a:rPr lang="en-US" dirty="0"/>
              <a:t>Find the number of mosquitoes at the start of the fourth day. </a:t>
            </a:r>
          </a:p>
          <a:p>
            <a:endParaRPr lang="en-US" dirty="0"/>
          </a:p>
          <a:p>
            <a:endParaRPr lang="en-US" dirty="0"/>
          </a:p>
          <a:p>
            <a:endParaRPr lang="en-US" dirty="0"/>
          </a:p>
          <a:p>
            <a:endParaRPr lang="en-US" dirty="0"/>
          </a:p>
          <a:p>
            <a:r>
              <a:rPr lang="en-US" b="1" dirty="0"/>
              <a:t>c. </a:t>
            </a:r>
            <a:r>
              <a:rPr lang="en-US" dirty="0"/>
              <a:t>Describe what happens to the population of mosquitoes over time.</a:t>
            </a:r>
          </a:p>
          <a:p>
            <a:endParaRPr lang="en-US" dirty="0"/>
          </a:p>
        </p:txBody>
      </p:sp>
      <p:sp>
        <p:nvSpPr>
          <p:cNvPr id="4" name="Slide Number Placeholder 3">
            <a:extLst>
              <a:ext uri="{FF2B5EF4-FFF2-40B4-BE49-F238E27FC236}">
                <a16:creationId xmlns:a16="http://schemas.microsoft.com/office/drawing/2014/main" id="{CB065AF2-0189-4FEC-9FFA-E4FFAB5041FD}"/>
              </a:ext>
            </a:extLst>
          </p:cNvPr>
          <p:cNvSpPr>
            <a:spLocks noGrp="1"/>
          </p:cNvSpPr>
          <p:nvPr>
            <p:ph type="sldNum" sz="quarter" idx="12"/>
          </p:nvPr>
        </p:nvSpPr>
        <p:spPr/>
        <p:txBody>
          <a:bodyPr/>
          <a:lstStyle/>
          <a:p>
            <a:fld id="{49804466-71A5-484C-9A97-DA563B716E01}" type="slidenum">
              <a:rPr lang="en-US" smtClean="0"/>
              <a:t>57</a:t>
            </a:fld>
            <a:endParaRPr lang="en-US"/>
          </a:p>
        </p:txBody>
      </p:sp>
      <p:pic>
        <p:nvPicPr>
          <p:cNvPr id="8" name="Picture 7">
            <a:extLst>
              <a:ext uri="{FF2B5EF4-FFF2-40B4-BE49-F238E27FC236}">
                <a16:creationId xmlns:a16="http://schemas.microsoft.com/office/drawing/2014/main" id="{F53B941D-D0AC-45DE-B17C-86E23354A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0545" y="0"/>
            <a:ext cx="2383855" cy="1755773"/>
          </a:xfrm>
          <a:prstGeom prst="rect">
            <a:avLst/>
          </a:prstGeom>
        </p:spPr>
      </p:pic>
    </p:spTree>
    <p:extLst>
      <p:ext uri="{BB962C8B-B14F-4D97-AF65-F5344CB8AC3E}">
        <p14:creationId xmlns:p14="http://schemas.microsoft.com/office/powerpoint/2010/main" val="206815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F24C-5B49-4368-9817-73D69B7516FC}"/>
              </a:ext>
            </a:extLst>
          </p:cNvPr>
          <p:cNvSpPr>
            <a:spLocks noGrp="1"/>
          </p:cNvSpPr>
          <p:nvPr>
            <p:ph type="title"/>
          </p:nvPr>
        </p:nvSpPr>
        <p:spPr/>
        <p:txBody>
          <a:bodyPr/>
          <a:lstStyle/>
          <a:p>
            <a:r>
              <a:rPr lang="en-US" dirty="0"/>
              <a:t>11.5 Using Recursive Rules with Sequences</a:t>
            </a:r>
          </a:p>
        </p:txBody>
      </p:sp>
      <p:sp>
        <p:nvSpPr>
          <p:cNvPr id="3" name="Content Placeholder 2">
            <a:extLst>
              <a:ext uri="{FF2B5EF4-FFF2-40B4-BE49-F238E27FC236}">
                <a16:creationId xmlns:a16="http://schemas.microsoft.com/office/drawing/2014/main" id="{44DDE070-D56F-4DAD-9B3E-7229E29A4703}"/>
              </a:ext>
            </a:extLst>
          </p:cNvPr>
          <p:cNvSpPr>
            <a:spLocks noGrp="1"/>
          </p:cNvSpPr>
          <p:nvPr>
            <p:ph sz="half" idx="1"/>
          </p:nvPr>
        </p:nvSpPr>
        <p:spPr/>
        <p:txBody>
          <a:bodyPr/>
          <a:lstStyle/>
          <a:p>
            <a:r>
              <a:rPr lang="en-US" dirty="0"/>
              <a:t>Try 632#53</a:t>
            </a:r>
            <a:br>
              <a:rPr lang="en-US" dirty="0"/>
            </a:br>
            <a:r>
              <a:rPr lang="en-US" dirty="0"/>
              <a:t>You borrow $2000 to travel. The loan has a 9% annual interest rate that is compounded monthly for 2 years. The monthly payment is $91.37.</a:t>
            </a:r>
          </a:p>
          <a:p>
            <a:pPr marL="514350" indent="-514350">
              <a:buFont typeface="+mj-lt"/>
              <a:buAutoNum type="alphaLcPeriod"/>
            </a:pPr>
            <a:r>
              <a:rPr lang="en-US" dirty="0"/>
              <a:t>Find the balance after the fifth payment.</a:t>
            </a:r>
          </a:p>
        </p:txBody>
      </p:sp>
      <p:sp>
        <p:nvSpPr>
          <p:cNvPr id="4" name="Content Placeholder 3">
            <a:extLst>
              <a:ext uri="{FF2B5EF4-FFF2-40B4-BE49-F238E27FC236}">
                <a16:creationId xmlns:a16="http://schemas.microsoft.com/office/drawing/2014/main" id="{6877C176-79D3-40EE-BAF0-A764A57FC1EC}"/>
              </a:ext>
            </a:extLst>
          </p:cNvPr>
          <p:cNvSpPr>
            <a:spLocks noGrp="1"/>
          </p:cNvSpPr>
          <p:nvPr>
            <p:ph sz="half" idx="2"/>
          </p:nvPr>
        </p:nvSpPr>
        <p:spPr/>
        <p:txBody>
          <a:bodyPr/>
          <a:lstStyle/>
          <a:p>
            <a:pPr marL="514350" indent="-514350">
              <a:buFont typeface="+mj-lt"/>
              <a:buAutoNum type="alphaLcPeriod" startAt="2"/>
            </a:pPr>
            <a:r>
              <a:rPr lang="en-US" dirty="0"/>
              <a:t>Find the amount of the last payment.</a:t>
            </a:r>
          </a:p>
        </p:txBody>
      </p:sp>
      <p:sp>
        <p:nvSpPr>
          <p:cNvPr id="5" name="Slide Number Placeholder 4">
            <a:extLst>
              <a:ext uri="{FF2B5EF4-FFF2-40B4-BE49-F238E27FC236}">
                <a16:creationId xmlns:a16="http://schemas.microsoft.com/office/drawing/2014/main" id="{9C2C1B89-2DD5-4484-852C-88318985777A}"/>
              </a:ext>
            </a:extLst>
          </p:cNvPr>
          <p:cNvSpPr>
            <a:spLocks noGrp="1"/>
          </p:cNvSpPr>
          <p:nvPr>
            <p:ph type="sldNum" sz="quarter" idx="12"/>
          </p:nvPr>
        </p:nvSpPr>
        <p:spPr/>
        <p:txBody>
          <a:bodyPr/>
          <a:lstStyle/>
          <a:p>
            <a:fld id="{49804466-71A5-484C-9A97-DA563B716E01}" type="slidenum">
              <a:rPr lang="en-US" smtClean="0"/>
              <a:t>58</a:t>
            </a:fld>
            <a:endParaRPr lang="en-US"/>
          </a:p>
        </p:txBody>
      </p:sp>
    </p:spTree>
    <p:extLst>
      <p:ext uri="{BB962C8B-B14F-4D97-AF65-F5344CB8AC3E}">
        <p14:creationId xmlns:p14="http://schemas.microsoft.com/office/powerpoint/2010/main" val="206475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alibri-Cambria">
      <a:majorFont>
        <a:latin typeface="Calibri"/>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1688</TotalTime>
  <Words>3973</Words>
  <Application>Microsoft Office PowerPoint</Application>
  <PresentationFormat>Widescreen</PresentationFormat>
  <Paragraphs>595</Paragraphs>
  <Slides>58</Slides>
  <Notes>58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Calibri</vt:lpstr>
      <vt:lpstr>Calibri Light</vt:lpstr>
      <vt:lpstr>Cambria</vt:lpstr>
      <vt:lpstr>Cambria Math</vt:lpstr>
      <vt:lpstr>Comic Sans MS</vt:lpstr>
      <vt:lpstr>Wingdings</vt:lpstr>
      <vt:lpstr>Wingdings 2</vt:lpstr>
      <vt:lpstr>Office Theme</vt:lpstr>
      <vt:lpstr>Sequences and Series</vt:lpstr>
      <vt:lpstr>PowerPoint Presentation</vt:lpstr>
      <vt:lpstr>11.1A Defining and Using Sequences</vt:lpstr>
      <vt:lpstr>11.1A Defining and Using Sequences</vt:lpstr>
      <vt:lpstr>11.1A Defining and Using Sequences</vt:lpstr>
      <vt:lpstr>11.1A Defining and Using Sequences</vt:lpstr>
      <vt:lpstr>11.1A Defining and Using Sequences</vt:lpstr>
      <vt:lpstr>11.1A Defining and Using Sequences</vt:lpstr>
      <vt:lpstr>11.1B Defining and Using Series</vt:lpstr>
      <vt:lpstr>11.1B Defining and Using Series</vt:lpstr>
      <vt:lpstr>11.1B Defining and Using Series</vt:lpstr>
      <vt:lpstr>11.1B Defining and Using Series</vt:lpstr>
      <vt:lpstr>11.1B Defining and Using Series</vt:lpstr>
      <vt:lpstr>11.1B Defining and Using Series</vt:lpstr>
      <vt:lpstr>11.1B Defining and Using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11.2 Analyzing Arithmetic Sequences and Series</vt:lpstr>
      <vt:lpstr>11.3 Analyzing Geometric Sequences and Series</vt:lpstr>
      <vt:lpstr>11.3 Analyzing Geometric Sequences and Series</vt:lpstr>
      <vt:lpstr>11.3 Analyzing Geometric Sequences and Series</vt:lpstr>
      <vt:lpstr>11.3 Analyzing Geometric Sequences and Series</vt:lpstr>
      <vt:lpstr>11.3 Analyzing Geometric Sequences and Series</vt:lpstr>
      <vt:lpstr>11.3 Analyzing Geometric Sequences and Series</vt:lpstr>
      <vt:lpstr>11.3 Analyzing Geometric Sequences and Series</vt:lpstr>
      <vt:lpstr>11.3 Analyzing Geometric Sequences and Series</vt:lpstr>
      <vt:lpstr>11.4 Finding Sums of Infinite Geometric Series</vt:lpstr>
      <vt:lpstr>11.4 Finding Sums of Infinite Geometric Series</vt:lpstr>
      <vt:lpstr>11.4 Finding Sums of Infinite Geometric Series</vt:lpstr>
      <vt:lpstr>11.4 Finding Sums of Infinite Geometric Series</vt:lpstr>
      <vt:lpstr>11.4 Finding Sums of Infinite Geometric Series</vt:lpstr>
      <vt:lpstr>11.4 Finding Sums of Infinite Geometric Series</vt:lpstr>
      <vt:lpstr>11.4 Finding Sums of Infinite Geometric Series</vt:lpstr>
      <vt:lpstr>11.4 Finding Sums of Infinite Geometric Series</vt:lpstr>
      <vt:lpstr>PowerPoint Presentation</vt:lpstr>
      <vt:lpstr>11.4 Finding Sums of Infinite Geometric Series</vt:lpstr>
      <vt:lpstr>11.4 Finding Sums of Infinite Geometric Series</vt:lpstr>
      <vt:lpstr>11.4 Finding Sums of Infinite Geometric Series</vt:lpstr>
      <vt:lpstr>11.4 Finding Sums of Infinite Geometric Series</vt:lpstr>
      <vt:lpstr>11.4 Finding Sums of Infinite Geometric Series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lpstr>11.5 Using Recursive Rules with Sequences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66</cp:revision>
  <cp:lastPrinted>2021-10-06T16:15:15Z</cp:lastPrinted>
  <dcterms:created xsi:type="dcterms:W3CDTF">2021-10-05T16:16:30Z</dcterms:created>
  <dcterms:modified xsi:type="dcterms:W3CDTF">2022-04-21T16:40:06Z</dcterms:modified>
</cp:coreProperties>
</file>