
<file path=[Content_Types].xml><?xml version="1.0" encoding="utf-8"?>
<Types xmlns="http://schemas.openxmlformats.org/package/2006/content-types">
  <Default Extension="png" ContentType="image/png"/>
  <Default Extension="m4a" ContentType="audio/mp4"/>
  <Default Extension="jpeg" ContentType="image/jpeg"/>
  <Default Extension="wmf" ContentType="image/x-w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5.xml" ContentType="application/vnd.openxmlformats-officedocument.presentationml.tags+xml"/>
  <Override PartName="/ppt/notesSlides/notesSlide40.xml" ContentType="application/vnd.openxmlformats-officedocument.presentationml.notesSlide+xml"/>
  <Override PartName="/ppt/tags/tag36.xml" ContentType="application/vnd.openxmlformats-officedocument.presentationml.tags+xml"/>
  <Override PartName="/ppt/notesSlides/notesSlide41.xml" ContentType="application/vnd.openxmlformats-officedocument.presentationml.notesSlide+xml"/>
  <Override PartName="/ppt/tags/tag37.xml" ContentType="application/vnd.openxmlformats-officedocument.presentationml.tags+xml"/>
  <Override PartName="/ppt/notesSlides/notesSlide42.xml" ContentType="application/vnd.openxmlformats-officedocument.presentationml.notesSlide+xml"/>
  <Override PartName="/ppt/tags/tag38.xml" ContentType="application/vnd.openxmlformats-officedocument.presentationml.tags+xml"/>
  <Override PartName="/ppt/notesSlides/notesSlide43.xml" ContentType="application/vnd.openxmlformats-officedocument.presentationml.notesSlide+xml"/>
  <Override PartName="/ppt/tags/tag39.xml" ContentType="application/vnd.openxmlformats-officedocument.presentationml.tags+xml"/>
  <Override PartName="/ppt/notesSlides/notesSlide44.xml" ContentType="application/vnd.openxmlformats-officedocument.presentationml.notesSlide+xml"/>
  <Override PartName="/ppt/tags/tag40.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41.xml" ContentType="application/vnd.openxmlformats-officedocument.presentationml.tags+xml"/>
  <Override PartName="/ppt/notesSlides/notesSlide47.xml" ContentType="application/vnd.openxmlformats-officedocument.presentationml.notesSlide+xml"/>
  <Override PartName="/ppt/tags/tag42.xml" ContentType="application/vnd.openxmlformats-officedocument.presentationml.tags+xml"/>
  <Override PartName="/ppt/notesSlides/notesSlide48.xml" ContentType="application/vnd.openxmlformats-officedocument.presentationml.notesSlide+xml"/>
  <Override PartName="/ppt/tags/tag43.xml" ContentType="application/vnd.openxmlformats-officedocument.presentationml.tags+xml"/>
  <Override PartName="/ppt/notesSlides/notesSlide49.xml" ContentType="application/vnd.openxmlformats-officedocument.presentationml.notesSlide+xml"/>
  <Override PartName="/ppt/tags/tag44.xml" ContentType="application/vnd.openxmlformats-officedocument.presentationml.tags+xml"/>
  <Override PartName="/ppt/notesSlides/notesSlide50.xml" ContentType="application/vnd.openxmlformats-officedocument.presentationml.notesSlide+xml"/>
  <Override PartName="/ppt/tags/tag45.xml" ContentType="application/vnd.openxmlformats-officedocument.presentationml.tags+xml"/>
  <Override PartName="/ppt/notesSlides/notesSlide51.xml" ContentType="application/vnd.openxmlformats-officedocument.presentationml.notesSlide+xml"/>
  <Override PartName="/ppt/tags/tag46.xml" ContentType="application/vnd.openxmlformats-officedocument.presentationml.tags+xml"/>
  <Override PartName="/ppt/notesSlides/notesSlide52.xml" ContentType="application/vnd.openxmlformats-officedocument.presentationml.notesSlide+xml"/>
  <Override PartName="/ppt/tags/tag47.xml" ContentType="application/vnd.openxmlformats-officedocument.presentationml.tags+xml"/>
  <Override PartName="/ppt/notesSlides/notesSlide53.xml" ContentType="application/vnd.openxmlformats-officedocument.presentationml.notesSlide+xml"/>
  <Override PartName="/ppt/tags/tag48.xml" ContentType="application/vnd.openxmlformats-officedocument.presentationml.tags+xml"/>
  <Override PartName="/ppt/notesSlides/notesSlide54.xml" ContentType="application/vnd.openxmlformats-officedocument.presentationml.notesSlide+xml"/>
  <Override PartName="/ppt/tags/tag49.xml" ContentType="application/vnd.openxmlformats-officedocument.presentationml.tags+xml"/>
  <Override PartName="/ppt/notesSlides/notesSlide55.xml" ContentType="application/vnd.openxmlformats-officedocument.presentationml.notesSlide+xml"/>
  <Override PartName="/ppt/tags/tag50.xml" ContentType="application/vnd.openxmlformats-officedocument.presentationml.tags+xml"/>
  <Override PartName="/ppt/notesSlides/notesSlide56.xml" ContentType="application/vnd.openxmlformats-officedocument.presentationml.notesSlide+xml"/>
  <Override PartName="/ppt/tags/tag51.xml" ContentType="application/vnd.openxmlformats-officedocument.presentationml.tags+xml"/>
  <Override PartName="/ppt/notesSlides/notesSlide57.xml" ContentType="application/vnd.openxmlformats-officedocument.presentationml.notesSlide+xml"/>
  <Override PartName="/ppt/tags/tag52.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53.xml" ContentType="application/vnd.openxmlformats-officedocument.presentationml.tags+xml"/>
  <Override PartName="/ppt/notesSlides/notesSlide60.xml" ContentType="application/vnd.openxmlformats-officedocument.presentationml.notesSlide+xml"/>
  <Override PartName="/ppt/tags/tag54.xml" ContentType="application/vnd.openxmlformats-officedocument.presentationml.tags+xml"/>
  <Override PartName="/ppt/notesSlides/notesSlide61.xml" ContentType="application/vnd.openxmlformats-officedocument.presentationml.notesSlide+xml"/>
  <Override PartName="/ppt/tags/tag55.xml" ContentType="application/vnd.openxmlformats-officedocument.presentationml.tags+xml"/>
  <Override PartName="/ppt/notesSlides/notesSlide62.xml" ContentType="application/vnd.openxmlformats-officedocument.presentationml.notesSlide+xml"/>
  <Override PartName="/ppt/tags/tag56.xml" ContentType="application/vnd.openxmlformats-officedocument.presentationml.tags+xml"/>
  <Override PartName="/ppt/notesSlides/notesSlide63.xml" ContentType="application/vnd.openxmlformats-officedocument.presentationml.notesSlide+xml"/>
  <Override PartName="/ppt/tags/tag57.xml" ContentType="application/vnd.openxmlformats-officedocument.presentationml.tags+xml"/>
  <Override PartName="/ppt/notesSlides/notesSlide64.xml" ContentType="application/vnd.openxmlformats-officedocument.presentationml.notesSlide+xml"/>
  <Override PartName="/ppt/tags/tag58.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59.xml" ContentType="application/vnd.openxmlformats-officedocument.presentationml.tags+xml"/>
  <Override PartName="/ppt/notesSlides/notesSlide68.xml" ContentType="application/vnd.openxmlformats-officedocument.presentationml.notesSlide+xml"/>
  <Override PartName="/ppt/tags/tag60.xml" ContentType="application/vnd.openxmlformats-officedocument.presentationml.tags+xml"/>
  <Override PartName="/ppt/notesSlides/notesSlide69.xml" ContentType="application/vnd.openxmlformats-officedocument.presentationml.notesSlide+xml"/>
  <Override PartName="/ppt/tags/tag61.xml" ContentType="application/vnd.openxmlformats-officedocument.presentationml.tags+xml"/>
  <Override PartName="/ppt/notesSlides/notesSlide70.xml" ContentType="application/vnd.openxmlformats-officedocument.presentationml.notesSlide+xml"/>
  <Override PartName="/ppt/tags/tag62.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63.xml" ContentType="application/vnd.openxmlformats-officedocument.presentationml.tags+xml"/>
  <Override PartName="/ppt/notesSlides/notesSlide73.xml" ContentType="application/vnd.openxmlformats-officedocument.presentationml.notesSlide+xml"/>
  <Override PartName="/ppt/tags/tag64.xml" ContentType="application/vnd.openxmlformats-officedocument.presentationml.tags+xml"/>
  <Override PartName="/ppt/notesSlides/notesSlide74.xml" ContentType="application/vnd.openxmlformats-officedocument.presentationml.notesSlide+xml"/>
  <Override PartName="/ppt/tags/tag65.xml" ContentType="application/vnd.openxmlformats-officedocument.presentationml.tags+xml"/>
  <Override PartName="/ppt/notesSlides/notesSlide75.xml" ContentType="application/vnd.openxmlformats-officedocument.presentationml.notesSlide+xml"/>
  <Override PartName="/ppt/tags/tag66.xml" ContentType="application/vnd.openxmlformats-officedocument.presentationml.tags+xml"/>
  <Override PartName="/ppt/notesSlides/notesSlide76.xml" ContentType="application/vnd.openxmlformats-officedocument.presentationml.notesSlide+xml"/>
  <Override PartName="/ppt/tags/tag67.xml" ContentType="application/vnd.openxmlformats-officedocument.presentationml.tags+xml"/>
  <Override PartName="/ppt/notesSlides/notesSlide77.xml" ContentType="application/vnd.openxmlformats-officedocument.presentationml.notesSlide+xml"/>
  <Override PartName="/ppt/tags/tag68.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69.xml" ContentType="application/vnd.openxmlformats-officedocument.presentationml.tags+xml"/>
  <Override PartName="/ppt/notesSlides/notesSlide80.xml" ContentType="application/vnd.openxmlformats-officedocument.presentationml.notesSlide+xml"/>
  <Override PartName="/ppt/tags/tag70.xml" ContentType="application/vnd.openxmlformats-officedocument.presentationml.tags+xml"/>
  <Override PartName="/ppt/notesSlides/notesSlide81.xml" ContentType="application/vnd.openxmlformats-officedocument.presentationml.notesSlide+xml"/>
  <Override PartName="/ppt/tags/tag71.xml" ContentType="application/vnd.openxmlformats-officedocument.presentationml.tags+xml"/>
  <Override PartName="/ppt/notesSlides/notesSlide82.xml" ContentType="application/vnd.openxmlformats-officedocument.presentationml.notesSlide+xml"/>
  <Override PartName="/ppt/tags/tag72.xml" ContentType="application/vnd.openxmlformats-officedocument.presentationml.tags+xml"/>
  <Override PartName="/ppt/notesSlides/notesSlide83.xml" ContentType="application/vnd.openxmlformats-officedocument.presentationml.notesSlide+xml"/>
  <Override PartName="/ppt/tags/tag73.xml" ContentType="application/vnd.openxmlformats-officedocument.presentationml.tags+xml"/>
  <Override PartName="/ppt/notesSlides/notesSlide8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1"/>
  </p:notesMasterIdLst>
  <p:sldIdLst>
    <p:sldId id="256" r:id="rId2"/>
    <p:sldId id="377" r:id="rId3"/>
    <p:sldId id="388" r:id="rId4"/>
    <p:sldId id="389" r:id="rId5"/>
    <p:sldId id="258" r:id="rId6"/>
    <p:sldId id="262" r:id="rId7"/>
    <p:sldId id="263" r:id="rId8"/>
    <p:sldId id="264" r:id="rId9"/>
    <p:sldId id="265" r:id="rId10"/>
    <p:sldId id="259" r:id="rId11"/>
    <p:sldId id="260" r:id="rId12"/>
    <p:sldId id="261" r:id="rId13"/>
    <p:sldId id="379" r:id="rId14"/>
    <p:sldId id="266" r:id="rId15"/>
    <p:sldId id="267" r:id="rId16"/>
    <p:sldId id="367" r:id="rId17"/>
    <p:sldId id="399" r:id="rId18"/>
    <p:sldId id="390" r:id="rId19"/>
    <p:sldId id="270" r:id="rId20"/>
    <p:sldId id="271" r:id="rId21"/>
    <p:sldId id="272" r:id="rId22"/>
    <p:sldId id="273" r:id="rId23"/>
    <p:sldId id="274" r:id="rId24"/>
    <p:sldId id="276" r:id="rId25"/>
    <p:sldId id="275" r:id="rId26"/>
    <p:sldId id="380" r:id="rId27"/>
    <p:sldId id="368" r:id="rId28"/>
    <p:sldId id="400" r:id="rId29"/>
    <p:sldId id="391" r:id="rId30"/>
    <p:sldId id="278" r:id="rId31"/>
    <p:sldId id="279" r:id="rId32"/>
    <p:sldId id="381" r:id="rId33"/>
    <p:sldId id="277" r:id="rId34"/>
    <p:sldId id="280" r:id="rId35"/>
    <p:sldId id="382" r:id="rId36"/>
    <p:sldId id="282" r:id="rId37"/>
    <p:sldId id="283" r:id="rId38"/>
    <p:sldId id="284" r:id="rId39"/>
    <p:sldId id="369" r:id="rId40"/>
    <p:sldId id="401" r:id="rId41"/>
    <p:sldId id="392" r:id="rId42"/>
    <p:sldId id="286" r:id="rId43"/>
    <p:sldId id="289" r:id="rId44"/>
    <p:sldId id="291" r:id="rId45"/>
    <p:sldId id="290" r:id="rId46"/>
    <p:sldId id="288" r:id="rId47"/>
    <p:sldId id="383" r:id="rId48"/>
    <p:sldId id="370" r:id="rId49"/>
    <p:sldId id="402" r:id="rId50"/>
    <p:sldId id="393" r:id="rId51"/>
    <p:sldId id="294" r:id="rId52"/>
    <p:sldId id="295" r:id="rId53"/>
    <p:sldId id="296" r:id="rId54"/>
    <p:sldId id="297" r:id="rId55"/>
    <p:sldId id="298" r:id="rId56"/>
    <p:sldId id="384" r:id="rId57"/>
    <p:sldId id="371" r:id="rId58"/>
    <p:sldId id="403" r:id="rId59"/>
    <p:sldId id="394" r:id="rId60"/>
    <p:sldId id="300" r:id="rId61"/>
    <p:sldId id="301" r:id="rId62"/>
    <p:sldId id="302" r:id="rId63"/>
    <p:sldId id="303" r:id="rId64"/>
    <p:sldId id="385" r:id="rId65"/>
    <p:sldId id="304" r:id="rId66"/>
    <p:sldId id="386" r:id="rId67"/>
    <p:sldId id="305" r:id="rId68"/>
    <p:sldId id="306" r:id="rId69"/>
    <p:sldId id="307" r:id="rId70"/>
    <p:sldId id="308" r:id="rId71"/>
    <p:sldId id="408" r:id="rId72"/>
    <p:sldId id="338" r:id="rId73"/>
    <p:sldId id="372" r:id="rId74"/>
    <p:sldId id="404" r:id="rId75"/>
    <p:sldId id="395" r:id="rId76"/>
    <p:sldId id="340" r:id="rId77"/>
    <p:sldId id="341" r:id="rId78"/>
    <p:sldId id="342" r:id="rId79"/>
    <p:sldId id="343" r:id="rId80"/>
    <p:sldId id="345" r:id="rId81"/>
    <p:sldId id="344" r:id="rId82"/>
    <p:sldId id="373" r:id="rId83"/>
    <p:sldId id="405" r:id="rId84"/>
    <p:sldId id="396" r:id="rId85"/>
    <p:sldId id="347" r:id="rId86"/>
    <p:sldId id="348" r:id="rId87"/>
    <p:sldId id="349" r:id="rId88"/>
    <p:sldId id="350" r:id="rId89"/>
    <p:sldId id="378" r:id="rId90"/>
    <p:sldId id="374" r:id="rId91"/>
    <p:sldId id="406" r:id="rId92"/>
    <p:sldId id="397" r:id="rId93"/>
    <p:sldId id="351" r:id="rId94"/>
    <p:sldId id="352" r:id="rId95"/>
    <p:sldId id="366" r:id="rId96"/>
    <p:sldId id="353" r:id="rId97"/>
    <p:sldId id="354" r:id="rId98"/>
    <p:sldId id="356" r:id="rId99"/>
    <p:sldId id="375" r:id="rId100"/>
    <p:sldId id="407" r:id="rId101"/>
    <p:sldId id="398" r:id="rId102"/>
    <p:sldId id="359" r:id="rId103"/>
    <p:sldId id="360" r:id="rId104"/>
    <p:sldId id="361" r:id="rId105"/>
    <p:sldId id="362" r:id="rId106"/>
    <p:sldId id="363" r:id="rId107"/>
    <p:sldId id="387" r:id="rId108"/>
    <p:sldId id="358" r:id="rId109"/>
    <p:sldId id="376" r:id="rId110"/>
  </p:sldIdLst>
  <p:sldSz cx="9144000" cy="5143500" type="screen16x9"/>
  <p:notesSz cx="7007225" cy="9288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53" autoAdjust="0"/>
  </p:normalViewPr>
  <p:slideViewPr>
    <p:cSldViewPr>
      <p:cViewPr varScale="1">
        <p:scale>
          <a:sx n="107" d="100"/>
          <a:sy n="107" d="100"/>
        </p:scale>
        <p:origin x="126" y="45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464" cy="464423"/>
          </a:xfrm>
          <a:prstGeom prst="rect">
            <a:avLst/>
          </a:prstGeom>
        </p:spPr>
        <p:txBody>
          <a:bodyPr vert="horz" lIns="93113" tIns="46557" rIns="93113" bIns="46557" rtlCol="0"/>
          <a:lstStyle>
            <a:lvl1pPr algn="l">
              <a:defRPr sz="1200"/>
            </a:lvl1pPr>
          </a:lstStyle>
          <a:p>
            <a:endParaRPr lang="en-US"/>
          </a:p>
        </p:txBody>
      </p:sp>
      <p:sp>
        <p:nvSpPr>
          <p:cNvPr id="3" name="Date Placeholder 2"/>
          <p:cNvSpPr>
            <a:spLocks noGrp="1"/>
          </p:cNvSpPr>
          <p:nvPr>
            <p:ph type="dt" idx="1"/>
          </p:nvPr>
        </p:nvSpPr>
        <p:spPr>
          <a:xfrm>
            <a:off x="3969139" y="0"/>
            <a:ext cx="3036464" cy="464423"/>
          </a:xfrm>
          <a:prstGeom prst="rect">
            <a:avLst/>
          </a:prstGeom>
        </p:spPr>
        <p:txBody>
          <a:bodyPr vert="horz" lIns="93113" tIns="46557" rIns="93113" bIns="46557" rtlCol="0"/>
          <a:lstStyle>
            <a:lvl1pPr algn="r">
              <a:defRPr sz="1200"/>
            </a:lvl1pPr>
          </a:lstStyle>
          <a:p>
            <a:fld id="{B21C8D16-BEEA-4766-A012-F03F63A587CA}" type="datetimeFigureOut">
              <a:rPr lang="en-US" smtClean="0"/>
              <a:pPr/>
              <a:t>8/27/2020</a:t>
            </a:fld>
            <a:endParaRPr lang="en-US"/>
          </a:p>
        </p:txBody>
      </p:sp>
      <p:sp>
        <p:nvSpPr>
          <p:cNvPr id="4" name="Slide Image Placeholder 3"/>
          <p:cNvSpPr>
            <a:spLocks noGrp="1" noRot="1" noChangeAspect="1"/>
          </p:cNvSpPr>
          <p:nvPr>
            <p:ph type="sldImg" idx="2"/>
          </p:nvPr>
        </p:nvSpPr>
        <p:spPr>
          <a:xfrm>
            <a:off x="407988" y="696913"/>
            <a:ext cx="6191250" cy="3482975"/>
          </a:xfrm>
          <a:prstGeom prst="rect">
            <a:avLst/>
          </a:prstGeom>
          <a:noFill/>
          <a:ln w="12700">
            <a:solidFill>
              <a:prstClr val="black"/>
            </a:solidFill>
          </a:ln>
        </p:spPr>
        <p:txBody>
          <a:bodyPr vert="horz" lIns="93113" tIns="46557" rIns="93113" bIns="46557" rtlCol="0" anchor="ctr"/>
          <a:lstStyle/>
          <a:p>
            <a:endParaRPr lang="en-US"/>
          </a:p>
        </p:txBody>
      </p:sp>
      <p:sp>
        <p:nvSpPr>
          <p:cNvPr id="5" name="Notes Placeholder 4"/>
          <p:cNvSpPr>
            <a:spLocks noGrp="1"/>
          </p:cNvSpPr>
          <p:nvPr>
            <p:ph type="body" sz="quarter" idx="3"/>
          </p:nvPr>
        </p:nvSpPr>
        <p:spPr>
          <a:xfrm>
            <a:off x="700723" y="4412020"/>
            <a:ext cx="5605780" cy="4179808"/>
          </a:xfrm>
          <a:prstGeom prst="rect">
            <a:avLst/>
          </a:prstGeom>
        </p:spPr>
        <p:txBody>
          <a:bodyPr vert="horz" lIns="93113" tIns="46557" rIns="93113" bIns="465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2428"/>
            <a:ext cx="3036464" cy="464423"/>
          </a:xfrm>
          <a:prstGeom prst="rect">
            <a:avLst/>
          </a:prstGeom>
        </p:spPr>
        <p:txBody>
          <a:bodyPr vert="horz" lIns="93113" tIns="46557" rIns="93113"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3969139" y="8822428"/>
            <a:ext cx="3036464" cy="464423"/>
          </a:xfrm>
          <a:prstGeom prst="rect">
            <a:avLst/>
          </a:prstGeom>
        </p:spPr>
        <p:txBody>
          <a:bodyPr vert="horz" lIns="93113" tIns="46557" rIns="93113" bIns="46557" rtlCol="0" anchor="b"/>
          <a:lstStyle>
            <a:lvl1pPr algn="r">
              <a:defRPr sz="1200"/>
            </a:lvl1pPr>
          </a:lstStyle>
          <a:p>
            <a:fld id="{0F1F23B6-5C5C-433A-A703-1D846F840A52}" type="slidenum">
              <a:rPr lang="en-US" smtClean="0"/>
              <a:pPr/>
              <a:t>‹#›</a:t>
            </a:fld>
            <a:endParaRPr lang="en-US"/>
          </a:p>
        </p:txBody>
      </p:sp>
    </p:spTree>
    <p:extLst>
      <p:ext uri="{BB962C8B-B14F-4D97-AF65-F5344CB8AC3E}">
        <p14:creationId xmlns:p14="http://schemas.microsoft.com/office/powerpoint/2010/main" val="402441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algn="ctr"/>
            <a:r>
              <a:rPr lang="en-US" sz="7200" b="1" dirty="0"/>
              <a:t>Algebra II 4</a:t>
            </a:r>
          </a:p>
        </p:txBody>
      </p:sp>
      <p:sp>
        <p:nvSpPr>
          <p:cNvPr id="4" name="Slide Number Placeholder 3"/>
          <p:cNvSpPr>
            <a:spLocks noGrp="1"/>
          </p:cNvSpPr>
          <p:nvPr>
            <p:ph type="sldNum" sz="quarter" idx="10"/>
          </p:nvPr>
        </p:nvSpPr>
        <p:spPr/>
        <p:txBody>
          <a:bodyPr/>
          <a:lstStyle/>
          <a:p>
            <a:fld id="{0F1F23B6-5C5C-433A-A703-1D846F840A5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1" defTabSz="931134">
              <a:defRPr/>
            </a:pPr>
            <a:r>
              <a:rPr lang="en-US" dirty="0"/>
              <a:t>Vertex at (-1.5, -1.5) </a:t>
            </a:r>
            <a:r>
              <a:rPr lang="en-US" dirty="0">
                <a:sym typeface="Wingdings" pitchFamily="2" charset="2"/>
              </a:rPr>
              <a:t> other points (-3, 3), (-2, -1), (-1,</a:t>
            </a:r>
            <a:r>
              <a:rPr lang="en-US" baseline="0" dirty="0">
                <a:sym typeface="Wingdings" pitchFamily="2" charset="2"/>
              </a:rPr>
              <a:t> -1), (0, 3), (1, 11)</a:t>
            </a:r>
            <a:endParaRPr lang="en-US" dirty="0"/>
          </a:p>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13</a:t>
            </a:fld>
            <a:endParaRPr lang="en-US"/>
          </a:p>
        </p:txBody>
      </p:sp>
    </p:spTree>
    <p:extLst>
      <p:ext uri="{BB962C8B-B14F-4D97-AF65-F5344CB8AC3E}">
        <p14:creationId xmlns:p14="http://schemas.microsoft.com/office/powerpoint/2010/main" val="55575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Minimum</a:t>
            </a:r>
            <a:r>
              <a:rPr lang="en-US" baseline="0" dirty="0"/>
              <a:t> occurs at vertex: x = -b/2a </a:t>
            </a:r>
            <a:r>
              <a:rPr lang="en-US" baseline="0" dirty="0">
                <a:sym typeface="Wingdings" pitchFamily="2" charset="2"/>
              </a:rPr>
              <a:t> x = -16/(2∙4) = -2</a:t>
            </a:r>
          </a:p>
          <a:p>
            <a:r>
              <a:rPr lang="en-US" baseline="0" dirty="0">
                <a:sym typeface="Wingdings" pitchFamily="2" charset="2"/>
              </a:rPr>
              <a:t>y = 4(-2)</a:t>
            </a:r>
            <a:r>
              <a:rPr lang="en-US" baseline="30000" dirty="0">
                <a:sym typeface="Wingdings" pitchFamily="2" charset="2"/>
              </a:rPr>
              <a:t>2</a:t>
            </a:r>
            <a:r>
              <a:rPr lang="en-US" baseline="0" dirty="0">
                <a:sym typeface="Wingdings" pitchFamily="2" charset="2"/>
              </a:rPr>
              <a:t> + 16(-2) – 3 = -19</a:t>
            </a:r>
          </a:p>
          <a:p>
            <a:r>
              <a:rPr lang="en-US" baseline="0" dirty="0">
                <a:sym typeface="Wingdings" pitchFamily="2" charset="2"/>
              </a:rPr>
              <a:t>The minimum value is -19</a:t>
            </a:r>
            <a:endParaRPr lang="en-US" dirty="0"/>
          </a:p>
        </p:txBody>
      </p:sp>
      <p:sp>
        <p:nvSpPr>
          <p:cNvPr id="4" name="Slide Number Placeholder 3"/>
          <p:cNvSpPr>
            <a:spLocks noGrp="1"/>
          </p:cNvSpPr>
          <p:nvPr>
            <p:ph type="sldNum" sz="quarter" idx="10"/>
          </p:nvPr>
        </p:nvSpPr>
        <p:spPr/>
        <p:txBody>
          <a:bodyPr/>
          <a:lstStyle/>
          <a:p>
            <a:fld id="{0F1F23B6-5C5C-433A-A703-1D846F840A52}"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F23B6-5C5C-433A-A703-1D846F840A52}"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16</a:t>
            </a:fld>
            <a:endParaRPr lang="en-US"/>
          </a:p>
        </p:txBody>
      </p:sp>
    </p:spTree>
    <p:extLst>
      <p:ext uri="{BB962C8B-B14F-4D97-AF65-F5344CB8AC3E}">
        <p14:creationId xmlns:p14="http://schemas.microsoft.com/office/powerpoint/2010/main" val="843958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1" defTabSz="931134">
              <a:defRPr/>
            </a:pPr>
            <a:r>
              <a:rPr lang="en-US" dirty="0"/>
              <a:t>Vertex at (1, -4) </a:t>
            </a:r>
            <a:r>
              <a:rPr lang="en-US" dirty="0">
                <a:sym typeface="Wingdings"/>
              </a:rPr>
              <a:t></a:t>
            </a:r>
            <a:r>
              <a:rPr lang="en-US" dirty="0"/>
              <a:t> x-</a:t>
            </a:r>
            <a:r>
              <a:rPr lang="en-US" dirty="0" err="1"/>
              <a:t>int</a:t>
            </a:r>
            <a:r>
              <a:rPr lang="en-US" dirty="0"/>
              <a:t> at (3, 0) and (-1, 0)</a:t>
            </a:r>
          </a:p>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This is in intercept form y = -16(t – 0)(t – 5)</a:t>
            </a:r>
          </a:p>
          <a:p>
            <a:r>
              <a:rPr lang="en-US" dirty="0"/>
              <a:t>Thus it</a:t>
            </a:r>
            <a:r>
              <a:rPr lang="en-US" baseline="0" dirty="0"/>
              <a:t> will be at zero height when either (t – 0) = 0 or (t – 5) = 0.  t – 5 = 0 </a:t>
            </a:r>
            <a:r>
              <a:rPr lang="en-US" baseline="0" dirty="0">
                <a:sym typeface="Wingdings" pitchFamily="2" charset="2"/>
              </a:rPr>
              <a:t> t = 5 seconds</a:t>
            </a:r>
          </a:p>
          <a:p>
            <a:endParaRPr lang="en-US" baseline="0" dirty="0">
              <a:sym typeface="Wingdings" pitchFamily="2" charset="2"/>
            </a:endParaRPr>
          </a:p>
          <a:p>
            <a:r>
              <a:rPr lang="en-US" baseline="0" dirty="0">
                <a:sym typeface="Wingdings" pitchFamily="2" charset="2"/>
              </a:rPr>
              <a:t>Maximum height occurs at the vertex: intercepts are 0 and 5, so vertex is at t = 2.5</a:t>
            </a:r>
          </a:p>
          <a:p>
            <a:r>
              <a:rPr lang="en-US" baseline="0" dirty="0">
                <a:sym typeface="Wingdings" pitchFamily="2" charset="2"/>
              </a:rPr>
              <a:t>h(2.5) = -16(2.5)(2.5 – 5) = 100 feet</a:t>
            </a:r>
            <a:endParaRPr lang="en-US" dirty="0"/>
          </a:p>
        </p:txBody>
      </p:sp>
      <p:sp>
        <p:nvSpPr>
          <p:cNvPr id="4" name="Slide Number Placeholder 3"/>
          <p:cNvSpPr>
            <a:spLocks noGrp="1"/>
          </p:cNvSpPr>
          <p:nvPr>
            <p:ph type="sldNum" sz="quarter" idx="10"/>
          </p:nvPr>
        </p:nvSpPr>
        <p:spPr/>
        <p:txBody>
          <a:bodyPr/>
          <a:lstStyle/>
          <a:p>
            <a:fld id="{0F1F23B6-5C5C-433A-A703-1D846F840A52}"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y = -(x</a:t>
            </a:r>
            <a:r>
              <a:rPr lang="en-US" baseline="0" dirty="0"/>
              <a:t> – 2)(x – 7) </a:t>
            </a:r>
            <a:r>
              <a:rPr lang="en-US" baseline="0" dirty="0">
                <a:sym typeface="Wingdings" pitchFamily="2" charset="2"/>
              </a:rPr>
              <a:t> y = -(x</a:t>
            </a:r>
            <a:r>
              <a:rPr lang="en-US" baseline="30000" dirty="0">
                <a:sym typeface="Wingdings" pitchFamily="2" charset="2"/>
              </a:rPr>
              <a:t>2</a:t>
            </a:r>
            <a:r>
              <a:rPr lang="en-US" baseline="0" dirty="0">
                <a:sym typeface="Wingdings" pitchFamily="2" charset="2"/>
              </a:rPr>
              <a:t> – 7x – 2x + 14)  y = -(x</a:t>
            </a:r>
            <a:r>
              <a:rPr lang="en-US" baseline="30000" dirty="0">
                <a:sym typeface="Wingdings" pitchFamily="2" charset="2"/>
              </a:rPr>
              <a:t>2</a:t>
            </a:r>
            <a:r>
              <a:rPr lang="en-US" baseline="0" dirty="0">
                <a:sym typeface="Wingdings" pitchFamily="2" charset="2"/>
              </a:rPr>
              <a:t> – 9x + 14)  y = -x</a:t>
            </a:r>
            <a:r>
              <a:rPr lang="en-US" baseline="30000" dirty="0">
                <a:sym typeface="Wingdings" pitchFamily="2" charset="2"/>
              </a:rPr>
              <a:t>2</a:t>
            </a:r>
            <a:r>
              <a:rPr lang="en-US" baseline="0" dirty="0">
                <a:sym typeface="Wingdings" pitchFamily="2" charset="2"/>
              </a:rPr>
              <a:t> + 9x – 14</a:t>
            </a:r>
          </a:p>
        </p:txBody>
      </p:sp>
      <p:sp>
        <p:nvSpPr>
          <p:cNvPr id="4" name="Slide Number Placeholder 3"/>
          <p:cNvSpPr>
            <a:spLocks noGrp="1"/>
          </p:cNvSpPr>
          <p:nvPr>
            <p:ph type="sldNum" sz="quarter" idx="10"/>
          </p:nvPr>
        </p:nvSpPr>
        <p:spPr/>
        <p:txBody>
          <a:bodyPr/>
          <a:lstStyle/>
          <a:p>
            <a:fld id="{0F1F23B6-5C5C-433A-A703-1D846F840A52}"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baseline="0" dirty="0">
                <a:sym typeface="Wingdings" pitchFamily="2" charset="2"/>
              </a:rPr>
              <a:t>f(x) = -(x + 2)</a:t>
            </a:r>
            <a:r>
              <a:rPr lang="en-US" baseline="30000" dirty="0">
                <a:sym typeface="Wingdings" pitchFamily="2" charset="2"/>
              </a:rPr>
              <a:t>2</a:t>
            </a:r>
            <a:r>
              <a:rPr lang="en-US" baseline="0" dirty="0">
                <a:sym typeface="Wingdings" pitchFamily="2" charset="2"/>
              </a:rPr>
              <a:t> + 4  f(x) = -(x + 2)(x + 2) + 4  f(x) = -(x</a:t>
            </a:r>
            <a:r>
              <a:rPr lang="en-US" baseline="30000" dirty="0">
                <a:sym typeface="Wingdings" pitchFamily="2" charset="2"/>
              </a:rPr>
              <a:t>2</a:t>
            </a:r>
            <a:r>
              <a:rPr lang="en-US" baseline="0" dirty="0">
                <a:sym typeface="Wingdings" pitchFamily="2" charset="2"/>
              </a:rPr>
              <a:t> + 2x + 2x + 4) + 4  f(x) = -(x</a:t>
            </a:r>
            <a:r>
              <a:rPr lang="en-US" baseline="30000" dirty="0">
                <a:sym typeface="Wingdings" pitchFamily="2" charset="2"/>
              </a:rPr>
              <a:t>2</a:t>
            </a:r>
            <a:r>
              <a:rPr lang="en-US" baseline="0" dirty="0">
                <a:sym typeface="Wingdings" pitchFamily="2" charset="2"/>
              </a:rPr>
              <a:t> + 4x + 4) + 4  f(x) = -x</a:t>
            </a:r>
            <a:r>
              <a:rPr lang="en-US" baseline="30000" dirty="0">
                <a:sym typeface="Wingdings" pitchFamily="2" charset="2"/>
              </a:rPr>
              <a:t>2</a:t>
            </a:r>
            <a:r>
              <a:rPr lang="en-US" baseline="0" dirty="0">
                <a:sym typeface="Wingdings" pitchFamily="2" charset="2"/>
              </a:rPr>
              <a:t> – 4x – 4 + 4  f(x) = -x</a:t>
            </a:r>
            <a:r>
              <a:rPr lang="en-US" baseline="30000" dirty="0">
                <a:sym typeface="Wingdings" pitchFamily="2" charset="2"/>
              </a:rPr>
              <a:t>2</a:t>
            </a:r>
            <a:r>
              <a:rPr lang="en-US" baseline="0" dirty="0">
                <a:sym typeface="Wingdings" pitchFamily="2" charset="2"/>
              </a:rPr>
              <a:t> – 4x</a:t>
            </a:r>
            <a:endParaRPr lang="en-US" dirty="0"/>
          </a:p>
        </p:txBody>
      </p:sp>
      <p:sp>
        <p:nvSpPr>
          <p:cNvPr id="4" name="Slide Number Placeholder 3"/>
          <p:cNvSpPr>
            <a:spLocks noGrp="1"/>
          </p:cNvSpPr>
          <p:nvPr>
            <p:ph type="sldNum" sz="quarter" idx="10"/>
          </p:nvPr>
        </p:nvSpPr>
        <p:spPr/>
        <p:txBody>
          <a:bodyPr/>
          <a:lstStyle/>
          <a:p>
            <a:fld id="{0F1F23B6-5C5C-433A-A703-1D846F840A52}" type="slidenum">
              <a:rPr lang="en-US" smtClean="0"/>
              <a:pPr/>
              <a:t>26</a:t>
            </a:fld>
            <a:endParaRPr lang="en-US"/>
          </a:p>
        </p:txBody>
      </p:sp>
    </p:spTree>
    <p:extLst>
      <p:ext uri="{BB962C8B-B14F-4D97-AF65-F5344CB8AC3E}">
        <p14:creationId xmlns:p14="http://schemas.microsoft.com/office/powerpoint/2010/main" val="3990609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27</a:t>
            </a:fld>
            <a:endParaRPr lang="en-US"/>
          </a:p>
        </p:txBody>
      </p:sp>
    </p:spTree>
    <p:extLst>
      <p:ext uri="{BB962C8B-B14F-4D97-AF65-F5344CB8AC3E}">
        <p14:creationId xmlns:p14="http://schemas.microsoft.com/office/powerpoint/2010/main" val="2514552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(x – 6)(x + 3)</a:t>
            </a:r>
          </a:p>
          <a:p>
            <a:endParaRPr lang="en-US" dirty="0"/>
          </a:p>
          <a:p>
            <a:r>
              <a:rPr lang="en-US" dirty="0"/>
              <a:t>Cannot</a:t>
            </a:r>
            <a:r>
              <a:rPr lang="en-US" baseline="0" dirty="0"/>
              <a:t> be factored</a:t>
            </a:r>
          </a:p>
        </p:txBody>
      </p:sp>
      <p:sp>
        <p:nvSpPr>
          <p:cNvPr id="4" name="Slide Number Placeholder 3"/>
          <p:cNvSpPr>
            <a:spLocks noGrp="1"/>
          </p:cNvSpPr>
          <p:nvPr>
            <p:ph type="sldNum" sz="quarter" idx="10"/>
          </p:nvPr>
        </p:nvSpPr>
        <p:spPr/>
        <p:txBody>
          <a:bodyPr/>
          <a:lstStyle/>
          <a:p>
            <a:fld id="{0F1F23B6-5C5C-433A-A703-1D846F840A52}" type="slidenum">
              <a:rPr lang="en-US" smtClean="0"/>
              <a:pPr/>
              <a:t>32</a:t>
            </a:fld>
            <a:endParaRPr lang="en-US"/>
          </a:p>
        </p:txBody>
      </p:sp>
    </p:spTree>
    <p:extLst>
      <p:ext uri="{BB962C8B-B14F-4D97-AF65-F5344CB8AC3E}">
        <p14:creationId xmlns:p14="http://schemas.microsoft.com/office/powerpoint/2010/main" val="1878807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baseline="0" dirty="0"/>
              <a:t>(r + 9)(r – 7)</a:t>
            </a:r>
            <a:endParaRPr lang="en-US" dirty="0"/>
          </a:p>
        </p:txBody>
      </p:sp>
      <p:sp>
        <p:nvSpPr>
          <p:cNvPr id="4" name="Slide Number Placeholder 3"/>
          <p:cNvSpPr>
            <a:spLocks noGrp="1"/>
          </p:cNvSpPr>
          <p:nvPr>
            <p:ph type="sldNum" sz="quarter" idx="10"/>
          </p:nvPr>
        </p:nvSpPr>
        <p:spPr/>
        <p:txBody>
          <a:bodyPr/>
          <a:lstStyle/>
          <a:p>
            <a:fld id="{0F1F23B6-5C5C-433A-A703-1D846F840A52}"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Difference of Squares:</a:t>
            </a:r>
            <a:r>
              <a:rPr lang="en-US" baseline="0" dirty="0"/>
              <a:t> x</a:t>
            </a:r>
            <a:r>
              <a:rPr lang="en-US" baseline="30000" dirty="0"/>
              <a:t>2</a:t>
            </a:r>
            <a:r>
              <a:rPr lang="en-US" baseline="0" dirty="0"/>
              <a:t> – 9 = (x – 3)(x + 3)</a:t>
            </a:r>
          </a:p>
        </p:txBody>
      </p:sp>
      <p:sp>
        <p:nvSpPr>
          <p:cNvPr id="4" name="Slide Number Placeholder 3"/>
          <p:cNvSpPr>
            <a:spLocks noGrp="1"/>
          </p:cNvSpPr>
          <p:nvPr>
            <p:ph type="sldNum" sz="quarter" idx="10"/>
          </p:nvPr>
        </p:nvSpPr>
        <p:spPr/>
        <p:txBody>
          <a:bodyPr/>
          <a:lstStyle/>
          <a:p>
            <a:fld id="{0F1F23B6-5C5C-433A-A703-1D846F840A52}"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baseline="0" dirty="0"/>
              <a:t>Perfect Squares: w</a:t>
            </a:r>
            <a:r>
              <a:rPr lang="en-US" baseline="30000" dirty="0"/>
              <a:t>2</a:t>
            </a:r>
            <a:r>
              <a:rPr lang="en-US" baseline="0" dirty="0"/>
              <a:t> – 18w + 81 = (w – 9)</a:t>
            </a:r>
            <a:r>
              <a:rPr lang="en-US" baseline="30000" dirty="0"/>
              <a:t>2</a:t>
            </a:r>
            <a:endParaRPr lang="en-US" dirty="0"/>
          </a:p>
        </p:txBody>
      </p:sp>
      <p:sp>
        <p:nvSpPr>
          <p:cNvPr id="4" name="Slide Number Placeholder 3"/>
          <p:cNvSpPr>
            <a:spLocks noGrp="1"/>
          </p:cNvSpPr>
          <p:nvPr>
            <p:ph type="sldNum" sz="quarter" idx="10"/>
          </p:nvPr>
        </p:nvSpPr>
        <p:spPr/>
        <p:txBody>
          <a:bodyPr/>
          <a:lstStyle/>
          <a:p>
            <a:fld id="{0F1F23B6-5C5C-433A-A703-1D846F840A52}" type="slidenum">
              <a:rPr lang="en-US" smtClean="0"/>
              <a:pPr/>
              <a:t>35</a:t>
            </a:fld>
            <a:endParaRPr lang="en-US"/>
          </a:p>
        </p:txBody>
      </p:sp>
    </p:spTree>
    <p:extLst>
      <p:ext uri="{BB962C8B-B14F-4D97-AF65-F5344CB8AC3E}">
        <p14:creationId xmlns:p14="http://schemas.microsoft.com/office/powerpoint/2010/main" val="143432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x</a:t>
            </a:r>
            <a:r>
              <a:rPr lang="en-US" baseline="30000" dirty="0"/>
              <a:t>2</a:t>
            </a:r>
            <a:r>
              <a:rPr lang="en-US" baseline="0" dirty="0"/>
              <a:t> – 8x + 16 = 0 </a:t>
            </a:r>
            <a:r>
              <a:rPr lang="en-US" baseline="0" dirty="0">
                <a:sym typeface="Wingdings" pitchFamily="2" charset="2"/>
              </a:rPr>
              <a:t> (x – 4)(x – 4) = 0 </a:t>
            </a:r>
          </a:p>
          <a:p>
            <a:r>
              <a:rPr lang="en-US" baseline="0" dirty="0">
                <a:sym typeface="Wingdings" pitchFamily="2" charset="2"/>
              </a:rPr>
              <a:t>	x – 4 = 0  x = 4</a:t>
            </a:r>
          </a:p>
          <a:p>
            <a:r>
              <a:rPr lang="en-US" baseline="0" dirty="0">
                <a:sym typeface="Wingdings" pitchFamily="2" charset="2"/>
              </a:rPr>
              <a:t>	Solutions are x = 4</a:t>
            </a:r>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1" defTabSz="931134">
              <a:defRPr/>
            </a:pPr>
            <a:endParaRPr lang="en-US" baseline="0" dirty="0">
              <a:sym typeface="Wingdings" pitchFamily="2" charset="2"/>
            </a:endParaRPr>
          </a:p>
        </p:txBody>
      </p:sp>
      <p:sp>
        <p:nvSpPr>
          <p:cNvPr id="4" name="Slide Number Placeholder 3"/>
          <p:cNvSpPr>
            <a:spLocks noGrp="1"/>
          </p:cNvSpPr>
          <p:nvPr>
            <p:ph type="sldNum" sz="quarter" idx="10"/>
          </p:nvPr>
        </p:nvSpPr>
        <p:spPr/>
        <p:txBody>
          <a:bodyPr/>
          <a:lstStyle/>
          <a:p>
            <a:fld id="{0F1F23B6-5C5C-433A-A703-1D846F840A52}" type="slidenum">
              <a:rPr lang="en-US" smtClean="0"/>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39</a:t>
            </a:fld>
            <a:endParaRPr lang="en-US"/>
          </a:p>
        </p:txBody>
      </p:sp>
    </p:spTree>
    <p:extLst>
      <p:ext uri="{BB962C8B-B14F-4D97-AF65-F5344CB8AC3E}">
        <p14:creationId xmlns:p14="http://schemas.microsoft.com/office/powerpoint/2010/main" val="2370388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2" defTabSz="931134">
              <a:buFont typeface="Wingdings"/>
              <a:buChar char="à"/>
              <a:defRPr/>
            </a:pPr>
            <a:r>
              <a:rPr lang="en-US" dirty="0"/>
              <a:t>2(7x</a:t>
            </a:r>
            <a:r>
              <a:rPr lang="en-US" baseline="30000" dirty="0"/>
              <a:t>2</a:t>
            </a:r>
            <a:r>
              <a:rPr lang="en-US" dirty="0"/>
              <a:t> + x – 6) </a:t>
            </a:r>
            <a:r>
              <a:rPr lang="en-US" dirty="0">
                <a:sym typeface="Wingdings"/>
              </a:rPr>
              <a:t></a:t>
            </a:r>
            <a:r>
              <a:rPr lang="en-US" dirty="0"/>
              <a:t> 2(7x – 6)(x + 1)</a:t>
            </a:r>
          </a:p>
          <a:p>
            <a:pPr marL="0" lvl="2" defTabSz="931134">
              <a:buFont typeface="Wingdings"/>
              <a:buChar char="à"/>
              <a:defRPr/>
            </a:pPr>
            <a:endParaRPr lang="en-US" dirty="0"/>
          </a:p>
          <a:p>
            <a:pPr marL="0" lvl="2" defTabSz="931134">
              <a:buFont typeface="Wingdings"/>
              <a:buChar char="à"/>
              <a:defRPr/>
            </a:pPr>
            <a:r>
              <a:rPr lang="en-US" dirty="0"/>
              <a:t> 3x(x – 6)</a:t>
            </a:r>
          </a:p>
          <a:p>
            <a:pPr marL="0" lvl="2" defTabSz="931134">
              <a:buFont typeface="Wingdings"/>
              <a:buChar char="à"/>
              <a:defRPr/>
            </a:pPr>
            <a:endParaRPr lang="en-US" dirty="0"/>
          </a:p>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2" defTabSz="931134">
              <a:defRPr/>
            </a:pPr>
            <a:r>
              <a:rPr lang="en-US" dirty="0"/>
              <a:t>3(4x</a:t>
            </a:r>
            <a:r>
              <a:rPr lang="en-US" baseline="30000" dirty="0"/>
              <a:t>2</a:t>
            </a:r>
            <a:r>
              <a:rPr lang="en-US" dirty="0"/>
              <a:t> + x + 1)</a:t>
            </a:r>
          </a:p>
          <a:p>
            <a:pPr marL="0" lvl="2" defTabSz="931134">
              <a:defRPr/>
            </a:pPr>
            <a:endParaRPr lang="en-US" dirty="0"/>
          </a:p>
          <a:p>
            <a:pPr marL="0" lvl="2" defTabSz="931134">
              <a:defRPr/>
            </a:pPr>
            <a:r>
              <a:rPr lang="en-US" dirty="0"/>
              <a:t>2(x</a:t>
            </a:r>
            <a:r>
              <a:rPr lang="en-US" baseline="30000" dirty="0"/>
              <a:t>2</a:t>
            </a:r>
            <a:r>
              <a:rPr lang="en-US" dirty="0"/>
              <a:t> – 16) </a:t>
            </a:r>
            <a:r>
              <a:rPr lang="en-US" dirty="0">
                <a:sym typeface="Wingdings"/>
              </a:rPr>
              <a:t></a:t>
            </a:r>
            <a:r>
              <a:rPr lang="en-US" dirty="0"/>
              <a:t> 2(x – 4)(x + 4)</a:t>
            </a:r>
          </a:p>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1" defTabSz="931134">
              <a:defRPr/>
            </a:pPr>
            <a:r>
              <a:rPr lang="en-US" dirty="0"/>
              <a:t>ANS: (3t – 2)</a:t>
            </a:r>
            <a:r>
              <a:rPr lang="en-US" baseline="30000" dirty="0"/>
              <a:t>2</a:t>
            </a:r>
            <a:r>
              <a:rPr lang="en-US" dirty="0"/>
              <a:t> = 0 </a:t>
            </a:r>
            <a:r>
              <a:rPr lang="en-US" dirty="0">
                <a:sym typeface="Wingdings"/>
              </a:rPr>
              <a:t></a:t>
            </a:r>
            <a:r>
              <a:rPr lang="en-US" dirty="0"/>
              <a:t> 3t – 2 = 0 </a:t>
            </a:r>
            <a:r>
              <a:rPr lang="en-US" dirty="0">
                <a:sym typeface="Wingdings"/>
              </a:rPr>
              <a:t></a:t>
            </a:r>
            <a:r>
              <a:rPr lang="en-US" dirty="0"/>
              <a:t> 3t = 2 </a:t>
            </a:r>
            <a:r>
              <a:rPr lang="en-US" dirty="0">
                <a:sym typeface="Wingdings"/>
              </a:rPr>
              <a:t></a:t>
            </a:r>
            <a:r>
              <a:rPr lang="en-US" dirty="0"/>
              <a:t> t = 2/3</a:t>
            </a:r>
          </a:p>
          <a:p>
            <a:pPr lvl="0"/>
            <a:r>
              <a:rPr lang="en-US" dirty="0"/>
              <a:t>ANS:  Put in standard form</a:t>
            </a:r>
          </a:p>
          <a:p>
            <a:pPr lvl="2"/>
            <a:r>
              <a:rPr lang="en-US" dirty="0"/>
              <a:t>x</a:t>
            </a:r>
            <a:r>
              <a:rPr lang="en-US" baseline="30000" dirty="0"/>
              <a:t>2</a:t>
            </a:r>
            <a:r>
              <a:rPr lang="en-US" dirty="0"/>
              <a:t> – 3x – 4 = 0</a:t>
            </a:r>
          </a:p>
          <a:p>
            <a:pPr lvl="2"/>
            <a:r>
              <a:rPr lang="en-US" dirty="0"/>
              <a:t>(x – 4)(x + 1) = 0 </a:t>
            </a:r>
          </a:p>
          <a:p>
            <a:pPr lvl="2"/>
            <a:r>
              <a:rPr lang="en-US" dirty="0"/>
              <a:t>x – 4 = 0 </a:t>
            </a:r>
            <a:r>
              <a:rPr lang="en-US" dirty="0">
                <a:sym typeface="Wingdings"/>
              </a:rPr>
              <a:t></a:t>
            </a:r>
            <a:r>
              <a:rPr lang="en-US" dirty="0"/>
              <a:t> x = 4</a:t>
            </a:r>
          </a:p>
          <a:p>
            <a:pPr lvl="2"/>
            <a:r>
              <a:rPr lang="en-US" dirty="0"/>
              <a:t>x + 1 = 0 </a:t>
            </a:r>
            <a:r>
              <a:rPr lang="en-US" dirty="0">
                <a:sym typeface="Wingdings"/>
              </a:rPr>
              <a:t></a:t>
            </a:r>
            <a:r>
              <a:rPr lang="en-US" dirty="0"/>
              <a:t> x = -1</a:t>
            </a:r>
          </a:p>
          <a:p>
            <a:endParaRPr lang="en-US" dirty="0"/>
          </a:p>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F23B6-5C5C-433A-A703-1D846F840A52}" type="slidenum">
              <a:rPr lang="en-US" smtClean="0"/>
              <a:pPr/>
              <a:t>46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F23B6-5C5C-433A-A703-1D846F840A52}" type="slidenum">
              <a:rPr lang="en-US" smtClean="0"/>
              <a:pPr/>
              <a:t>47</a:t>
            </a:fld>
            <a:endParaRPr lang="en-US"/>
          </a:p>
        </p:txBody>
      </p:sp>
    </p:spTree>
    <p:extLst>
      <p:ext uri="{BB962C8B-B14F-4D97-AF65-F5344CB8AC3E}">
        <p14:creationId xmlns:p14="http://schemas.microsoft.com/office/powerpoint/2010/main" val="2294284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48</a:t>
            </a:fld>
            <a:endParaRPr lang="en-US"/>
          </a:p>
        </p:txBody>
      </p:sp>
    </p:spTree>
    <p:extLst>
      <p:ext uri="{BB962C8B-B14F-4D97-AF65-F5344CB8AC3E}">
        <p14:creationId xmlns:p14="http://schemas.microsoft.com/office/powerpoint/2010/main" val="244197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latin typeface="Calibri"/>
              </a:rPr>
              <a:t>√36 = √9√4</a:t>
            </a:r>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51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The term</a:t>
            </a:r>
            <a:r>
              <a:rPr lang="en-US" baseline="0" dirty="0"/>
              <a:t> radical comes from Latin “radix” which means “root”. Other terms with same root: “Radish”, “eradicate” </a:t>
            </a:r>
            <a:r>
              <a:rPr lang="en-US" baseline="0"/>
              <a:t>(pull out be roots)</a:t>
            </a:r>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52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53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buFont typeface="Wingdings" pitchFamily="2" charset="2"/>
                  <a:buNone/>
                </a:pPr>
                <a:endParaRPr lang="en-US" dirty="0"/>
              </a:p>
              <a:p>
                <a:pPr>
                  <a:buFont typeface="Wingdings" pitchFamily="2" charset="2"/>
                  <a:buChar char="à"/>
                </a:pPr>
                <a:endParaRPr lang="en-US" dirty="0"/>
              </a:p>
            </p:txBody>
          </p:sp>
        </mc:Choice>
        <mc:Fallback xmlns="">
          <p:sp>
            <p:nvSpPr>
              <p:cNvPr id="3" name="Notes Placeholder 2"/>
              <p:cNvSpPr>
                <a:spLocks noGrp="1"/>
              </p:cNvSpPr>
              <p:nvPr>
                <p:ph type="body" idx="1"/>
              </p:nvPr>
            </p:nvSpPr>
            <p:spPr/>
            <p:txBody>
              <a:bodyPr>
                <a:normAutofit/>
              </a:bodyPr>
              <a:lstStyle/>
              <a:p>
                <a:pPr>
                  <a:buFont typeface="Wingdings" pitchFamily="2" charset="2"/>
                  <a:buChar char="à"/>
                </a:pPr>
                <a:r>
                  <a:rPr lang="en-US" dirty="0" smtClean="0">
                    <a:sym typeface="Symbol"/>
                  </a:rPr>
                  <a:t></a:t>
                </a:r>
                <a:r>
                  <a:rPr lang="en-US" dirty="0" smtClean="0"/>
                  <a:t>25 / </a:t>
                </a:r>
                <a:r>
                  <a:rPr lang="en-US" dirty="0" smtClean="0">
                    <a:sym typeface="Symbol"/>
                  </a:rPr>
                  <a:t></a:t>
                </a:r>
                <a:r>
                  <a:rPr lang="en-US" dirty="0" smtClean="0"/>
                  <a:t>3 </a:t>
                </a:r>
                <a:r>
                  <a:rPr lang="en-US" dirty="0" smtClean="0">
                    <a:sym typeface="Wingdings"/>
                  </a:rPr>
                  <a:t></a:t>
                </a:r>
                <a:r>
                  <a:rPr lang="en-US" dirty="0" smtClean="0"/>
                  <a:t> 5 / </a:t>
                </a:r>
                <a:r>
                  <a:rPr lang="en-US" dirty="0" smtClean="0">
                    <a:sym typeface="Symbol"/>
                  </a:rPr>
                  <a:t></a:t>
                </a:r>
                <a:r>
                  <a:rPr lang="en-US" dirty="0" smtClean="0"/>
                  <a:t>3 </a:t>
                </a:r>
                <a:r>
                  <a:rPr lang="en-US" dirty="0" smtClean="0">
                    <a:sym typeface="Wingdings"/>
                  </a:rPr>
                  <a:t></a:t>
                </a:r>
                <a:r>
                  <a:rPr lang="en-US" dirty="0" smtClean="0"/>
                  <a:t> 5</a:t>
                </a:r>
                <a:r>
                  <a:rPr lang="en-US" dirty="0" smtClean="0">
                    <a:sym typeface="Symbol"/>
                  </a:rPr>
                  <a:t></a:t>
                </a:r>
                <a:r>
                  <a:rPr lang="en-US" dirty="0" smtClean="0"/>
                  <a:t>3 / (</a:t>
                </a:r>
                <a:r>
                  <a:rPr lang="en-US" dirty="0" smtClean="0">
                    <a:sym typeface="Symbol"/>
                  </a:rPr>
                  <a:t></a:t>
                </a:r>
                <a:r>
                  <a:rPr lang="en-US" dirty="0" smtClean="0"/>
                  <a:t>3 </a:t>
                </a:r>
                <a:r>
                  <a:rPr lang="en-US" dirty="0" smtClean="0">
                    <a:sym typeface="Symbol"/>
                  </a:rPr>
                  <a:t></a:t>
                </a:r>
                <a:r>
                  <a:rPr lang="en-US" dirty="0" smtClean="0"/>
                  <a:t>3) </a:t>
                </a:r>
                <a:r>
                  <a:rPr lang="en-US" dirty="0" smtClean="0">
                    <a:sym typeface="Wingdings"/>
                  </a:rPr>
                  <a:t></a:t>
                </a:r>
                <a:r>
                  <a:rPr lang="en-US" dirty="0" smtClean="0"/>
                  <a:t> 5</a:t>
                </a:r>
                <a:r>
                  <a:rPr lang="en-US" dirty="0" smtClean="0">
                    <a:sym typeface="Symbol"/>
                  </a:rPr>
                  <a:t></a:t>
                </a:r>
                <a:r>
                  <a:rPr lang="en-US" dirty="0" smtClean="0"/>
                  <a:t>3 / 3</a:t>
                </a:r>
              </a:p>
              <a:p>
                <a:pPr marL="0" marR="0" lvl="1" indent="0" algn="l" defTabSz="914400" rtl="0" eaLnBrk="1" fontAlgn="auto" latinLnBrk="0" hangingPunct="1">
                  <a:lnSpc>
                    <a:spcPct val="100000"/>
                  </a:lnSpc>
                  <a:spcBef>
                    <a:spcPts val="0"/>
                  </a:spcBef>
                  <a:spcAft>
                    <a:spcPts val="0"/>
                  </a:spcAft>
                  <a:buClrTx/>
                  <a:buSzTx/>
                  <a:buFont typeface="Wingdings" pitchFamily="2" charset="2"/>
                  <a:buChar char="à"/>
                  <a:tabLst/>
                  <a:defRPr/>
                </a:pPr>
                <a:r>
                  <a:rPr lang="en-US" b="0" i="0" smtClean="0">
                    <a:latin typeface="Cambria Math"/>
                  </a:rPr>
                  <a:t>5</a:t>
                </a:r>
                <a:r>
                  <a:rPr lang="en-US" b="0" i="0" smtClean="0">
                    <a:latin typeface="Cambria Math"/>
                  </a:rPr>
                  <a:t>/(</a:t>
                </a:r>
                <a:r>
                  <a:rPr lang="en-US" b="0" i="0" smtClean="0">
                    <a:latin typeface="Cambria Math"/>
                  </a:rPr>
                  <a:t>2+√3</a:t>
                </a:r>
                <a:r>
                  <a:rPr lang="en-US" b="0" i="0" smtClean="0">
                    <a:latin typeface="Cambria Math"/>
                  </a:rPr>
                  <a:t>)</a:t>
                </a:r>
                <a:r>
                  <a:rPr lang="en-US" dirty="0" smtClean="0"/>
                  <a:t> = </a:t>
                </a:r>
                <a:r>
                  <a:rPr lang="en-US" b="0" i="0" smtClean="0">
                    <a:latin typeface="Cambria Math"/>
                  </a:rPr>
                  <a:t>5(2−√3)/(2+√3)(2−√3) =(10−5√3)/(4−3)=10−5√3</a:t>
                </a:r>
                <a:endParaRPr lang="en-US" dirty="0" smtClean="0"/>
              </a:p>
              <a:p>
                <a:pPr>
                  <a:buFont typeface="Wingdings" pitchFamily="2" charset="2"/>
                  <a:buChar char="à"/>
                </a:pPr>
                <a:endParaRPr lang="en-US" dirty="0"/>
              </a:p>
            </p:txBody>
          </p:sp>
        </mc:Fallback>
      </mc:AlternateContent>
      <p:sp>
        <p:nvSpPr>
          <p:cNvPr id="4" name="Slide Number Placeholder 3"/>
          <p:cNvSpPr>
            <a:spLocks noGrp="1"/>
          </p:cNvSpPr>
          <p:nvPr>
            <p:ph type="sldNum" sz="quarter" idx="10"/>
          </p:nvPr>
        </p:nvSpPr>
        <p:spPr/>
        <p:txBody>
          <a:bodyPr/>
          <a:lstStyle/>
          <a:p>
            <a:fld id="{5EB84537-6C9B-4BD2-9C13-1911E259CFA5}" type="slidenum">
              <a:rPr lang="en-US" smtClean="0"/>
              <a:pPr/>
              <a:t>54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2" defTabSz="931134">
              <a:defRPr/>
            </a:pPr>
            <a:r>
              <a:rPr lang="en-US" dirty="0"/>
              <a:t>ANS:  -5x</a:t>
            </a:r>
            <a:r>
              <a:rPr lang="en-US" baseline="30000" dirty="0"/>
              <a:t>2</a:t>
            </a:r>
            <a:r>
              <a:rPr lang="en-US" dirty="0"/>
              <a:t> = -12 </a:t>
            </a:r>
            <a:r>
              <a:rPr lang="en-US" dirty="0">
                <a:sym typeface="Wingdings"/>
              </a:rPr>
              <a:t></a:t>
            </a:r>
            <a:r>
              <a:rPr lang="en-US" dirty="0"/>
              <a:t> x</a:t>
            </a:r>
            <a:r>
              <a:rPr lang="en-US" baseline="30000" dirty="0"/>
              <a:t>2</a:t>
            </a:r>
            <a:r>
              <a:rPr lang="en-US" dirty="0"/>
              <a:t> = 12/5 </a:t>
            </a:r>
            <a:r>
              <a:rPr lang="en-US" dirty="0">
                <a:sym typeface="Wingdings"/>
              </a:rPr>
              <a:t></a:t>
            </a:r>
            <a:r>
              <a:rPr lang="en-US" dirty="0"/>
              <a:t> x = </a:t>
            </a:r>
            <a:r>
              <a:rPr lang="en-US" dirty="0">
                <a:sym typeface="Symbol"/>
              </a:rPr>
              <a:t></a:t>
            </a:r>
            <a:r>
              <a:rPr lang="en-US" dirty="0"/>
              <a:t>(12/5) </a:t>
            </a:r>
            <a:r>
              <a:rPr lang="en-US" dirty="0">
                <a:sym typeface="Wingdings"/>
              </a:rPr>
              <a:t></a:t>
            </a:r>
            <a:r>
              <a:rPr lang="en-US" dirty="0"/>
              <a:t> x = </a:t>
            </a:r>
            <a:r>
              <a:rPr lang="en-US" dirty="0">
                <a:sym typeface="Symbol"/>
              </a:rPr>
              <a:t></a:t>
            </a:r>
            <a:r>
              <a:rPr lang="en-US" dirty="0"/>
              <a:t>12/</a:t>
            </a:r>
            <a:r>
              <a:rPr lang="en-US" dirty="0">
                <a:sym typeface="Symbol"/>
              </a:rPr>
              <a:t></a:t>
            </a:r>
            <a:r>
              <a:rPr lang="en-US" dirty="0"/>
              <a:t>5 </a:t>
            </a:r>
            <a:r>
              <a:rPr lang="en-US" dirty="0">
                <a:sym typeface="Wingdings"/>
              </a:rPr>
              <a:t></a:t>
            </a:r>
            <a:r>
              <a:rPr lang="en-US" dirty="0"/>
              <a:t> x=</a:t>
            </a:r>
            <a:r>
              <a:rPr lang="en-US" dirty="0">
                <a:sym typeface="Symbol"/>
              </a:rPr>
              <a:t></a:t>
            </a:r>
            <a:r>
              <a:rPr lang="en-US" dirty="0"/>
              <a:t>2</a:t>
            </a:r>
            <a:r>
              <a:rPr lang="en-US" dirty="0">
                <a:sym typeface="Symbol"/>
              </a:rPr>
              <a:t></a:t>
            </a:r>
            <a:r>
              <a:rPr lang="en-US" dirty="0"/>
              <a:t>3 </a:t>
            </a:r>
            <a:r>
              <a:rPr lang="en-US" dirty="0">
                <a:sym typeface="Symbol"/>
              </a:rPr>
              <a:t></a:t>
            </a:r>
            <a:r>
              <a:rPr lang="en-US" dirty="0"/>
              <a:t>5 / </a:t>
            </a:r>
            <a:r>
              <a:rPr lang="en-US" dirty="0">
                <a:sym typeface="Symbol"/>
              </a:rPr>
              <a:t></a:t>
            </a:r>
            <a:r>
              <a:rPr lang="en-US" dirty="0"/>
              <a:t>5 </a:t>
            </a:r>
            <a:r>
              <a:rPr lang="en-US" dirty="0">
                <a:sym typeface="Symbol"/>
              </a:rPr>
              <a:t></a:t>
            </a:r>
            <a:r>
              <a:rPr lang="en-US" dirty="0"/>
              <a:t>5 </a:t>
            </a:r>
            <a:r>
              <a:rPr lang="en-US" dirty="0">
                <a:sym typeface="Wingdings"/>
              </a:rPr>
              <a:t></a:t>
            </a:r>
            <a:r>
              <a:rPr lang="en-US" dirty="0"/>
              <a:t> x = </a:t>
            </a:r>
            <a:r>
              <a:rPr lang="en-US" dirty="0">
                <a:sym typeface="Symbol"/>
              </a:rPr>
              <a:t></a:t>
            </a:r>
            <a:r>
              <a:rPr lang="en-US" dirty="0"/>
              <a:t>2</a:t>
            </a:r>
            <a:r>
              <a:rPr lang="en-US" dirty="0">
                <a:sym typeface="Symbol"/>
              </a:rPr>
              <a:t></a:t>
            </a:r>
            <a:r>
              <a:rPr lang="en-US" dirty="0"/>
              <a:t>15 / 5</a:t>
            </a:r>
          </a:p>
          <a:p>
            <a:pPr marL="0" lvl="2" defTabSz="931134">
              <a:defRPr/>
            </a:pPr>
            <a:r>
              <a:rPr lang="en-US" dirty="0"/>
              <a:t>ANS:  (x – 2)</a:t>
            </a:r>
            <a:r>
              <a:rPr lang="en-US" baseline="30000" dirty="0"/>
              <a:t>2</a:t>
            </a:r>
            <a:r>
              <a:rPr lang="en-US" dirty="0"/>
              <a:t> = 7 </a:t>
            </a:r>
            <a:r>
              <a:rPr lang="en-US" dirty="0">
                <a:sym typeface="Wingdings"/>
              </a:rPr>
              <a:t></a:t>
            </a:r>
            <a:r>
              <a:rPr lang="en-US" dirty="0"/>
              <a:t> x – 2 = </a:t>
            </a:r>
            <a:r>
              <a:rPr lang="en-US" dirty="0">
                <a:sym typeface="Symbol"/>
              </a:rPr>
              <a:t></a:t>
            </a:r>
            <a:r>
              <a:rPr lang="en-US" dirty="0"/>
              <a:t>7 </a:t>
            </a:r>
            <a:r>
              <a:rPr lang="en-US" dirty="0">
                <a:sym typeface="Wingdings"/>
              </a:rPr>
              <a:t></a:t>
            </a:r>
            <a:r>
              <a:rPr lang="en-US" dirty="0"/>
              <a:t> x = 2 </a:t>
            </a:r>
            <a:r>
              <a:rPr lang="en-US" dirty="0">
                <a:sym typeface="Symbol"/>
              </a:rPr>
              <a:t></a:t>
            </a:r>
            <a:r>
              <a:rPr lang="en-US" dirty="0"/>
              <a:t> </a:t>
            </a:r>
            <a:r>
              <a:rPr lang="en-US" dirty="0">
                <a:sym typeface="Symbol"/>
              </a:rPr>
              <a:t></a:t>
            </a:r>
            <a:r>
              <a:rPr lang="en-US" dirty="0"/>
              <a:t>7</a:t>
            </a:r>
          </a:p>
          <a:p>
            <a:pPr marL="0" lvl="2" defTabSz="931134">
              <a:defRPr/>
            </a:pPr>
            <a:endParaRPr lang="en-US" dirty="0"/>
          </a:p>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55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2" defTabSz="931134">
              <a:defRPr/>
            </a:pPr>
            <a:endParaRPr lang="en-US" dirty="0"/>
          </a:p>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56</a:t>
            </a:fld>
            <a:endParaRPr lang="en-US"/>
          </a:p>
        </p:txBody>
      </p:sp>
    </p:spTree>
    <p:extLst>
      <p:ext uri="{BB962C8B-B14F-4D97-AF65-F5344CB8AC3E}">
        <p14:creationId xmlns:p14="http://schemas.microsoft.com/office/powerpoint/2010/main" val="1352288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57</a:t>
            </a:fld>
            <a:endParaRPr lang="en-US"/>
          </a:p>
        </p:txBody>
      </p:sp>
    </p:spTree>
    <p:extLst>
      <p:ext uri="{BB962C8B-B14F-4D97-AF65-F5344CB8AC3E}">
        <p14:creationId xmlns:p14="http://schemas.microsoft.com/office/powerpoint/2010/main" val="2530711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60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1" defTabSz="931134">
              <a:buFont typeface="Wingdings"/>
              <a:buChar char="à"/>
              <a:defRPr/>
            </a:pPr>
            <a:r>
              <a:rPr lang="en-US" dirty="0"/>
              <a:t>3</a:t>
            </a:r>
            <a:r>
              <a:rPr lang="en-US" i="1" dirty="0"/>
              <a:t>i</a:t>
            </a:r>
          </a:p>
          <a:p>
            <a:pPr marL="0" lvl="1" defTabSz="931134">
              <a:buFont typeface="Wingdings"/>
              <a:buChar char="à"/>
              <a:defRPr/>
            </a:pPr>
            <a:r>
              <a:rPr lang="en-US" dirty="0"/>
              <a:t> </a:t>
            </a:r>
            <a:r>
              <a:rPr lang="en-US" i="1" dirty="0"/>
              <a:t>i</a:t>
            </a:r>
            <a:r>
              <a:rPr lang="en-US" dirty="0">
                <a:sym typeface="Symbol"/>
              </a:rPr>
              <a:t></a:t>
            </a:r>
            <a:r>
              <a:rPr lang="en-US" dirty="0"/>
              <a:t>4</a:t>
            </a:r>
            <a:r>
              <a:rPr lang="en-US" dirty="0">
                <a:sym typeface="Symbol"/>
              </a:rPr>
              <a:t></a:t>
            </a:r>
            <a:r>
              <a:rPr lang="en-US" dirty="0"/>
              <a:t>3 </a:t>
            </a:r>
            <a:r>
              <a:rPr lang="en-US" dirty="0">
                <a:sym typeface="Wingdings"/>
              </a:rPr>
              <a:t></a:t>
            </a:r>
            <a:r>
              <a:rPr lang="en-US" dirty="0"/>
              <a:t> 2</a:t>
            </a:r>
            <a:r>
              <a:rPr lang="en-US" i="1" dirty="0"/>
              <a:t>i</a:t>
            </a:r>
            <a:r>
              <a:rPr lang="en-US" dirty="0">
                <a:sym typeface="Symbol"/>
              </a:rPr>
              <a:t></a:t>
            </a:r>
            <a:r>
              <a:rPr lang="en-US" dirty="0"/>
              <a:t>3</a:t>
            </a:r>
          </a:p>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61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62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63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64</a:t>
            </a:fld>
            <a:endParaRPr lang="en-US"/>
          </a:p>
        </p:txBody>
      </p:sp>
    </p:spTree>
    <p:extLst>
      <p:ext uri="{BB962C8B-B14F-4D97-AF65-F5344CB8AC3E}">
        <p14:creationId xmlns:p14="http://schemas.microsoft.com/office/powerpoint/2010/main" val="1211101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65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-3i – i</a:t>
            </a:r>
            <a:r>
              <a:rPr lang="en-US" baseline="30000" dirty="0"/>
              <a:t>2</a:t>
            </a:r>
            <a:r>
              <a:rPr lang="en-US" dirty="0"/>
              <a:t> = 1 – 3i</a:t>
            </a:r>
          </a:p>
          <a:p>
            <a:r>
              <a:rPr lang="en-US" dirty="0"/>
              <a:t>-12 – 4i – 18i – 6i</a:t>
            </a:r>
            <a:r>
              <a:rPr lang="en-US" baseline="30000" dirty="0"/>
              <a:t>2</a:t>
            </a:r>
            <a:r>
              <a:rPr lang="en-US" dirty="0"/>
              <a:t> = -6 – 22i</a:t>
            </a:r>
          </a:p>
          <a:p>
            <a:pPr marL="0" lvl="1" defTabSz="931134">
              <a:defRPr/>
            </a:pPr>
            <a:r>
              <a:rPr lang="en-US" dirty="0"/>
              <a:t>1 – 2i + 2i – 4i</a:t>
            </a:r>
            <a:r>
              <a:rPr lang="en-US" baseline="30000" dirty="0"/>
              <a:t>2</a:t>
            </a:r>
            <a:r>
              <a:rPr lang="en-US" dirty="0"/>
              <a:t> = 5</a:t>
            </a:r>
          </a:p>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66</a:t>
            </a:fld>
            <a:endParaRPr lang="en-US"/>
          </a:p>
        </p:txBody>
      </p:sp>
    </p:spTree>
    <p:extLst>
      <p:ext uri="{BB962C8B-B14F-4D97-AF65-F5344CB8AC3E}">
        <p14:creationId xmlns:p14="http://schemas.microsoft.com/office/powerpoint/2010/main" val="2148608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67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68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69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We’ll find out about z later</a:t>
            </a:r>
          </a:p>
        </p:txBody>
      </p:sp>
      <p:sp>
        <p:nvSpPr>
          <p:cNvPr id="4" name="Slide Number Placeholder 3"/>
          <p:cNvSpPr>
            <a:spLocks noGrp="1"/>
          </p:cNvSpPr>
          <p:nvPr>
            <p:ph type="sldNum" sz="quarter" idx="10"/>
          </p:nvPr>
        </p:nvSpPr>
        <p:spPr/>
        <p:txBody>
          <a:bodyPr/>
          <a:lstStyle/>
          <a:p>
            <a:fld id="{5EB84537-6C9B-4BD2-9C13-1911E259CFA5}" type="slidenum">
              <a:rPr lang="en-US" smtClean="0"/>
              <a:pPr/>
              <a:t>70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1" defTabSz="931134"/>
            <a:endParaRPr lang="en-US" dirty="0"/>
          </a:p>
        </p:txBody>
      </p:sp>
      <p:sp>
        <p:nvSpPr>
          <p:cNvPr id="4" name="Slide Number Placeholder 3"/>
          <p:cNvSpPr>
            <a:spLocks noGrp="1"/>
          </p:cNvSpPr>
          <p:nvPr>
            <p:ph type="sldNum" sz="quarter" idx="10"/>
          </p:nvPr>
        </p:nvSpPr>
        <p:spPr/>
        <p:txBody>
          <a:bodyPr/>
          <a:lstStyle/>
          <a:p>
            <a:fld id="{0F1F23B6-5C5C-433A-A703-1D846F840A52}" type="slidenum">
              <a:rPr lang="en-US" smtClean="0"/>
              <a:pPr/>
              <a:t>72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73</a:t>
            </a:fld>
            <a:endParaRPr lang="en-US"/>
          </a:p>
        </p:txBody>
      </p:sp>
    </p:spTree>
    <p:extLst>
      <p:ext uri="{BB962C8B-B14F-4D97-AF65-F5344CB8AC3E}">
        <p14:creationId xmlns:p14="http://schemas.microsoft.com/office/powerpoint/2010/main" val="118464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9</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lvl="0"/>
            <a:r>
              <a:rPr lang="en-US" dirty="0"/>
              <a:t>=(x + 3)(x + 3) </a:t>
            </a:r>
          </a:p>
          <a:p>
            <a:pPr lvl="0"/>
            <a:r>
              <a:rPr lang="en-US" dirty="0"/>
              <a:t>= x</a:t>
            </a:r>
            <a:r>
              <a:rPr lang="en-US" baseline="30000" dirty="0"/>
              <a:t>2</a:t>
            </a:r>
            <a:r>
              <a:rPr lang="en-US" dirty="0"/>
              <a:t> + 2(3x) + 32 </a:t>
            </a:r>
          </a:p>
          <a:p>
            <a:pPr lvl="0"/>
            <a:r>
              <a:rPr lang="en-US" dirty="0"/>
              <a:t>= x</a:t>
            </a:r>
            <a:r>
              <a:rPr lang="en-US" baseline="30000" dirty="0"/>
              <a:t>2</a:t>
            </a:r>
            <a:r>
              <a:rPr lang="en-US" dirty="0"/>
              <a:t> + 6x + 9</a:t>
            </a:r>
          </a:p>
        </p:txBody>
      </p:sp>
      <p:sp>
        <p:nvSpPr>
          <p:cNvPr id="4" name="Slide Number Placeholder 3"/>
          <p:cNvSpPr>
            <a:spLocks noGrp="1"/>
          </p:cNvSpPr>
          <p:nvPr>
            <p:ph type="sldNum" sz="quarter" idx="10"/>
          </p:nvPr>
        </p:nvSpPr>
        <p:spPr/>
        <p:txBody>
          <a:bodyPr/>
          <a:lstStyle/>
          <a:p>
            <a:fld id="{5EB84537-6C9B-4BD2-9C13-1911E259CFA5}" type="slidenum">
              <a:rPr lang="en-US" smtClean="0"/>
              <a:pPr/>
              <a:t>76</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defTabSz="931134">
              <a:defRPr/>
            </a:pPr>
            <a:r>
              <a:rPr lang="en-US" dirty="0"/>
              <a:t>you have to add (8/2)</a:t>
            </a:r>
            <a:r>
              <a:rPr lang="en-US" baseline="30000" dirty="0"/>
              <a:t>2</a:t>
            </a:r>
            <a:r>
              <a:rPr lang="en-US" dirty="0"/>
              <a:t> = 4</a:t>
            </a:r>
            <a:r>
              <a:rPr lang="en-US" baseline="30000" dirty="0"/>
              <a:t>2</a:t>
            </a:r>
            <a:r>
              <a:rPr lang="en-US" dirty="0"/>
              <a:t> = 16 to get a perfect square or (x + 4)</a:t>
            </a:r>
            <a:r>
              <a:rPr lang="en-US" baseline="30000" dirty="0"/>
              <a:t>2</a:t>
            </a:r>
          </a:p>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77</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78</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79</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lvl="0"/>
            <a:r>
              <a:rPr lang="en-US" dirty="0"/>
              <a:t>4x(2x</a:t>
            </a:r>
            <a:r>
              <a:rPr lang="en-US" baseline="0" dirty="0"/>
              <a:t> + 3) = 56</a:t>
            </a:r>
          </a:p>
          <a:p>
            <a:pPr lvl="0"/>
            <a:r>
              <a:rPr lang="en-US" baseline="0" dirty="0"/>
              <a:t>8x</a:t>
            </a:r>
            <a:r>
              <a:rPr lang="en-US" baseline="30000" dirty="0"/>
              <a:t>2</a:t>
            </a:r>
            <a:r>
              <a:rPr lang="en-US" baseline="0" dirty="0"/>
              <a:t> + 12x = 56</a:t>
            </a:r>
          </a:p>
          <a:p>
            <a:pPr lvl="0"/>
            <a:r>
              <a:rPr lang="en-US" baseline="0" dirty="0"/>
              <a:t>x</a:t>
            </a:r>
            <a:r>
              <a:rPr lang="en-US" baseline="30000" dirty="0"/>
              <a:t>2</a:t>
            </a:r>
            <a:r>
              <a:rPr lang="en-US" baseline="0" dirty="0"/>
              <a:t> + 3/2 x = 7</a:t>
            </a:r>
          </a:p>
          <a:p>
            <a:pPr lvl="0"/>
            <a:r>
              <a:rPr lang="en-US" baseline="0" dirty="0"/>
              <a:t>x</a:t>
            </a:r>
            <a:r>
              <a:rPr lang="en-US" baseline="30000" dirty="0"/>
              <a:t>2</a:t>
            </a:r>
            <a:r>
              <a:rPr lang="en-US" baseline="0" dirty="0"/>
              <a:t> + 3/2 x + (3/4)</a:t>
            </a:r>
            <a:r>
              <a:rPr lang="en-US" baseline="30000" dirty="0"/>
              <a:t>2</a:t>
            </a:r>
            <a:r>
              <a:rPr lang="en-US" baseline="0" dirty="0"/>
              <a:t> = 7 + 9/16</a:t>
            </a:r>
          </a:p>
          <a:p>
            <a:pPr lvl="0"/>
            <a:r>
              <a:rPr lang="en-US" baseline="0" dirty="0"/>
              <a:t>(x + ¾)</a:t>
            </a:r>
            <a:r>
              <a:rPr lang="en-US" baseline="30000" dirty="0"/>
              <a:t>2</a:t>
            </a:r>
            <a:r>
              <a:rPr lang="en-US" baseline="0" dirty="0"/>
              <a:t> = 121/16</a:t>
            </a:r>
          </a:p>
          <a:p>
            <a:pPr lvl="0"/>
            <a:r>
              <a:rPr lang="en-US" baseline="0" dirty="0"/>
              <a:t>x + ¾ = ±</a:t>
            </a:r>
            <a:r>
              <a:rPr lang="en-US" baseline="0" dirty="0">
                <a:latin typeface="Calibri"/>
              </a:rPr>
              <a:t>√(121/16)</a:t>
            </a:r>
          </a:p>
          <a:p>
            <a:pPr lvl="0"/>
            <a:r>
              <a:rPr lang="en-US" baseline="0" dirty="0">
                <a:latin typeface="Calibri"/>
              </a:rPr>
              <a:t>x + ¾ = </a:t>
            </a:r>
            <a:r>
              <a:rPr lang="en-US" baseline="0" dirty="0"/>
              <a:t>±11/4</a:t>
            </a:r>
          </a:p>
          <a:p>
            <a:pPr lvl="0"/>
            <a:r>
              <a:rPr lang="en-US" baseline="0" dirty="0"/>
              <a:t>x = -3/4 ± 11/4</a:t>
            </a:r>
          </a:p>
          <a:p>
            <a:pPr lvl="0"/>
            <a:r>
              <a:rPr lang="en-US" baseline="0" dirty="0"/>
              <a:t>x = 8/4 = </a:t>
            </a:r>
            <a:r>
              <a:rPr lang="en-US" b="1" baseline="0" dirty="0"/>
              <a:t>2</a:t>
            </a:r>
            <a:r>
              <a:rPr lang="en-US" baseline="0" dirty="0"/>
              <a:t> and 14/4 = </a:t>
            </a:r>
            <a:r>
              <a:rPr lang="en-US" b="1" baseline="0" dirty="0"/>
              <a:t>7/2</a:t>
            </a:r>
            <a:endParaRPr lang="en-US" b="1" baseline="30000"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80</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81</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82</a:t>
            </a:fld>
            <a:endParaRPr lang="en-US"/>
          </a:p>
        </p:txBody>
      </p:sp>
    </p:spTree>
    <p:extLst>
      <p:ext uri="{BB962C8B-B14F-4D97-AF65-F5344CB8AC3E}">
        <p14:creationId xmlns:p14="http://schemas.microsoft.com/office/powerpoint/2010/main" val="26316316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85</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lvl="0"/>
            <a:r>
              <a:rPr lang="en-US" dirty="0"/>
              <a:t>2x</a:t>
            </a:r>
            <a:r>
              <a:rPr lang="en-US" baseline="30000" dirty="0"/>
              <a:t>2</a:t>
            </a:r>
            <a:r>
              <a:rPr lang="en-US" dirty="0"/>
              <a:t> + 6x – 4 = 0						ax</a:t>
            </a:r>
            <a:r>
              <a:rPr lang="en-US" baseline="30000" dirty="0"/>
              <a:t>2</a:t>
            </a:r>
            <a:r>
              <a:rPr lang="en-US" dirty="0"/>
              <a:t> + </a:t>
            </a:r>
            <a:r>
              <a:rPr lang="en-US" dirty="0" err="1"/>
              <a:t>bx</a:t>
            </a:r>
            <a:r>
              <a:rPr lang="en-US" dirty="0"/>
              <a:t> + c = 0</a:t>
            </a:r>
          </a:p>
          <a:p>
            <a:pPr lvl="0"/>
            <a:r>
              <a:rPr lang="en-US" dirty="0"/>
              <a:t>x</a:t>
            </a:r>
            <a:r>
              <a:rPr lang="en-US" baseline="30000" dirty="0"/>
              <a:t>2</a:t>
            </a:r>
            <a:r>
              <a:rPr lang="en-US" dirty="0"/>
              <a:t> + 3x – 2 = 0			Divide by 2 to get a = 1	x</a:t>
            </a:r>
            <a:r>
              <a:rPr lang="en-US" baseline="30000" dirty="0"/>
              <a:t>2</a:t>
            </a:r>
            <a:r>
              <a:rPr lang="en-US" dirty="0"/>
              <a:t> + (b/a)x + (c/a) = 0</a:t>
            </a:r>
          </a:p>
          <a:p>
            <a:pPr lvl="0"/>
            <a:r>
              <a:rPr lang="en-US" dirty="0"/>
              <a:t>x</a:t>
            </a:r>
            <a:r>
              <a:rPr lang="en-US" baseline="30000" dirty="0"/>
              <a:t>2</a:t>
            </a:r>
            <a:r>
              <a:rPr lang="en-US" dirty="0"/>
              <a:t> + 3x = 2			Add two to get </a:t>
            </a:r>
            <a:r>
              <a:rPr lang="en-US" dirty="0" err="1"/>
              <a:t>x’s</a:t>
            </a:r>
            <a:r>
              <a:rPr lang="en-US" dirty="0"/>
              <a:t> by self	x</a:t>
            </a:r>
            <a:r>
              <a:rPr lang="en-US" baseline="30000" dirty="0"/>
              <a:t>2</a:t>
            </a:r>
            <a:r>
              <a:rPr lang="en-US" dirty="0"/>
              <a:t> + (b/a)x = -(c/a)</a:t>
            </a:r>
          </a:p>
          <a:p>
            <a:pPr lvl="0"/>
            <a:r>
              <a:rPr lang="en-US" dirty="0"/>
              <a:t>x</a:t>
            </a:r>
            <a:r>
              <a:rPr lang="en-US" baseline="30000" dirty="0"/>
              <a:t>2</a:t>
            </a:r>
            <a:r>
              <a:rPr lang="en-US" dirty="0"/>
              <a:t> + 3x + (3/2)</a:t>
            </a:r>
            <a:r>
              <a:rPr lang="en-US" baseline="30000" dirty="0"/>
              <a:t>2</a:t>
            </a:r>
            <a:r>
              <a:rPr lang="en-US" dirty="0"/>
              <a:t> = 2 + (3/2)</a:t>
            </a:r>
            <a:r>
              <a:rPr lang="en-US" baseline="30000" dirty="0"/>
              <a:t>2</a:t>
            </a:r>
            <a:r>
              <a:rPr lang="en-US" dirty="0"/>
              <a:t>	Add the square of half of middle to get perfect square					x</a:t>
            </a:r>
            <a:r>
              <a:rPr lang="en-US" baseline="30000" dirty="0"/>
              <a:t>2</a:t>
            </a:r>
            <a:r>
              <a:rPr lang="en-US" dirty="0"/>
              <a:t> + (b/a)x + (b/2a)</a:t>
            </a:r>
            <a:r>
              <a:rPr lang="en-US" baseline="30000" dirty="0"/>
              <a:t>2</a:t>
            </a:r>
            <a:r>
              <a:rPr lang="en-US" dirty="0"/>
              <a:t> = -(c/a) + (b/2a)</a:t>
            </a:r>
            <a:r>
              <a:rPr lang="en-US" baseline="30000" dirty="0"/>
              <a:t>2</a:t>
            </a:r>
            <a:endParaRPr lang="en-US" dirty="0"/>
          </a:p>
          <a:p>
            <a:pPr lvl="0"/>
            <a:r>
              <a:rPr lang="en-US" dirty="0"/>
              <a:t>(x + 3/2)</a:t>
            </a:r>
            <a:r>
              <a:rPr lang="en-US" baseline="30000" dirty="0"/>
              <a:t>2</a:t>
            </a:r>
            <a:r>
              <a:rPr lang="en-US" dirty="0"/>
              <a:t> = 2 + 9/4		Factor left 		(x + (b/2a))</a:t>
            </a:r>
            <a:r>
              <a:rPr lang="en-US" baseline="30000" dirty="0"/>
              <a:t>2</a:t>
            </a:r>
            <a:r>
              <a:rPr lang="en-US" dirty="0"/>
              <a:t> = -c/a + b</a:t>
            </a:r>
            <a:r>
              <a:rPr lang="en-US" baseline="30000" dirty="0"/>
              <a:t>2</a:t>
            </a:r>
            <a:r>
              <a:rPr lang="en-US" dirty="0"/>
              <a:t>/4a</a:t>
            </a:r>
            <a:r>
              <a:rPr lang="en-US" baseline="30000" dirty="0"/>
              <a:t>2</a:t>
            </a:r>
            <a:endParaRPr lang="en-US" dirty="0"/>
          </a:p>
          <a:p>
            <a:pPr lvl="0"/>
            <a:r>
              <a:rPr lang="en-US" dirty="0"/>
              <a:t>x + 3/2 = </a:t>
            </a:r>
            <a:r>
              <a:rPr lang="en-US" dirty="0">
                <a:sym typeface="Symbol"/>
              </a:rPr>
              <a:t></a:t>
            </a:r>
            <a:r>
              <a:rPr lang="en-US" dirty="0"/>
              <a:t>(17/4)		Square root	x + (b/2a) = </a:t>
            </a:r>
            <a:r>
              <a:rPr lang="en-US" dirty="0">
                <a:sym typeface="Symbol"/>
              </a:rPr>
              <a:t></a:t>
            </a:r>
            <a:r>
              <a:rPr lang="en-US" dirty="0"/>
              <a:t>((-4ac+b</a:t>
            </a:r>
            <a:r>
              <a:rPr lang="en-US" baseline="30000" dirty="0"/>
              <a:t>2</a:t>
            </a:r>
            <a:r>
              <a:rPr lang="en-US" dirty="0"/>
              <a:t>)/(4a</a:t>
            </a:r>
            <a:r>
              <a:rPr lang="en-US" baseline="30000" dirty="0"/>
              <a:t>2</a:t>
            </a:r>
            <a:r>
              <a:rPr lang="en-US" dirty="0"/>
              <a:t>))</a:t>
            </a:r>
          </a:p>
          <a:p>
            <a:pPr lvl="0"/>
            <a:r>
              <a:rPr lang="en-US" dirty="0"/>
              <a:t>x = -3/2 </a:t>
            </a:r>
            <a:r>
              <a:rPr lang="en-US" dirty="0">
                <a:sym typeface="Symbol"/>
              </a:rPr>
              <a:t></a:t>
            </a:r>
            <a:r>
              <a:rPr lang="en-US" dirty="0"/>
              <a:t>(17/4)		Subtract	x = -b/2a </a:t>
            </a:r>
            <a:r>
              <a:rPr lang="en-US" dirty="0">
                <a:sym typeface="Symbol"/>
              </a:rPr>
              <a:t></a:t>
            </a:r>
            <a:r>
              <a:rPr lang="en-US" dirty="0"/>
              <a:t>((b</a:t>
            </a:r>
            <a:r>
              <a:rPr lang="en-US" baseline="30000" dirty="0"/>
              <a:t>2</a:t>
            </a:r>
            <a:r>
              <a:rPr lang="en-US" dirty="0"/>
              <a:t>-4ac)/(4a</a:t>
            </a:r>
            <a:r>
              <a:rPr lang="en-US" baseline="30000" dirty="0"/>
              <a:t>2</a:t>
            </a:r>
            <a:r>
              <a:rPr lang="en-US" dirty="0"/>
              <a:t>))</a:t>
            </a:r>
          </a:p>
          <a:p>
            <a:pPr lvl="0"/>
            <a:r>
              <a:rPr lang="en-US" dirty="0"/>
              <a:t>x = (-3</a:t>
            </a:r>
            <a:r>
              <a:rPr lang="en-US" dirty="0">
                <a:sym typeface="Symbol"/>
              </a:rPr>
              <a:t></a:t>
            </a:r>
            <a:r>
              <a:rPr lang="en-US" dirty="0"/>
              <a:t>17)/2			Simplify		x = (-b</a:t>
            </a:r>
            <a:r>
              <a:rPr lang="en-US" dirty="0">
                <a:sym typeface="Symbol"/>
              </a:rPr>
              <a:t></a:t>
            </a:r>
            <a:r>
              <a:rPr lang="en-US" dirty="0"/>
              <a:t>(b</a:t>
            </a:r>
            <a:r>
              <a:rPr lang="en-US" baseline="30000" dirty="0"/>
              <a:t>2</a:t>
            </a:r>
            <a:r>
              <a:rPr lang="en-US" dirty="0"/>
              <a:t>-4ac))/2a</a:t>
            </a:r>
          </a:p>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86</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87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10</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lvl="0"/>
            <a:r>
              <a:rPr lang="en-US" dirty="0"/>
              <a:t>3</a:t>
            </a:r>
            <a:r>
              <a:rPr lang="en-US" baseline="30000" dirty="0"/>
              <a:t>2</a:t>
            </a:r>
            <a:r>
              <a:rPr lang="en-US" dirty="0"/>
              <a:t> – 4(5)(-4) = 9 + 80 = 89 </a:t>
            </a:r>
            <a:r>
              <a:rPr lang="en-US" dirty="0">
                <a:sym typeface="Wingdings"/>
              </a:rPr>
              <a:t></a:t>
            </a:r>
            <a:r>
              <a:rPr lang="en-US" dirty="0"/>
              <a:t> two distinct real roots</a:t>
            </a:r>
          </a:p>
          <a:p>
            <a:pPr lvl="0"/>
            <a:endParaRPr lang="en-US" dirty="0"/>
          </a:p>
          <a:p>
            <a:pPr lvl="0"/>
            <a:r>
              <a:rPr lang="en-US" dirty="0"/>
              <a:t>Put in standard form </a:t>
            </a:r>
            <a:r>
              <a:rPr lang="en-US" dirty="0">
                <a:sym typeface="Wingdings"/>
              </a:rPr>
              <a:t></a:t>
            </a:r>
            <a:r>
              <a:rPr lang="en-US" dirty="0"/>
              <a:t> 5x</a:t>
            </a:r>
            <a:r>
              <a:rPr lang="en-US" baseline="30000" dirty="0"/>
              <a:t>2</a:t>
            </a:r>
            <a:r>
              <a:rPr lang="en-US" dirty="0"/>
              <a:t> + 3x – 4 = 0</a:t>
            </a:r>
          </a:p>
          <a:p>
            <a:pPr lvl="0"/>
            <a:r>
              <a:rPr lang="en-US" dirty="0"/>
              <a:t>Quadratic formula </a:t>
            </a:r>
            <a:r>
              <a:rPr lang="en-US" dirty="0">
                <a:sym typeface="Wingdings"/>
              </a:rPr>
              <a:t></a:t>
            </a:r>
            <a:r>
              <a:rPr lang="en-US" dirty="0"/>
              <a:t> x = (-3</a:t>
            </a:r>
            <a:r>
              <a:rPr lang="en-US" dirty="0">
                <a:latin typeface="Calibri"/>
              </a:rPr>
              <a:t>±√(3</a:t>
            </a:r>
            <a:r>
              <a:rPr lang="en-US" baseline="30000" dirty="0">
                <a:latin typeface="Calibri"/>
              </a:rPr>
              <a:t>2</a:t>
            </a:r>
            <a:r>
              <a:rPr lang="en-US" baseline="0" dirty="0">
                <a:latin typeface="Calibri"/>
              </a:rPr>
              <a:t>-4(5)(-4)))/(2(5))</a:t>
            </a:r>
            <a:endParaRPr lang="en-US" dirty="0"/>
          </a:p>
          <a:p>
            <a:r>
              <a:rPr lang="en-US" dirty="0"/>
              <a:t>Simplify </a:t>
            </a:r>
            <a:r>
              <a:rPr lang="en-US" dirty="0">
                <a:sym typeface="Wingdings"/>
              </a:rPr>
              <a:t></a:t>
            </a:r>
            <a:r>
              <a:rPr lang="en-US" dirty="0"/>
              <a:t> (-3</a:t>
            </a:r>
            <a:r>
              <a:rPr lang="en-US" dirty="0">
                <a:latin typeface="+mn-lt"/>
              </a:rPr>
              <a:t>±√(89</a:t>
            </a:r>
            <a:r>
              <a:rPr lang="en-US" baseline="0" dirty="0">
                <a:latin typeface="+mn-lt"/>
              </a:rPr>
              <a:t>))/10</a:t>
            </a:r>
            <a:endParaRPr lang="en-US" dirty="0"/>
          </a:p>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88</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baseline="0" smtClean="0">
                          <a:latin typeface="Cambria Math"/>
                        </a:rPr>
                        <m:t>4</m:t>
                      </m:r>
                      <m:sSup>
                        <m:sSupPr>
                          <m:ctrlPr>
                            <a:rPr lang="en-US" b="0" i="1" baseline="0" smtClean="0">
                              <a:latin typeface="Cambria Math" panose="02040503050406030204" pitchFamily="18" charset="0"/>
                            </a:rPr>
                          </m:ctrlPr>
                        </m:sSupPr>
                        <m:e>
                          <m:r>
                            <a:rPr lang="en-US" b="0" i="1" baseline="0" smtClean="0">
                              <a:latin typeface="Cambria Math"/>
                            </a:rPr>
                            <m:t>𝑥</m:t>
                          </m:r>
                        </m:e>
                        <m:sup>
                          <m:r>
                            <a:rPr lang="en-US" b="0" i="1" baseline="0" smtClean="0">
                              <a:latin typeface="Cambria Math"/>
                            </a:rPr>
                            <m:t>2</m:t>
                          </m:r>
                        </m:sup>
                      </m:sSup>
                      <m:r>
                        <a:rPr lang="en-US" b="0" i="1" baseline="0" smtClean="0">
                          <a:latin typeface="Cambria Math"/>
                        </a:rPr>
                        <m:t>−6</m:t>
                      </m:r>
                      <m:r>
                        <a:rPr lang="en-US" b="0" i="1" baseline="0" smtClean="0">
                          <a:latin typeface="Cambria Math"/>
                        </a:rPr>
                        <m:t>𝑥</m:t>
                      </m:r>
                      <m:r>
                        <a:rPr lang="en-US" b="0" i="1" baseline="0" smtClean="0">
                          <a:latin typeface="Cambria Math"/>
                        </a:rPr>
                        <m:t>+3=0</m:t>
                      </m:r>
                    </m:oMath>
                  </m:oMathPara>
                </a14:m>
                <a:endParaRPr lang="en-US" b="0" baseline="0" dirty="0"/>
              </a:p>
              <a:p>
                <a:pPr/>
                <a14:m>
                  <m:oMathPara xmlns:m="http://schemas.openxmlformats.org/officeDocument/2006/math">
                    <m:oMathParaPr>
                      <m:jc m:val="centerGroup"/>
                    </m:oMathParaPr>
                    <m:oMath xmlns:m="http://schemas.openxmlformats.org/officeDocument/2006/math">
                      <m:r>
                        <a:rPr lang="en-US" b="0" i="1" baseline="0" smtClean="0">
                          <a:latin typeface="Cambria Math"/>
                        </a:rPr>
                        <m:t>𝑥</m:t>
                      </m:r>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6±</m:t>
                          </m:r>
                          <m:rad>
                            <m:radPr>
                              <m:degHide m:val="on"/>
                              <m:ctrlPr>
                                <a:rPr lang="en-US" b="0" i="1" baseline="0" smtClean="0">
                                  <a:latin typeface="Cambria Math" panose="02040503050406030204" pitchFamily="18" charset="0"/>
                                </a:rPr>
                              </m:ctrlPr>
                            </m:radPr>
                            <m:deg/>
                            <m:e>
                              <m:sSup>
                                <m:sSupPr>
                                  <m:ctrlPr>
                                    <a:rPr lang="en-US" b="0" i="1" baseline="0" smtClean="0">
                                      <a:latin typeface="Cambria Math" panose="02040503050406030204" pitchFamily="18" charset="0"/>
                                    </a:rPr>
                                  </m:ctrlPr>
                                </m:sSupPr>
                                <m:e>
                                  <m:d>
                                    <m:dPr>
                                      <m:ctrlPr>
                                        <a:rPr lang="en-US" b="0" i="1" baseline="0" smtClean="0">
                                          <a:latin typeface="Cambria Math" panose="02040503050406030204" pitchFamily="18" charset="0"/>
                                        </a:rPr>
                                      </m:ctrlPr>
                                    </m:dPr>
                                    <m:e>
                                      <m:r>
                                        <a:rPr lang="en-US" b="0" i="1" baseline="0" smtClean="0">
                                          <a:latin typeface="Cambria Math"/>
                                        </a:rPr>
                                        <m:t>−6</m:t>
                                      </m:r>
                                    </m:e>
                                  </m:d>
                                </m:e>
                                <m:sup>
                                  <m:r>
                                    <a:rPr lang="en-US" b="0" i="1" baseline="0" smtClean="0">
                                      <a:latin typeface="Cambria Math"/>
                                    </a:rPr>
                                    <m:t>2</m:t>
                                  </m:r>
                                </m:sup>
                              </m:sSup>
                              <m:r>
                                <a:rPr lang="en-US" b="0" i="1" baseline="0" smtClean="0">
                                  <a:latin typeface="Cambria Math"/>
                                </a:rPr>
                                <m:t>−4</m:t>
                              </m:r>
                              <m:d>
                                <m:dPr>
                                  <m:ctrlPr>
                                    <a:rPr lang="en-US" b="0" i="1" baseline="0" smtClean="0">
                                      <a:latin typeface="Cambria Math" panose="02040503050406030204" pitchFamily="18" charset="0"/>
                                    </a:rPr>
                                  </m:ctrlPr>
                                </m:dPr>
                                <m:e>
                                  <m:r>
                                    <a:rPr lang="en-US" b="0" i="1" baseline="0" smtClean="0">
                                      <a:latin typeface="Cambria Math"/>
                                    </a:rPr>
                                    <m:t>4</m:t>
                                  </m:r>
                                </m:e>
                              </m:d>
                              <m:d>
                                <m:dPr>
                                  <m:ctrlPr>
                                    <a:rPr lang="en-US" b="0" i="1" baseline="0" smtClean="0">
                                      <a:latin typeface="Cambria Math" panose="02040503050406030204" pitchFamily="18" charset="0"/>
                                    </a:rPr>
                                  </m:ctrlPr>
                                </m:dPr>
                                <m:e>
                                  <m:r>
                                    <a:rPr lang="en-US" b="0" i="1" baseline="0" smtClean="0">
                                      <a:latin typeface="Cambria Math"/>
                                    </a:rPr>
                                    <m:t>3</m:t>
                                  </m:r>
                                </m:e>
                              </m:d>
                            </m:e>
                          </m:rad>
                        </m:num>
                        <m:den>
                          <m:r>
                            <a:rPr lang="en-US" b="0" i="1" baseline="0" smtClean="0">
                              <a:latin typeface="Cambria Math"/>
                            </a:rPr>
                            <m:t>2</m:t>
                          </m:r>
                          <m:d>
                            <m:dPr>
                              <m:ctrlPr>
                                <a:rPr lang="en-US" b="0" i="1" baseline="0" smtClean="0">
                                  <a:latin typeface="Cambria Math" panose="02040503050406030204" pitchFamily="18" charset="0"/>
                                </a:rPr>
                              </m:ctrlPr>
                            </m:dPr>
                            <m:e>
                              <m:r>
                                <a:rPr lang="en-US" b="0" i="1" baseline="0" smtClean="0">
                                  <a:latin typeface="Cambria Math"/>
                                </a:rPr>
                                <m:t>4</m:t>
                              </m:r>
                            </m:e>
                          </m:d>
                        </m:den>
                      </m:f>
                    </m:oMath>
                  </m:oMathPara>
                </a14:m>
                <a:endParaRPr lang="en-US" b="0" baseline="0" dirty="0"/>
              </a:p>
              <a:p>
                <a:pPr/>
                <a14:m>
                  <m:oMathPara xmlns:m="http://schemas.openxmlformats.org/officeDocument/2006/math">
                    <m:oMathParaPr>
                      <m:jc m:val="centerGroup"/>
                    </m:oMathParaPr>
                    <m:oMath xmlns:m="http://schemas.openxmlformats.org/officeDocument/2006/math">
                      <m:r>
                        <a:rPr lang="en-US" b="0" i="1" baseline="0" smtClean="0">
                          <a:latin typeface="Cambria Math"/>
                        </a:rPr>
                        <m:t>𝑥</m:t>
                      </m:r>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6±</m:t>
                          </m:r>
                          <m:rad>
                            <m:radPr>
                              <m:degHide m:val="on"/>
                              <m:ctrlPr>
                                <a:rPr lang="en-US" b="0" i="1" baseline="0" smtClean="0">
                                  <a:latin typeface="Cambria Math" panose="02040503050406030204" pitchFamily="18" charset="0"/>
                                </a:rPr>
                              </m:ctrlPr>
                            </m:radPr>
                            <m:deg/>
                            <m:e>
                              <m:r>
                                <a:rPr lang="en-US" b="0" i="1" baseline="0" smtClean="0">
                                  <a:latin typeface="Cambria Math"/>
                                </a:rPr>
                                <m:t>36−48</m:t>
                              </m:r>
                            </m:e>
                          </m:rad>
                        </m:num>
                        <m:den>
                          <m:r>
                            <a:rPr lang="en-US" b="0" i="1" baseline="0" smtClean="0">
                              <a:latin typeface="Cambria Math"/>
                            </a:rPr>
                            <m:t>8</m:t>
                          </m:r>
                        </m:den>
                      </m:f>
                    </m:oMath>
                  </m:oMathPara>
                </a14:m>
                <a:endParaRPr lang="en-US" b="0" baseline="0" dirty="0"/>
              </a:p>
              <a:p>
                <a:pPr/>
                <a14:m>
                  <m:oMathPara xmlns:m="http://schemas.openxmlformats.org/officeDocument/2006/math">
                    <m:oMathParaPr>
                      <m:jc m:val="centerGroup"/>
                    </m:oMathParaPr>
                    <m:oMath xmlns:m="http://schemas.openxmlformats.org/officeDocument/2006/math">
                      <m:r>
                        <a:rPr lang="en-US" b="0" i="1" baseline="0" smtClean="0">
                          <a:latin typeface="Cambria Math"/>
                        </a:rPr>
                        <m:t>𝑥</m:t>
                      </m:r>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6±</m:t>
                          </m:r>
                          <m:rad>
                            <m:radPr>
                              <m:degHide m:val="on"/>
                              <m:ctrlPr>
                                <a:rPr lang="en-US" b="0" i="1" baseline="0" smtClean="0">
                                  <a:latin typeface="Cambria Math" panose="02040503050406030204" pitchFamily="18" charset="0"/>
                                </a:rPr>
                              </m:ctrlPr>
                            </m:radPr>
                            <m:deg/>
                            <m:e>
                              <m:r>
                                <a:rPr lang="en-US" b="0" i="1" baseline="0" smtClean="0">
                                  <a:latin typeface="Cambria Math"/>
                                </a:rPr>
                                <m:t>−12</m:t>
                              </m:r>
                            </m:e>
                          </m:rad>
                        </m:num>
                        <m:den>
                          <m:r>
                            <a:rPr lang="en-US" b="0" i="1" baseline="0" smtClean="0">
                              <a:latin typeface="Cambria Math"/>
                            </a:rPr>
                            <m:t>8</m:t>
                          </m:r>
                        </m:den>
                      </m:f>
                    </m:oMath>
                  </m:oMathPara>
                </a14:m>
                <a:endParaRPr lang="en-US" b="0" baseline="0" dirty="0"/>
              </a:p>
              <a:p>
                <a:pPr/>
                <a14:m>
                  <m:oMathPara xmlns:m="http://schemas.openxmlformats.org/officeDocument/2006/math">
                    <m:oMathParaPr>
                      <m:jc m:val="centerGroup"/>
                    </m:oMathParaPr>
                    <m:oMath xmlns:m="http://schemas.openxmlformats.org/officeDocument/2006/math">
                      <m:r>
                        <a:rPr lang="en-US" b="0" i="1" baseline="0" smtClean="0">
                          <a:latin typeface="Cambria Math"/>
                        </a:rPr>
                        <m:t>𝑥</m:t>
                      </m:r>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6±2</m:t>
                          </m:r>
                          <m:rad>
                            <m:radPr>
                              <m:degHide m:val="on"/>
                              <m:ctrlPr>
                                <a:rPr lang="en-US" b="0" i="1" baseline="0" smtClean="0">
                                  <a:latin typeface="Cambria Math" panose="02040503050406030204" pitchFamily="18" charset="0"/>
                                </a:rPr>
                              </m:ctrlPr>
                            </m:radPr>
                            <m:deg/>
                            <m:e>
                              <m:r>
                                <a:rPr lang="en-US" b="0" i="1" baseline="0" smtClean="0">
                                  <a:latin typeface="Cambria Math"/>
                                </a:rPr>
                                <m:t>3</m:t>
                              </m:r>
                            </m:e>
                          </m:rad>
                          <m:r>
                            <a:rPr lang="en-US" b="0" i="1" baseline="0" smtClean="0">
                              <a:latin typeface="Cambria Math"/>
                            </a:rPr>
                            <m:t>𝑖</m:t>
                          </m:r>
                        </m:num>
                        <m:den>
                          <m:r>
                            <a:rPr lang="en-US" b="0" i="1" baseline="0" smtClean="0">
                              <a:latin typeface="Cambria Math"/>
                            </a:rPr>
                            <m:t>8</m:t>
                          </m:r>
                        </m:den>
                      </m:f>
                    </m:oMath>
                  </m:oMathPara>
                </a14:m>
                <a:endParaRPr lang="en-US" b="0" baseline="0" dirty="0"/>
              </a:p>
              <a:p>
                <a:pPr/>
                <a14:m>
                  <m:oMathPara xmlns:m="http://schemas.openxmlformats.org/officeDocument/2006/math">
                    <m:oMathParaPr>
                      <m:jc m:val="centerGroup"/>
                    </m:oMathParaPr>
                    <m:oMath xmlns:m="http://schemas.openxmlformats.org/officeDocument/2006/math">
                      <m:r>
                        <a:rPr lang="en-US" b="0" i="1" baseline="0" smtClean="0">
                          <a:latin typeface="Cambria Math"/>
                        </a:rPr>
                        <m:t>𝑥</m:t>
                      </m:r>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3±</m:t>
                          </m:r>
                          <m:rad>
                            <m:radPr>
                              <m:degHide m:val="on"/>
                              <m:ctrlPr>
                                <a:rPr lang="en-US" b="0" i="1" baseline="0" smtClean="0">
                                  <a:latin typeface="Cambria Math" panose="02040503050406030204" pitchFamily="18" charset="0"/>
                                </a:rPr>
                              </m:ctrlPr>
                            </m:radPr>
                            <m:deg/>
                            <m:e>
                              <m:r>
                                <a:rPr lang="en-US" b="0" i="1" baseline="0" smtClean="0">
                                  <a:latin typeface="Cambria Math"/>
                                </a:rPr>
                                <m:t>3</m:t>
                              </m:r>
                            </m:e>
                          </m:rad>
                          <m:r>
                            <a:rPr lang="en-US" b="0" i="1" baseline="0" smtClean="0">
                              <a:latin typeface="Cambria Math"/>
                            </a:rPr>
                            <m:t>𝑖</m:t>
                          </m:r>
                        </m:num>
                        <m:den>
                          <m:r>
                            <a:rPr lang="en-US" b="0" i="1" baseline="0" smtClean="0">
                              <a:latin typeface="Cambria Math"/>
                            </a:rPr>
                            <m:t>4</m:t>
                          </m:r>
                        </m:den>
                      </m:f>
                      <m:r>
                        <a:rPr lang="en-US" b="0" i="1" baseline="0" smtClean="0">
                          <a:latin typeface="Cambria Math"/>
                        </a:rPr>
                        <m:t> (</m:t>
                      </m:r>
                      <m:r>
                        <a:rPr lang="en-US" b="0" i="1" baseline="0" smtClean="0">
                          <a:latin typeface="Cambria Math"/>
                        </a:rPr>
                        <m:t>𝑟𝑒𝑑𝑢𝑐𝑒</m:t>
                      </m:r>
                      <m:r>
                        <a:rPr lang="en-US" b="0" i="1" baseline="0" smtClean="0">
                          <a:latin typeface="Cambria Math"/>
                        </a:rPr>
                        <m:t> </m:t>
                      </m:r>
                      <m:r>
                        <a:rPr lang="en-US" b="0" i="1" baseline="0" smtClean="0">
                          <a:latin typeface="Cambria Math"/>
                        </a:rPr>
                        <m:t>𝑡𝑜𝑝</m:t>
                      </m:r>
                      <m:r>
                        <a:rPr lang="en-US" b="0" i="1" baseline="0" smtClean="0">
                          <a:latin typeface="Cambria Math"/>
                        </a:rPr>
                        <m:t> </m:t>
                      </m:r>
                      <m:r>
                        <a:rPr lang="en-US" b="0" i="1" baseline="0" smtClean="0">
                          <a:latin typeface="Cambria Math"/>
                        </a:rPr>
                        <m:t>𝑎𝑛𝑑</m:t>
                      </m:r>
                      <m:r>
                        <a:rPr lang="en-US" b="0" i="1" baseline="0" smtClean="0">
                          <a:latin typeface="Cambria Math"/>
                        </a:rPr>
                        <m:t> </m:t>
                      </m:r>
                      <m:r>
                        <a:rPr lang="en-US" b="0" i="1" baseline="0" smtClean="0">
                          <a:latin typeface="Cambria Math"/>
                        </a:rPr>
                        <m:t>𝑏𝑜𝑡𝑡𝑜𝑚</m:t>
                      </m:r>
                      <m:r>
                        <a:rPr lang="en-US" b="0" i="1" baseline="0" smtClean="0">
                          <a:latin typeface="Cambria Math"/>
                        </a:rPr>
                        <m:t> </m:t>
                      </m:r>
                      <m:r>
                        <a:rPr lang="en-US" b="0" i="1" baseline="0" smtClean="0">
                          <a:latin typeface="Cambria Math"/>
                        </a:rPr>
                        <m:t>𝑏𝑦</m:t>
                      </m:r>
                      <m:r>
                        <a:rPr lang="en-US" b="0" i="1" baseline="0" smtClean="0">
                          <a:latin typeface="Cambria Math"/>
                        </a:rPr>
                        <m:t> 2)</m:t>
                      </m:r>
                    </m:oMath>
                  </m:oMathPara>
                </a14:m>
                <a:endParaRPr lang="en-US" baseline="0" dirty="0"/>
              </a:p>
            </p:txBody>
          </p:sp>
        </mc:Choice>
        <mc:Fallback xmlns="">
          <p:sp>
            <p:nvSpPr>
              <p:cNvPr id="3" name="Notes Placeholder 2"/>
              <p:cNvSpPr>
                <a:spLocks noGrp="1"/>
              </p:cNvSpPr>
              <p:nvPr>
                <p:ph type="body" idx="1"/>
              </p:nvPr>
            </p:nvSpPr>
            <p:spPr/>
            <p:txBody>
              <a:bodyPr/>
              <a:lstStyle/>
              <a:p>
                <a:r>
                  <a:rPr lang="en-US" b="0" i="0" baseline="0" smtClean="0">
                    <a:latin typeface="Cambria Math"/>
                  </a:rPr>
                  <a:t>4𝑥^2−6𝑥+3=0</a:t>
                </a:r>
                <a:endParaRPr lang="en-US" b="0" baseline="0" dirty="0" smtClean="0"/>
              </a:p>
              <a:p>
                <a:r>
                  <a:rPr lang="en-US" b="0" i="0" baseline="0" smtClean="0">
                    <a:latin typeface="Cambria Math"/>
                  </a:rPr>
                  <a:t>𝑥=(6±√((−6)^2−4(4)(3) ))/2(4) </a:t>
                </a:r>
                <a:endParaRPr lang="en-US" b="0" baseline="0" dirty="0" smtClean="0"/>
              </a:p>
              <a:p>
                <a:r>
                  <a:rPr lang="en-US" b="0" i="0" baseline="0" smtClean="0">
                    <a:latin typeface="Cambria Math"/>
                  </a:rPr>
                  <a:t>𝑥=(6±√(36−48))/8</a:t>
                </a:r>
                <a:endParaRPr lang="en-US" b="0" baseline="0" dirty="0" smtClean="0"/>
              </a:p>
              <a:p>
                <a:r>
                  <a:rPr lang="en-US" b="0" i="0" baseline="0" smtClean="0">
                    <a:latin typeface="Cambria Math"/>
                  </a:rPr>
                  <a:t>𝑥=(6±√(−12))/8</a:t>
                </a:r>
                <a:endParaRPr lang="en-US" b="0" baseline="0" dirty="0" smtClean="0"/>
              </a:p>
              <a:p>
                <a:r>
                  <a:rPr lang="en-US" b="0" i="0" baseline="0" smtClean="0">
                    <a:latin typeface="Cambria Math"/>
                  </a:rPr>
                  <a:t>𝑥=(6±2√3 𝑖)/8</a:t>
                </a:r>
                <a:endParaRPr lang="en-US" b="0" baseline="0" dirty="0" smtClean="0"/>
              </a:p>
              <a:p>
                <a:r>
                  <a:rPr lang="en-US" b="0" i="0" baseline="0" smtClean="0">
                    <a:latin typeface="Cambria Math"/>
                  </a:rPr>
                  <a:t>𝑥=(3±√3 𝑖)/4  (𝑟𝑒𝑑𝑢𝑐𝑒 𝑡𝑜𝑝 𝑎𝑛𝑑 𝑏𝑜𝑡𝑡𝑜𝑚 𝑏𝑦 2)</a:t>
                </a:r>
                <a:endParaRPr lang="en-US" baseline="0" dirty="0"/>
              </a:p>
            </p:txBody>
          </p:sp>
        </mc:Fallback>
      </mc:AlternateContent>
      <p:sp>
        <p:nvSpPr>
          <p:cNvPr id="4" name="Slide Number Placeholder 3"/>
          <p:cNvSpPr>
            <a:spLocks noGrp="1"/>
          </p:cNvSpPr>
          <p:nvPr>
            <p:ph type="sldNum" sz="quarter" idx="10"/>
          </p:nvPr>
        </p:nvSpPr>
        <p:spPr/>
        <p:txBody>
          <a:bodyPr/>
          <a:lstStyle/>
          <a:p>
            <a:fld id="{0F1F23B6-5C5C-433A-A703-1D846F840A52}" type="slidenum">
              <a:rPr lang="en-US" smtClean="0"/>
              <a:pPr/>
              <a:t>89</a:t>
            </a:fld>
            <a:endParaRPr lang="en-US"/>
          </a:p>
        </p:txBody>
      </p:sp>
    </p:spTree>
    <p:extLst>
      <p:ext uri="{BB962C8B-B14F-4D97-AF65-F5344CB8AC3E}">
        <p14:creationId xmlns:p14="http://schemas.microsoft.com/office/powerpoint/2010/main" val="3706627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90</a:t>
            </a:fld>
            <a:endParaRPr lang="en-US"/>
          </a:p>
        </p:txBody>
      </p:sp>
    </p:spTree>
    <p:extLst>
      <p:ext uri="{BB962C8B-B14F-4D97-AF65-F5344CB8AC3E}">
        <p14:creationId xmlns:p14="http://schemas.microsoft.com/office/powerpoint/2010/main" val="10876116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93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94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95</a:t>
            </a:fld>
            <a:endParaRPr lang="en-US"/>
          </a:p>
        </p:txBody>
      </p:sp>
    </p:spTree>
    <p:extLst>
      <p:ext uri="{BB962C8B-B14F-4D97-AF65-F5344CB8AC3E}">
        <p14:creationId xmlns:p14="http://schemas.microsoft.com/office/powerpoint/2010/main" val="37370737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96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97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2x</a:t>
            </a:r>
            <a:r>
              <a:rPr lang="en-US" baseline="30000" dirty="0"/>
              <a:t>2</a:t>
            </a:r>
            <a:r>
              <a:rPr lang="en-US" baseline="0" dirty="0"/>
              <a:t> + 4x – 6 ≤ 0 when -3 ≤ x ≤ 1</a:t>
            </a:r>
          </a:p>
          <a:p>
            <a:pPr defTabSz="931134"/>
            <a:r>
              <a:rPr lang="en-US" dirty="0"/>
              <a:t>2x</a:t>
            </a:r>
            <a:r>
              <a:rPr lang="en-US" baseline="30000" dirty="0"/>
              <a:t>2</a:t>
            </a:r>
            <a:r>
              <a:rPr lang="en-US" baseline="0" dirty="0"/>
              <a:t> + 4x – 6 ≥ 0 when x ≤ -3 or x ≥ 1</a:t>
            </a:r>
          </a:p>
          <a:p>
            <a:endParaRPr lang="en-US" dirty="0"/>
          </a:p>
        </p:txBody>
      </p:sp>
      <p:sp>
        <p:nvSpPr>
          <p:cNvPr id="4" name="Slide Number Placeholder 3"/>
          <p:cNvSpPr>
            <a:spLocks noGrp="1"/>
          </p:cNvSpPr>
          <p:nvPr>
            <p:ph type="sldNum" sz="quarter" idx="10"/>
          </p:nvPr>
        </p:nvSpPr>
        <p:spPr/>
        <p:txBody>
          <a:bodyPr/>
          <a:lstStyle/>
          <a:p>
            <a:fld id="{0F1F23B6-5C5C-433A-A703-1D846F840A52}" type="slidenum">
              <a:rPr lang="en-US" smtClean="0"/>
              <a:pPr/>
              <a:t>98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99</a:t>
            </a:fld>
            <a:endParaRPr lang="en-US"/>
          </a:p>
        </p:txBody>
      </p:sp>
    </p:spTree>
    <p:extLst>
      <p:ext uri="{BB962C8B-B14F-4D97-AF65-F5344CB8AC3E}">
        <p14:creationId xmlns:p14="http://schemas.microsoft.com/office/powerpoint/2010/main" val="198260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11</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102</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103</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1" defTabSz="931134">
              <a:defRPr/>
            </a:pPr>
            <a:r>
              <a:rPr lang="en-US" dirty="0"/>
              <a:t>ANS:  y = a(x – 1)(x – 4) </a:t>
            </a:r>
            <a:r>
              <a:rPr lang="en-US" dirty="0">
                <a:sym typeface="Wingdings"/>
              </a:rPr>
              <a:t></a:t>
            </a:r>
            <a:r>
              <a:rPr lang="en-US" dirty="0"/>
              <a:t> -6 = a(2 – 1)(2 – 4) </a:t>
            </a:r>
            <a:r>
              <a:rPr lang="en-US" dirty="0">
                <a:sym typeface="Wingdings"/>
              </a:rPr>
              <a:t></a:t>
            </a:r>
            <a:r>
              <a:rPr lang="en-US" dirty="0"/>
              <a:t> -6 = a(1)(-2) </a:t>
            </a:r>
            <a:r>
              <a:rPr lang="en-US" dirty="0">
                <a:sym typeface="Wingdings"/>
              </a:rPr>
              <a:t></a:t>
            </a:r>
            <a:r>
              <a:rPr lang="en-US" dirty="0"/>
              <a:t> a = 3 </a:t>
            </a:r>
            <a:r>
              <a:rPr lang="en-US" dirty="0">
                <a:sym typeface="Wingdings"/>
              </a:rPr>
              <a:t></a:t>
            </a:r>
            <a:r>
              <a:rPr lang="en-US" dirty="0"/>
              <a:t> y = 3(x – 1)(x – 4)</a:t>
            </a:r>
          </a:p>
          <a:p>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104</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105</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106</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108</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1F23B6-5C5C-433A-A703-1D846F840A52}" type="slidenum">
              <a:rPr lang="en-US" smtClean="0"/>
              <a:pPr/>
              <a:t>109</a:t>
            </a:fld>
            <a:endParaRPr lang="en-US"/>
          </a:p>
        </p:txBody>
      </p:sp>
    </p:spTree>
    <p:extLst>
      <p:ext uri="{BB962C8B-B14F-4D97-AF65-F5344CB8AC3E}">
        <p14:creationId xmlns:p14="http://schemas.microsoft.com/office/powerpoint/2010/main" val="2239771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1" defTabSz="931134">
              <a:defRPr/>
            </a:pPr>
            <a:endParaRPr lang="en-US" dirty="0"/>
          </a:p>
        </p:txBody>
      </p:sp>
      <p:sp>
        <p:nvSpPr>
          <p:cNvPr id="4" name="Slide Number Placeholder 3"/>
          <p:cNvSpPr>
            <a:spLocks noGrp="1"/>
          </p:cNvSpPr>
          <p:nvPr>
            <p:ph type="sldNum" sz="quarter" idx="10"/>
          </p:nvPr>
        </p:nvSpPr>
        <p:spPr/>
        <p:txBody>
          <a:bodyPr/>
          <a:lstStyle/>
          <a:p>
            <a:fld id="{5EB84537-6C9B-4BD2-9C13-1911E259CFA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102519"/>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small" spc="0" baseline="0">
                <a:ln/>
                <a:solidFill>
                  <a:schemeClr val="accent1"/>
                </a:solidFill>
                <a:effectLst/>
              </a:defRPr>
            </a:lvl1pPr>
          </a:lstStyle>
          <a:p>
            <a:r>
              <a:rPr lang="en-US" dirty="0"/>
              <a:t>Click to edit Master title style</a:t>
            </a:r>
          </a:p>
        </p:txBody>
      </p:sp>
      <p:sp>
        <p:nvSpPr>
          <p:cNvPr id="3" name="Subtitle 2"/>
          <p:cNvSpPr>
            <a:spLocks noGrp="1"/>
          </p:cNvSpPr>
          <p:nvPr>
            <p:ph type="subTitle" idx="1"/>
          </p:nvPr>
        </p:nvSpPr>
        <p:spPr>
          <a:xfrm>
            <a:off x="1600200" y="114300"/>
            <a:ext cx="6400800" cy="131445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a:buNone/>
              <a:defRPr b="1" cap="sm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18D922-B852-43E5-BFDC-2B98F1ACE39B}"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799FE-F24E-417F-8C34-274476B76B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8D922-B852-43E5-BFDC-2B98F1ACE39B}"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799FE-F24E-417F-8C34-274476B76B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8D922-B852-43E5-BFDC-2B98F1ACE39B}"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799FE-F24E-417F-8C34-274476B76B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8D922-B852-43E5-BFDC-2B98F1ACE39B}"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799FE-F24E-417F-8C34-274476B76B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18D922-B852-43E5-BFDC-2B98F1ACE39B}"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799FE-F24E-417F-8C34-274476B76B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200150"/>
            <a:ext cx="4495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495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18D922-B852-43E5-BFDC-2B98F1ACE39B}"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799FE-F24E-417F-8C34-274476B76B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0" y="1151335"/>
            <a:ext cx="44973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1631156"/>
            <a:ext cx="44973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151335"/>
            <a:ext cx="449897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49897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18D922-B852-43E5-BFDC-2B98F1ACE39B}"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799FE-F24E-417F-8C34-274476B76B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18D922-B852-43E5-BFDC-2B98F1ACE39B}"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799FE-F24E-417F-8C34-274476B76B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8D922-B852-43E5-BFDC-2B98F1ACE39B}"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799FE-F24E-417F-8C34-274476B76B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8D922-B852-43E5-BFDC-2B98F1ACE39B}"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799FE-F24E-417F-8C34-274476B76B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8D922-B852-43E5-BFDC-2B98F1ACE39B}"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799FE-F24E-417F-8C34-274476B76B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0" y="1"/>
            <a:ext cx="3581400" cy="1154908"/>
          </a:xfrm>
          <a:prstGeom prst="rect">
            <a:avLst/>
          </a:prstGeom>
        </p:spPr>
      </p:pic>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91288" y="3631121"/>
            <a:ext cx="2652712" cy="1512379"/>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dirty="0"/>
              <a:t>Click to edit Master title style</a:t>
            </a:r>
          </a:p>
        </p:txBody>
      </p:sp>
      <p:sp>
        <p:nvSpPr>
          <p:cNvPr id="3" name="Text Placeholder 2"/>
          <p:cNvSpPr>
            <a:spLocks noGrp="1"/>
          </p:cNvSpPr>
          <p:nvPr>
            <p:ph type="body" idx="1"/>
          </p:nvPr>
        </p:nvSpPr>
        <p:spPr>
          <a:xfrm>
            <a:off x="-1" y="1200150"/>
            <a:ext cx="9135035"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18D922-B852-43E5-BFDC-2B98F1ACE39B}" type="datetimeFigureOut">
              <a:rPr lang="en-US" smtClean="0"/>
              <a:pPr/>
              <a:t>8/27/2020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FC799FE-F24E-417F-8C34-274476B76BEC}" type="slidenum">
              <a:rPr lang="en-US" smtClean="0"/>
              <a:pPr/>
              <a:t>‹#›</a:t>
            </a:fld>
            <a:endParaRPr lang="en-US"/>
          </a:p>
        </p:txBody>
      </p:sp>
      <p:sp>
        <p:nvSpPr>
          <p:cNvPr id="15" name="Freeform 14"/>
          <p:cNvSpPr/>
          <p:nvPr userDrawn="1"/>
        </p:nvSpPr>
        <p:spPr>
          <a:xfrm>
            <a:off x="2922494" y="519953"/>
            <a:ext cx="6212541" cy="602253"/>
          </a:xfrm>
          <a:custGeom>
            <a:avLst/>
            <a:gdLst>
              <a:gd name="connsiteX0" fmla="*/ 6212541 w 6212541"/>
              <a:gd name="connsiteY0" fmla="*/ 0 h 602253"/>
              <a:gd name="connsiteX1" fmla="*/ 2581835 w 6212541"/>
              <a:gd name="connsiteY1" fmla="*/ 555812 h 602253"/>
              <a:gd name="connsiteX2" fmla="*/ 0 w 6212541"/>
              <a:gd name="connsiteY2" fmla="*/ 519953 h 602253"/>
            </a:gdLst>
            <a:ahLst/>
            <a:cxnLst>
              <a:cxn ang="0">
                <a:pos x="connsiteX0" y="connsiteY0"/>
              </a:cxn>
              <a:cxn ang="0">
                <a:pos x="connsiteX1" y="connsiteY1"/>
              </a:cxn>
              <a:cxn ang="0">
                <a:pos x="connsiteX2" y="connsiteY2"/>
              </a:cxn>
            </a:cxnLst>
            <a:rect l="l" t="t" r="r" b="b"/>
            <a:pathLst>
              <a:path w="6212541" h="602253">
                <a:moveTo>
                  <a:pt x="6212541" y="0"/>
                </a:moveTo>
                <a:cubicBezTo>
                  <a:pt x="4914899" y="234576"/>
                  <a:pt x="3617258" y="469153"/>
                  <a:pt x="2581835" y="555812"/>
                </a:cubicBezTo>
                <a:cubicBezTo>
                  <a:pt x="1546411" y="642471"/>
                  <a:pt x="279400" y="594659"/>
                  <a:pt x="0" y="519953"/>
                </a:cubicBez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b="1" kern="1200" cap="small" spc="0" baseline="0">
          <a:ln/>
          <a:solidFill>
            <a:schemeClr val="accent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v"/>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70.png"/><Relationship Id="rId2" Type="http://schemas.openxmlformats.org/officeDocument/2006/relationships/slideLayout" Target="../slideLayouts/slideLayout4.xml"/><Relationship Id="rId1" Type="http://schemas.openxmlformats.org/officeDocument/2006/relationships/tags" Target="../tags/tag70.xml"/><Relationship Id="rId6" Type="http://schemas.openxmlformats.org/officeDocument/2006/relationships/image" Target="../media/image112.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2.xml"/><Relationship Id="rId7" Type="http://schemas.openxmlformats.org/officeDocument/2006/relationships/image" Target="../media/image115.png"/><Relationship Id="rId2" Type="http://schemas.openxmlformats.org/officeDocument/2006/relationships/slideLayout" Target="../slideLayouts/slideLayout4.xml"/><Relationship Id="rId1" Type="http://schemas.openxmlformats.org/officeDocument/2006/relationships/tags" Target="../tags/tag71.xml"/><Relationship Id="rId6" Type="http://schemas.openxmlformats.org/officeDocument/2006/relationships/image" Target="../media/image114.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4.xml"/><Relationship Id="rId7" Type="http://schemas.openxmlformats.org/officeDocument/2006/relationships/image" Target="../media/image670.png"/><Relationship Id="rId2" Type="http://schemas.openxmlformats.org/officeDocument/2006/relationships/slideLayout" Target="../slideLayouts/slideLayout4.xml"/><Relationship Id="rId1" Type="http://schemas.openxmlformats.org/officeDocument/2006/relationships/tags" Target="../tags/tag73.xml"/><Relationship Id="rId6" Type="http://schemas.openxmlformats.org/officeDocument/2006/relationships/image" Target="../media/image660.png"/></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4.xml"/><Relationship Id="rId6" Type="http://schemas.openxmlformats.org/officeDocument/2006/relationships/image" Target="../media/image690.png"/><Relationship Id="rId5" Type="http://schemas.openxmlformats.org/officeDocument/2006/relationships/image" Target="../media/image680.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09.xml.rels><?xml version="1.0" encoding="UTF-8" standalone="yes"?>
<Relationships xmlns="http://schemas.openxmlformats.org/package/2006/relationships"><Relationship Id="rId3" Type="http://schemas.openxmlformats.org/officeDocument/2006/relationships/hyperlink" Target="Homework%20Quizzes/Chapter%2004/Algebra%202%204.10%20Quiz.pptx"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0.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omework%20Quizzes/Chapter%2004/Algebra%202%204.1%20Quiz.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4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omework%20Quizzes/Chapter%2004/Algebra%202%204.2%20Quiz.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20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hyperlink" Target="Homework%20Quizzes/Chapter%2004/Algebra%202%204.3%20Quiz.ppt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26.png"/></Relationships>
</file>

<file path=ppt/slides/_rels/slide4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6.xml"/><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28.png"/><Relationship Id="rId9"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hyperlink" Target="Homework%20Quizzes/Chapter%2004/Algebra%202%204.4%20Quiz.ppt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4.jp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340.png"/><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60.png"/></Relationships>
</file>

<file path=ppt/slides/_rels/slide5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43.xml"/><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image" Target="../media/image35.png"/><Relationship Id="rId9"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image" Target="../media/image410.png"/></Relationships>
</file>

<file path=ppt/slides/_rels/slide57.xml.rels><?xml version="1.0" encoding="UTF-8" standalone="yes"?>
<Relationships xmlns="http://schemas.openxmlformats.org/package/2006/relationships"><Relationship Id="rId3" Type="http://schemas.openxmlformats.org/officeDocument/2006/relationships/hyperlink" Target="Homework%20Quizzes/Chapter%2004/Algebra%202%204.5%20Quiz.ppt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49.png"/><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52.png"/><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image" Target="../media/image51.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54.png"/><Relationship Id="rId2" Type="http://schemas.openxmlformats.org/officeDocument/2006/relationships/slideLayout" Target="../slideLayouts/slideLayout4.xml"/><Relationship Id="rId1" Type="http://schemas.openxmlformats.org/officeDocument/2006/relationships/tags" Target="../tags/tag47.xml"/><Relationship Id="rId6"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56.png"/><Relationship Id="rId2" Type="http://schemas.openxmlformats.org/officeDocument/2006/relationships/slideLayout" Target="../slideLayouts/slideLayout4.xml"/><Relationship Id="rId1" Type="http://schemas.openxmlformats.org/officeDocument/2006/relationships/tags" Target="../tags/tag49.xml"/><Relationship Id="rId6" Type="http://schemas.openxmlformats.org/officeDocument/2006/relationships/image" Target="../media/image55.png"/></Relationships>
</file>

<file path=ppt/slides/_rels/slide6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6.xml"/><Relationship Id="rId7" Type="http://schemas.openxmlformats.org/officeDocument/2006/relationships/image" Target="../media/image58.png"/><Relationship Id="rId2" Type="http://schemas.openxmlformats.org/officeDocument/2006/relationships/slideLayout" Target="../slideLayouts/slideLayout4.xml"/><Relationship Id="rId1" Type="http://schemas.openxmlformats.org/officeDocument/2006/relationships/tags" Target="../tags/tag50.xml"/><Relationship Id="rId6"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4.jp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61.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52.xml"/><Relationship Id="rId6" Type="http://schemas.openxmlformats.org/officeDocument/2006/relationships/image" Target="../media/image91.png"/></Relationships>
</file>

<file path=ppt/slides/_rels/slide73.xml.rels><?xml version="1.0" encoding="UTF-8" standalone="yes"?>
<Relationships xmlns="http://schemas.openxmlformats.org/package/2006/relationships"><Relationship Id="rId3" Type="http://schemas.openxmlformats.org/officeDocument/2006/relationships/hyperlink" Target="Homework%20Quizzes/Chapter%2004/Algebra%202%204.6%20Quiz.ppt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92.png"/><Relationship Id="rId2" Type="http://schemas.openxmlformats.org/officeDocument/2006/relationships/slideLayout" Target="../slideLayouts/slideLayout4.xml"/><Relationship Id="rId1" Type="http://schemas.openxmlformats.org/officeDocument/2006/relationships/tags" Target="../tags/tag53.xml"/><Relationship Id="rId6" Type="http://schemas.openxmlformats.org/officeDocument/2006/relationships/image" Target="../media/image90.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93.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94.png"/><Relationship Id="rId2" Type="http://schemas.openxmlformats.org/officeDocument/2006/relationships/slideLayout" Target="../slideLayouts/slideLayout4.xml"/><Relationship Id="rId1" Type="http://schemas.openxmlformats.org/officeDocument/2006/relationships/tags" Target="../tags/tag55.xml"/><Relationship Id="rId6" Type="http://schemas.openxmlformats.org/officeDocument/2006/relationships/image" Target="../media/image411.png"/></Relationships>
</file>

<file path=ppt/slides/_rels/slide7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notesSlide" Target="../notesSlides/notesSlide63.xml"/><Relationship Id="rId7" Type="http://schemas.openxmlformats.org/officeDocument/2006/relationships/image" Target="../media/image96.png"/><Relationship Id="rId2" Type="http://schemas.openxmlformats.org/officeDocument/2006/relationships/slideLayout" Target="../slideLayouts/slideLayout4.xml"/><Relationship Id="rId1" Type="http://schemas.openxmlformats.org/officeDocument/2006/relationships/tags" Target="../tags/tag56.xml"/><Relationship Id="rId6" Type="http://schemas.openxmlformats.org/officeDocument/2006/relationships/image" Target="../media/image9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4.jpg"/></Relationships>
</file>

<file path=ppt/slides/_rels/slide8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notesSlide" Target="../notesSlides/notesSlide64.xml"/><Relationship Id="rId7" Type="http://schemas.openxmlformats.org/officeDocument/2006/relationships/image" Target="../media/image64.png"/><Relationship Id="rId2" Type="http://schemas.openxmlformats.org/officeDocument/2006/relationships/slideLayout" Target="../slideLayouts/slideLayout4.xml"/><Relationship Id="rId1" Type="http://schemas.openxmlformats.org/officeDocument/2006/relationships/tags" Target="../tags/tag57.xml"/><Relationship Id="rId6" Type="http://schemas.openxmlformats.org/officeDocument/2006/relationships/image" Target="../media/image98.png"/><Relationship Id="rId9" Type="http://schemas.openxmlformats.org/officeDocument/2006/relationships/image" Target="../media/image101.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103.png"/><Relationship Id="rId2" Type="http://schemas.openxmlformats.org/officeDocument/2006/relationships/slideLayout" Target="../slideLayouts/slideLayout4.xml"/><Relationship Id="rId1" Type="http://schemas.openxmlformats.org/officeDocument/2006/relationships/tags" Target="../tags/tag58.xml"/><Relationship Id="rId6" Type="http://schemas.openxmlformats.org/officeDocument/2006/relationships/image" Target="../media/image102.png"/></Relationships>
</file>

<file path=ppt/slides/_rels/slide82.xml.rels><?xml version="1.0" encoding="UTF-8" standalone="yes"?>
<Relationships xmlns="http://schemas.openxmlformats.org/package/2006/relationships"><Relationship Id="rId3" Type="http://schemas.openxmlformats.org/officeDocument/2006/relationships/hyperlink" Target="Homework%20Quizzes/Chapter%2004/Algebra%202%204.7%20Quiz.pptx"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430.png"/><Relationship Id="rId2" Type="http://schemas.openxmlformats.org/officeDocument/2006/relationships/slideLayout" Target="../slideLayouts/slideLayout4.xml"/><Relationship Id="rId1" Type="http://schemas.openxmlformats.org/officeDocument/2006/relationships/tags" Target="../tags/tag59.xml"/><Relationship Id="rId6" Type="http://schemas.openxmlformats.org/officeDocument/2006/relationships/image" Target="../media/image104.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05.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66.png"/><Relationship Id="rId2" Type="http://schemas.openxmlformats.org/officeDocument/2006/relationships/slideLayout" Target="../slideLayouts/slideLayout4.xml"/><Relationship Id="rId1" Type="http://schemas.openxmlformats.org/officeDocument/2006/relationships/tags" Target="../tags/tag61.xml"/><Relationship Id="rId6" Type="http://schemas.openxmlformats.org/officeDocument/2006/relationships/image" Target="../media/image65.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62.xml"/><Relationship Id="rId5" Type="http://schemas.openxmlformats.org/officeDocument/2006/relationships/image" Target="../media/image1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4.jpg"/></Relationships>
</file>

<file path=ppt/slides/_rels/slide90.xml.rels><?xml version="1.0" encoding="UTF-8" standalone="yes"?>
<Relationships xmlns="http://schemas.openxmlformats.org/package/2006/relationships"><Relationship Id="rId3" Type="http://schemas.openxmlformats.org/officeDocument/2006/relationships/hyperlink" Target="Homework%20Quizzes/Chapter%2004/Algebra%202%204.8%20Quiz.pptx"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440.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tags" Target="../tags/tag66.xml"/><Relationship Id="rId6" Type="http://schemas.openxmlformats.org/officeDocument/2006/relationships/image" Target="../media/image110.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20.png"/></Relationships>
</file>

<file path=ppt/slides/_rels/slide99.xml.rels><?xml version="1.0" encoding="UTF-8" standalone="yes"?>
<Relationships xmlns="http://schemas.openxmlformats.org/package/2006/relationships"><Relationship Id="rId3" Type="http://schemas.openxmlformats.org/officeDocument/2006/relationships/hyperlink" Target="Homework%20Quizzes/Chapter%2004/Algebra%202%204.9%20Quiz.pptx"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Quadratic Functions and Factoring</a:t>
            </a:r>
          </a:p>
        </p:txBody>
      </p:sp>
      <p:sp>
        <p:nvSpPr>
          <p:cNvPr id="3" name="Subtitle 2"/>
          <p:cNvSpPr>
            <a:spLocks noGrp="1"/>
          </p:cNvSpPr>
          <p:nvPr>
            <p:ph type="subTitle" idx="1"/>
          </p:nvPr>
        </p:nvSpPr>
        <p:spPr/>
        <p:txBody>
          <a:bodyPr>
            <a:normAutofit/>
          </a:bodyPr>
          <a:lstStyle/>
          <a:p>
            <a:r>
              <a:rPr lang="en-US" dirty="0"/>
              <a:t>Algebra 2</a:t>
            </a:r>
          </a:p>
          <a:p>
            <a:r>
              <a:rPr lang="en-US" dirty="0"/>
              <a:t>Chapter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4.1 Graph quadratic Functions in Standard Form</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0" y="1200150"/>
                <a:ext cx="8229600" cy="3657600"/>
              </a:xfrm>
            </p:spPr>
            <p:txBody>
              <a:bodyPr>
                <a:normAutofit fontScale="85000" lnSpcReduction="20000"/>
              </a:bodyPr>
              <a:lstStyle/>
              <a:p>
                <a:r>
                  <a:rPr lang="en-US" dirty="0"/>
                  <a:t>Quadratic Function</a:t>
                </a:r>
              </a:p>
              <a:p>
                <a:pPr lvl="1"/>
                <a:r>
                  <a:rPr lang="en-US" i="1" dirty="0"/>
                  <a:t>y</a:t>
                </a:r>
                <a:r>
                  <a:rPr lang="en-US" dirty="0"/>
                  <a:t> = </a:t>
                </a:r>
                <a:r>
                  <a:rPr lang="en-US" i="1" dirty="0"/>
                  <a:t>ax</a:t>
                </a:r>
                <a:r>
                  <a:rPr lang="en-US" baseline="30000" dirty="0"/>
                  <a:t>2</a:t>
                </a:r>
                <a:r>
                  <a:rPr lang="en-US" dirty="0"/>
                  <a:t> + </a:t>
                </a:r>
                <a:r>
                  <a:rPr lang="en-US" i="1" dirty="0" err="1"/>
                  <a:t>bx</a:t>
                </a:r>
                <a:r>
                  <a:rPr lang="en-US" dirty="0"/>
                  <a:t> + </a:t>
                </a:r>
                <a:r>
                  <a:rPr lang="en-US" i="1" dirty="0"/>
                  <a:t>c</a:t>
                </a:r>
              </a:p>
              <a:p>
                <a:pPr lvl="0"/>
                <a:r>
                  <a:rPr lang="en-US" dirty="0"/>
                  <a:t>Shape is a “u” or </a:t>
                </a:r>
                <a:r>
                  <a:rPr lang="en-US" b="1" dirty="0"/>
                  <a:t>parabola</a:t>
                </a:r>
                <a:endParaRPr lang="en-US" dirty="0"/>
              </a:p>
              <a:p>
                <a:pPr lvl="1"/>
                <a:r>
                  <a:rPr lang="en-US" dirty="0"/>
                  <a:t>Opens up if </a:t>
                </a:r>
                <a:r>
                  <a:rPr lang="en-US" i="1" dirty="0"/>
                  <a:t>a</a:t>
                </a:r>
                <a:r>
                  <a:rPr lang="en-US" dirty="0"/>
                  <a:t> &gt; 0; down if </a:t>
                </a:r>
                <a:r>
                  <a:rPr lang="en-US" i="1" dirty="0"/>
                  <a:t>a</a:t>
                </a:r>
                <a:r>
                  <a:rPr lang="en-US" dirty="0"/>
                  <a:t> &lt; 0</a:t>
                </a:r>
              </a:p>
              <a:p>
                <a:pPr lvl="1"/>
                <a:r>
                  <a:rPr lang="en-US" dirty="0"/>
                  <a:t>If |</a:t>
                </a:r>
                <a:r>
                  <a:rPr lang="en-US" i="1" dirty="0"/>
                  <a:t>a</a:t>
                </a:r>
                <a:r>
                  <a:rPr lang="en-US" dirty="0"/>
                  <a:t>| &gt; 1, then narrower than </a:t>
                </a:r>
                <a:r>
                  <a:rPr lang="en-US" i="1" dirty="0"/>
                  <a:t>y</a:t>
                </a:r>
                <a:r>
                  <a:rPr lang="en-US" dirty="0"/>
                  <a:t> = </a:t>
                </a:r>
                <a:r>
                  <a:rPr lang="en-US" i="1" dirty="0"/>
                  <a:t>x</a:t>
                </a:r>
                <a:r>
                  <a:rPr lang="en-US" baseline="30000" dirty="0"/>
                  <a:t>2</a:t>
                </a:r>
                <a:endParaRPr lang="en-US" dirty="0"/>
              </a:p>
              <a:p>
                <a:pPr lvl="1"/>
                <a:r>
                  <a:rPr lang="en-US" dirty="0"/>
                  <a:t>If |</a:t>
                </a:r>
                <a:r>
                  <a:rPr lang="en-US" i="1" dirty="0"/>
                  <a:t>a</a:t>
                </a:r>
                <a:r>
                  <a:rPr lang="en-US" dirty="0"/>
                  <a:t>| &lt; 1, then wider than </a:t>
                </a:r>
                <a:r>
                  <a:rPr lang="en-US" i="1" dirty="0"/>
                  <a:t>y</a:t>
                </a:r>
                <a:r>
                  <a:rPr lang="en-US" dirty="0"/>
                  <a:t> = </a:t>
                </a:r>
                <a:r>
                  <a:rPr lang="en-US" i="1" dirty="0"/>
                  <a:t>x</a:t>
                </a:r>
                <a:r>
                  <a:rPr lang="en-US" baseline="30000" dirty="0"/>
                  <a:t>2</a:t>
                </a:r>
                <a:endParaRPr lang="en-US" dirty="0"/>
              </a:p>
              <a:p>
                <a:pPr lvl="0"/>
                <a:r>
                  <a:rPr lang="en-US" b="1" dirty="0"/>
                  <a:t>Vertex</a:t>
                </a:r>
                <a:r>
                  <a:rPr lang="en-US" dirty="0"/>
                  <a:t> </a:t>
                </a:r>
                <a:r>
                  <a:rPr lang="en-US" dirty="0">
                    <a:sym typeface="Wingdings"/>
                  </a:rPr>
                  <a:t></a:t>
                </a:r>
                <a:r>
                  <a:rPr lang="en-US" dirty="0"/>
                  <a:t> highest or lowest point</a:t>
                </a:r>
              </a:p>
              <a:p>
                <a:pPr lvl="1"/>
                <a:r>
                  <a:rPr lang="en-US" i="1" dirty="0"/>
                  <a:t>x-</a:t>
                </a:r>
                <a:r>
                  <a:rPr lang="en-US" dirty="0"/>
                  <a:t>coordinate is found by </a:t>
                </a:r>
                <a14:m>
                  <m:oMath xmlns:m="http://schemas.openxmlformats.org/officeDocument/2006/math">
                    <m:r>
                      <a:rPr lang="en-US" b="1" i="1" smtClean="0">
                        <a:latin typeface="Cambria Math"/>
                      </a:rPr>
                      <m:t>−</m:t>
                    </m:r>
                    <m:f>
                      <m:fPr>
                        <m:ctrlPr>
                          <a:rPr lang="en-US" b="1" i="1" smtClean="0">
                            <a:latin typeface="Cambria Math" panose="02040503050406030204" pitchFamily="18" charset="0"/>
                          </a:rPr>
                        </m:ctrlPr>
                      </m:fPr>
                      <m:num>
                        <m:r>
                          <a:rPr lang="en-US" b="1" i="1" smtClean="0">
                            <a:latin typeface="Cambria Math"/>
                          </a:rPr>
                          <m:t>𝒃</m:t>
                        </m:r>
                      </m:num>
                      <m:den>
                        <m:r>
                          <a:rPr lang="en-US" b="1" i="1" smtClean="0">
                            <a:latin typeface="Cambria Math"/>
                          </a:rPr>
                          <m:t>𝟐</m:t>
                        </m:r>
                        <m:r>
                          <a:rPr lang="en-US" b="1" i="1" smtClean="0">
                            <a:latin typeface="Cambria Math"/>
                          </a:rPr>
                          <m:t>𝒂</m:t>
                        </m:r>
                      </m:den>
                    </m:f>
                  </m:oMath>
                </a14:m>
                <a:endParaRPr lang="en-US" b="1" dirty="0"/>
              </a:p>
              <a:p>
                <a:pPr lvl="1"/>
                <a:r>
                  <a:rPr lang="en-US" i="1" dirty="0"/>
                  <a:t>y</a:t>
                </a:r>
                <a:r>
                  <a:rPr lang="en-US" dirty="0"/>
                  <a:t>-coordinate found by plugging </a:t>
                </a:r>
                <a14:m>
                  <m:oMath xmlns:m="http://schemas.openxmlformats.org/officeDocument/2006/math">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𝑏</m:t>
                        </m:r>
                      </m:num>
                      <m:den>
                        <m:r>
                          <a:rPr lang="en-US" b="0" i="1" smtClean="0">
                            <a:latin typeface="Cambria Math"/>
                          </a:rPr>
                          <m:t>2</m:t>
                        </m:r>
                        <m:r>
                          <a:rPr lang="en-US" b="0" i="1" smtClean="0">
                            <a:latin typeface="Cambria Math"/>
                          </a:rPr>
                          <m:t>𝑎</m:t>
                        </m:r>
                      </m:den>
                    </m:f>
                  </m:oMath>
                </a14:m>
                <a:r>
                  <a:rPr lang="en-US" dirty="0"/>
                  <a:t> into the equation</a:t>
                </a:r>
              </a:p>
              <a:p>
                <a:pPr lvl="0"/>
                <a:r>
                  <a:rPr lang="en-US" dirty="0"/>
                  <a:t>Axis of symmetry </a:t>
                </a:r>
                <a:r>
                  <a:rPr lang="en-US" dirty="0">
                    <a:sym typeface="Wingdings"/>
                  </a:rPr>
                  <a:t></a:t>
                </a:r>
                <a:r>
                  <a:rPr lang="en-US" dirty="0"/>
                  <a:t> </a:t>
                </a:r>
                <a14:m>
                  <m:oMath xmlns:m="http://schemas.openxmlformats.org/officeDocument/2006/math">
                    <m:r>
                      <a:rPr lang="en-US" b="0" i="1" smtClean="0">
                        <a:latin typeface="Cambria Math"/>
                      </a:rPr>
                      <m:t>𝑥</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𝑏</m:t>
                        </m:r>
                      </m:num>
                      <m:den>
                        <m:r>
                          <a:rPr lang="en-US" b="0" i="1" smtClean="0">
                            <a:latin typeface="Cambria Math"/>
                          </a:rPr>
                          <m:t>2</m:t>
                        </m:r>
                        <m:r>
                          <a:rPr lang="en-US" b="0" i="1" smtClean="0">
                            <a:latin typeface="Cambria Math"/>
                          </a:rPr>
                          <m:t>𝑎</m:t>
                        </m:r>
                      </m:den>
                    </m:f>
                  </m:oMath>
                </a14:m>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0" y="1200150"/>
                <a:ext cx="8229600" cy="3657600"/>
              </a:xfrm>
              <a:blipFill>
                <a:blip r:embed="rId6"/>
                <a:stretch>
                  <a:fillRect l="-667" t="-2667"/>
                </a:stretch>
              </a:blipFill>
            </p:spPr>
            <p:txBody>
              <a:bodyPr/>
              <a:lstStyle/>
              <a:p>
                <a:r>
                  <a:rPr lang="en-US">
                    <a:noFill/>
                  </a:rPr>
                  <a:t> </a:t>
                </a:r>
              </a:p>
            </p:txBody>
          </p:sp>
        </mc:Fallback>
      </mc:AlternateContent>
      <p:sp>
        <p:nvSpPr>
          <p:cNvPr id="9" name="Freeform 8"/>
          <p:cNvSpPr/>
          <p:nvPr/>
        </p:nvSpPr>
        <p:spPr>
          <a:xfrm>
            <a:off x="6705600" y="1543050"/>
            <a:ext cx="1444752" cy="1208151"/>
          </a:xfrm>
          <a:custGeom>
            <a:avLst/>
            <a:gdLst>
              <a:gd name="connsiteX0" fmla="*/ 0 w 1444752"/>
              <a:gd name="connsiteY0" fmla="*/ 9144 h 1610868"/>
              <a:gd name="connsiteX1" fmla="*/ 777240 w 1444752"/>
              <a:gd name="connsiteY1" fmla="*/ 1609344 h 1610868"/>
              <a:gd name="connsiteX2" fmla="*/ 1444752 w 1444752"/>
              <a:gd name="connsiteY2" fmla="*/ 0 h 1610868"/>
            </a:gdLst>
            <a:ahLst/>
            <a:cxnLst>
              <a:cxn ang="0">
                <a:pos x="connsiteX0" y="connsiteY0"/>
              </a:cxn>
              <a:cxn ang="0">
                <a:pos x="connsiteX1" y="connsiteY1"/>
              </a:cxn>
              <a:cxn ang="0">
                <a:pos x="connsiteX2" y="connsiteY2"/>
              </a:cxn>
            </a:cxnLst>
            <a:rect l="l" t="t" r="r" b="b"/>
            <a:pathLst>
              <a:path w="1444752" h="1610868">
                <a:moveTo>
                  <a:pt x="0" y="9144"/>
                </a:moveTo>
                <a:cubicBezTo>
                  <a:pt x="268224" y="810006"/>
                  <a:pt x="536448" y="1610868"/>
                  <a:pt x="777240" y="1609344"/>
                </a:cubicBezTo>
                <a:cubicBezTo>
                  <a:pt x="1018032" y="1607820"/>
                  <a:pt x="1231392" y="803910"/>
                  <a:pt x="1444752" y="0"/>
                </a:cubicBezTo>
              </a:path>
            </a:pathLst>
          </a:custGeom>
          <a:ln w="57150">
            <a:solidFill>
              <a:schemeClr val="tx2">
                <a:lumMod val="75000"/>
              </a:schemeClr>
            </a:solidFill>
          </a:ln>
          <a:effectLst>
            <a:reflection blurRad="6350" stA="50000" endA="300" endPos="55000" dir="5400000" sy="-100000" algn="bl" rotWithShape="0"/>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cxnSp>
        <p:nvCxnSpPr>
          <p:cNvPr id="11" name="Straight Arrow Connector 10"/>
          <p:cNvCxnSpPr/>
          <p:nvPr/>
        </p:nvCxnSpPr>
        <p:spPr>
          <a:xfrm flipV="1">
            <a:off x="5943600" y="2743200"/>
            <a:ext cx="1524000" cy="685800"/>
          </a:xfrm>
          <a:prstGeom prst="straightConnector1">
            <a:avLst/>
          </a:prstGeom>
          <a:ln>
            <a:solidFill>
              <a:schemeClr val="accent1"/>
            </a:solidFill>
            <a:tailEnd type="arrow"/>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rot="5400000">
            <a:off x="6410325" y="2600325"/>
            <a:ext cx="211455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5715000" y="3543300"/>
            <a:ext cx="3442716" cy="857250"/>
          </a:xfrm>
          <a:custGeom>
            <a:avLst/>
            <a:gdLst>
              <a:gd name="connsiteX0" fmla="*/ 0 w 3296412"/>
              <a:gd name="connsiteY0" fmla="*/ 1380744 h 1380744"/>
              <a:gd name="connsiteX1" fmla="*/ 3017520 w 3296412"/>
              <a:gd name="connsiteY1" fmla="*/ 850392 h 1380744"/>
              <a:gd name="connsiteX2" fmla="*/ 1673352 w 3296412"/>
              <a:gd name="connsiteY2" fmla="*/ 0 h 1380744"/>
              <a:gd name="connsiteX3" fmla="*/ 1673352 w 3296412"/>
              <a:gd name="connsiteY3" fmla="*/ 0 h 1380744"/>
            </a:gdLst>
            <a:ahLst/>
            <a:cxnLst>
              <a:cxn ang="0">
                <a:pos x="connsiteX0" y="connsiteY0"/>
              </a:cxn>
              <a:cxn ang="0">
                <a:pos x="connsiteX1" y="connsiteY1"/>
              </a:cxn>
              <a:cxn ang="0">
                <a:pos x="connsiteX2" y="connsiteY2"/>
              </a:cxn>
              <a:cxn ang="0">
                <a:pos x="connsiteX3" y="connsiteY3"/>
              </a:cxn>
            </a:cxnLst>
            <a:rect l="l" t="t" r="r" b="b"/>
            <a:pathLst>
              <a:path w="3296412" h="1380744">
                <a:moveTo>
                  <a:pt x="0" y="1380744"/>
                </a:moveTo>
                <a:cubicBezTo>
                  <a:pt x="1369314" y="1230630"/>
                  <a:pt x="2738628" y="1080516"/>
                  <a:pt x="3017520" y="850392"/>
                </a:cubicBezTo>
                <a:cubicBezTo>
                  <a:pt x="3296412" y="620268"/>
                  <a:pt x="1673352" y="0"/>
                  <a:pt x="1673352" y="0"/>
                </a:cubicBezTo>
                <a:lnTo>
                  <a:pt x="1673352" y="0"/>
                </a:lnTo>
              </a:path>
            </a:pathLst>
          </a:custGeom>
          <a:ln>
            <a:solidFill>
              <a:schemeClr val="accent1"/>
            </a:solidFill>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par>
                                <p:cTn id="34" presetID="53"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childTnLst>
                                </p:cTn>
                              </p:par>
                              <p:par>
                                <p:cTn id="47" presetID="53"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animBg="1"/>
      <p:bldP spid="1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4.10 Write Quadratic Functions and Models</a:t>
            </a:r>
          </a:p>
        </p:txBody>
      </p:sp>
      <p:sp>
        <p:nvSpPr>
          <p:cNvPr id="3" name="Text Placeholder 2"/>
          <p:cNvSpPr>
            <a:spLocks noGrp="1"/>
          </p:cNvSpPr>
          <p:nvPr>
            <p:ph type="body" idx="1"/>
          </p:nvPr>
        </p:nvSpPr>
        <p:spPr/>
        <p:txBody>
          <a:bodyPr/>
          <a:lstStyle/>
          <a:p>
            <a:endParaRPr lang="en-US"/>
          </a:p>
        </p:txBody>
      </p:sp>
      <p:pic>
        <p:nvPicPr>
          <p:cNvPr id="4" name="Fib goes to Satur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4326733"/>
            <a:ext cx="609600" cy="609600"/>
          </a:xfrm>
          <a:prstGeom prst="rect">
            <a:avLst/>
          </a:prstGeom>
        </p:spPr>
      </p:pic>
    </p:spTree>
    <p:extLst>
      <p:ext uri="{BB962C8B-B14F-4D97-AF65-F5344CB8AC3E}">
        <p14:creationId xmlns:p14="http://schemas.microsoft.com/office/powerpoint/2010/main" val="334452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Algebra 2</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152538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4.10 Write Quadratic Functions and Models</a:t>
            </a:r>
          </a:p>
        </p:txBody>
      </p:sp>
      <p:sp>
        <p:nvSpPr>
          <p:cNvPr id="3" name="Content Placeholder 2"/>
          <p:cNvSpPr>
            <a:spLocks noGrp="1"/>
          </p:cNvSpPr>
          <p:nvPr>
            <p:ph idx="1"/>
          </p:nvPr>
        </p:nvSpPr>
        <p:spPr/>
        <p:txBody>
          <a:bodyPr/>
          <a:lstStyle/>
          <a:p>
            <a:r>
              <a:rPr lang="en-US" dirty="0"/>
              <a:t>We can easily find the equations of lines (</a:t>
            </a:r>
            <a:r>
              <a:rPr lang="en-US" i="1" dirty="0"/>
              <a:t>y</a:t>
            </a:r>
            <a:r>
              <a:rPr lang="en-US" dirty="0"/>
              <a:t> = </a:t>
            </a:r>
            <a:r>
              <a:rPr lang="en-US" i="1" dirty="0" err="1"/>
              <a:t>mx</a:t>
            </a:r>
            <a:r>
              <a:rPr lang="en-US" dirty="0"/>
              <a:t> + </a:t>
            </a:r>
            <a:r>
              <a:rPr lang="en-US" i="1" dirty="0"/>
              <a:t>b</a:t>
            </a:r>
            <a:r>
              <a:rPr lang="en-US" dirty="0"/>
              <a:t>), but curves are a little more tricky.  </a:t>
            </a:r>
          </a:p>
          <a:p>
            <a:endParaRPr lang="en-US" dirty="0"/>
          </a:p>
          <a:p>
            <a:r>
              <a:rPr lang="en-US" dirty="0"/>
              <a:t>Today we will learn how to fit a quadratic function to some given points.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4.10 Write Quadratic Functions and Models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77500" lnSpcReduction="20000"/>
              </a:bodyPr>
              <a:lstStyle/>
              <a:p>
                <a:r>
                  <a:rPr lang="en-US" sz="2800" dirty="0"/>
                  <a:t>Vertex Form </a:t>
                </a:r>
                <a:r>
                  <a:rPr lang="en-US" sz="2800" dirty="0">
                    <a:sym typeface="Wingdings"/>
                  </a:rPr>
                  <a:t></a:t>
                </a:r>
                <a:r>
                  <a:rPr lang="en-US" sz="2800" dirty="0"/>
                  <a:t> given vertex and one other point</a:t>
                </a:r>
                <a:endParaRPr lang="en-US" b="1" i="1" dirty="0">
                  <a:latin typeface="Cambria Math" panose="02040503050406030204" pitchFamily="18" charset="0"/>
                </a:endParaRPr>
              </a:p>
              <a:p>
                <a:pPr lvl="1"/>
                <a14:m>
                  <m:oMath xmlns:m="http://schemas.openxmlformats.org/officeDocument/2006/math">
                    <m:r>
                      <a:rPr lang="en-US" b="1" i="1" dirty="0">
                        <a:latin typeface="Cambria Math" panose="02040503050406030204" pitchFamily="18" charset="0"/>
                      </a:rPr>
                      <m:t>𝒚</m:t>
                    </m:r>
                    <m:r>
                      <a:rPr lang="en-US" b="1" i="1" dirty="0">
                        <a:latin typeface="Cambria Math" panose="02040503050406030204" pitchFamily="18" charset="0"/>
                      </a:rPr>
                      <m:t>=</m:t>
                    </m:r>
                    <m:r>
                      <a:rPr lang="en-US" b="1" i="1" dirty="0">
                        <a:latin typeface="Cambria Math" panose="02040503050406030204" pitchFamily="18" charset="0"/>
                      </a:rPr>
                      <m:t>𝒂</m:t>
                    </m:r>
                    <m:sSup>
                      <m:sSupPr>
                        <m:ctrlPr>
                          <a:rPr lang="en-US" b="1" i="1" dirty="0">
                            <a:latin typeface="Cambria Math" panose="02040503050406030204" pitchFamily="18" charset="0"/>
                          </a:rPr>
                        </m:ctrlPr>
                      </m:sSupPr>
                      <m:e>
                        <m:d>
                          <m:dPr>
                            <m:ctrlPr>
                              <a:rPr lang="en-US" b="1" i="1" dirty="0">
                                <a:latin typeface="Cambria Math" panose="02040503050406030204" pitchFamily="18" charset="0"/>
                              </a:rPr>
                            </m:ctrlPr>
                          </m:dPr>
                          <m:e>
                            <m:r>
                              <a:rPr lang="en-US" b="1" i="1" dirty="0">
                                <a:latin typeface="Cambria Math" panose="02040503050406030204" pitchFamily="18" charset="0"/>
                              </a:rPr>
                              <m:t>𝒙</m:t>
                            </m:r>
                            <m:r>
                              <a:rPr lang="en-US" b="1" i="1" dirty="0">
                                <a:latin typeface="Cambria Math" panose="02040503050406030204" pitchFamily="18" charset="0"/>
                              </a:rPr>
                              <m:t>−</m:t>
                            </m:r>
                            <m:r>
                              <a:rPr lang="en-US" b="1" i="1" dirty="0">
                                <a:latin typeface="Cambria Math" panose="02040503050406030204" pitchFamily="18" charset="0"/>
                              </a:rPr>
                              <m:t>𝒉</m:t>
                            </m:r>
                          </m:e>
                        </m:d>
                      </m:e>
                      <m:sup>
                        <m:r>
                          <a:rPr lang="en-US" b="1" i="1" dirty="0">
                            <a:latin typeface="Cambria Math" panose="02040503050406030204" pitchFamily="18" charset="0"/>
                          </a:rPr>
                          <m:t>𝟐</m:t>
                        </m:r>
                      </m:sup>
                    </m:sSup>
                    <m:r>
                      <a:rPr lang="en-US" b="1" i="1" dirty="0">
                        <a:latin typeface="Cambria Math" panose="02040503050406030204" pitchFamily="18" charset="0"/>
                      </a:rPr>
                      <m:t>+</m:t>
                    </m:r>
                    <m:r>
                      <a:rPr lang="en-US" b="1" i="1" dirty="0">
                        <a:latin typeface="Cambria Math" panose="02040503050406030204" pitchFamily="18" charset="0"/>
                      </a:rPr>
                      <m:t>𝒌</m:t>
                    </m:r>
                  </m:oMath>
                </a14:m>
                <a:endParaRPr lang="en-US" dirty="0"/>
              </a:p>
              <a:p>
                <a:pPr lvl="1"/>
                <a:r>
                  <a:rPr lang="en-US" sz="2400" dirty="0"/>
                  <a:t>Fill in the vertex (</a:t>
                </a:r>
                <a:r>
                  <a:rPr lang="en-US" sz="2400" i="1" dirty="0"/>
                  <a:t>h</a:t>
                </a:r>
                <a:r>
                  <a:rPr lang="en-US" sz="2400" dirty="0"/>
                  <a:t>, </a:t>
                </a:r>
                <a:r>
                  <a:rPr lang="en-US" sz="2400" i="1" dirty="0"/>
                  <a:t>k</a:t>
                </a:r>
                <a:r>
                  <a:rPr lang="en-US" sz="2400" dirty="0"/>
                  <a:t>)</a:t>
                </a:r>
              </a:p>
              <a:p>
                <a:pPr lvl="1"/>
                <a:r>
                  <a:rPr lang="en-US" sz="2400" dirty="0"/>
                  <a:t>Plug in your other point (</a:t>
                </a:r>
                <a:r>
                  <a:rPr lang="en-US" sz="2400" i="1" dirty="0"/>
                  <a:t>x</a:t>
                </a:r>
                <a:r>
                  <a:rPr lang="en-US" sz="2400" dirty="0"/>
                  <a:t>, y</a:t>
                </a:r>
                <a:r>
                  <a:rPr lang="en-US" sz="2400" i="1" dirty="0"/>
                  <a:t>)</a:t>
                </a:r>
                <a:r>
                  <a:rPr lang="en-US" sz="2400" dirty="0"/>
                  <a:t> and find </a:t>
                </a:r>
                <a:r>
                  <a:rPr lang="en-US" sz="2400" i="1" dirty="0"/>
                  <a:t>a</a:t>
                </a:r>
              </a:p>
              <a:p>
                <a:pPr lvl="1"/>
                <a:r>
                  <a:rPr lang="en-US" sz="2400" dirty="0"/>
                  <a:t>Write the equation</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491" t="-3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77500" lnSpcReduction="20000"/>
              </a:bodyPr>
              <a:lstStyle/>
              <a:p>
                <a:r>
                  <a:rPr lang="en-US" dirty="0"/>
                  <a:t>Write the equation of the parabola with vertex at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−2, 1</m:t>
                        </m:r>
                      </m:e>
                    </m:d>
                  </m:oMath>
                </a14:m>
                <a:r>
                  <a:rPr lang="en-US" dirty="0"/>
                  <a:t>, point at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1, −1</m:t>
                        </m:r>
                      </m:e>
                    </m:d>
                  </m:oMath>
                </a14:m>
                <a:r>
                  <a:rPr lang="en-US" dirty="0"/>
                  <a:t>.</a:t>
                </a:r>
              </a:p>
              <a:p>
                <a:pPr lvl="1"/>
                <a14:m>
                  <m:oMath xmlns:m="http://schemas.openxmlformats.org/officeDocument/2006/math">
                    <m:r>
                      <a:rPr lang="en-US" i="1" dirty="0" smtClean="0">
                        <a:solidFill>
                          <a:schemeClr val="accent1"/>
                        </a:solidFill>
                        <a:latin typeface="Cambria Math" panose="02040503050406030204" pitchFamily="18" charset="0"/>
                      </a:rPr>
                      <m:t>𝑦</m:t>
                    </m:r>
                    <m:r>
                      <a:rPr lang="en-US"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𝑎</m:t>
                    </m:r>
                    <m:sSup>
                      <m:sSupPr>
                        <m:ctrlPr>
                          <a:rPr lang="en-US" b="0" i="1" dirty="0" smtClean="0">
                            <a:solidFill>
                              <a:schemeClr val="accent1"/>
                            </a:solidFill>
                            <a:latin typeface="Cambria Math" panose="02040503050406030204" pitchFamily="18" charset="0"/>
                          </a:rPr>
                        </m:ctrlPr>
                      </m:sSupPr>
                      <m:e>
                        <m:d>
                          <m:dPr>
                            <m:ctrlPr>
                              <a:rPr lang="en-US" i="1" dirty="0" smtClean="0">
                                <a:solidFill>
                                  <a:schemeClr val="accent1"/>
                                </a:solidFill>
                                <a:latin typeface="Cambria Math" panose="02040503050406030204" pitchFamily="18" charset="0"/>
                              </a:rPr>
                            </m:ctrlPr>
                          </m:dPr>
                          <m:e>
                            <m:r>
                              <a:rPr lang="en-US" i="1" dirty="0" smtClean="0">
                                <a:solidFill>
                                  <a:schemeClr val="accent1"/>
                                </a:solidFill>
                                <a:latin typeface="Cambria Math" panose="02040503050406030204" pitchFamily="18" charset="0"/>
                              </a:rPr>
                              <m:t>𝑥</m:t>
                            </m:r>
                            <m:r>
                              <a:rPr lang="en-US" i="1" dirty="0" smtClean="0">
                                <a:solidFill>
                                  <a:schemeClr val="accent1"/>
                                </a:solidFill>
                                <a:latin typeface="Cambria Math" panose="02040503050406030204" pitchFamily="18" charset="0"/>
                              </a:rPr>
                              <m:t>+2</m:t>
                            </m:r>
                          </m:e>
                        </m:d>
                      </m:e>
                      <m:sup>
                        <m:r>
                          <a:rPr lang="en-US" b="0" i="1" dirty="0" smtClean="0">
                            <a:solidFill>
                              <a:schemeClr val="accent1"/>
                            </a:solidFill>
                            <a:latin typeface="Cambria Math" panose="02040503050406030204" pitchFamily="18" charset="0"/>
                          </a:rPr>
                          <m:t>2</m:t>
                        </m:r>
                      </m:sup>
                    </m:sSup>
                    <m:r>
                      <a:rPr lang="en-US" i="1" dirty="0">
                        <a:solidFill>
                          <a:schemeClr val="accent1"/>
                        </a:solidFill>
                        <a:latin typeface="Cambria Math" panose="02040503050406030204" pitchFamily="18" charset="0"/>
                      </a:rPr>
                      <m:t>+</m:t>
                    </m:r>
                    <m:r>
                      <a:rPr lang="en-US" i="1" dirty="0" smtClean="0">
                        <a:solidFill>
                          <a:schemeClr val="accent6"/>
                        </a:solidFill>
                        <a:latin typeface="Cambria Math" panose="02040503050406030204" pitchFamily="18" charset="0"/>
                      </a:rPr>
                      <m:t>1</m:t>
                    </m:r>
                  </m:oMath>
                </a14:m>
                <a:endParaRPr lang="en-US" i="1" dirty="0">
                  <a:solidFill>
                    <a:schemeClr val="accent1"/>
                  </a:solidFill>
                  <a:latin typeface="Cambria Math" panose="02040503050406030204" pitchFamily="18" charset="0"/>
                </a:endParaRPr>
              </a:p>
              <a:p>
                <a:pPr lvl="1"/>
                <a14:m>
                  <m:oMath xmlns:m="http://schemas.openxmlformats.org/officeDocument/2006/math">
                    <m:r>
                      <a:rPr lang="en-US" i="1" dirty="0" smtClean="0">
                        <a:solidFill>
                          <a:schemeClr val="accent2"/>
                        </a:solidFill>
                        <a:latin typeface="Cambria Math" panose="02040503050406030204" pitchFamily="18" charset="0"/>
                      </a:rPr>
                      <m:t>−1</m:t>
                    </m:r>
                    <m:r>
                      <a:rPr lang="en-US" i="1" dirty="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𝑎</m:t>
                    </m:r>
                    <m:sSup>
                      <m:sSupPr>
                        <m:ctrlPr>
                          <a:rPr lang="en-US" b="0" i="1" dirty="0" smtClean="0">
                            <a:solidFill>
                              <a:schemeClr val="accent1"/>
                            </a:solidFill>
                            <a:latin typeface="Cambria Math" panose="02040503050406030204" pitchFamily="18" charset="0"/>
                          </a:rPr>
                        </m:ctrlPr>
                      </m:sSupPr>
                      <m:e>
                        <m:d>
                          <m:dPr>
                            <m:ctrlPr>
                              <a:rPr lang="en-US" i="1" dirty="0">
                                <a:solidFill>
                                  <a:schemeClr val="accent1"/>
                                </a:solidFill>
                                <a:latin typeface="Cambria Math" panose="02040503050406030204" pitchFamily="18" charset="0"/>
                              </a:rPr>
                            </m:ctrlPr>
                          </m:dPr>
                          <m:e>
                            <m:r>
                              <a:rPr lang="en-US" i="1" dirty="0" smtClean="0">
                                <a:solidFill>
                                  <a:schemeClr val="accent2"/>
                                </a:solidFill>
                                <a:latin typeface="Cambria Math" panose="02040503050406030204" pitchFamily="18" charset="0"/>
                              </a:rPr>
                              <m:t>1</m:t>
                            </m:r>
                            <m:r>
                              <a:rPr lang="en-US" i="1" dirty="0">
                                <a:solidFill>
                                  <a:schemeClr val="accent1"/>
                                </a:solidFill>
                                <a:latin typeface="Cambria Math" panose="02040503050406030204" pitchFamily="18" charset="0"/>
                              </a:rPr>
                              <m:t>+</m:t>
                            </m:r>
                            <m:r>
                              <a:rPr lang="en-US" i="1" dirty="0" smtClean="0">
                                <a:solidFill>
                                  <a:schemeClr val="accent6"/>
                                </a:solidFill>
                                <a:latin typeface="Cambria Math" panose="02040503050406030204" pitchFamily="18" charset="0"/>
                              </a:rPr>
                              <m:t>2</m:t>
                            </m:r>
                          </m:e>
                        </m:d>
                      </m:e>
                      <m:sup>
                        <m:r>
                          <a:rPr lang="en-US" b="0" i="1" dirty="0" smtClean="0">
                            <a:solidFill>
                              <a:schemeClr val="accent1"/>
                            </a:solidFill>
                            <a:latin typeface="Cambria Math" panose="02040503050406030204" pitchFamily="18" charset="0"/>
                          </a:rPr>
                          <m:t>2</m:t>
                        </m:r>
                      </m:sup>
                    </m:sSup>
                    <m:r>
                      <a:rPr lang="en-US" i="1" dirty="0">
                        <a:solidFill>
                          <a:schemeClr val="accent1"/>
                        </a:solidFill>
                        <a:latin typeface="Cambria Math" panose="02040503050406030204" pitchFamily="18" charset="0"/>
                      </a:rPr>
                      <m:t>+</m:t>
                    </m:r>
                    <m:r>
                      <a:rPr lang="en-US" i="1" dirty="0" smtClean="0">
                        <a:solidFill>
                          <a:schemeClr val="accent6"/>
                        </a:solidFill>
                        <a:latin typeface="Cambria Math" panose="02040503050406030204" pitchFamily="18" charset="0"/>
                      </a:rPr>
                      <m:t>1</m:t>
                    </m:r>
                  </m:oMath>
                </a14:m>
                <a:endParaRPr lang="en-US" i="1" dirty="0">
                  <a:solidFill>
                    <a:schemeClr val="accent6"/>
                  </a:solidFill>
                  <a:latin typeface="Cambria Math" panose="02040503050406030204" pitchFamily="18" charset="0"/>
                </a:endParaRPr>
              </a:p>
              <a:p>
                <a:pPr lvl="1"/>
                <a14:m>
                  <m:oMath xmlns:m="http://schemas.openxmlformats.org/officeDocument/2006/math">
                    <m:r>
                      <a:rPr lang="en-US" i="1" dirty="0">
                        <a:solidFill>
                          <a:schemeClr val="accent1"/>
                        </a:solidFill>
                        <a:latin typeface="Cambria Math" panose="02040503050406030204" pitchFamily="18" charset="0"/>
                      </a:rPr>
                      <m:t>−1=9</m:t>
                    </m:r>
                    <m:r>
                      <a:rPr lang="en-US" i="1" dirty="0">
                        <a:solidFill>
                          <a:schemeClr val="accent1"/>
                        </a:solidFill>
                        <a:latin typeface="Cambria Math" panose="02040503050406030204" pitchFamily="18" charset="0"/>
                      </a:rPr>
                      <m:t>𝑎</m:t>
                    </m:r>
                    <m:r>
                      <a:rPr lang="en-US" i="1" dirty="0">
                        <a:solidFill>
                          <a:schemeClr val="accent1"/>
                        </a:solidFill>
                        <a:latin typeface="Cambria Math" panose="02040503050406030204" pitchFamily="18" charset="0"/>
                      </a:rPr>
                      <m:t>+1</m:t>
                    </m:r>
                  </m:oMath>
                </a14:m>
                <a:endParaRPr lang="en-US" i="1" dirty="0">
                  <a:solidFill>
                    <a:schemeClr val="accent1"/>
                  </a:solidFill>
                  <a:latin typeface="Cambria Math" panose="02040503050406030204" pitchFamily="18" charset="0"/>
                </a:endParaRPr>
              </a:p>
              <a:p>
                <a:pPr lvl="1"/>
                <a14:m>
                  <m:oMath xmlns:m="http://schemas.openxmlformats.org/officeDocument/2006/math">
                    <m:r>
                      <a:rPr lang="en-US" i="1" dirty="0">
                        <a:solidFill>
                          <a:schemeClr val="accent1"/>
                        </a:solidFill>
                        <a:latin typeface="Cambria Math" panose="02040503050406030204" pitchFamily="18" charset="0"/>
                      </a:rPr>
                      <m:t>−2=9</m:t>
                    </m:r>
                    <m:r>
                      <a:rPr lang="en-US" i="1" dirty="0">
                        <a:solidFill>
                          <a:schemeClr val="accent1"/>
                        </a:solidFill>
                        <a:latin typeface="Cambria Math" panose="02040503050406030204" pitchFamily="18" charset="0"/>
                      </a:rPr>
                      <m:t>𝑎</m:t>
                    </m:r>
                  </m:oMath>
                </a14:m>
                <a:endParaRPr lang="en-US" i="1" dirty="0">
                  <a:solidFill>
                    <a:schemeClr val="accent1"/>
                  </a:solidFill>
                  <a:latin typeface="Cambria Math" panose="02040503050406030204" pitchFamily="18" charset="0"/>
                </a:endParaRPr>
              </a:p>
              <a:p>
                <a:pPr lvl="1"/>
                <a14:m>
                  <m:oMath xmlns:m="http://schemas.openxmlformats.org/officeDocument/2006/math">
                    <m:r>
                      <a:rPr lang="en-US" i="1" dirty="0">
                        <a:solidFill>
                          <a:schemeClr val="accent1"/>
                        </a:solidFill>
                        <a:latin typeface="Cambria Math" panose="02040503050406030204" pitchFamily="18" charset="0"/>
                      </a:rPr>
                      <m:t>𝑎</m:t>
                    </m:r>
                    <m:r>
                      <a:rPr lang="en-US" i="1" dirty="0">
                        <a:solidFill>
                          <a:schemeClr val="accent1"/>
                        </a:solidFill>
                        <a:latin typeface="Cambria Math" panose="02040503050406030204" pitchFamily="18" charset="0"/>
                      </a:rPr>
                      <m:t>=−</m:t>
                    </m:r>
                    <m:f>
                      <m:fPr>
                        <m:ctrlPr>
                          <a:rPr lang="en-US" i="1" dirty="0">
                            <a:solidFill>
                              <a:schemeClr val="tx2"/>
                            </a:solidFill>
                            <a:latin typeface="Cambria Math" panose="02040503050406030204" pitchFamily="18" charset="0"/>
                          </a:rPr>
                        </m:ctrlPr>
                      </m:fPr>
                      <m:num>
                        <m:r>
                          <a:rPr lang="en-US" i="1" dirty="0">
                            <a:solidFill>
                              <a:schemeClr val="tx2"/>
                            </a:solidFill>
                            <a:latin typeface="Cambria Math" panose="02040503050406030204" pitchFamily="18" charset="0"/>
                          </a:rPr>
                          <m:t>2</m:t>
                        </m:r>
                      </m:num>
                      <m:den>
                        <m:r>
                          <a:rPr lang="en-US" i="1" dirty="0">
                            <a:solidFill>
                              <a:schemeClr val="tx2"/>
                            </a:solidFill>
                            <a:latin typeface="Cambria Math" panose="02040503050406030204" pitchFamily="18" charset="0"/>
                          </a:rPr>
                          <m:t>9</m:t>
                        </m:r>
                      </m:den>
                    </m:f>
                  </m:oMath>
                </a14:m>
                <a:endParaRPr lang="en-US" i="1" dirty="0">
                  <a:solidFill>
                    <a:schemeClr val="accent1"/>
                  </a:solidFill>
                  <a:latin typeface="Cambria Math" panose="02040503050406030204" pitchFamily="18" charset="0"/>
                </a:endParaRPr>
              </a:p>
              <a:p>
                <a:pPr lvl="1"/>
                <a14:m>
                  <m:oMath xmlns:m="http://schemas.openxmlformats.org/officeDocument/2006/math">
                    <m:r>
                      <a:rPr lang="en-US" i="1" dirty="0">
                        <a:solidFill>
                          <a:schemeClr val="accent1"/>
                        </a:solidFill>
                        <a:latin typeface="Cambria Math" panose="02040503050406030204" pitchFamily="18" charset="0"/>
                      </a:rPr>
                      <m:t>𝑦</m:t>
                    </m:r>
                    <m:r>
                      <a:rPr lang="en-US" i="1" dirty="0">
                        <a:solidFill>
                          <a:schemeClr val="accent1"/>
                        </a:solidFill>
                        <a:latin typeface="Cambria Math" panose="02040503050406030204" pitchFamily="18" charset="0"/>
                      </a:rPr>
                      <m:t>=−</m:t>
                    </m:r>
                    <m:f>
                      <m:fPr>
                        <m:ctrlPr>
                          <a:rPr lang="en-US" i="1" dirty="0">
                            <a:solidFill>
                              <a:schemeClr val="tx2"/>
                            </a:solidFill>
                            <a:latin typeface="Cambria Math" panose="02040503050406030204" pitchFamily="18" charset="0"/>
                          </a:rPr>
                        </m:ctrlPr>
                      </m:fPr>
                      <m:num>
                        <m:r>
                          <a:rPr lang="en-US" i="1" dirty="0">
                            <a:solidFill>
                              <a:schemeClr val="tx2"/>
                            </a:solidFill>
                            <a:latin typeface="Cambria Math" panose="02040503050406030204" pitchFamily="18" charset="0"/>
                          </a:rPr>
                          <m:t>2</m:t>
                        </m:r>
                      </m:num>
                      <m:den>
                        <m:r>
                          <a:rPr lang="en-US" i="1" dirty="0">
                            <a:solidFill>
                              <a:schemeClr val="tx2"/>
                            </a:solidFill>
                            <a:latin typeface="Cambria Math" panose="02040503050406030204" pitchFamily="18" charset="0"/>
                          </a:rPr>
                          <m:t>9</m:t>
                        </m:r>
                      </m:den>
                    </m:f>
                    <m:sSup>
                      <m:sSupPr>
                        <m:ctrlPr>
                          <a:rPr lang="en-US" b="0" i="1" dirty="0" smtClean="0">
                            <a:solidFill>
                              <a:schemeClr val="accent1"/>
                            </a:solidFill>
                            <a:latin typeface="Cambria Math" panose="02040503050406030204" pitchFamily="18" charset="0"/>
                          </a:rPr>
                        </m:ctrlPr>
                      </m:sSupPr>
                      <m:e>
                        <m:d>
                          <m:dPr>
                            <m:ctrlPr>
                              <a:rPr lang="en-US" i="1" dirty="0">
                                <a:solidFill>
                                  <a:schemeClr val="accent1"/>
                                </a:solidFill>
                                <a:latin typeface="Cambria Math" panose="02040503050406030204" pitchFamily="18" charset="0"/>
                              </a:rPr>
                            </m:ctrlPr>
                          </m:dPr>
                          <m:e>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+2</m:t>
                            </m:r>
                          </m:e>
                        </m:d>
                      </m:e>
                      <m:sup>
                        <m:r>
                          <a:rPr lang="en-US" b="0" i="1" dirty="0" smtClean="0">
                            <a:solidFill>
                              <a:schemeClr val="accent1"/>
                            </a:solidFill>
                            <a:latin typeface="Cambria Math" panose="02040503050406030204" pitchFamily="18" charset="0"/>
                          </a:rPr>
                          <m:t>2</m:t>
                        </m:r>
                      </m:sup>
                    </m:sSup>
                    <m:r>
                      <a:rPr lang="en-US" i="1" dirty="0">
                        <a:solidFill>
                          <a:schemeClr val="accent1"/>
                        </a:solidFill>
                        <a:latin typeface="Cambria Math" panose="02040503050406030204" pitchFamily="18" charset="0"/>
                      </a:rPr>
                      <m:t>+</m:t>
                    </m:r>
                    <m:r>
                      <a:rPr lang="en-US" i="1" dirty="0" smtClean="0">
                        <a:solidFill>
                          <a:schemeClr val="accent6"/>
                        </a:solidFill>
                        <a:latin typeface="Cambria Math" panose="02040503050406030204" pitchFamily="18" charset="0"/>
                      </a:rPr>
                      <m:t>1</m:t>
                    </m:r>
                  </m:oMath>
                </a14:m>
                <a:endParaRPr lang="en-US" dirty="0">
                  <a:solidFill>
                    <a:schemeClr val="accent1"/>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1628" t="-3232"/>
                </a:stretch>
              </a:blipFill>
            </p:spPr>
            <p:txBody>
              <a:bodyPr/>
              <a:lstStyle/>
              <a:p>
                <a:r>
                  <a:rPr lang="en-US">
                    <a:noFill/>
                  </a:rPr>
                  <a:t> </a:t>
                </a:r>
              </a:p>
            </p:txBody>
          </p:sp>
        </mc:Fallback>
      </mc:AlternateContent>
      <p:sp>
        <p:nvSpPr>
          <p:cNvPr id="5" name="TextBox 4"/>
          <p:cNvSpPr txBox="1"/>
          <p:nvPr/>
        </p:nvSpPr>
        <p:spPr>
          <a:xfrm>
            <a:off x="7924800" y="1657350"/>
            <a:ext cx="914400" cy="461665"/>
          </a:xfrm>
          <a:prstGeom prst="rect">
            <a:avLst/>
          </a:prstGeom>
          <a:noFill/>
        </p:spPr>
        <p:txBody>
          <a:bodyPr wrap="square" rtlCol="0">
            <a:spAutoFit/>
          </a:bodyPr>
          <a:lstStyle/>
          <a:p>
            <a:r>
              <a:rPr lang="en-US" sz="2400" dirty="0">
                <a:solidFill>
                  <a:schemeClr val="accent6"/>
                </a:solidFill>
              </a:rPr>
              <a:t>(</a:t>
            </a:r>
            <a:r>
              <a:rPr lang="en-US" sz="2400" i="1" dirty="0">
                <a:solidFill>
                  <a:schemeClr val="accent6"/>
                </a:solidFill>
              </a:rPr>
              <a:t>h</a:t>
            </a:r>
            <a:r>
              <a:rPr lang="en-US" sz="2400" dirty="0">
                <a:solidFill>
                  <a:schemeClr val="accent6"/>
                </a:solidFill>
              </a:rPr>
              <a:t>, </a:t>
            </a:r>
            <a:r>
              <a:rPr lang="en-US" sz="2400" i="1" dirty="0">
                <a:solidFill>
                  <a:schemeClr val="accent6"/>
                </a:solidFill>
              </a:rPr>
              <a:t>k</a:t>
            </a:r>
            <a:r>
              <a:rPr lang="en-US" sz="2400" dirty="0">
                <a:solidFill>
                  <a:schemeClr val="accent6"/>
                </a:solidFill>
              </a:rPr>
              <a:t>)</a:t>
            </a:r>
          </a:p>
        </p:txBody>
      </p:sp>
      <p:sp>
        <p:nvSpPr>
          <p:cNvPr id="6" name="TextBox 5"/>
          <p:cNvSpPr txBox="1"/>
          <p:nvPr/>
        </p:nvSpPr>
        <p:spPr>
          <a:xfrm>
            <a:off x="6096000" y="1809750"/>
            <a:ext cx="914400" cy="461665"/>
          </a:xfrm>
          <a:prstGeom prst="rect">
            <a:avLst/>
          </a:prstGeom>
          <a:noFill/>
        </p:spPr>
        <p:txBody>
          <a:bodyPr wrap="square" rtlCol="0">
            <a:spAutoFit/>
          </a:bodyPr>
          <a:lstStyle/>
          <a:p>
            <a:r>
              <a:rPr lang="en-US" sz="2400" dirty="0">
                <a:solidFill>
                  <a:schemeClr val="accent2"/>
                </a:solidFill>
              </a:rPr>
              <a:t>(</a:t>
            </a:r>
            <a:r>
              <a:rPr lang="en-US" sz="2400" i="1" dirty="0">
                <a:solidFill>
                  <a:schemeClr val="accent2"/>
                </a:solidFill>
              </a:rPr>
              <a:t>x</a:t>
            </a:r>
            <a:r>
              <a:rPr lang="en-US" sz="2400" dirty="0">
                <a:solidFill>
                  <a:schemeClr val="accent2"/>
                </a:solidFill>
              </a:rPr>
              <a:t>, </a:t>
            </a:r>
            <a:r>
              <a:rPr lang="en-US" sz="2400" i="1" dirty="0">
                <a:solidFill>
                  <a:schemeClr val="accent2"/>
                </a:solidFill>
              </a:rPr>
              <a:t>y</a:t>
            </a:r>
            <a:r>
              <a:rPr lang="en-US" sz="2400" dirty="0">
                <a:solidFill>
                  <a:schemeClr val="accent2"/>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3">
                                            <p:txEl>
                                              <p:pRg st="1" end="1"/>
                                            </p:txEl>
                                          </p:spTgt>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p:bldP spid="6" grpId="0"/>
    </p:bldLst>
  </p:timing>
  <p:extLst mod="1"/>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4.10 Write Quadratic Functions and Models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a:bodyPr>
              <a:lstStyle/>
              <a:p>
                <a:r>
                  <a:rPr lang="en-US" sz="2800" dirty="0"/>
                  <a:t>Intercept Form </a:t>
                </a:r>
                <a:r>
                  <a:rPr lang="en-US" sz="2800" dirty="0">
                    <a:sym typeface="Wingdings"/>
                  </a:rPr>
                  <a:t></a:t>
                </a:r>
                <a:r>
                  <a:rPr lang="en-US" sz="2800" dirty="0"/>
                  <a:t> given the x-intercepts and one other point</a:t>
                </a:r>
              </a:p>
              <a:p>
                <a:pPr lvl="1"/>
                <a:r>
                  <a:rPr lang="en-US" sz="2400" dirty="0"/>
                  <a:t>Fill in </a:t>
                </a:r>
                <a14:m>
                  <m:oMath xmlns:m="http://schemas.openxmlformats.org/officeDocument/2006/math">
                    <m:r>
                      <a:rPr lang="en-US" sz="2400" b="1" i="1" dirty="0" smtClean="0">
                        <a:latin typeface="Cambria Math" panose="02040503050406030204" pitchFamily="18" charset="0"/>
                      </a:rPr>
                      <m:t>𝒚</m:t>
                    </m:r>
                    <m:r>
                      <a:rPr lang="en-US" sz="2400" b="1" i="1" dirty="0" smtClean="0">
                        <a:latin typeface="Cambria Math" panose="02040503050406030204" pitchFamily="18" charset="0"/>
                      </a:rPr>
                      <m:t>=</m:t>
                    </m:r>
                    <m:r>
                      <a:rPr lang="en-US" sz="2400" b="1" i="1" dirty="0" smtClean="0">
                        <a:latin typeface="Cambria Math" panose="02040503050406030204" pitchFamily="18" charset="0"/>
                      </a:rPr>
                      <m:t>𝒂</m:t>
                    </m:r>
                    <m:d>
                      <m:dPr>
                        <m:ctrlPr>
                          <a:rPr lang="en-US" sz="2400" b="1" i="1" dirty="0" smtClean="0">
                            <a:latin typeface="Cambria Math" panose="02040503050406030204" pitchFamily="18" charset="0"/>
                          </a:rPr>
                        </m:ctrlPr>
                      </m:dPr>
                      <m:e>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r>
                          <a:rPr lang="en-US" sz="2400" b="1" i="1" dirty="0" smtClean="0">
                            <a:latin typeface="Cambria Math" panose="02040503050406030204" pitchFamily="18" charset="0"/>
                          </a:rPr>
                          <m:t>𝒑</m:t>
                        </m:r>
                      </m:e>
                    </m:d>
                    <m:d>
                      <m:dPr>
                        <m:ctrlPr>
                          <a:rPr lang="en-US" sz="2400" b="1" i="1" dirty="0" smtClean="0">
                            <a:latin typeface="Cambria Math" panose="02040503050406030204" pitchFamily="18" charset="0"/>
                          </a:rPr>
                        </m:ctrlPr>
                      </m:dPr>
                      <m:e>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r>
                          <a:rPr lang="en-US" sz="2400" b="1" i="1" dirty="0" smtClean="0">
                            <a:latin typeface="Cambria Math" panose="02040503050406030204" pitchFamily="18" charset="0"/>
                          </a:rPr>
                          <m:t>𝒒</m:t>
                        </m:r>
                      </m:e>
                    </m:d>
                  </m:oMath>
                </a14:m>
                <a:r>
                  <a:rPr lang="en-US" sz="2400" b="1" dirty="0"/>
                  <a:t> </a:t>
                </a:r>
                <a:r>
                  <a:rPr lang="en-US" sz="2400" dirty="0"/>
                  <a:t>with the intercepts (</a:t>
                </a:r>
                <a:r>
                  <a:rPr lang="en-US" sz="2400" i="1" dirty="0"/>
                  <a:t>p</a:t>
                </a:r>
                <a:r>
                  <a:rPr lang="en-US" sz="2400" dirty="0"/>
                  <a:t> and </a:t>
                </a:r>
                <a:r>
                  <a:rPr lang="en-US" sz="2400" i="1" dirty="0"/>
                  <a:t>q</a:t>
                </a:r>
                <a:r>
                  <a:rPr lang="en-US" sz="2400" dirty="0"/>
                  <a:t>)</a:t>
                </a:r>
              </a:p>
              <a:p>
                <a:pPr lvl="1"/>
                <a:r>
                  <a:rPr lang="en-US" sz="2400" dirty="0"/>
                  <a:t>Plug in your other point (</a:t>
                </a:r>
                <a:r>
                  <a:rPr lang="en-US" sz="2400" i="1" dirty="0"/>
                  <a:t>x</a:t>
                </a:r>
                <a:r>
                  <a:rPr lang="en-US" sz="2400" dirty="0"/>
                  <a:t>, </a:t>
                </a:r>
                <a:r>
                  <a:rPr lang="en-US" sz="2400" i="1" dirty="0"/>
                  <a:t>y</a:t>
                </a:r>
                <a:r>
                  <a:rPr lang="en-US" dirty="0"/>
                  <a:t>)</a:t>
                </a:r>
                <a:r>
                  <a:rPr lang="en-US" sz="2400" dirty="0"/>
                  <a:t> and find </a:t>
                </a:r>
                <a:r>
                  <a:rPr lang="en-US" sz="2400" i="1" dirty="0"/>
                  <a:t>a</a:t>
                </a:r>
              </a:p>
              <a:p>
                <a:pPr lvl="1"/>
                <a:r>
                  <a:rPr lang="en-US" sz="2400" dirty="0"/>
                  <a:t>Write the equation</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033" t="-1616" r="-1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92500"/>
              </a:bodyPr>
              <a:lstStyle/>
              <a:p>
                <a:r>
                  <a:rPr lang="en-US" dirty="0"/>
                  <a:t>Write the equation of parabola with </a:t>
                </a:r>
                <a:r>
                  <a:rPr lang="en-US" i="1" dirty="0"/>
                  <a:t>x</a:t>
                </a:r>
                <a:r>
                  <a:rPr lang="en-US" dirty="0"/>
                  <a:t>-</a:t>
                </a:r>
                <a:r>
                  <a:rPr lang="en-US" dirty="0" err="1"/>
                  <a:t>ints</a:t>
                </a:r>
                <a:r>
                  <a:rPr lang="en-US" dirty="0"/>
                  <a:t> of </a:t>
                </a:r>
                <a:r>
                  <a:rPr lang="en-US" dirty="0">
                    <a:solidFill>
                      <a:schemeClr val="accent2"/>
                    </a:solidFill>
                  </a:rPr>
                  <a:t>1</a:t>
                </a:r>
                <a:r>
                  <a:rPr lang="en-US" dirty="0"/>
                  <a:t> and </a:t>
                </a:r>
                <a:r>
                  <a:rPr lang="en-US" dirty="0">
                    <a:solidFill>
                      <a:schemeClr val="accent2"/>
                    </a:solidFill>
                  </a:rPr>
                  <a:t>4</a:t>
                </a:r>
                <a:r>
                  <a:rPr lang="en-US" dirty="0"/>
                  <a:t>, point at (</a:t>
                </a:r>
                <a:r>
                  <a:rPr lang="en-US" dirty="0">
                    <a:solidFill>
                      <a:schemeClr val="accent6"/>
                    </a:solidFill>
                  </a:rPr>
                  <a:t>2</a:t>
                </a:r>
                <a:r>
                  <a:rPr lang="en-US" dirty="0"/>
                  <a:t>, </a:t>
                </a:r>
                <a:r>
                  <a:rPr lang="en-US" dirty="0">
                    <a:solidFill>
                      <a:schemeClr val="accent6"/>
                    </a:solidFill>
                  </a:rPr>
                  <a:t>-6</a:t>
                </a:r>
                <a:r>
                  <a:rPr lang="en-US" dirty="0"/>
                  <a:t>).</a:t>
                </a:r>
              </a:p>
              <a:p>
                <a:pPr lvl="1"/>
                <a14:m>
                  <m:oMath xmlns:m="http://schemas.openxmlformats.org/officeDocument/2006/math">
                    <m:r>
                      <a:rPr lang="en-US" i="1" dirty="0" smtClean="0">
                        <a:latin typeface="Cambria Math" panose="02040503050406030204" pitchFamily="18" charset="0"/>
                      </a:rPr>
                      <m:t>𝑦</m:t>
                    </m:r>
                    <m:r>
                      <a:rPr lang="en-US" i="1" dirty="0">
                        <a:latin typeface="Cambria Math" panose="02040503050406030204" pitchFamily="18" charset="0"/>
                      </a:rPr>
                      <m:t>=</m:t>
                    </m:r>
                    <m:r>
                      <a:rPr lang="en-US" i="1" dirty="0">
                        <a:latin typeface="Cambria Math" panose="02040503050406030204" pitchFamily="18" charset="0"/>
                      </a:rPr>
                      <m:t>𝑎</m:t>
                    </m:r>
                    <m:d>
                      <m:dPr>
                        <m:ctrlPr>
                          <a:rPr lang="en-US" i="1" dirty="0">
                            <a:latin typeface="Cambria Math" panose="02040503050406030204" pitchFamily="18" charset="0"/>
                          </a:rPr>
                        </m:ctrlPr>
                      </m:dPr>
                      <m:e>
                        <m:r>
                          <a:rPr lang="en-US" i="1" dirty="0">
                            <a:latin typeface="Cambria Math" panose="02040503050406030204" pitchFamily="18" charset="0"/>
                          </a:rPr>
                          <m:t>𝑥</m:t>
                        </m:r>
                        <m:r>
                          <a:rPr lang="en-US" b="0" i="1" dirty="0" smtClean="0">
                            <a:latin typeface="Cambria Math" panose="02040503050406030204" pitchFamily="18" charset="0"/>
                          </a:rPr>
                          <m:t>−</m:t>
                        </m:r>
                        <m:r>
                          <a:rPr lang="en-US" i="1" dirty="0" smtClean="0">
                            <a:solidFill>
                              <a:schemeClr val="accent2"/>
                            </a:solidFill>
                            <a:latin typeface="Cambria Math" panose="02040503050406030204" pitchFamily="18" charset="0"/>
                          </a:rPr>
                          <m:t>1</m:t>
                        </m:r>
                      </m:e>
                    </m:d>
                    <m:d>
                      <m:dPr>
                        <m:ctrlPr>
                          <a:rPr lang="en-US" i="1" dirty="0">
                            <a:latin typeface="Cambria Math" panose="02040503050406030204" pitchFamily="18" charset="0"/>
                          </a:rPr>
                        </m:ctrlPr>
                      </m:dPr>
                      <m:e>
                        <m:r>
                          <a:rPr lang="en-US" i="1" dirty="0">
                            <a:latin typeface="Cambria Math" panose="02040503050406030204" pitchFamily="18" charset="0"/>
                          </a:rPr>
                          <m:t>𝑥</m:t>
                        </m:r>
                        <m:r>
                          <a:rPr lang="en-US" b="0" i="1" dirty="0" smtClean="0">
                            <a:latin typeface="Cambria Math" panose="02040503050406030204" pitchFamily="18" charset="0"/>
                          </a:rPr>
                          <m:t>−</m:t>
                        </m:r>
                        <m:r>
                          <a:rPr lang="en-US" i="1" dirty="0" smtClean="0">
                            <a:solidFill>
                              <a:schemeClr val="accent2"/>
                            </a:solidFill>
                            <a:latin typeface="Cambria Math" panose="02040503050406030204" pitchFamily="18" charset="0"/>
                          </a:rPr>
                          <m:t>4</m:t>
                        </m:r>
                      </m:e>
                    </m:d>
                  </m:oMath>
                </a14:m>
                <a:endParaRPr lang="en-US" i="1" dirty="0">
                  <a:latin typeface="Cambria Math" panose="02040503050406030204" pitchFamily="18" charset="0"/>
                </a:endParaRPr>
              </a:p>
              <a:p>
                <a:pPr lvl="1"/>
                <a14:m>
                  <m:oMath xmlns:m="http://schemas.openxmlformats.org/officeDocument/2006/math">
                    <m:r>
                      <a:rPr lang="en-US" i="1" dirty="0" smtClean="0">
                        <a:solidFill>
                          <a:schemeClr val="accent6"/>
                        </a:solidFill>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m:t>
                    </m:r>
                    <m:d>
                      <m:dPr>
                        <m:ctrlPr>
                          <a:rPr lang="en-US" i="1" dirty="0">
                            <a:latin typeface="Cambria Math" panose="02040503050406030204" pitchFamily="18" charset="0"/>
                          </a:rPr>
                        </m:ctrlPr>
                      </m:dPr>
                      <m:e>
                        <m:r>
                          <a:rPr lang="en-US" i="1" dirty="0" smtClean="0">
                            <a:solidFill>
                              <a:schemeClr val="accent6"/>
                            </a:solidFill>
                            <a:latin typeface="Cambria Math" panose="02040503050406030204" pitchFamily="18" charset="0"/>
                          </a:rPr>
                          <m:t>2</m:t>
                        </m:r>
                        <m:r>
                          <a:rPr lang="en-US" b="0" i="1" dirty="0" smtClean="0">
                            <a:latin typeface="Cambria Math" panose="02040503050406030204" pitchFamily="18" charset="0"/>
                          </a:rPr>
                          <m:t>−</m:t>
                        </m:r>
                        <m:r>
                          <a:rPr lang="en-US" i="1" dirty="0" smtClean="0">
                            <a:solidFill>
                              <a:schemeClr val="accent2"/>
                            </a:solidFill>
                            <a:latin typeface="Cambria Math" panose="02040503050406030204" pitchFamily="18" charset="0"/>
                          </a:rPr>
                          <m:t>1</m:t>
                        </m:r>
                      </m:e>
                    </m:d>
                    <m:d>
                      <m:dPr>
                        <m:ctrlPr>
                          <a:rPr lang="en-US" i="1" dirty="0">
                            <a:latin typeface="Cambria Math" panose="02040503050406030204" pitchFamily="18" charset="0"/>
                          </a:rPr>
                        </m:ctrlPr>
                      </m:dPr>
                      <m:e>
                        <m:r>
                          <a:rPr lang="en-US" i="1" dirty="0" smtClean="0">
                            <a:solidFill>
                              <a:schemeClr val="accent6"/>
                            </a:solidFill>
                            <a:latin typeface="Cambria Math" panose="02040503050406030204" pitchFamily="18" charset="0"/>
                          </a:rPr>
                          <m:t>2</m:t>
                        </m:r>
                        <m:r>
                          <a:rPr lang="en-US" b="0" i="1" dirty="0" smtClean="0">
                            <a:latin typeface="Cambria Math" panose="02040503050406030204" pitchFamily="18" charset="0"/>
                          </a:rPr>
                          <m:t>−</m:t>
                        </m:r>
                        <m:r>
                          <a:rPr lang="en-US" i="1" dirty="0" smtClean="0">
                            <a:solidFill>
                              <a:schemeClr val="accent2"/>
                            </a:solidFill>
                            <a:latin typeface="Cambria Math" panose="02040503050406030204" pitchFamily="18" charset="0"/>
                          </a:rPr>
                          <m:t>4</m:t>
                        </m:r>
                      </m:e>
                    </m:d>
                  </m:oMath>
                </a14:m>
                <a:endParaRPr lang="en-US" i="1" dirty="0">
                  <a:latin typeface="Cambria Math" panose="02040503050406030204" pitchFamily="18" charset="0"/>
                </a:endParaRPr>
              </a:p>
              <a:p>
                <a:pPr lvl="1"/>
                <a14:m>
                  <m:oMath xmlns:m="http://schemas.openxmlformats.org/officeDocument/2006/math">
                    <m:r>
                      <a:rPr lang="en-US" i="1" dirty="0">
                        <a:latin typeface="Cambria Math" panose="02040503050406030204" pitchFamily="18" charset="0"/>
                      </a:rPr>
                      <m:t>−6=</m:t>
                    </m:r>
                    <m:r>
                      <a:rPr lang="en-US" i="1" dirty="0">
                        <a:latin typeface="Cambria Math" panose="02040503050406030204" pitchFamily="18" charset="0"/>
                      </a:rPr>
                      <m:t>𝑎</m:t>
                    </m:r>
                    <m:d>
                      <m:dPr>
                        <m:ctrlPr>
                          <a:rPr lang="en-US" i="1" dirty="0">
                            <a:latin typeface="Cambria Math" panose="02040503050406030204" pitchFamily="18" charset="0"/>
                          </a:rPr>
                        </m:ctrlPr>
                      </m:dPr>
                      <m:e>
                        <m:r>
                          <a:rPr lang="en-US" i="1" dirty="0">
                            <a:latin typeface="Cambria Math" panose="02040503050406030204" pitchFamily="18" charset="0"/>
                          </a:rPr>
                          <m:t>1</m:t>
                        </m:r>
                      </m:e>
                    </m:d>
                    <m:d>
                      <m:dPr>
                        <m:ctrlPr>
                          <a:rPr lang="en-US" i="1" dirty="0">
                            <a:latin typeface="Cambria Math" panose="02040503050406030204" pitchFamily="18" charset="0"/>
                          </a:rPr>
                        </m:ctrlPr>
                      </m:dPr>
                      <m:e>
                        <m:r>
                          <a:rPr lang="en-US" i="1" dirty="0">
                            <a:latin typeface="Cambria Math" panose="02040503050406030204" pitchFamily="18" charset="0"/>
                          </a:rPr>
                          <m:t>−2</m:t>
                        </m:r>
                      </m:e>
                    </m:d>
                  </m:oMath>
                </a14:m>
                <a:endParaRPr lang="en-US" i="1" dirty="0">
                  <a:latin typeface="Cambria Math" panose="02040503050406030204" pitchFamily="18" charset="0"/>
                </a:endParaRPr>
              </a:p>
              <a:p>
                <a:pPr lvl="1"/>
                <a14:m>
                  <m:oMath xmlns:m="http://schemas.openxmlformats.org/officeDocument/2006/math">
                    <m:r>
                      <a:rPr lang="en-US" i="1" dirty="0">
                        <a:latin typeface="Cambria Math" panose="02040503050406030204" pitchFamily="18" charset="0"/>
                      </a:rPr>
                      <m:t>𝑎</m:t>
                    </m:r>
                    <m:r>
                      <a:rPr lang="en-US" i="1" dirty="0">
                        <a:latin typeface="Cambria Math" panose="02040503050406030204" pitchFamily="18" charset="0"/>
                      </a:rPr>
                      <m:t>=3</m:t>
                    </m:r>
                  </m:oMath>
                </a14:m>
                <a:endParaRPr lang="en-US" i="1" dirty="0">
                  <a:latin typeface="Cambria Math" panose="02040503050406030204" pitchFamily="18" charset="0"/>
                </a:endParaRPr>
              </a:p>
              <a:p>
                <a:pPr lvl="1"/>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=3</m:t>
                    </m:r>
                    <m:d>
                      <m:dPr>
                        <m:ctrlPr>
                          <a:rPr lang="en-US" i="1" dirty="0">
                            <a:latin typeface="Cambria Math" panose="02040503050406030204" pitchFamily="18" charset="0"/>
                          </a:rPr>
                        </m:ctrlPr>
                      </m:dPr>
                      <m:e>
                        <m:r>
                          <a:rPr lang="en-US" i="1" dirty="0">
                            <a:latin typeface="Cambria Math" panose="02040503050406030204" pitchFamily="18" charset="0"/>
                          </a:rPr>
                          <m:t>𝑥</m:t>
                        </m:r>
                        <m:r>
                          <a:rPr lang="en-US" b="0" i="1" dirty="0" smtClean="0">
                            <a:latin typeface="Cambria Math" panose="02040503050406030204" pitchFamily="18" charset="0"/>
                          </a:rPr>
                          <m:t>−</m:t>
                        </m:r>
                        <m:r>
                          <a:rPr lang="en-US" i="1" dirty="0" smtClean="0">
                            <a:solidFill>
                              <a:schemeClr val="accent2"/>
                            </a:solidFill>
                            <a:latin typeface="Cambria Math" panose="02040503050406030204" pitchFamily="18" charset="0"/>
                          </a:rPr>
                          <m:t>1</m:t>
                        </m:r>
                      </m:e>
                    </m:d>
                    <m:d>
                      <m:dPr>
                        <m:ctrlPr>
                          <a:rPr lang="en-US" i="1" dirty="0">
                            <a:latin typeface="Cambria Math" panose="02040503050406030204" pitchFamily="18" charset="0"/>
                          </a:rPr>
                        </m:ctrlPr>
                      </m:dPr>
                      <m:e>
                        <m:r>
                          <a:rPr lang="en-US" i="1" dirty="0">
                            <a:latin typeface="Cambria Math" panose="02040503050406030204" pitchFamily="18" charset="0"/>
                          </a:rPr>
                          <m:t>𝑥</m:t>
                        </m:r>
                        <m:r>
                          <a:rPr lang="en-US" b="0" i="1" dirty="0" smtClean="0">
                            <a:latin typeface="Cambria Math" panose="02040503050406030204" pitchFamily="18" charset="0"/>
                          </a:rPr>
                          <m:t>−</m:t>
                        </m:r>
                        <m:r>
                          <a:rPr lang="en-US" i="1" dirty="0" smtClean="0">
                            <a:solidFill>
                              <a:schemeClr val="accent2"/>
                            </a:solidFill>
                            <a:latin typeface="Cambria Math" panose="02040503050406030204" pitchFamily="18" charset="0"/>
                          </a:rPr>
                          <m:t>4</m:t>
                        </m:r>
                      </m:e>
                    </m:d>
                  </m:oMath>
                </a14:m>
                <a:endParaRPr lang="en-US" dirty="0"/>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2171" t="-1616" b="-180"/>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3">
                                            <p:txEl>
                                              <p:pRg st="1" end="1"/>
                                            </p:txEl>
                                          </p:spTgt>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extLst mod="1"/>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4.10 Write Quadratic Functions and Models</a:t>
            </a:r>
          </a:p>
        </p:txBody>
      </p:sp>
      <p:sp>
        <p:nvSpPr>
          <p:cNvPr id="3" name="Content Placeholder 2"/>
          <p:cNvSpPr>
            <a:spLocks noGrp="1"/>
          </p:cNvSpPr>
          <p:nvPr>
            <p:ph idx="1"/>
          </p:nvPr>
        </p:nvSpPr>
        <p:spPr/>
        <p:txBody>
          <a:bodyPr/>
          <a:lstStyle/>
          <a:p>
            <a:r>
              <a:rPr lang="en-US" dirty="0"/>
              <a:t>Standard Form </a:t>
            </a:r>
            <a:r>
              <a:rPr lang="en-US" dirty="0">
                <a:sym typeface="Wingdings"/>
              </a:rPr>
              <a:t></a:t>
            </a:r>
            <a:r>
              <a:rPr lang="en-US" dirty="0"/>
              <a:t> any 3 points</a:t>
            </a:r>
          </a:p>
          <a:p>
            <a:pPr lvl="1"/>
            <a:r>
              <a:rPr lang="en-US" dirty="0"/>
              <a:t>Use one of the above two and simplify OR</a:t>
            </a:r>
          </a:p>
          <a:p>
            <a:pPr lvl="1"/>
            <a:r>
              <a:rPr lang="en-US" dirty="0"/>
              <a:t>Fill in the </a:t>
            </a:r>
            <a:r>
              <a:rPr lang="en-US" i="1" dirty="0"/>
              <a:t>x</a:t>
            </a:r>
            <a:r>
              <a:rPr lang="en-US" dirty="0"/>
              <a:t> and </a:t>
            </a:r>
            <a:r>
              <a:rPr lang="en-US" i="1" dirty="0"/>
              <a:t>y</a:t>
            </a:r>
            <a:r>
              <a:rPr lang="en-US" dirty="0"/>
              <a:t> of </a:t>
            </a:r>
            <a:r>
              <a:rPr lang="en-US" b="1" i="1" dirty="0"/>
              <a:t>ax</a:t>
            </a:r>
            <a:r>
              <a:rPr lang="en-US" b="1" baseline="30000" dirty="0"/>
              <a:t>2</a:t>
            </a:r>
            <a:r>
              <a:rPr lang="en-US" b="1" dirty="0"/>
              <a:t> + </a:t>
            </a:r>
            <a:r>
              <a:rPr lang="en-US" b="1" i="1" dirty="0" err="1"/>
              <a:t>bx</a:t>
            </a:r>
            <a:r>
              <a:rPr lang="en-US" b="1" dirty="0"/>
              <a:t> + </a:t>
            </a:r>
            <a:r>
              <a:rPr lang="en-US" b="1" i="1" dirty="0"/>
              <a:t>c</a:t>
            </a:r>
            <a:r>
              <a:rPr lang="en-US" b="1" dirty="0"/>
              <a:t> = </a:t>
            </a:r>
            <a:r>
              <a:rPr lang="en-US" b="1" i="1" dirty="0"/>
              <a:t>y</a:t>
            </a:r>
            <a:r>
              <a:rPr lang="en-US" b="1" dirty="0"/>
              <a:t> </a:t>
            </a:r>
            <a:r>
              <a:rPr lang="en-US" dirty="0"/>
              <a:t>with each of the three points creating a system of three equations with the variables of </a:t>
            </a:r>
            <a:r>
              <a:rPr lang="en-US" i="1" dirty="0"/>
              <a:t>a</a:t>
            </a:r>
            <a:r>
              <a:rPr lang="en-US" dirty="0"/>
              <a:t>, </a:t>
            </a:r>
            <a:r>
              <a:rPr lang="en-US" i="1" dirty="0"/>
              <a:t>b</a:t>
            </a:r>
            <a:r>
              <a:rPr lang="en-US" dirty="0"/>
              <a:t>, and </a:t>
            </a:r>
            <a:r>
              <a:rPr lang="en-US" i="1" dirty="0"/>
              <a:t>c</a:t>
            </a:r>
          </a:p>
          <a:p>
            <a:pPr lvl="1"/>
            <a:r>
              <a:rPr lang="en-US" dirty="0"/>
              <a:t>Solve the system</a:t>
            </a:r>
          </a:p>
          <a:p>
            <a:pPr lvl="1"/>
            <a:r>
              <a:rPr lang="en-US" dirty="0"/>
              <a:t>Write your equation</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4.10 Write Quadratic Functions and Models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85000" lnSpcReduction="10000"/>
              </a:bodyPr>
              <a:lstStyle/>
              <a:p>
                <a:r>
                  <a:rPr lang="en-US" dirty="0"/>
                  <a:t>Find the equation of the parabola through </a:t>
                </a:r>
                <a:r>
                  <a:rPr lang="en-US" sz="2400" dirty="0"/>
                  <a:t>points </a:t>
                </a:r>
                <a14:m>
                  <m:oMath xmlns:m="http://schemas.openxmlformats.org/officeDocument/2006/math">
                    <m:d>
                      <m:dPr>
                        <m:ctrlPr>
                          <a:rPr lang="en-US" sz="2400" i="1" dirty="0" smtClean="0">
                            <a:solidFill>
                              <a:schemeClr val="accent2"/>
                            </a:solidFill>
                            <a:latin typeface="Cambria Math" panose="02040503050406030204" pitchFamily="18" charset="0"/>
                          </a:rPr>
                        </m:ctrlPr>
                      </m:dPr>
                      <m:e>
                        <m:r>
                          <a:rPr lang="en-US" sz="2400" i="1" dirty="0" smtClean="0">
                            <a:solidFill>
                              <a:schemeClr val="accent2"/>
                            </a:solidFill>
                            <a:latin typeface="Cambria Math" panose="02040503050406030204" pitchFamily="18" charset="0"/>
                          </a:rPr>
                          <m:t>−2, −1</m:t>
                        </m:r>
                      </m:e>
                    </m:d>
                  </m:oMath>
                </a14:m>
                <a:r>
                  <a:rPr lang="en-US" sz="2400" dirty="0"/>
                  <a:t>, </a:t>
                </a:r>
                <a14:m>
                  <m:oMath xmlns:m="http://schemas.openxmlformats.org/officeDocument/2006/math">
                    <m:d>
                      <m:dPr>
                        <m:ctrlPr>
                          <a:rPr lang="en-US" sz="2400" i="1" dirty="0" smtClean="0">
                            <a:solidFill>
                              <a:schemeClr val="accent3"/>
                            </a:solidFill>
                            <a:latin typeface="Cambria Math" panose="02040503050406030204" pitchFamily="18" charset="0"/>
                          </a:rPr>
                        </m:ctrlPr>
                      </m:dPr>
                      <m:e>
                        <m:r>
                          <a:rPr lang="en-US" sz="2400" i="1" dirty="0" smtClean="0">
                            <a:solidFill>
                              <a:schemeClr val="accent3"/>
                            </a:solidFill>
                            <a:latin typeface="Cambria Math" panose="02040503050406030204" pitchFamily="18" charset="0"/>
                          </a:rPr>
                          <m:t>1, 11</m:t>
                        </m:r>
                      </m:e>
                    </m:d>
                  </m:oMath>
                </a14:m>
                <a:r>
                  <a:rPr lang="en-US" sz="2400" dirty="0"/>
                  <a:t>, </a:t>
                </a:r>
                <a14:m>
                  <m:oMath xmlns:m="http://schemas.openxmlformats.org/officeDocument/2006/math">
                    <m:d>
                      <m:dPr>
                        <m:ctrlPr>
                          <a:rPr lang="en-US" sz="2400" i="1" dirty="0" smtClean="0">
                            <a:solidFill>
                              <a:schemeClr val="accent4"/>
                            </a:solidFill>
                            <a:latin typeface="Cambria Math" panose="02040503050406030204" pitchFamily="18" charset="0"/>
                          </a:rPr>
                        </m:ctrlPr>
                      </m:dPr>
                      <m:e>
                        <m:r>
                          <a:rPr lang="en-US" sz="2400" i="1" dirty="0" smtClean="0">
                            <a:solidFill>
                              <a:schemeClr val="accent4"/>
                            </a:solidFill>
                            <a:latin typeface="Cambria Math" panose="02040503050406030204" pitchFamily="18" charset="0"/>
                          </a:rPr>
                          <m:t>2, 27</m:t>
                        </m:r>
                      </m:e>
                    </m:d>
                  </m:oMath>
                </a14:m>
                <a:r>
                  <a:rPr lang="en-US" sz="2400" dirty="0"/>
                  <a:t>.</a:t>
                </a:r>
              </a:p>
              <a:p>
                <a:r>
                  <a:rPr lang="en-US" sz="2400" dirty="0">
                    <a:solidFill>
                      <a:schemeClr val="accent1"/>
                    </a:solidFill>
                  </a:rPr>
                  <a:t>Fill in the </a:t>
                </a:r>
                <a:r>
                  <a:rPr lang="en-US" sz="2400" i="1" dirty="0">
                    <a:solidFill>
                      <a:schemeClr val="accent1"/>
                    </a:solidFill>
                  </a:rPr>
                  <a:t>x</a:t>
                </a:r>
                <a:r>
                  <a:rPr lang="en-US" sz="2400" dirty="0">
                    <a:solidFill>
                      <a:schemeClr val="accent1"/>
                    </a:solidFill>
                  </a:rPr>
                  <a:t> and </a:t>
                </a:r>
                <a:r>
                  <a:rPr lang="en-US" sz="2400" i="1" dirty="0">
                    <a:solidFill>
                      <a:schemeClr val="accent1"/>
                    </a:solidFill>
                  </a:rPr>
                  <a:t>y</a:t>
                </a:r>
                <a:r>
                  <a:rPr lang="en-US" sz="2400" dirty="0">
                    <a:solidFill>
                      <a:schemeClr val="accent1"/>
                    </a:solidFill>
                  </a:rPr>
                  <a:t> of </a:t>
                </a:r>
                <a14:m>
                  <m:oMath xmlns:m="http://schemas.openxmlformats.org/officeDocument/2006/math">
                    <m:r>
                      <a:rPr lang="en-US" sz="2400" b="1" i="1" dirty="0" smtClean="0">
                        <a:solidFill>
                          <a:schemeClr val="accent1"/>
                        </a:solidFill>
                        <a:latin typeface="Cambria Math" panose="02040503050406030204" pitchFamily="18" charset="0"/>
                      </a:rPr>
                      <m:t>𝒂</m:t>
                    </m:r>
                    <m:sSup>
                      <m:sSupPr>
                        <m:ctrlPr>
                          <a:rPr lang="en-US" sz="2400" b="1" i="1" dirty="0" smtClean="0">
                            <a:solidFill>
                              <a:schemeClr val="accent1"/>
                            </a:solidFill>
                            <a:latin typeface="Cambria Math" panose="02040503050406030204" pitchFamily="18" charset="0"/>
                          </a:rPr>
                        </m:ctrlPr>
                      </m:sSupPr>
                      <m:e>
                        <m:r>
                          <a:rPr lang="en-US" sz="2400" b="1" i="1" dirty="0" smtClean="0">
                            <a:solidFill>
                              <a:schemeClr val="accent1"/>
                            </a:solidFill>
                            <a:latin typeface="Cambria Math" panose="02040503050406030204" pitchFamily="18" charset="0"/>
                          </a:rPr>
                          <m:t>𝒙</m:t>
                        </m:r>
                      </m:e>
                      <m:sup>
                        <m:r>
                          <a:rPr lang="en-US" sz="2400" b="1" i="1" dirty="0" smtClean="0">
                            <a:solidFill>
                              <a:schemeClr val="accent1"/>
                            </a:solidFill>
                            <a:latin typeface="Cambria Math" panose="02040503050406030204" pitchFamily="18" charset="0"/>
                          </a:rPr>
                          <m:t>𝟐</m:t>
                        </m:r>
                      </m:sup>
                    </m:sSup>
                    <m:r>
                      <a:rPr lang="en-US" sz="2400" b="1" i="1" dirty="0">
                        <a:solidFill>
                          <a:schemeClr val="accent1"/>
                        </a:solidFill>
                        <a:latin typeface="Cambria Math" panose="02040503050406030204" pitchFamily="18" charset="0"/>
                      </a:rPr>
                      <m:t>+</m:t>
                    </m:r>
                    <m:r>
                      <a:rPr lang="en-US" sz="2400" b="1" i="1" dirty="0" err="1">
                        <a:solidFill>
                          <a:schemeClr val="accent1"/>
                        </a:solidFill>
                        <a:latin typeface="Cambria Math" panose="02040503050406030204" pitchFamily="18" charset="0"/>
                      </a:rPr>
                      <m:t>𝒃𝒙</m:t>
                    </m:r>
                    <m:r>
                      <a:rPr lang="en-US" sz="2400" b="1" i="1" dirty="0">
                        <a:solidFill>
                          <a:schemeClr val="accent1"/>
                        </a:solidFill>
                        <a:latin typeface="Cambria Math" panose="02040503050406030204" pitchFamily="18" charset="0"/>
                      </a:rPr>
                      <m:t>+</m:t>
                    </m:r>
                    <m:r>
                      <a:rPr lang="en-US" sz="2400" b="1" i="1" dirty="0">
                        <a:solidFill>
                          <a:schemeClr val="accent1"/>
                        </a:solidFill>
                        <a:latin typeface="Cambria Math" panose="02040503050406030204" pitchFamily="18" charset="0"/>
                      </a:rPr>
                      <m:t>𝒄</m:t>
                    </m:r>
                    <m:r>
                      <a:rPr lang="en-US" sz="2400" b="1" i="1" dirty="0">
                        <a:solidFill>
                          <a:schemeClr val="accent1"/>
                        </a:solidFill>
                        <a:latin typeface="Cambria Math" panose="02040503050406030204" pitchFamily="18" charset="0"/>
                      </a:rPr>
                      <m:t>=</m:t>
                    </m:r>
                    <m:r>
                      <a:rPr lang="en-US" sz="2400" b="1" i="1" dirty="0">
                        <a:solidFill>
                          <a:schemeClr val="accent1"/>
                        </a:solidFill>
                        <a:latin typeface="Cambria Math" panose="02040503050406030204" pitchFamily="18" charset="0"/>
                      </a:rPr>
                      <m:t>𝒚</m:t>
                    </m:r>
                  </m:oMath>
                </a14:m>
                <a:r>
                  <a:rPr lang="en-US" sz="2400" b="1" dirty="0">
                    <a:solidFill>
                      <a:schemeClr val="accent1"/>
                    </a:solidFill>
                  </a:rPr>
                  <a:t> </a:t>
                </a:r>
                <a:r>
                  <a:rPr lang="en-US" sz="2400" dirty="0">
                    <a:solidFill>
                      <a:schemeClr val="accent1"/>
                    </a:solidFill>
                  </a:rPr>
                  <a:t>with each of the three points.</a:t>
                </a:r>
              </a:p>
              <a:p>
                <a:pPr lvl="1"/>
                <a14:m>
                  <m:oMath xmlns:m="http://schemas.openxmlformats.org/officeDocument/2006/math">
                    <m:r>
                      <a:rPr lang="en-US" sz="2000" b="0" i="1" smtClean="0">
                        <a:solidFill>
                          <a:schemeClr val="accent2"/>
                        </a:solidFill>
                        <a:latin typeface="Cambria Math" panose="02040503050406030204" pitchFamily="18" charset="0"/>
                      </a:rPr>
                      <m:t>𝑎</m:t>
                    </m:r>
                    <m:sSup>
                      <m:sSupPr>
                        <m:ctrlPr>
                          <a:rPr lang="en-US" sz="2000" b="0" i="1" smtClean="0">
                            <a:solidFill>
                              <a:schemeClr val="accent2"/>
                            </a:solidFill>
                            <a:latin typeface="Cambria Math" panose="02040503050406030204" pitchFamily="18" charset="0"/>
                          </a:rPr>
                        </m:ctrlPr>
                      </m:sSupPr>
                      <m:e>
                        <m:d>
                          <m:dPr>
                            <m:ctrlPr>
                              <a:rPr lang="en-US" sz="2000" b="0" i="1" smtClean="0">
                                <a:solidFill>
                                  <a:schemeClr val="accent2"/>
                                </a:solidFill>
                                <a:latin typeface="Cambria Math" panose="02040503050406030204" pitchFamily="18" charset="0"/>
                              </a:rPr>
                            </m:ctrlPr>
                          </m:dPr>
                          <m:e>
                            <m:r>
                              <a:rPr lang="en-US" sz="2000" b="0" i="1" smtClean="0">
                                <a:solidFill>
                                  <a:schemeClr val="accent2"/>
                                </a:solidFill>
                                <a:latin typeface="Cambria Math" panose="02040503050406030204" pitchFamily="18" charset="0"/>
                              </a:rPr>
                              <m:t>−2</m:t>
                            </m:r>
                          </m:e>
                        </m:d>
                      </m:e>
                      <m:sup>
                        <m:r>
                          <a:rPr lang="en-US" sz="2000" b="0" i="1" smtClean="0">
                            <a:solidFill>
                              <a:schemeClr val="accent2"/>
                            </a:solidFill>
                            <a:latin typeface="Cambria Math" panose="02040503050406030204" pitchFamily="18" charset="0"/>
                          </a:rPr>
                          <m:t>2</m:t>
                        </m:r>
                      </m:sup>
                    </m:sSup>
                    <m:r>
                      <a:rPr lang="en-US" sz="2000" b="0" i="1" smtClean="0">
                        <a:solidFill>
                          <a:schemeClr val="accent2"/>
                        </a:solidFill>
                        <a:latin typeface="Cambria Math" panose="02040503050406030204" pitchFamily="18" charset="0"/>
                      </a:rPr>
                      <m:t>+</m:t>
                    </m:r>
                    <m:r>
                      <a:rPr lang="en-US" sz="2000" b="0" i="1" smtClean="0">
                        <a:solidFill>
                          <a:schemeClr val="accent2"/>
                        </a:solidFill>
                        <a:latin typeface="Cambria Math" panose="02040503050406030204" pitchFamily="18" charset="0"/>
                      </a:rPr>
                      <m:t>𝑏</m:t>
                    </m:r>
                    <m:d>
                      <m:dPr>
                        <m:ctrlPr>
                          <a:rPr lang="en-US" sz="2000" b="0" i="1" smtClean="0">
                            <a:solidFill>
                              <a:schemeClr val="accent2"/>
                            </a:solidFill>
                            <a:latin typeface="Cambria Math" panose="02040503050406030204" pitchFamily="18" charset="0"/>
                          </a:rPr>
                        </m:ctrlPr>
                      </m:dPr>
                      <m:e>
                        <m:r>
                          <a:rPr lang="en-US" sz="2000" b="0" i="1" smtClean="0">
                            <a:solidFill>
                              <a:schemeClr val="accent2"/>
                            </a:solidFill>
                            <a:latin typeface="Cambria Math" panose="02040503050406030204" pitchFamily="18" charset="0"/>
                          </a:rPr>
                          <m:t>−2</m:t>
                        </m:r>
                      </m:e>
                    </m:d>
                    <m:r>
                      <a:rPr lang="en-US" sz="2000" b="0" i="1" smtClean="0">
                        <a:solidFill>
                          <a:schemeClr val="accent2"/>
                        </a:solidFill>
                        <a:latin typeface="Cambria Math" panose="02040503050406030204" pitchFamily="18" charset="0"/>
                      </a:rPr>
                      <m:t>+</m:t>
                    </m:r>
                    <m:r>
                      <a:rPr lang="en-US" sz="2000" b="0" i="1" smtClean="0">
                        <a:solidFill>
                          <a:schemeClr val="accent2"/>
                        </a:solidFill>
                        <a:latin typeface="Cambria Math" panose="02040503050406030204" pitchFamily="18" charset="0"/>
                      </a:rPr>
                      <m:t>𝑐</m:t>
                    </m:r>
                    <m:r>
                      <a:rPr lang="en-US" sz="2000" b="0" i="1" smtClean="0">
                        <a:solidFill>
                          <a:schemeClr val="accent2"/>
                        </a:solidFill>
                        <a:latin typeface="Cambria Math" panose="02040503050406030204" pitchFamily="18" charset="0"/>
                      </a:rPr>
                      <m:t>=−1</m:t>
                    </m:r>
                  </m:oMath>
                </a14:m>
                <a:endParaRPr lang="en-US" sz="2000" b="0" dirty="0">
                  <a:solidFill>
                    <a:schemeClr val="accent2"/>
                  </a:solidFill>
                </a:endParaRPr>
              </a:p>
              <a:p>
                <a:pPr lvl="2"/>
                <a14:m>
                  <m:oMath xmlns:m="http://schemas.openxmlformats.org/officeDocument/2006/math">
                    <m:r>
                      <a:rPr lang="en-US" sz="1600" b="0" i="1" smtClean="0">
                        <a:solidFill>
                          <a:schemeClr val="accent2"/>
                        </a:solidFill>
                        <a:latin typeface="Cambria Math" panose="02040503050406030204" pitchFamily="18" charset="0"/>
                      </a:rPr>
                      <m:t>4</m:t>
                    </m:r>
                    <m:r>
                      <a:rPr lang="en-US" sz="1600" b="0" i="1" smtClean="0">
                        <a:solidFill>
                          <a:schemeClr val="accent2"/>
                        </a:solidFill>
                        <a:latin typeface="Cambria Math" panose="02040503050406030204" pitchFamily="18" charset="0"/>
                      </a:rPr>
                      <m:t>𝑎</m:t>
                    </m:r>
                    <m:r>
                      <a:rPr lang="en-US" sz="1600" b="0" i="1" smtClean="0">
                        <a:solidFill>
                          <a:schemeClr val="accent2"/>
                        </a:solidFill>
                        <a:latin typeface="Cambria Math" panose="02040503050406030204" pitchFamily="18" charset="0"/>
                      </a:rPr>
                      <m:t>−2</m:t>
                    </m:r>
                    <m:r>
                      <a:rPr lang="en-US" sz="1600" b="0" i="1" smtClean="0">
                        <a:solidFill>
                          <a:schemeClr val="accent2"/>
                        </a:solidFill>
                        <a:latin typeface="Cambria Math" panose="02040503050406030204" pitchFamily="18" charset="0"/>
                      </a:rPr>
                      <m:t>𝑏</m:t>
                    </m:r>
                    <m:r>
                      <a:rPr lang="en-US" sz="1600" b="0" i="1" smtClean="0">
                        <a:solidFill>
                          <a:schemeClr val="accent2"/>
                        </a:solidFill>
                        <a:latin typeface="Cambria Math" panose="02040503050406030204" pitchFamily="18" charset="0"/>
                      </a:rPr>
                      <m:t>+</m:t>
                    </m:r>
                    <m:r>
                      <a:rPr lang="en-US" sz="1600" b="0" i="1" smtClean="0">
                        <a:solidFill>
                          <a:schemeClr val="accent2"/>
                        </a:solidFill>
                        <a:latin typeface="Cambria Math" panose="02040503050406030204" pitchFamily="18" charset="0"/>
                      </a:rPr>
                      <m:t>𝑐</m:t>
                    </m:r>
                    <m:r>
                      <a:rPr lang="en-US" sz="1600" b="0" i="1" smtClean="0">
                        <a:solidFill>
                          <a:schemeClr val="accent2"/>
                        </a:solidFill>
                        <a:latin typeface="Cambria Math" panose="02040503050406030204" pitchFamily="18" charset="0"/>
                      </a:rPr>
                      <m:t>=−1</m:t>
                    </m:r>
                  </m:oMath>
                </a14:m>
                <a:endParaRPr lang="en-US" sz="1600" b="0" dirty="0">
                  <a:solidFill>
                    <a:schemeClr val="accent2"/>
                  </a:solidFill>
                </a:endParaRPr>
              </a:p>
              <a:p>
                <a:pPr lvl="1"/>
                <a14:m>
                  <m:oMath xmlns:m="http://schemas.openxmlformats.org/officeDocument/2006/math">
                    <m:r>
                      <a:rPr lang="en-US" sz="2000" b="0" i="1" smtClean="0">
                        <a:solidFill>
                          <a:schemeClr val="accent3"/>
                        </a:solidFill>
                        <a:latin typeface="Cambria Math" panose="02040503050406030204" pitchFamily="18" charset="0"/>
                      </a:rPr>
                      <m:t>𝑎</m:t>
                    </m:r>
                    <m:sSup>
                      <m:sSupPr>
                        <m:ctrlPr>
                          <a:rPr lang="en-US" sz="2000" b="0" i="1" smtClean="0">
                            <a:solidFill>
                              <a:schemeClr val="accent3"/>
                            </a:solidFill>
                            <a:latin typeface="Cambria Math" panose="02040503050406030204" pitchFamily="18" charset="0"/>
                          </a:rPr>
                        </m:ctrlPr>
                      </m:sSupPr>
                      <m:e>
                        <m:d>
                          <m:dPr>
                            <m:ctrlPr>
                              <a:rPr lang="en-US" sz="2000" b="0" i="1" smtClean="0">
                                <a:solidFill>
                                  <a:schemeClr val="accent3"/>
                                </a:solidFill>
                                <a:latin typeface="Cambria Math" panose="02040503050406030204" pitchFamily="18" charset="0"/>
                              </a:rPr>
                            </m:ctrlPr>
                          </m:dPr>
                          <m:e>
                            <m:r>
                              <a:rPr lang="en-US" sz="2000" b="0" i="1" smtClean="0">
                                <a:solidFill>
                                  <a:schemeClr val="accent3"/>
                                </a:solidFill>
                                <a:latin typeface="Cambria Math" panose="02040503050406030204" pitchFamily="18" charset="0"/>
                              </a:rPr>
                              <m:t>1</m:t>
                            </m:r>
                          </m:e>
                        </m:d>
                      </m:e>
                      <m:sup>
                        <m:r>
                          <a:rPr lang="en-US" sz="2000" b="0" i="1" smtClean="0">
                            <a:solidFill>
                              <a:schemeClr val="accent3"/>
                            </a:solidFill>
                            <a:latin typeface="Cambria Math" panose="02040503050406030204" pitchFamily="18" charset="0"/>
                          </a:rPr>
                          <m:t>2</m:t>
                        </m:r>
                      </m:sup>
                    </m:sSup>
                    <m:r>
                      <a:rPr lang="en-US" sz="2000" b="0" i="1" smtClean="0">
                        <a:solidFill>
                          <a:schemeClr val="accent3"/>
                        </a:solidFill>
                        <a:latin typeface="Cambria Math" panose="02040503050406030204" pitchFamily="18" charset="0"/>
                      </a:rPr>
                      <m:t>+</m:t>
                    </m:r>
                    <m:r>
                      <a:rPr lang="en-US" sz="2000" b="0" i="1" smtClean="0">
                        <a:solidFill>
                          <a:schemeClr val="accent3"/>
                        </a:solidFill>
                        <a:latin typeface="Cambria Math" panose="02040503050406030204" pitchFamily="18" charset="0"/>
                      </a:rPr>
                      <m:t>𝑏</m:t>
                    </m:r>
                    <m:d>
                      <m:dPr>
                        <m:ctrlPr>
                          <a:rPr lang="en-US" sz="2000" b="0" i="1" smtClean="0">
                            <a:solidFill>
                              <a:schemeClr val="accent3"/>
                            </a:solidFill>
                            <a:latin typeface="Cambria Math" panose="02040503050406030204" pitchFamily="18" charset="0"/>
                          </a:rPr>
                        </m:ctrlPr>
                      </m:dPr>
                      <m:e>
                        <m:r>
                          <a:rPr lang="en-US" sz="2000" b="0" i="1" smtClean="0">
                            <a:solidFill>
                              <a:schemeClr val="accent3"/>
                            </a:solidFill>
                            <a:latin typeface="Cambria Math" panose="02040503050406030204" pitchFamily="18" charset="0"/>
                          </a:rPr>
                          <m:t>1</m:t>
                        </m:r>
                      </m:e>
                    </m:d>
                    <m:r>
                      <a:rPr lang="en-US" sz="2000" b="0" i="1" smtClean="0">
                        <a:solidFill>
                          <a:schemeClr val="accent3"/>
                        </a:solidFill>
                        <a:latin typeface="Cambria Math" panose="02040503050406030204" pitchFamily="18" charset="0"/>
                      </a:rPr>
                      <m:t>+</m:t>
                    </m:r>
                    <m:r>
                      <a:rPr lang="en-US" sz="2000" b="0" i="1" smtClean="0">
                        <a:solidFill>
                          <a:schemeClr val="accent3"/>
                        </a:solidFill>
                        <a:latin typeface="Cambria Math" panose="02040503050406030204" pitchFamily="18" charset="0"/>
                      </a:rPr>
                      <m:t>𝑐</m:t>
                    </m:r>
                    <m:r>
                      <a:rPr lang="en-US" sz="2000" b="0" i="1" smtClean="0">
                        <a:solidFill>
                          <a:schemeClr val="accent3"/>
                        </a:solidFill>
                        <a:latin typeface="Cambria Math" panose="02040503050406030204" pitchFamily="18" charset="0"/>
                      </a:rPr>
                      <m:t>=11</m:t>
                    </m:r>
                  </m:oMath>
                </a14:m>
                <a:endParaRPr lang="en-US" sz="2000" b="0" dirty="0">
                  <a:solidFill>
                    <a:schemeClr val="accent3"/>
                  </a:solidFill>
                </a:endParaRPr>
              </a:p>
              <a:p>
                <a:pPr lvl="2"/>
                <a14:m>
                  <m:oMath xmlns:m="http://schemas.openxmlformats.org/officeDocument/2006/math">
                    <m:r>
                      <a:rPr lang="en-US" sz="1600" b="0" i="1" smtClean="0">
                        <a:solidFill>
                          <a:schemeClr val="accent3"/>
                        </a:solidFill>
                        <a:latin typeface="Cambria Math" panose="02040503050406030204" pitchFamily="18" charset="0"/>
                      </a:rPr>
                      <m:t>𝑎</m:t>
                    </m:r>
                    <m:r>
                      <a:rPr lang="en-US" sz="1600" b="0" i="1" smtClean="0">
                        <a:solidFill>
                          <a:schemeClr val="accent3"/>
                        </a:solidFill>
                        <a:latin typeface="Cambria Math" panose="02040503050406030204" pitchFamily="18" charset="0"/>
                      </a:rPr>
                      <m:t>+</m:t>
                    </m:r>
                    <m:r>
                      <a:rPr lang="en-US" sz="1600" b="0" i="1" smtClean="0">
                        <a:solidFill>
                          <a:schemeClr val="accent3"/>
                        </a:solidFill>
                        <a:latin typeface="Cambria Math" panose="02040503050406030204" pitchFamily="18" charset="0"/>
                      </a:rPr>
                      <m:t>𝑏</m:t>
                    </m:r>
                    <m:r>
                      <a:rPr lang="en-US" sz="1600" b="0" i="1" smtClean="0">
                        <a:solidFill>
                          <a:schemeClr val="accent3"/>
                        </a:solidFill>
                        <a:latin typeface="Cambria Math" panose="02040503050406030204" pitchFamily="18" charset="0"/>
                      </a:rPr>
                      <m:t>+</m:t>
                    </m:r>
                    <m:r>
                      <a:rPr lang="en-US" sz="1600" b="0" i="1" smtClean="0">
                        <a:solidFill>
                          <a:schemeClr val="accent3"/>
                        </a:solidFill>
                        <a:latin typeface="Cambria Math" panose="02040503050406030204" pitchFamily="18" charset="0"/>
                      </a:rPr>
                      <m:t>𝑐</m:t>
                    </m:r>
                    <m:r>
                      <a:rPr lang="en-US" sz="1600" b="0" i="1" smtClean="0">
                        <a:solidFill>
                          <a:schemeClr val="accent3"/>
                        </a:solidFill>
                        <a:latin typeface="Cambria Math" panose="02040503050406030204" pitchFamily="18" charset="0"/>
                      </a:rPr>
                      <m:t>=11</m:t>
                    </m:r>
                  </m:oMath>
                </a14:m>
                <a:endParaRPr lang="en-US" sz="1600" dirty="0">
                  <a:solidFill>
                    <a:schemeClr val="accent3"/>
                  </a:solidFill>
                </a:endParaRPr>
              </a:p>
              <a:p>
                <a:pPr lvl="1"/>
                <a14:m>
                  <m:oMath xmlns:m="http://schemas.openxmlformats.org/officeDocument/2006/math">
                    <m:r>
                      <a:rPr lang="en-US" sz="2000" b="0" i="1" smtClean="0">
                        <a:solidFill>
                          <a:schemeClr val="accent4"/>
                        </a:solidFill>
                        <a:latin typeface="Cambria Math" panose="02040503050406030204" pitchFamily="18" charset="0"/>
                      </a:rPr>
                      <m:t>𝑎</m:t>
                    </m:r>
                    <m:sSup>
                      <m:sSupPr>
                        <m:ctrlPr>
                          <a:rPr lang="en-US" sz="2000" b="0" i="1" smtClean="0">
                            <a:solidFill>
                              <a:schemeClr val="accent4"/>
                            </a:solidFill>
                            <a:latin typeface="Cambria Math" panose="02040503050406030204" pitchFamily="18" charset="0"/>
                          </a:rPr>
                        </m:ctrlPr>
                      </m:sSupPr>
                      <m:e>
                        <m:d>
                          <m:dPr>
                            <m:ctrlPr>
                              <a:rPr lang="en-US" sz="2000" b="0" i="1" smtClean="0">
                                <a:solidFill>
                                  <a:schemeClr val="accent4"/>
                                </a:solidFill>
                                <a:latin typeface="Cambria Math" panose="02040503050406030204" pitchFamily="18" charset="0"/>
                              </a:rPr>
                            </m:ctrlPr>
                          </m:dPr>
                          <m:e>
                            <m:r>
                              <a:rPr lang="en-US" sz="2000" b="0" i="1" smtClean="0">
                                <a:solidFill>
                                  <a:schemeClr val="accent4"/>
                                </a:solidFill>
                                <a:latin typeface="Cambria Math" panose="02040503050406030204" pitchFamily="18" charset="0"/>
                              </a:rPr>
                              <m:t>2</m:t>
                            </m:r>
                          </m:e>
                        </m:d>
                      </m:e>
                      <m:sup>
                        <m:r>
                          <a:rPr lang="en-US" sz="2000" b="0" i="1" smtClean="0">
                            <a:solidFill>
                              <a:schemeClr val="accent4"/>
                            </a:solidFill>
                            <a:latin typeface="Cambria Math" panose="02040503050406030204" pitchFamily="18" charset="0"/>
                          </a:rPr>
                          <m:t>2</m:t>
                        </m:r>
                      </m:sup>
                    </m:sSup>
                    <m:r>
                      <a:rPr lang="en-US" sz="2000" b="0" i="1" smtClean="0">
                        <a:solidFill>
                          <a:schemeClr val="accent4"/>
                        </a:solidFill>
                        <a:latin typeface="Cambria Math" panose="02040503050406030204" pitchFamily="18" charset="0"/>
                      </a:rPr>
                      <m:t>+</m:t>
                    </m:r>
                    <m:r>
                      <a:rPr lang="en-US" sz="2000" b="0" i="1" smtClean="0">
                        <a:solidFill>
                          <a:schemeClr val="accent4"/>
                        </a:solidFill>
                        <a:latin typeface="Cambria Math" panose="02040503050406030204" pitchFamily="18" charset="0"/>
                      </a:rPr>
                      <m:t>𝑏</m:t>
                    </m:r>
                    <m:d>
                      <m:dPr>
                        <m:ctrlPr>
                          <a:rPr lang="en-US" sz="2000" b="0" i="1" smtClean="0">
                            <a:solidFill>
                              <a:schemeClr val="accent4"/>
                            </a:solidFill>
                            <a:latin typeface="Cambria Math" panose="02040503050406030204" pitchFamily="18" charset="0"/>
                          </a:rPr>
                        </m:ctrlPr>
                      </m:dPr>
                      <m:e>
                        <m:r>
                          <a:rPr lang="en-US" sz="2000" b="0" i="1" smtClean="0">
                            <a:solidFill>
                              <a:schemeClr val="accent4"/>
                            </a:solidFill>
                            <a:latin typeface="Cambria Math" panose="02040503050406030204" pitchFamily="18" charset="0"/>
                          </a:rPr>
                          <m:t>2</m:t>
                        </m:r>
                      </m:e>
                    </m:d>
                    <m:r>
                      <a:rPr lang="en-US" sz="2000" b="0" i="1" smtClean="0">
                        <a:solidFill>
                          <a:schemeClr val="accent4"/>
                        </a:solidFill>
                        <a:latin typeface="Cambria Math" panose="02040503050406030204" pitchFamily="18" charset="0"/>
                      </a:rPr>
                      <m:t>+</m:t>
                    </m:r>
                    <m:r>
                      <a:rPr lang="en-US" sz="2000" b="0" i="1" smtClean="0">
                        <a:solidFill>
                          <a:schemeClr val="accent4"/>
                        </a:solidFill>
                        <a:latin typeface="Cambria Math" panose="02040503050406030204" pitchFamily="18" charset="0"/>
                      </a:rPr>
                      <m:t>𝑐</m:t>
                    </m:r>
                    <m:r>
                      <a:rPr lang="en-US" sz="2000" b="0" i="1" smtClean="0">
                        <a:solidFill>
                          <a:schemeClr val="accent4"/>
                        </a:solidFill>
                        <a:latin typeface="Cambria Math" panose="02040503050406030204" pitchFamily="18" charset="0"/>
                      </a:rPr>
                      <m:t>=27</m:t>
                    </m:r>
                  </m:oMath>
                </a14:m>
                <a:endParaRPr lang="en-US" sz="2000" b="0" dirty="0">
                  <a:solidFill>
                    <a:schemeClr val="accent4"/>
                  </a:solidFill>
                </a:endParaRPr>
              </a:p>
              <a:p>
                <a:pPr lvl="2"/>
                <a14:m>
                  <m:oMath xmlns:m="http://schemas.openxmlformats.org/officeDocument/2006/math">
                    <m:r>
                      <a:rPr lang="en-US" sz="1600" b="0" i="1" smtClean="0">
                        <a:solidFill>
                          <a:schemeClr val="accent4"/>
                        </a:solidFill>
                        <a:latin typeface="Cambria Math" panose="02040503050406030204" pitchFamily="18" charset="0"/>
                      </a:rPr>
                      <m:t>4</m:t>
                    </m:r>
                    <m:r>
                      <a:rPr lang="en-US" sz="1600" b="0" i="1" smtClean="0">
                        <a:solidFill>
                          <a:schemeClr val="accent4"/>
                        </a:solidFill>
                        <a:latin typeface="Cambria Math" panose="02040503050406030204" pitchFamily="18" charset="0"/>
                      </a:rPr>
                      <m:t>𝑎</m:t>
                    </m:r>
                    <m:r>
                      <a:rPr lang="en-US" sz="1600" b="0" i="1" smtClean="0">
                        <a:solidFill>
                          <a:schemeClr val="accent4"/>
                        </a:solidFill>
                        <a:latin typeface="Cambria Math" panose="02040503050406030204" pitchFamily="18" charset="0"/>
                      </a:rPr>
                      <m:t>+2</m:t>
                    </m:r>
                    <m:r>
                      <a:rPr lang="en-US" sz="1600" b="0" i="1" smtClean="0">
                        <a:solidFill>
                          <a:schemeClr val="accent4"/>
                        </a:solidFill>
                        <a:latin typeface="Cambria Math" panose="02040503050406030204" pitchFamily="18" charset="0"/>
                      </a:rPr>
                      <m:t>𝑏</m:t>
                    </m:r>
                    <m:r>
                      <a:rPr lang="en-US" sz="1600" b="0" i="1" smtClean="0">
                        <a:solidFill>
                          <a:schemeClr val="accent4"/>
                        </a:solidFill>
                        <a:latin typeface="Cambria Math" panose="02040503050406030204" pitchFamily="18" charset="0"/>
                      </a:rPr>
                      <m:t>+</m:t>
                    </m:r>
                    <m:r>
                      <a:rPr lang="en-US" sz="1600" b="0" i="1" smtClean="0">
                        <a:solidFill>
                          <a:schemeClr val="accent4"/>
                        </a:solidFill>
                        <a:latin typeface="Cambria Math" panose="02040503050406030204" pitchFamily="18" charset="0"/>
                      </a:rPr>
                      <m:t>𝑐</m:t>
                    </m:r>
                    <m:r>
                      <a:rPr lang="en-US" sz="1600" b="0" i="1" smtClean="0">
                        <a:solidFill>
                          <a:schemeClr val="accent4"/>
                        </a:solidFill>
                        <a:latin typeface="Cambria Math" panose="02040503050406030204" pitchFamily="18" charset="0"/>
                      </a:rPr>
                      <m:t>=27</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762" t="-25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85000" lnSpcReduction="10000"/>
              </a:bodyPr>
              <a:lstStyle/>
              <a:p>
                <a:r>
                  <a:rPr lang="en-US" dirty="0">
                    <a:solidFill>
                      <a:schemeClr val="accent1"/>
                    </a:solidFill>
                  </a:rPr>
                  <a:t>Solve the system of the three equations.</a:t>
                </a:r>
              </a:p>
              <a:p>
                <a:pPr lvl="1"/>
                <a14:m>
                  <m:oMath xmlns:m="http://schemas.openxmlformats.org/officeDocument/2006/math">
                    <m:d>
                      <m:dPr>
                        <m:begChr m:val="{"/>
                        <m:endChr m:val=""/>
                        <m:ctrlPr>
                          <a:rPr lang="en-US" b="0" i="1" smtClean="0">
                            <a:solidFill>
                              <a:schemeClr val="accent1"/>
                            </a:solidFill>
                            <a:latin typeface="Cambria Math" panose="02040503050406030204" pitchFamily="18" charset="0"/>
                          </a:rPr>
                        </m:ctrlPr>
                      </m:dPr>
                      <m:e>
                        <m:eqArr>
                          <m:eqArrPr>
                            <m:ctrlPr>
                              <a:rPr lang="en-US" b="0" i="1" smtClean="0">
                                <a:solidFill>
                                  <a:schemeClr val="accent1"/>
                                </a:solidFill>
                                <a:latin typeface="Cambria Math" panose="02040503050406030204" pitchFamily="18" charset="0"/>
                              </a:rPr>
                            </m:ctrlPr>
                          </m:eqArrPr>
                          <m:e>
                            <m:r>
                              <a:rPr lang="en-US" b="0" i="1" smtClean="0">
                                <a:solidFill>
                                  <a:schemeClr val="accent2"/>
                                </a:solidFill>
                                <a:latin typeface="Cambria Math" panose="02040503050406030204" pitchFamily="18" charset="0"/>
                              </a:rPr>
                              <m:t>4&amp;</m:t>
                            </m:r>
                            <m:r>
                              <a:rPr lang="en-US" b="0" i="1" smtClean="0">
                                <a:solidFill>
                                  <a:schemeClr val="accent2"/>
                                </a:solidFill>
                                <a:latin typeface="Cambria Math" panose="02040503050406030204" pitchFamily="18" charset="0"/>
                              </a:rPr>
                              <m:t>𝑎</m:t>
                            </m:r>
                            <m:r>
                              <a:rPr lang="en-US" b="0" i="1" smtClean="0">
                                <a:solidFill>
                                  <a:schemeClr val="accent2"/>
                                </a:solidFill>
                                <a:latin typeface="Cambria Math" panose="02040503050406030204" pitchFamily="18" charset="0"/>
                              </a:rPr>
                              <m:t>−2&amp;</m:t>
                            </m:r>
                            <m:r>
                              <a:rPr lang="en-US" b="0" i="1" smtClean="0">
                                <a:solidFill>
                                  <a:schemeClr val="accent2"/>
                                </a:solidFill>
                                <a:latin typeface="Cambria Math" panose="02040503050406030204" pitchFamily="18" charset="0"/>
                              </a:rPr>
                              <m:t>𝑏</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𝑐</m:t>
                            </m:r>
                            <m:r>
                              <a:rPr lang="en-US" b="0" i="1" smtClean="0">
                                <a:solidFill>
                                  <a:schemeClr val="accent2"/>
                                </a:solidFill>
                                <a:latin typeface="Cambria Math" panose="02040503050406030204" pitchFamily="18" charset="0"/>
                              </a:rPr>
                              <m:t>=−1</m:t>
                            </m:r>
                          </m:e>
                          <m:e>
                            <m:r>
                              <a:rPr lang="en-US" b="0" i="1" smtClean="0">
                                <a:solidFill>
                                  <a:schemeClr val="accent1"/>
                                </a:solidFill>
                                <a:latin typeface="Cambria Math" panose="02040503050406030204" pitchFamily="18" charset="0"/>
                              </a:rPr>
                              <m:t>&amp;</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+&amp;</m:t>
                            </m:r>
                            <m:r>
                              <a:rPr lang="en-US" b="0" i="1" smtClean="0">
                                <a:solidFill>
                                  <a:schemeClr val="accent3"/>
                                </a:solidFill>
                                <a:latin typeface="Cambria Math" panose="02040503050406030204" pitchFamily="18" charset="0"/>
                              </a:rPr>
                              <m:t>𝑏</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𝑐</m:t>
                            </m:r>
                            <m:r>
                              <a:rPr lang="en-US" b="0" i="1" smtClean="0">
                                <a:solidFill>
                                  <a:schemeClr val="accent3"/>
                                </a:solidFill>
                                <a:latin typeface="Cambria Math" panose="02040503050406030204" pitchFamily="18" charset="0"/>
                              </a:rPr>
                              <m:t>=11</m:t>
                            </m:r>
                          </m:e>
                          <m:e>
                            <m:r>
                              <a:rPr lang="en-US" b="0" i="1" smtClean="0">
                                <a:solidFill>
                                  <a:schemeClr val="accent4"/>
                                </a:solidFill>
                                <a:latin typeface="Cambria Math" panose="02040503050406030204" pitchFamily="18" charset="0"/>
                              </a:rPr>
                              <m:t>4&amp;</m:t>
                            </m:r>
                            <m:r>
                              <a:rPr lang="en-US" b="0" i="1" smtClean="0">
                                <a:solidFill>
                                  <a:schemeClr val="accent4"/>
                                </a:solidFill>
                                <a:latin typeface="Cambria Math" panose="02040503050406030204" pitchFamily="18" charset="0"/>
                              </a:rPr>
                              <m:t>𝑎</m:t>
                            </m:r>
                            <m:r>
                              <a:rPr lang="en-US" b="0" i="1" smtClean="0">
                                <a:solidFill>
                                  <a:schemeClr val="accent4"/>
                                </a:solidFill>
                                <a:latin typeface="Cambria Math" panose="02040503050406030204" pitchFamily="18" charset="0"/>
                              </a:rPr>
                              <m:t>+2&amp;</m:t>
                            </m:r>
                            <m:r>
                              <a:rPr lang="en-US" b="0" i="1" smtClean="0">
                                <a:solidFill>
                                  <a:schemeClr val="accent4"/>
                                </a:solidFill>
                                <a:latin typeface="Cambria Math" panose="02040503050406030204" pitchFamily="18" charset="0"/>
                              </a:rPr>
                              <m:t>𝑏</m:t>
                            </m:r>
                            <m:r>
                              <a:rPr lang="en-US" b="0" i="1" smtClean="0">
                                <a:solidFill>
                                  <a:schemeClr val="accent4"/>
                                </a:solidFill>
                                <a:latin typeface="Cambria Math" panose="02040503050406030204" pitchFamily="18" charset="0"/>
                              </a:rPr>
                              <m:t>+</m:t>
                            </m:r>
                            <m:r>
                              <a:rPr lang="en-US" b="0" i="1" smtClean="0">
                                <a:solidFill>
                                  <a:schemeClr val="accent4"/>
                                </a:solidFill>
                                <a:latin typeface="Cambria Math" panose="02040503050406030204" pitchFamily="18" charset="0"/>
                              </a:rPr>
                              <m:t>𝑐</m:t>
                            </m:r>
                            <m:r>
                              <a:rPr lang="en-US" b="0" i="1" smtClean="0">
                                <a:solidFill>
                                  <a:schemeClr val="accent4"/>
                                </a:solidFill>
                                <a:latin typeface="Cambria Math" panose="02040503050406030204" pitchFamily="18" charset="0"/>
                              </a:rPr>
                              <m:t>=27</m:t>
                            </m:r>
                          </m:e>
                        </m:eqArr>
                      </m:e>
                    </m:d>
                  </m:oMath>
                </a14:m>
                <a:endParaRPr lang="en-US" dirty="0">
                  <a:solidFill>
                    <a:schemeClr val="accent1"/>
                  </a:solidFill>
                </a:endParaRPr>
              </a:p>
              <a:p>
                <a:pPr lvl="1"/>
                <a:r>
                  <a:rPr lang="en-US" dirty="0">
                    <a:solidFill>
                      <a:schemeClr val="accent1"/>
                    </a:solidFill>
                  </a:rPr>
                  <a:t>Use a method from chapter 3 like elimination to solve.</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1900" t="-2513"/>
                </a:stretch>
              </a:blipFill>
            </p:spPr>
            <p:txBody>
              <a:bodyPr/>
              <a:lstStyle/>
              <a:p>
                <a:r>
                  <a:rPr lang="en-US">
                    <a:noFill/>
                  </a:rPr>
                  <a:t> </a:t>
                </a:r>
              </a:p>
            </p:txBody>
          </p:sp>
        </mc:Fallback>
      </mc:AlternateContent>
      <p:cxnSp>
        <p:nvCxnSpPr>
          <p:cNvPr id="6" name="Straight Arrow Connector 5"/>
          <p:cNvCxnSpPr/>
          <p:nvPr/>
        </p:nvCxnSpPr>
        <p:spPr>
          <a:xfrm flipV="1">
            <a:off x="2667000" y="2343150"/>
            <a:ext cx="28956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38400" y="2647950"/>
            <a:ext cx="320040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67000" y="2952750"/>
            <a:ext cx="28956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22" presetClass="entr" presetSubtype="8"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par>
                                <p:cTn id="47" presetID="22" presetClass="entr" presetSubtype="8"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4.10 Write Quadratic Functions and Models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0" y="1200150"/>
                <a:ext cx="4495800" cy="3943350"/>
              </a:xfrm>
            </p:spPr>
            <p:txBody>
              <a:bodyPr>
                <a:normAutofit fontScale="70000" lnSpcReduction="20000"/>
              </a:bodyPr>
              <a:lstStyle/>
              <a:p>
                <a14:m>
                  <m:oMath xmlns:m="http://schemas.openxmlformats.org/officeDocument/2006/math">
                    <m:d>
                      <m:dPr>
                        <m:begChr m:val="{"/>
                        <m:endChr m:val=""/>
                        <m:ctrlPr>
                          <a:rPr lang="en-US" i="1" smtClean="0">
                            <a:solidFill>
                              <a:schemeClr val="accent1"/>
                            </a:solidFill>
                            <a:latin typeface="Cambria Math" panose="02040503050406030204" pitchFamily="18" charset="0"/>
                          </a:rPr>
                        </m:ctrlPr>
                      </m:dPr>
                      <m:e>
                        <m:eqArr>
                          <m:eqArrPr>
                            <m:ctrlPr>
                              <a:rPr lang="en-US" i="1">
                                <a:solidFill>
                                  <a:schemeClr val="accent1"/>
                                </a:solidFill>
                                <a:latin typeface="Cambria Math" panose="02040503050406030204" pitchFamily="18" charset="0"/>
                              </a:rPr>
                            </m:ctrlPr>
                          </m:eqArrPr>
                          <m:e>
                            <m:r>
                              <a:rPr lang="en-US" i="1" smtClean="0">
                                <a:solidFill>
                                  <a:schemeClr val="accent2"/>
                                </a:solidFill>
                                <a:latin typeface="Cambria Math" panose="02040503050406030204" pitchFamily="18" charset="0"/>
                              </a:rPr>
                              <m:t>4&amp;</m:t>
                            </m:r>
                            <m:r>
                              <a:rPr lang="en-US" i="1" smtClean="0">
                                <a:solidFill>
                                  <a:schemeClr val="accent2"/>
                                </a:solidFill>
                                <a:latin typeface="Cambria Math" panose="02040503050406030204" pitchFamily="18" charset="0"/>
                              </a:rPr>
                              <m:t>𝑎</m:t>
                            </m:r>
                            <m:r>
                              <a:rPr lang="en-US" i="1" smtClean="0">
                                <a:solidFill>
                                  <a:schemeClr val="accent2"/>
                                </a:solidFill>
                                <a:latin typeface="Cambria Math" panose="02040503050406030204" pitchFamily="18" charset="0"/>
                              </a:rPr>
                              <m:t>−2&amp;</m:t>
                            </m:r>
                            <m:r>
                              <a:rPr lang="en-US" i="1" smtClean="0">
                                <a:solidFill>
                                  <a:schemeClr val="accent2"/>
                                </a:solidFill>
                                <a:latin typeface="Cambria Math" panose="02040503050406030204" pitchFamily="18" charset="0"/>
                              </a:rPr>
                              <m:t>𝑏</m:t>
                            </m:r>
                            <m:r>
                              <a:rPr lang="en-US" i="1" smtClean="0">
                                <a:solidFill>
                                  <a:schemeClr val="accent2"/>
                                </a:solidFill>
                                <a:latin typeface="Cambria Math" panose="02040503050406030204" pitchFamily="18" charset="0"/>
                              </a:rPr>
                              <m:t>+</m:t>
                            </m:r>
                            <m:r>
                              <a:rPr lang="en-US" i="1" smtClean="0">
                                <a:solidFill>
                                  <a:schemeClr val="accent2"/>
                                </a:solidFill>
                                <a:latin typeface="Cambria Math" panose="02040503050406030204" pitchFamily="18" charset="0"/>
                              </a:rPr>
                              <m:t>𝑐</m:t>
                            </m:r>
                            <m:r>
                              <a:rPr lang="en-US" i="1" smtClean="0">
                                <a:solidFill>
                                  <a:schemeClr val="accent2"/>
                                </a:solidFill>
                                <a:latin typeface="Cambria Math" panose="02040503050406030204" pitchFamily="18" charset="0"/>
                              </a:rPr>
                              <m:t>=−1</m:t>
                            </m:r>
                          </m:e>
                          <m:e>
                            <m:r>
                              <a:rPr lang="en-US" i="1">
                                <a:solidFill>
                                  <a:schemeClr val="accent1"/>
                                </a:solidFill>
                                <a:latin typeface="Cambria Math" panose="02040503050406030204" pitchFamily="18" charset="0"/>
                              </a:rPr>
                              <m:t>&amp;</m:t>
                            </m:r>
                            <m:r>
                              <a:rPr lang="en-US" i="1" smtClean="0">
                                <a:solidFill>
                                  <a:schemeClr val="accent3"/>
                                </a:solidFill>
                                <a:latin typeface="Cambria Math" panose="02040503050406030204" pitchFamily="18" charset="0"/>
                              </a:rPr>
                              <m:t>𝑎</m:t>
                            </m:r>
                            <m:r>
                              <a:rPr lang="en-US" i="1" smtClean="0">
                                <a:solidFill>
                                  <a:schemeClr val="accent3"/>
                                </a:solidFill>
                                <a:latin typeface="Cambria Math" panose="02040503050406030204" pitchFamily="18" charset="0"/>
                              </a:rPr>
                              <m:t>+&amp;</m:t>
                            </m:r>
                            <m:r>
                              <a:rPr lang="en-US" i="1" smtClean="0">
                                <a:solidFill>
                                  <a:schemeClr val="accent3"/>
                                </a:solidFill>
                                <a:latin typeface="Cambria Math" panose="02040503050406030204" pitchFamily="18" charset="0"/>
                              </a:rPr>
                              <m:t>𝑏</m:t>
                            </m:r>
                            <m:r>
                              <a:rPr lang="en-US" i="1" smtClean="0">
                                <a:solidFill>
                                  <a:schemeClr val="accent3"/>
                                </a:solidFill>
                                <a:latin typeface="Cambria Math" panose="02040503050406030204" pitchFamily="18" charset="0"/>
                              </a:rPr>
                              <m:t>+</m:t>
                            </m:r>
                            <m:r>
                              <a:rPr lang="en-US" i="1" smtClean="0">
                                <a:solidFill>
                                  <a:schemeClr val="accent3"/>
                                </a:solidFill>
                                <a:latin typeface="Cambria Math" panose="02040503050406030204" pitchFamily="18" charset="0"/>
                              </a:rPr>
                              <m:t>𝑐</m:t>
                            </m:r>
                            <m:r>
                              <a:rPr lang="en-US" i="1" smtClean="0">
                                <a:solidFill>
                                  <a:schemeClr val="accent3"/>
                                </a:solidFill>
                                <a:latin typeface="Cambria Math" panose="02040503050406030204" pitchFamily="18" charset="0"/>
                              </a:rPr>
                              <m:t>=11</m:t>
                            </m:r>
                          </m:e>
                          <m:e>
                            <m:r>
                              <a:rPr lang="en-US" i="1" smtClean="0">
                                <a:solidFill>
                                  <a:schemeClr val="accent4"/>
                                </a:solidFill>
                                <a:latin typeface="Cambria Math" panose="02040503050406030204" pitchFamily="18" charset="0"/>
                              </a:rPr>
                              <m:t>4&amp;</m:t>
                            </m:r>
                            <m:r>
                              <a:rPr lang="en-US" i="1" smtClean="0">
                                <a:solidFill>
                                  <a:schemeClr val="accent4"/>
                                </a:solidFill>
                                <a:latin typeface="Cambria Math" panose="02040503050406030204" pitchFamily="18" charset="0"/>
                              </a:rPr>
                              <m:t>𝑎</m:t>
                            </m:r>
                            <m:r>
                              <a:rPr lang="en-US" i="1" smtClean="0">
                                <a:solidFill>
                                  <a:schemeClr val="accent4"/>
                                </a:solidFill>
                                <a:latin typeface="Cambria Math" panose="02040503050406030204" pitchFamily="18" charset="0"/>
                              </a:rPr>
                              <m:t>+2&amp;</m:t>
                            </m:r>
                            <m:r>
                              <a:rPr lang="en-US" i="1" smtClean="0">
                                <a:solidFill>
                                  <a:schemeClr val="accent4"/>
                                </a:solidFill>
                                <a:latin typeface="Cambria Math" panose="02040503050406030204" pitchFamily="18" charset="0"/>
                              </a:rPr>
                              <m:t>𝑏</m:t>
                            </m:r>
                            <m:r>
                              <a:rPr lang="en-US" i="1" smtClean="0">
                                <a:solidFill>
                                  <a:schemeClr val="accent4"/>
                                </a:solidFill>
                                <a:latin typeface="Cambria Math" panose="02040503050406030204" pitchFamily="18" charset="0"/>
                              </a:rPr>
                              <m:t>+</m:t>
                            </m:r>
                            <m:r>
                              <a:rPr lang="en-US" i="1" smtClean="0">
                                <a:solidFill>
                                  <a:schemeClr val="accent4"/>
                                </a:solidFill>
                                <a:latin typeface="Cambria Math" panose="02040503050406030204" pitchFamily="18" charset="0"/>
                              </a:rPr>
                              <m:t>𝑐</m:t>
                            </m:r>
                            <m:r>
                              <a:rPr lang="en-US" i="1" smtClean="0">
                                <a:solidFill>
                                  <a:schemeClr val="accent4"/>
                                </a:solidFill>
                                <a:latin typeface="Cambria Math" panose="02040503050406030204" pitchFamily="18" charset="0"/>
                              </a:rPr>
                              <m:t>=27</m:t>
                            </m:r>
                          </m:e>
                        </m:eqArr>
                      </m:e>
                    </m:d>
                  </m:oMath>
                </a14:m>
                <a:endParaRPr lang="en-US" dirty="0"/>
              </a:p>
              <a:p>
                <a:r>
                  <a:rPr lang="en-US" dirty="0"/>
                  <a:t>First two equations (2</a:t>
                </a:r>
                <a:r>
                  <a:rPr lang="en-US" baseline="30000" dirty="0"/>
                  <a:t>nd</a:t>
                </a:r>
                <a:r>
                  <a:rPr lang="en-US" dirty="0"/>
                  <a:t> times -1)</a:t>
                </a:r>
              </a:p>
              <a:p>
                <a:pPr lvl="1"/>
                <a14:m>
                  <m:oMath xmlns:m="http://schemas.openxmlformats.org/officeDocument/2006/math">
                    <m:eqArr>
                      <m:eqArrPr>
                        <m:ctrlPr>
                          <a:rPr lang="en-US" b="0" i="1" smtClean="0">
                            <a:latin typeface="Cambria Math" panose="02040503050406030204" pitchFamily="18" charset="0"/>
                          </a:rPr>
                        </m:ctrlPr>
                      </m:eqArrPr>
                      <m:e>
                        <m:r>
                          <a:rPr lang="en-US" b="0" i="1" smtClean="0">
                            <a:solidFill>
                              <a:schemeClr val="accent2"/>
                            </a:solidFill>
                            <a:latin typeface="Cambria Math" panose="02040503050406030204" pitchFamily="18" charset="0"/>
                          </a:rPr>
                          <m:t>4&amp;</m:t>
                        </m:r>
                        <m:r>
                          <a:rPr lang="en-US" b="0" i="1" smtClean="0">
                            <a:solidFill>
                              <a:schemeClr val="accent2"/>
                            </a:solidFill>
                            <a:latin typeface="Cambria Math" panose="02040503050406030204" pitchFamily="18" charset="0"/>
                          </a:rPr>
                          <m:t>𝑎</m:t>
                        </m:r>
                        <m:r>
                          <a:rPr lang="en-US" b="0" i="1" smtClean="0">
                            <a:solidFill>
                              <a:schemeClr val="accent2"/>
                            </a:solidFill>
                            <a:latin typeface="Cambria Math" panose="02040503050406030204" pitchFamily="18" charset="0"/>
                          </a:rPr>
                          <m:t>−2&amp;</m:t>
                        </m:r>
                        <m:r>
                          <a:rPr lang="en-US" b="0" i="1" smtClean="0">
                            <a:solidFill>
                              <a:schemeClr val="accent2"/>
                            </a:solidFill>
                            <a:latin typeface="Cambria Math" panose="02040503050406030204" pitchFamily="18" charset="0"/>
                          </a:rPr>
                          <m:t>𝑏</m:t>
                        </m:r>
                        <m:r>
                          <a:rPr lang="en-US" b="0" i="1" smtClean="0">
                            <a:solidFill>
                              <a:schemeClr val="accent2"/>
                            </a:solidFill>
                            <a:latin typeface="Cambria Math" panose="02040503050406030204" pitchFamily="18" charset="0"/>
                          </a:rPr>
                          <m:t>+&amp;</m:t>
                        </m:r>
                        <m:r>
                          <a:rPr lang="en-US" b="0" i="1" smtClean="0">
                            <a:solidFill>
                              <a:schemeClr val="accent2"/>
                            </a:solidFill>
                            <a:latin typeface="Cambria Math" panose="02040503050406030204" pitchFamily="18" charset="0"/>
                          </a:rPr>
                          <m:t>𝑐</m:t>
                        </m:r>
                        <m:r>
                          <a:rPr lang="en-US" b="0" i="1" smtClean="0">
                            <a:solidFill>
                              <a:schemeClr val="accent2"/>
                            </a:solidFill>
                            <a:latin typeface="Cambria Math" panose="02040503050406030204" pitchFamily="18" charset="0"/>
                          </a:rPr>
                          <m:t>=−1</m:t>
                        </m:r>
                      </m:e>
                      <m:e>
                        <m:r>
                          <a:rPr lang="en-US" b="0" i="1" smtClean="0">
                            <a:solidFill>
                              <a:schemeClr val="accent3"/>
                            </a:solidFill>
                            <a:latin typeface="Cambria Math" panose="02040503050406030204" pitchFamily="18" charset="0"/>
                          </a:rPr>
                          <m:t>−&amp;</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−&amp;</m:t>
                        </m:r>
                        <m:r>
                          <a:rPr lang="en-US" b="0" i="1" smtClean="0">
                            <a:solidFill>
                              <a:schemeClr val="accent3"/>
                            </a:solidFill>
                            <a:latin typeface="Cambria Math" panose="02040503050406030204" pitchFamily="18" charset="0"/>
                          </a:rPr>
                          <m:t>𝑏</m:t>
                        </m:r>
                        <m:r>
                          <a:rPr lang="en-US" b="0" i="1" smtClean="0">
                            <a:solidFill>
                              <a:schemeClr val="accent3"/>
                            </a:solidFill>
                            <a:latin typeface="Cambria Math" panose="02040503050406030204" pitchFamily="18" charset="0"/>
                          </a:rPr>
                          <m:t>−&amp;</m:t>
                        </m:r>
                        <m:r>
                          <a:rPr lang="en-US" b="0" i="1" smtClean="0">
                            <a:solidFill>
                              <a:schemeClr val="accent3"/>
                            </a:solidFill>
                            <a:latin typeface="Cambria Math" panose="02040503050406030204" pitchFamily="18" charset="0"/>
                          </a:rPr>
                          <m:t>𝑐</m:t>
                        </m:r>
                        <m:r>
                          <a:rPr lang="en-US" b="0" i="1" smtClean="0">
                            <a:solidFill>
                              <a:schemeClr val="accent3"/>
                            </a:solidFill>
                            <a:latin typeface="Cambria Math" panose="02040503050406030204" pitchFamily="18" charset="0"/>
                          </a:rPr>
                          <m:t>=−11</m:t>
                        </m:r>
                      </m:e>
                    </m:eqArr>
                  </m:oMath>
                </a14:m>
                <a:endParaRPr lang="en-US"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𝑎</m:t>
                    </m:r>
                    <m:r>
                      <a:rPr lang="en-US" b="0" i="1" smtClean="0">
                        <a:latin typeface="Cambria Math" panose="02040503050406030204" pitchFamily="18" charset="0"/>
                      </a:rPr>
                      <m:t> −3</m:t>
                    </m:r>
                    <m:r>
                      <a:rPr lang="en-US" b="0" i="1" smtClean="0">
                        <a:latin typeface="Cambria Math" panose="02040503050406030204" pitchFamily="18" charset="0"/>
                      </a:rPr>
                      <m:t>𝑏</m:t>
                    </m:r>
                    <m:r>
                      <a:rPr lang="en-US" b="0" i="1" smtClean="0">
                        <a:latin typeface="Cambria Math" panose="02040503050406030204" pitchFamily="18" charset="0"/>
                      </a:rPr>
                      <m:t>        =−12</m:t>
                    </m:r>
                  </m:oMath>
                </a14:m>
                <a:endParaRPr lang="en-US" b="0" dirty="0"/>
              </a:p>
              <a:p>
                <a:pPr lvl="1"/>
                <a14:m>
                  <m:oMath xmlns:m="http://schemas.openxmlformats.org/officeDocument/2006/math">
                    <m:r>
                      <a:rPr lang="en-US" b="0" i="1" smtClean="0">
                        <a:solidFill>
                          <a:schemeClr val="accent5"/>
                        </a:solidFill>
                        <a:latin typeface="Cambria Math" panose="02040503050406030204" pitchFamily="18" charset="0"/>
                      </a:rPr>
                      <m:t>𝑎</m:t>
                    </m:r>
                    <m:r>
                      <a:rPr lang="en-US" b="0" i="1" smtClean="0">
                        <a:solidFill>
                          <a:schemeClr val="accent5"/>
                        </a:solidFill>
                        <a:latin typeface="Cambria Math" panose="02040503050406030204" pitchFamily="18" charset="0"/>
                      </a:rPr>
                      <m:t>−</m:t>
                    </m:r>
                    <m:r>
                      <a:rPr lang="en-US" b="0" i="1" smtClean="0">
                        <a:solidFill>
                          <a:schemeClr val="accent5"/>
                        </a:solidFill>
                        <a:latin typeface="Cambria Math" panose="02040503050406030204" pitchFamily="18" charset="0"/>
                      </a:rPr>
                      <m:t>𝑏</m:t>
                    </m:r>
                    <m:r>
                      <a:rPr lang="en-US" b="0" i="1" smtClean="0">
                        <a:solidFill>
                          <a:schemeClr val="accent5"/>
                        </a:solidFill>
                        <a:latin typeface="Cambria Math" panose="02040503050406030204" pitchFamily="18" charset="0"/>
                      </a:rPr>
                      <m:t>=−4</m:t>
                    </m:r>
                  </m:oMath>
                </a14:m>
                <a:endParaRPr lang="en-US" dirty="0">
                  <a:solidFill>
                    <a:schemeClr val="accent5"/>
                  </a:solidFill>
                </a:endParaRPr>
              </a:p>
              <a:p>
                <a:r>
                  <a:rPr lang="en-US" dirty="0"/>
                  <a:t>Last two equations (2</a:t>
                </a:r>
                <a:r>
                  <a:rPr lang="en-US" baseline="30000" dirty="0"/>
                  <a:t>nd</a:t>
                </a:r>
                <a:r>
                  <a:rPr lang="en-US" dirty="0"/>
                  <a:t> times -1)</a:t>
                </a:r>
              </a:p>
              <a:p>
                <a:pPr lvl="1"/>
                <a14:m>
                  <m:oMath xmlns:m="http://schemas.openxmlformats.org/officeDocument/2006/math">
                    <m:eqArr>
                      <m:eqArrPr>
                        <m:ctrlPr>
                          <a:rPr lang="en-US" i="1">
                            <a:latin typeface="Cambria Math" panose="02040503050406030204" pitchFamily="18" charset="0"/>
                          </a:rPr>
                        </m:ctrlPr>
                      </m:eqArrPr>
                      <m:e>
                        <m:r>
                          <a:rPr lang="en-US" i="1" smtClean="0">
                            <a:solidFill>
                              <a:schemeClr val="accent3"/>
                            </a:solidFill>
                            <a:latin typeface="Cambria Math" panose="02040503050406030204" pitchFamily="18" charset="0"/>
                          </a:rPr>
                          <m:t>−&amp;</m:t>
                        </m:r>
                        <m:r>
                          <a:rPr lang="en-US" i="1" smtClean="0">
                            <a:solidFill>
                              <a:schemeClr val="accent3"/>
                            </a:solidFill>
                            <a:latin typeface="Cambria Math" panose="02040503050406030204" pitchFamily="18" charset="0"/>
                          </a:rPr>
                          <m:t>𝑎</m:t>
                        </m:r>
                        <m:r>
                          <a:rPr lang="en-US" i="1" smtClean="0">
                            <a:solidFill>
                              <a:schemeClr val="accent3"/>
                            </a:solidFill>
                            <a:latin typeface="Cambria Math" panose="02040503050406030204" pitchFamily="18" charset="0"/>
                          </a:rPr>
                          <m:t>−&amp;</m:t>
                        </m:r>
                        <m:r>
                          <a:rPr lang="en-US" i="1" smtClean="0">
                            <a:solidFill>
                              <a:schemeClr val="accent3"/>
                            </a:solidFill>
                            <a:latin typeface="Cambria Math" panose="02040503050406030204" pitchFamily="18" charset="0"/>
                          </a:rPr>
                          <m:t>𝑏</m:t>
                        </m:r>
                        <m:r>
                          <a:rPr lang="en-US" i="1" smtClean="0">
                            <a:solidFill>
                              <a:schemeClr val="accent3"/>
                            </a:solidFill>
                            <a:latin typeface="Cambria Math" panose="02040503050406030204" pitchFamily="18" charset="0"/>
                          </a:rPr>
                          <m:t>−&amp;</m:t>
                        </m:r>
                        <m:r>
                          <a:rPr lang="en-US" i="1" smtClean="0">
                            <a:solidFill>
                              <a:schemeClr val="accent3"/>
                            </a:solidFill>
                            <a:latin typeface="Cambria Math" panose="02040503050406030204" pitchFamily="18" charset="0"/>
                          </a:rPr>
                          <m:t>𝑐</m:t>
                        </m:r>
                        <m:r>
                          <a:rPr lang="en-US" i="1" smtClean="0">
                            <a:solidFill>
                              <a:schemeClr val="accent3"/>
                            </a:solidFill>
                            <a:latin typeface="Cambria Math" panose="02040503050406030204" pitchFamily="18" charset="0"/>
                          </a:rPr>
                          <m:t>=−11</m:t>
                        </m:r>
                      </m:e>
                      <m:e>
                        <m:r>
                          <a:rPr lang="en-US" i="1" smtClean="0">
                            <a:solidFill>
                              <a:schemeClr val="accent4"/>
                            </a:solidFill>
                            <a:latin typeface="Cambria Math" panose="02040503050406030204" pitchFamily="18" charset="0"/>
                          </a:rPr>
                          <m:t>4&amp;</m:t>
                        </m:r>
                        <m:r>
                          <a:rPr lang="en-US" i="1" smtClean="0">
                            <a:solidFill>
                              <a:schemeClr val="accent4"/>
                            </a:solidFill>
                            <a:latin typeface="Cambria Math" panose="02040503050406030204" pitchFamily="18" charset="0"/>
                          </a:rPr>
                          <m:t>𝑎</m:t>
                        </m:r>
                        <m:r>
                          <a:rPr lang="en-US" i="1" smtClean="0">
                            <a:solidFill>
                              <a:schemeClr val="accent4"/>
                            </a:solidFill>
                            <a:latin typeface="Cambria Math" panose="02040503050406030204" pitchFamily="18" charset="0"/>
                          </a:rPr>
                          <m:t>+2&amp;</m:t>
                        </m:r>
                        <m:r>
                          <a:rPr lang="en-US" i="1" smtClean="0">
                            <a:solidFill>
                              <a:schemeClr val="accent4"/>
                            </a:solidFill>
                            <a:latin typeface="Cambria Math" panose="02040503050406030204" pitchFamily="18" charset="0"/>
                          </a:rPr>
                          <m:t>𝑏</m:t>
                        </m:r>
                        <m:r>
                          <a:rPr lang="en-US" i="1" smtClean="0">
                            <a:solidFill>
                              <a:schemeClr val="accent4"/>
                            </a:solidFill>
                            <a:latin typeface="Cambria Math" panose="02040503050406030204" pitchFamily="18" charset="0"/>
                          </a:rPr>
                          <m:t>+&amp;</m:t>
                        </m:r>
                        <m:r>
                          <a:rPr lang="en-US" i="1" smtClean="0">
                            <a:solidFill>
                              <a:schemeClr val="accent4"/>
                            </a:solidFill>
                            <a:latin typeface="Cambria Math" panose="02040503050406030204" pitchFamily="18" charset="0"/>
                          </a:rPr>
                          <m:t>𝑐</m:t>
                        </m:r>
                        <m:r>
                          <a:rPr lang="en-US" i="1" smtClean="0">
                            <a:solidFill>
                              <a:schemeClr val="accent4"/>
                            </a:solidFill>
                            <a:latin typeface="Cambria Math" panose="02040503050406030204" pitchFamily="18" charset="0"/>
                          </a:rPr>
                          <m:t>=27</m:t>
                        </m:r>
                      </m:e>
                    </m:eqArr>
                  </m:oMath>
                </a14:m>
                <a:endParaRPr lang="en-US" i="1" dirty="0">
                  <a:latin typeface="Cambria Math" panose="02040503050406030204" pitchFamily="18" charset="0"/>
                </a:endParaRPr>
              </a:p>
              <a:p>
                <a:pPr lvl="1"/>
                <a14:m>
                  <m:oMath xmlns:m="http://schemas.openxmlformats.org/officeDocument/2006/math">
                    <m:r>
                      <a:rPr lang="en-US" i="1" smtClean="0">
                        <a:solidFill>
                          <a:schemeClr val="accent6"/>
                        </a:solidFill>
                        <a:latin typeface="Cambria Math" panose="02040503050406030204" pitchFamily="18" charset="0"/>
                      </a:rPr>
                      <m:t>3</m:t>
                    </m:r>
                    <m:r>
                      <a:rPr lang="en-US" i="1" smtClean="0">
                        <a:solidFill>
                          <a:schemeClr val="accent6"/>
                        </a:solidFill>
                        <a:latin typeface="Cambria Math" panose="02040503050406030204" pitchFamily="18" charset="0"/>
                      </a:rPr>
                      <m:t>𝑎</m:t>
                    </m:r>
                    <m:r>
                      <a:rPr lang="en-US" i="1" smtClean="0">
                        <a:solidFill>
                          <a:schemeClr val="accent6"/>
                        </a:solidFill>
                        <a:latin typeface="Cambria Math" panose="02040503050406030204" pitchFamily="18" charset="0"/>
                      </a:rPr>
                      <m:t> +  </m:t>
                    </m:r>
                    <m:r>
                      <a:rPr lang="en-US" i="1" smtClean="0">
                        <a:solidFill>
                          <a:schemeClr val="accent6"/>
                        </a:solidFill>
                        <a:latin typeface="Cambria Math" panose="02040503050406030204" pitchFamily="18" charset="0"/>
                      </a:rPr>
                      <m:t>𝑏</m:t>
                    </m:r>
                    <m:r>
                      <a:rPr lang="en-US" i="1" smtClean="0">
                        <a:solidFill>
                          <a:schemeClr val="accent6"/>
                        </a:solidFill>
                        <a:latin typeface="Cambria Math" panose="02040503050406030204" pitchFamily="18" charset="0"/>
                      </a:rPr>
                      <m:t>        =16</m:t>
                    </m:r>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0" y="1200150"/>
                <a:ext cx="4495800" cy="3943350"/>
              </a:xfrm>
              <a:blipFill>
                <a:blip r:embed="rId5"/>
                <a:stretch>
                  <a:fillRect l="-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48200" y="1200150"/>
                <a:ext cx="4495800" cy="3943350"/>
              </a:xfrm>
            </p:spPr>
            <p:txBody>
              <a:bodyPr>
                <a:normAutofit fontScale="70000" lnSpcReduction="20000"/>
              </a:bodyPr>
              <a:lstStyle/>
              <a:p>
                <a:r>
                  <a:rPr lang="en-US" dirty="0"/>
                  <a:t>Combine shorter equations</a:t>
                </a:r>
              </a:p>
              <a:p>
                <a:pPr lvl="1"/>
                <a14:m>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panose="02040503050406030204" pitchFamily="18" charset="0"/>
                          </a:rPr>
                          <m:t>&amp;</m:t>
                        </m:r>
                        <m:r>
                          <a:rPr lang="en-US" b="0" i="1" smtClean="0">
                            <a:solidFill>
                              <a:schemeClr val="accent5"/>
                            </a:solidFill>
                            <a:latin typeface="Cambria Math" panose="02040503050406030204" pitchFamily="18" charset="0"/>
                          </a:rPr>
                          <m:t>𝑎</m:t>
                        </m:r>
                        <m:r>
                          <a:rPr lang="en-US" b="0" i="1" smtClean="0">
                            <a:solidFill>
                              <a:schemeClr val="accent5"/>
                            </a:solidFill>
                            <a:latin typeface="Cambria Math" panose="02040503050406030204" pitchFamily="18" charset="0"/>
                          </a:rPr>
                          <m:t>−&amp;</m:t>
                        </m:r>
                        <m:r>
                          <a:rPr lang="en-US" b="0" i="1" smtClean="0">
                            <a:solidFill>
                              <a:schemeClr val="accent5"/>
                            </a:solidFill>
                            <a:latin typeface="Cambria Math" panose="02040503050406030204" pitchFamily="18" charset="0"/>
                          </a:rPr>
                          <m:t>𝑏</m:t>
                        </m:r>
                        <m:r>
                          <a:rPr lang="en-US" b="0" i="1" smtClean="0">
                            <a:solidFill>
                              <a:schemeClr val="accent5"/>
                            </a:solidFill>
                            <a:latin typeface="Cambria Math" panose="02040503050406030204" pitchFamily="18" charset="0"/>
                          </a:rPr>
                          <m:t>=−4</m:t>
                        </m:r>
                      </m:e>
                      <m:e>
                        <m:r>
                          <a:rPr lang="en-US" b="0" i="1" smtClean="0">
                            <a:solidFill>
                              <a:schemeClr val="accent6"/>
                            </a:solidFill>
                            <a:latin typeface="Cambria Math" panose="02040503050406030204" pitchFamily="18" charset="0"/>
                          </a:rPr>
                          <m:t>3&amp;</m:t>
                        </m:r>
                        <m:r>
                          <a:rPr lang="en-US" b="0" i="1" smtClean="0">
                            <a:solidFill>
                              <a:schemeClr val="accent6"/>
                            </a:solidFill>
                            <a:latin typeface="Cambria Math" panose="02040503050406030204" pitchFamily="18" charset="0"/>
                          </a:rPr>
                          <m:t>𝑎</m:t>
                        </m:r>
                        <m:r>
                          <a:rPr lang="en-US" b="0" i="1" smtClean="0">
                            <a:solidFill>
                              <a:schemeClr val="accent6"/>
                            </a:solidFill>
                            <a:latin typeface="Cambria Math" panose="02040503050406030204" pitchFamily="18" charset="0"/>
                          </a:rPr>
                          <m:t>+&amp;</m:t>
                        </m:r>
                        <m:r>
                          <a:rPr lang="en-US" b="0" i="1" smtClean="0">
                            <a:solidFill>
                              <a:schemeClr val="accent6"/>
                            </a:solidFill>
                            <a:latin typeface="Cambria Math" panose="02040503050406030204" pitchFamily="18" charset="0"/>
                          </a:rPr>
                          <m:t>𝑏</m:t>
                        </m:r>
                        <m:r>
                          <a:rPr lang="en-US" b="0" i="1" smtClean="0">
                            <a:solidFill>
                              <a:schemeClr val="accent6"/>
                            </a:solidFill>
                            <a:latin typeface="Cambria Math" panose="02040503050406030204" pitchFamily="18" charset="0"/>
                          </a:rPr>
                          <m:t>=16</m:t>
                        </m:r>
                      </m:e>
                    </m:eqArr>
                  </m:oMath>
                </a14:m>
                <a:endParaRPr lang="en-US"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𝑎</m:t>
                    </m:r>
                    <m:r>
                      <a:rPr lang="en-US" b="0" i="1" smtClean="0">
                        <a:latin typeface="Cambria Math" panose="02040503050406030204" pitchFamily="18" charset="0"/>
                      </a:rPr>
                      <m:t>         =12</m:t>
                    </m:r>
                  </m:oMath>
                </a14:m>
                <a:endParaRPr lang="en-US" b="0" dirty="0"/>
              </a:p>
              <a:p>
                <a:pPr lvl="1"/>
                <a14:m>
                  <m:oMath xmlns:m="http://schemas.openxmlformats.org/officeDocument/2006/math">
                    <m:r>
                      <a:rPr lang="en-US" b="0" i="1" smtClean="0">
                        <a:solidFill>
                          <a:schemeClr val="accent1"/>
                        </a:solidFill>
                        <a:latin typeface="Cambria Math" panose="02040503050406030204" pitchFamily="18" charset="0"/>
                      </a:rPr>
                      <m:t>𝑎</m:t>
                    </m:r>
                    <m:r>
                      <a:rPr lang="en-US" b="0" i="1" smtClean="0">
                        <a:solidFill>
                          <a:schemeClr val="accent1"/>
                        </a:solidFill>
                        <a:latin typeface="Cambria Math" panose="02040503050406030204" pitchFamily="18" charset="0"/>
                      </a:rPr>
                      <m:t>=3</m:t>
                    </m:r>
                  </m:oMath>
                </a14:m>
                <a:endParaRPr lang="en-US" dirty="0">
                  <a:solidFill>
                    <a:schemeClr val="accent1"/>
                  </a:solidFill>
                </a:endParaRPr>
              </a:p>
              <a:p>
                <a:r>
                  <a:rPr lang="en-US" dirty="0"/>
                  <a:t>Back substitute to find </a:t>
                </a:r>
                <a:r>
                  <a:rPr lang="en-US" i="1" dirty="0"/>
                  <a:t>b</a:t>
                </a:r>
                <a:r>
                  <a:rPr lang="en-US" dirty="0"/>
                  <a:t> and </a:t>
                </a:r>
                <a:r>
                  <a:rPr lang="en-US" i="1" dirty="0"/>
                  <a:t>c</a:t>
                </a:r>
                <a:endParaRPr lang="en-US" dirty="0"/>
              </a:p>
              <a:p>
                <a:pPr lvl="1"/>
                <a14:m>
                  <m:oMath xmlns:m="http://schemas.openxmlformats.org/officeDocument/2006/math">
                    <m:r>
                      <a:rPr lang="en-US" b="0" i="1" smtClean="0">
                        <a:solidFill>
                          <a:schemeClr val="accent5"/>
                        </a:solidFill>
                        <a:latin typeface="Cambria Math" panose="02040503050406030204" pitchFamily="18" charset="0"/>
                      </a:rPr>
                      <m:t>𝑎</m:t>
                    </m:r>
                    <m:r>
                      <a:rPr lang="en-US" b="0" i="1" smtClean="0">
                        <a:solidFill>
                          <a:schemeClr val="accent5"/>
                        </a:solidFill>
                        <a:latin typeface="Cambria Math" panose="02040503050406030204" pitchFamily="18" charset="0"/>
                      </a:rPr>
                      <m:t>−</m:t>
                    </m:r>
                    <m:r>
                      <a:rPr lang="en-US" b="0" i="1" smtClean="0">
                        <a:solidFill>
                          <a:schemeClr val="accent5"/>
                        </a:solidFill>
                        <a:latin typeface="Cambria Math" panose="02040503050406030204" pitchFamily="18" charset="0"/>
                      </a:rPr>
                      <m:t>𝑏</m:t>
                    </m:r>
                    <m:r>
                      <a:rPr lang="en-US" b="0" i="1" smtClean="0">
                        <a:solidFill>
                          <a:schemeClr val="accent5"/>
                        </a:solidFill>
                        <a:latin typeface="Cambria Math" panose="02040503050406030204" pitchFamily="18" charset="0"/>
                      </a:rPr>
                      <m:t>=−4</m:t>
                    </m:r>
                  </m:oMath>
                </a14:m>
                <a:endParaRPr lang="en-US" b="0" dirty="0">
                  <a:solidFill>
                    <a:schemeClr val="accent5"/>
                  </a:solidFill>
                </a:endParaRPr>
              </a:p>
              <a:p>
                <a:pPr lvl="2"/>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𝑏</m:t>
                    </m:r>
                    <m:r>
                      <a:rPr lang="en-US" b="0" i="1" smtClean="0">
                        <a:latin typeface="Cambria Math" panose="02040503050406030204" pitchFamily="18" charset="0"/>
                      </a:rPr>
                      <m:t>=−4</m:t>
                    </m:r>
                  </m:oMath>
                </a14:m>
                <a:endParaRPr lang="en-US" b="0" dirty="0"/>
              </a:p>
              <a:p>
                <a:pPr lvl="2"/>
                <a14:m>
                  <m:oMath xmlns:m="http://schemas.openxmlformats.org/officeDocument/2006/math">
                    <m:r>
                      <a:rPr lang="en-US" b="0" i="1" smtClean="0">
                        <a:solidFill>
                          <a:schemeClr val="accent1"/>
                        </a:solidFill>
                        <a:latin typeface="Cambria Math" panose="02040503050406030204" pitchFamily="18" charset="0"/>
                      </a:rPr>
                      <m:t>𝑏</m:t>
                    </m:r>
                    <m:r>
                      <a:rPr lang="en-US" b="0" i="1" smtClean="0">
                        <a:solidFill>
                          <a:schemeClr val="accent1"/>
                        </a:solidFill>
                        <a:latin typeface="Cambria Math" panose="02040503050406030204" pitchFamily="18" charset="0"/>
                      </a:rPr>
                      <m:t>=7</m:t>
                    </m:r>
                  </m:oMath>
                </a14:m>
                <a:endParaRPr lang="en-US" b="0" dirty="0">
                  <a:solidFill>
                    <a:schemeClr val="accent1"/>
                  </a:solidFill>
                </a:endParaRPr>
              </a:p>
              <a:p>
                <a:pPr lvl="1"/>
                <a14:m>
                  <m:oMath xmlns:m="http://schemas.openxmlformats.org/officeDocument/2006/math">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𝑐</m:t>
                    </m:r>
                    <m:r>
                      <a:rPr lang="en-US" b="0" i="1" smtClean="0">
                        <a:solidFill>
                          <a:schemeClr val="accent3"/>
                        </a:solidFill>
                        <a:latin typeface="Cambria Math" panose="02040503050406030204" pitchFamily="18" charset="0"/>
                      </a:rPr>
                      <m:t>=11</m:t>
                    </m:r>
                  </m:oMath>
                </a14:m>
                <a:endParaRPr lang="en-US" b="0" dirty="0">
                  <a:solidFill>
                    <a:schemeClr val="accent3"/>
                  </a:solidFill>
                </a:endParaRPr>
              </a:p>
              <a:p>
                <a:pPr lvl="2"/>
                <a14:m>
                  <m:oMath xmlns:m="http://schemas.openxmlformats.org/officeDocument/2006/math">
                    <m:r>
                      <a:rPr lang="en-US" b="0" i="1" smtClean="0">
                        <a:latin typeface="Cambria Math" panose="02040503050406030204" pitchFamily="18" charset="0"/>
                      </a:rPr>
                      <m:t>3+7+</m:t>
                    </m:r>
                    <m:r>
                      <a:rPr lang="en-US" b="0" i="1" smtClean="0">
                        <a:latin typeface="Cambria Math" panose="02040503050406030204" pitchFamily="18" charset="0"/>
                      </a:rPr>
                      <m:t>𝑐</m:t>
                    </m:r>
                    <m:r>
                      <a:rPr lang="en-US" b="0" i="1" smtClean="0">
                        <a:latin typeface="Cambria Math" panose="02040503050406030204" pitchFamily="18" charset="0"/>
                      </a:rPr>
                      <m:t>=11</m:t>
                    </m:r>
                  </m:oMath>
                </a14:m>
                <a:endParaRPr lang="en-US" b="0" dirty="0"/>
              </a:p>
              <a:p>
                <a:pPr lvl="2"/>
                <a14:m>
                  <m:oMath xmlns:m="http://schemas.openxmlformats.org/officeDocument/2006/math">
                    <m:r>
                      <a:rPr lang="en-US" b="0" i="1" smtClean="0">
                        <a:solidFill>
                          <a:schemeClr val="accent1"/>
                        </a:solidFill>
                        <a:latin typeface="Cambria Math" panose="02040503050406030204" pitchFamily="18" charset="0"/>
                      </a:rPr>
                      <m:t>𝑐</m:t>
                    </m:r>
                    <m:r>
                      <a:rPr lang="en-US" b="0" i="1" smtClean="0">
                        <a:solidFill>
                          <a:schemeClr val="accent1"/>
                        </a:solidFill>
                        <a:latin typeface="Cambria Math" panose="02040503050406030204" pitchFamily="18" charset="0"/>
                      </a:rPr>
                      <m:t>=1</m:t>
                    </m:r>
                  </m:oMath>
                </a14:m>
                <a:endParaRPr lang="en-US" dirty="0">
                  <a:solidFill>
                    <a:schemeClr val="accent1"/>
                  </a:solidFill>
                </a:endParaRPr>
              </a:p>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+7</m:t>
                    </m:r>
                    <m:r>
                      <a:rPr lang="en-US" b="0" i="1" smtClean="0">
                        <a:latin typeface="Cambria Math" panose="02040503050406030204" pitchFamily="18" charset="0"/>
                      </a:rPr>
                      <m:t>𝑥</m:t>
                    </m:r>
                    <m:r>
                      <a:rPr lang="en-US" b="0" i="1" smtClean="0">
                        <a:latin typeface="Cambria Math" panose="02040503050406030204" pitchFamily="18" charset="0"/>
                      </a:rPr>
                      <m:t>+1</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48200" y="1200150"/>
                <a:ext cx="4495800" cy="3943350"/>
              </a:xfrm>
              <a:blipFill>
                <a:blip r:embed="rId6"/>
                <a:stretch>
                  <a:fillRect l="-1221" t="-2473"/>
                </a:stretch>
              </a:blipFill>
            </p:spPr>
            <p:txBody>
              <a:bodyPr/>
              <a:lstStyle/>
              <a:p>
                <a:r>
                  <a:rPr lang="en-US">
                    <a:noFill/>
                  </a:rPr>
                  <a:t> </a:t>
                </a:r>
              </a:p>
            </p:txBody>
          </p:sp>
        </mc:Fallback>
      </mc:AlternateContent>
      <p:cxnSp>
        <p:nvCxnSpPr>
          <p:cNvPr id="6" name="Straight Connector 5"/>
          <p:cNvCxnSpPr/>
          <p:nvPr/>
        </p:nvCxnSpPr>
        <p:spPr>
          <a:xfrm>
            <a:off x="748550" y="3078255"/>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48550" y="453118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98140" y="2060760"/>
            <a:ext cx="1483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981200" y="1733550"/>
            <a:ext cx="342900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514600" y="1962150"/>
            <a:ext cx="2895600" cy="274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6640286" y="1665514"/>
            <a:ext cx="587828" cy="1404257"/>
          </a:xfrm>
          <a:custGeom>
            <a:avLst/>
            <a:gdLst>
              <a:gd name="connsiteX0" fmla="*/ 65314 w 587828"/>
              <a:gd name="connsiteY0" fmla="*/ 0 h 1404257"/>
              <a:gd name="connsiteX1" fmla="*/ 206828 w 587828"/>
              <a:gd name="connsiteY1" fmla="*/ 43543 h 1404257"/>
              <a:gd name="connsiteX2" fmla="*/ 272143 w 587828"/>
              <a:gd name="connsiteY2" fmla="*/ 65315 h 1404257"/>
              <a:gd name="connsiteX3" fmla="*/ 348343 w 587828"/>
              <a:gd name="connsiteY3" fmla="*/ 97972 h 1404257"/>
              <a:gd name="connsiteX4" fmla="*/ 446314 w 587828"/>
              <a:gd name="connsiteY4" fmla="*/ 206829 h 1404257"/>
              <a:gd name="connsiteX5" fmla="*/ 500743 w 587828"/>
              <a:gd name="connsiteY5" fmla="*/ 283029 h 1404257"/>
              <a:gd name="connsiteX6" fmla="*/ 533400 w 587828"/>
              <a:gd name="connsiteY6" fmla="*/ 370115 h 1404257"/>
              <a:gd name="connsiteX7" fmla="*/ 544285 w 587828"/>
              <a:gd name="connsiteY7" fmla="*/ 413657 h 1404257"/>
              <a:gd name="connsiteX8" fmla="*/ 566057 w 587828"/>
              <a:gd name="connsiteY8" fmla="*/ 468086 h 1404257"/>
              <a:gd name="connsiteX9" fmla="*/ 587828 w 587828"/>
              <a:gd name="connsiteY9" fmla="*/ 609600 h 1404257"/>
              <a:gd name="connsiteX10" fmla="*/ 576943 w 587828"/>
              <a:gd name="connsiteY10" fmla="*/ 881743 h 1404257"/>
              <a:gd name="connsiteX11" fmla="*/ 522514 w 587828"/>
              <a:gd name="connsiteY11" fmla="*/ 1012372 h 1404257"/>
              <a:gd name="connsiteX12" fmla="*/ 468085 w 587828"/>
              <a:gd name="connsiteY12" fmla="*/ 1077686 h 1404257"/>
              <a:gd name="connsiteX13" fmla="*/ 391885 w 587828"/>
              <a:gd name="connsiteY13" fmla="*/ 1121229 h 1404257"/>
              <a:gd name="connsiteX14" fmla="*/ 348343 w 587828"/>
              <a:gd name="connsiteY14" fmla="*/ 1153886 h 1404257"/>
              <a:gd name="connsiteX15" fmla="*/ 315685 w 587828"/>
              <a:gd name="connsiteY15" fmla="*/ 1175657 h 1404257"/>
              <a:gd name="connsiteX16" fmla="*/ 261257 w 587828"/>
              <a:gd name="connsiteY16" fmla="*/ 1219200 h 1404257"/>
              <a:gd name="connsiteX17" fmla="*/ 228600 w 587828"/>
              <a:gd name="connsiteY17" fmla="*/ 1230086 h 1404257"/>
              <a:gd name="connsiteX18" fmla="*/ 163285 w 587828"/>
              <a:gd name="connsiteY18" fmla="*/ 1284515 h 1404257"/>
              <a:gd name="connsiteX19" fmla="*/ 97971 w 587828"/>
              <a:gd name="connsiteY19" fmla="*/ 1328057 h 1404257"/>
              <a:gd name="connsiteX20" fmla="*/ 43543 w 587828"/>
              <a:gd name="connsiteY20" fmla="*/ 1360715 h 1404257"/>
              <a:gd name="connsiteX21" fmla="*/ 0 w 587828"/>
              <a:gd name="connsiteY21" fmla="*/ 1404257 h 140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7828" h="1404257">
                <a:moveTo>
                  <a:pt x="65314" y="0"/>
                </a:moveTo>
                <a:cubicBezTo>
                  <a:pt x="211638" y="36582"/>
                  <a:pt x="98313" y="4083"/>
                  <a:pt x="206828" y="43543"/>
                </a:cubicBezTo>
                <a:cubicBezTo>
                  <a:pt x="228396" y="51386"/>
                  <a:pt x="251172" y="55994"/>
                  <a:pt x="272143" y="65315"/>
                </a:cubicBezTo>
                <a:cubicBezTo>
                  <a:pt x="368797" y="108272"/>
                  <a:pt x="233159" y="69175"/>
                  <a:pt x="348343" y="97972"/>
                </a:cubicBezTo>
                <a:cubicBezTo>
                  <a:pt x="462416" y="212045"/>
                  <a:pt x="394193" y="133859"/>
                  <a:pt x="446314" y="206829"/>
                </a:cubicBezTo>
                <a:cubicBezTo>
                  <a:pt x="454528" y="218328"/>
                  <a:pt x="492194" y="265931"/>
                  <a:pt x="500743" y="283029"/>
                </a:cubicBezTo>
                <a:cubicBezTo>
                  <a:pt x="508410" y="298364"/>
                  <a:pt x="527120" y="348133"/>
                  <a:pt x="533400" y="370115"/>
                </a:cubicBezTo>
                <a:cubicBezTo>
                  <a:pt x="537510" y="384500"/>
                  <a:pt x="539554" y="399464"/>
                  <a:pt x="544285" y="413657"/>
                </a:cubicBezTo>
                <a:cubicBezTo>
                  <a:pt x="550464" y="432195"/>
                  <a:pt x="560442" y="449369"/>
                  <a:pt x="566057" y="468086"/>
                </a:cubicBezTo>
                <a:cubicBezTo>
                  <a:pt x="576744" y="503709"/>
                  <a:pt x="584034" y="579245"/>
                  <a:pt x="587828" y="609600"/>
                </a:cubicBezTo>
                <a:cubicBezTo>
                  <a:pt x="584200" y="700314"/>
                  <a:pt x="585162" y="791329"/>
                  <a:pt x="576943" y="881743"/>
                </a:cubicBezTo>
                <a:cubicBezTo>
                  <a:pt x="569275" y="966088"/>
                  <a:pt x="561904" y="957225"/>
                  <a:pt x="522514" y="1012372"/>
                </a:cubicBezTo>
                <a:cubicBezTo>
                  <a:pt x="503135" y="1039503"/>
                  <a:pt x="497131" y="1057354"/>
                  <a:pt x="468085" y="1077686"/>
                </a:cubicBezTo>
                <a:cubicBezTo>
                  <a:pt x="444119" y="1094462"/>
                  <a:pt x="416566" y="1105523"/>
                  <a:pt x="391885" y="1121229"/>
                </a:cubicBezTo>
                <a:cubicBezTo>
                  <a:pt x="376579" y="1130969"/>
                  <a:pt x="363106" y="1143341"/>
                  <a:pt x="348343" y="1153886"/>
                </a:cubicBezTo>
                <a:cubicBezTo>
                  <a:pt x="337697" y="1161490"/>
                  <a:pt x="325901" y="1167484"/>
                  <a:pt x="315685" y="1175657"/>
                </a:cubicBezTo>
                <a:cubicBezTo>
                  <a:pt x="281930" y="1202661"/>
                  <a:pt x="305938" y="1196860"/>
                  <a:pt x="261257" y="1219200"/>
                </a:cubicBezTo>
                <a:cubicBezTo>
                  <a:pt x="250994" y="1224332"/>
                  <a:pt x="239486" y="1226457"/>
                  <a:pt x="228600" y="1230086"/>
                </a:cubicBezTo>
                <a:cubicBezTo>
                  <a:pt x="198880" y="1259804"/>
                  <a:pt x="206409" y="1254328"/>
                  <a:pt x="163285" y="1284515"/>
                </a:cubicBezTo>
                <a:cubicBezTo>
                  <a:pt x="141849" y="1299520"/>
                  <a:pt x="116473" y="1309555"/>
                  <a:pt x="97971" y="1328057"/>
                </a:cubicBezTo>
                <a:cubicBezTo>
                  <a:pt x="68086" y="1357943"/>
                  <a:pt x="85936" y="1346583"/>
                  <a:pt x="43543" y="1360715"/>
                </a:cubicBezTo>
                <a:lnTo>
                  <a:pt x="0" y="1404257"/>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2590800" y="1733550"/>
            <a:ext cx="2819400" cy="220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953000" y="4613671"/>
            <a:ext cx="2133600" cy="3964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0640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par>
                                <p:cTn id="54" presetID="22" presetClass="entr" presetSubtype="8"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righ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up)">
                                      <p:cBhvr>
                                        <p:cTn id="81" dur="500"/>
                                        <p:tgtEl>
                                          <p:spTgt spid="21"/>
                                        </p:tgtEl>
                                      </p:cBhvr>
                                    </p:animEffect>
                                  </p:childTnLst>
                                </p:cTn>
                              </p:par>
                            </p:childTnLst>
                          </p:cTn>
                        </p:par>
                        <p:par>
                          <p:cTn id="82" fill="hold">
                            <p:stCondLst>
                              <p:cond delay="500"/>
                            </p:stCondLst>
                            <p:childTnLst>
                              <p:par>
                                <p:cTn id="83" presetID="1" presetClass="entr" presetSubtype="0" fill="hold" grpId="0" nodeType="after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500"/>
                                        <p:tgtEl>
                                          <p:spTgt spid="23"/>
                                        </p:tgtEl>
                                      </p:cBhvr>
                                    </p:animEffect>
                                  </p:childTnLst>
                                </p:cTn>
                              </p:par>
                            </p:childTnLst>
                          </p:cTn>
                        </p:par>
                        <p:par>
                          <p:cTn id="98" fill="hold">
                            <p:stCondLst>
                              <p:cond delay="500"/>
                            </p:stCondLst>
                            <p:childTnLst>
                              <p:par>
                                <p:cTn id="99" presetID="1" presetClass="entr" presetSubtype="0" fill="hold" grpId="0" nodeType="afterEffect">
                                  <p:stCondLst>
                                    <p:cond delay="0"/>
                                  </p:stCondLst>
                                  <p:childTnLst>
                                    <p:set>
                                      <p:cBhvr>
                                        <p:cTn id="10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
                                            <p:txEl>
                                              <p:pRg st="11" end="11"/>
                                            </p:txEl>
                                          </p:spTgt>
                                        </p:tgtEl>
                                        <p:attrNameLst>
                                          <p:attrName>style.visibility</p:attrName>
                                        </p:attrNameLst>
                                      </p:cBhvr>
                                      <p:to>
                                        <p:strVal val="visible"/>
                                      </p:to>
                                    </p:set>
                                  </p:childTnLst>
                                </p:cTn>
                              </p:par>
                            </p:childTnLst>
                          </p:cTn>
                        </p:par>
                        <p:par>
                          <p:cTn id="113" fill="hold">
                            <p:stCondLst>
                              <p:cond delay="0"/>
                            </p:stCondLst>
                            <p:childTnLst>
                              <p:par>
                                <p:cTn id="114" presetID="10" presetClass="entr" presetSubtype="0" fill="hold" grpId="0"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21" grpId="0" animBg="1"/>
      <p:bldP spid="24" grpId="0" animBg="1"/>
    </p:bldLst>
  </p:timing>
  <p:extLst mod="1"/>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4.10 Write Quadratic Functions and Models</a:t>
            </a:r>
          </a:p>
        </p:txBody>
      </p:sp>
      <p:sp>
        <p:nvSpPr>
          <p:cNvPr id="3" name="Content Placeholder 2"/>
          <p:cNvSpPr>
            <a:spLocks noGrp="1"/>
          </p:cNvSpPr>
          <p:nvPr>
            <p:ph idx="1"/>
          </p:nvPr>
        </p:nvSpPr>
        <p:spPr/>
        <p:txBody>
          <a:bodyPr>
            <a:normAutofit fontScale="85000" lnSpcReduction="10000"/>
          </a:bodyPr>
          <a:lstStyle/>
          <a:p>
            <a:r>
              <a:rPr lang="en-US" dirty="0"/>
              <a:t>Best-Fitting Quadratic Regression</a:t>
            </a:r>
          </a:p>
          <a:p>
            <a:pPr lvl="1"/>
            <a:r>
              <a:rPr lang="en-US" dirty="0"/>
              <a:t>(Graphing Calculators)</a:t>
            </a:r>
          </a:p>
          <a:p>
            <a:pPr lvl="1"/>
            <a:r>
              <a:rPr lang="en-US" dirty="0"/>
              <a:t>Gives the best-fitting quadratic model for a given set of at least 3 data points</a:t>
            </a:r>
          </a:p>
          <a:p>
            <a:r>
              <a:rPr lang="en-US" dirty="0"/>
              <a:t>Steps</a:t>
            </a:r>
          </a:p>
          <a:p>
            <a:pPr lvl="1"/>
            <a:r>
              <a:rPr lang="en-US" dirty="0"/>
              <a:t>Push STAT</a:t>
            </a:r>
          </a:p>
          <a:p>
            <a:pPr lvl="1"/>
            <a:r>
              <a:rPr lang="en-US" dirty="0"/>
              <a:t>Select Edit…</a:t>
            </a:r>
          </a:p>
          <a:p>
            <a:pPr lvl="1"/>
            <a:r>
              <a:rPr lang="en-US" dirty="0"/>
              <a:t>Enter </a:t>
            </a:r>
            <a:r>
              <a:rPr lang="en-US" i="1" dirty="0"/>
              <a:t>x</a:t>
            </a:r>
            <a:r>
              <a:rPr lang="en-US" dirty="0"/>
              <a:t> values in L1 and </a:t>
            </a:r>
            <a:r>
              <a:rPr lang="en-US" i="1" dirty="0"/>
              <a:t>y</a:t>
            </a:r>
            <a:r>
              <a:rPr lang="en-US" dirty="0"/>
              <a:t> values in L2</a:t>
            </a:r>
          </a:p>
          <a:p>
            <a:pPr lvl="1"/>
            <a:r>
              <a:rPr lang="en-US" dirty="0"/>
              <a:t>Push STAT</a:t>
            </a:r>
          </a:p>
          <a:p>
            <a:pPr lvl="1"/>
            <a:r>
              <a:rPr lang="en-US" dirty="0"/>
              <a:t>Select CALC </a:t>
            </a:r>
            <a:r>
              <a:rPr lang="en-US" dirty="0">
                <a:sym typeface="Wingdings" pitchFamily="2" charset="2"/>
              </a:rPr>
              <a:t> </a:t>
            </a:r>
            <a:r>
              <a:rPr lang="en-US" dirty="0" err="1">
                <a:sym typeface="Wingdings" pitchFamily="2" charset="2"/>
              </a:rPr>
              <a:t>QuadReg</a:t>
            </a:r>
            <a:endParaRPr lang="en-US" dirty="0">
              <a:sym typeface="Wingdings" pitchFamily="2" charset="2"/>
            </a:endParaRPr>
          </a:p>
          <a:p>
            <a:pPr lvl="1"/>
            <a:r>
              <a:rPr lang="en-US" dirty="0">
                <a:sym typeface="Wingdings" pitchFamily="2" charset="2"/>
              </a:rPr>
              <a:t>Push Enter to Calculate.</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a:hlinkClick r:id="rId3" action="ppaction://hlinkpres?slideindex=1&amp;slidetitle="/>
              </a:rPr>
              <a:t>4.10 </a:t>
            </a:r>
            <a:r>
              <a:rPr lang="en-US" dirty="0">
                <a:hlinkClick r:id="rId3" action="ppaction://hlinkpres?slideindex=1&amp;slidetitle="/>
              </a:rPr>
              <a:t>Homework Quiz</a:t>
            </a:r>
            <a:endParaRPr lang="en-US" dirty="0"/>
          </a:p>
        </p:txBody>
      </p:sp>
    </p:spTree>
    <p:extLst>
      <p:ext uri="{BB962C8B-B14F-4D97-AF65-F5344CB8AC3E}">
        <p14:creationId xmlns:p14="http://schemas.microsoft.com/office/powerpoint/2010/main" val="146408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 Graph quadratic Functions in Standard Form</a:t>
            </a:r>
          </a:p>
        </p:txBody>
      </p:sp>
      <p:sp>
        <p:nvSpPr>
          <p:cNvPr id="3" name="Content Placeholder 2"/>
          <p:cNvSpPr>
            <a:spLocks noGrp="1"/>
          </p:cNvSpPr>
          <p:nvPr>
            <p:ph idx="1"/>
          </p:nvPr>
        </p:nvSpPr>
        <p:spPr/>
        <p:txBody>
          <a:bodyPr>
            <a:normAutofit/>
          </a:bodyPr>
          <a:lstStyle/>
          <a:p>
            <a:r>
              <a:rPr lang="en-US" dirty="0"/>
              <a:t>How to Graph (Standard Form)</a:t>
            </a:r>
          </a:p>
          <a:p>
            <a:pPr lvl="1"/>
            <a:r>
              <a:rPr lang="en-US" dirty="0"/>
              <a:t>Find and plot the vertex</a:t>
            </a:r>
          </a:p>
          <a:p>
            <a:pPr lvl="1"/>
            <a:r>
              <a:rPr lang="en-US" dirty="0"/>
              <a:t>Make a table around the vertex</a:t>
            </a:r>
          </a:p>
          <a:p>
            <a:pPr lvl="1" algn="just"/>
            <a:r>
              <a:rPr lang="en-US" dirty="0"/>
              <a:t>Draw the curve through all </a:t>
            </a:r>
            <a:r>
              <a:rPr lang="en-US" sz="6600" b="1" i="1" u="sng" dirty="0"/>
              <a:t>5</a:t>
            </a:r>
            <a:r>
              <a:rPr lang="en-US" dirty="0"/>
              <a:t> points</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969280" y="1200150"/>
            <a:ext cx="3396439" cy="3394075"/>
          </a:xfrm>
          <a:prstGeom prst="rect">
            <a:avLst/>
          </a:prstGeom>
        </p:spPr>
      </p:pic>
      <p:sp>
        <p:nvSpPr>
          <p:cNvPr id="13" name="Freeform 12"/>
          <p:cNvSpPr/>
          <p:nvPr/>
        </p:nvSpPr>
        <p:spPr>
          <a:xfrm>
            <a:off x="6215063" y="2628895"/>
            <a:ext cx="1419225" cy="1828805"/>
          </a:xfrm>
          <a:custGeom>
            <a:avLst/>
            <a:gdLst>
              <a:gd name="connsiteX0" fmla="*/ 0 w 1419225"/>
              <a:gd name="connsiteY0" fmla="*/ 1828805 h 1828805"/>
              <a:gd name="connsiteX1" fmla="*/ 180975 w 1419225"/>
              <a:gd name="connsiteY1" fmla="*/ 1047755 h 1828805"/>
              <a:gd name="connsiteX2" fmla="*/ 433387 w 1419225"/>
              <a:gd name="connsiteY2" fmla="*/ 257180 h 1828805"/>
              <a:gd name="connsiteX3" fmla="*/ 700087 w 1419225"/>
              <a:gd name="connsiteY3" fmla="*/ 5 h 1828805"/>
              <a:gd name="connsiteX4" fmla="*/ 966787 w 1419225"/>
              <a:gd name="connsiteY4" fmla="*/ 261943 h 1828805"/>
              <a:gd name="connsiteX5" fmla="*/ 1223962 w 1419225"/>
              <a:gd name="connsiteY5" fmla="*/ 1042993 h 1828805"/>
              <a:gd name="connsiteX6" fmla="*/ 1419225 w 1419225"/>
              <a:gd name="connsiteY6" fmla="*/ 1828805 h 182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225" h="1828805">
                <a:moveTo>
                  <a:pt x="0" y="1828805"/>
                </a:moveTo>
                <a:cubicBezTo>
                  <a:pt x="54372" y="1569248"/>
                  <a:pt x="108744" y="1309692"/>
                  <a:pt x="180975" y="1047755"/>
                </a:cubicBezTo>
                <a:cubicBezTo>
                  <a:pt x="253206" y="785817"/>
                  <a:pt x="346868" y="431805"/>
                  <a:pt x="433387" y="257180"/>
                </a:cubicBezTo>
                <a:cubicBezTo>
                  <a:pt x="519906" y="82555"/>
                  <a:pt x="611187" y="-789"/>
                  <a:pt x="700087" y="5"/>
                </a:cubicBezTo>
                <a:cubicBezTo>
                  <a:pt x="788987" y="799"/>
                  <a:pt x="879475" y="88112"/>
                  <a:pt x="966787" y="261943"/>
                </a:cubicBezTo>
                <a:cubicBezTo>
                  <a:pt x="1054099" y="435774"/>
                  <a:pt x="1148556" y="781849"/>
                  <a:pt x="1223962" y="1042993"/>
                </a:cubicBezTo>
                <a:cubicBezTo>
                  <a:pt x="1299368" y="1304137"/>
                  <a:pt x="1359296" y="1566471"/>
                  <a:pt x="1419225" y="1828805"/>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4.1 Graph quadratic Functions in Standard Form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pPr lvl="0"/>
                <a:r>
                  <a:rPr lang="en-US" dirty="0"/>
                  <a:t>Graph </a:t>
                </a:r>
                <a:r>
                  <a:rPr lang="en-US" i="1" dirty="0"/>
                  <a:t>y</a:t>
                </a:r>
                <a:r>
                  <a:rPr lang="en-US" dirty="0"/>
                  <a:t> = -</a:t>
                </a:r>
                <a:r>
                  <a:rPr lang="en-US" i="1" dirty="0"/>
                  <a:t>x</a:t>
                </a:r>
                <a:r>
                  <a:rPr lang="en-US" baseline="30000" dirty="0"/>
                  <a:t>2</a:t>
                </a:r>
                <a:r>
                  <a:rPr lang="en-US" dirty="0"/>
                  <a:t> + 2</a:t>
                </a:r>
                <a:r>
                  <a:rPr lang="en-US" i="1" dirty="0"/>
                  <a:t>x</a:t>
                </a:r>
              </a:p>
              <a:p>
                <a:pPr lvl="1"/>
                <a:r>
                  <a:rPr lang="en-US" dirty="0">
                    <a:solidFill>
                      <a:schemeClr val="accent1"/>
                    </a:solidFill>
                  </a:rPr>
                  <a:t>Find the vertex</a:t>
                </a:r>
              </a:p>
              <a:p>
                <a:pPr marL="1314450" lvl="2" indent="-457200"/>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𝑏</m:t>
                        </m:r>
                      </m:num>
                      <m:den>
                        <m:r>
                          <a:rPr lang="en-US" b="0" i="1" smtClean="0">
                            <a:solidFill>
                              <a:schemeClr val="accent1"/>
                            </a:solidFill>
                            <a:latin typeface="Cambria Math" panose="02040503050406030204" pitchFamily="18" charset="0"/>
                          </a:rPr>
                          <m:t>2</m:t>
                        </m:r>
                        <m:r>
                          <a:rPr lang="en-US" b="0" i="1" smtClean="0">
                            <a:solidFill>
                              <a:schemeClr val="accent1"/>
                            </a:solidFill>
                            <a:latin typeface="Cambria Math" panose="02040503050406030204" pitchFamily="18" charset="0"/>
                          </a:rPr>
                          <m:t>𝑎</m:t>
                        </m:r>
                      </m:den>
                    </m:f>
                  </m:oMath>
                </a14:m>
                <a:r>
                  <a:rPr lang="en-US" dirty="0">
                    <a:solidFill>
                      <a:schemeClr val="accent1"/>
                    </a:solidFill>
                  </a:rPr>
                  <a:t> </a:t>
                </a:r>
              </a:p>
              <a:p>
                <a:pPr marL="1314450" lvl="2" indent="-457200"/>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2</m:t>
                        </m:r>
                      </m:num>
                      <m:den>
                        <m:r>
                          <a:rPr lang="en-US" b="0" i="1" smtClean="0">
                            <a:solidFill>
                              <a:schemeClr val="accent1"/>
                            </a:solidFill>
                            <a:latin typeface="Cambria Math" panose="02040503050406030204" pitchFamily="18" charset="0"/>
                          </a:rPr>
                          <m:t>2</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e>
                        </m:d>
                      </m:den>
                    </m:f>
                    <m:r>
                      <a:rPr lang="en-US" b="0" i="1" smtClean="0">
                        <a:solidFill>
                          <a:schemeClr val="accent1"/>
                        </a:solidFill>
                        <a:latin typeface="Cambria Math" panose="02040503050406030204" pitchFamily="18" charset="0"/>
                      </a:rPr>
                      <m:t>=1</m:t>
                    </m:r>
                  </m:oMath>
                </a14:m>
                <a:endParaRPr lang="en-US" b="0" dirty="0">
                  <a:solidFill>
                    <a:schemeClr val="accent1"/>
                  </a:solidFill>
                </a:endParaRPr>
              </a:p>
              <a:p>
                <a:pPr marL="914400" lvl="1" indent="-457200"/>
                <a:r>
                  <a:rPr lang="en-US" dirty="0">
                    <a:solidFill>
                      <a:schemeClr val="accent1"/>
                    </a:solidFill>
                  </a:rPr>
                  <a:t>Make a table of values with vertex in the middle</a:t>
                </a:r>
              </a:p>
              <a:p>
                <a:pPr marL="914400" lvl="1" indent="-457200"/>
                <a:endParaRPr lang="en-US" dirty="0">
                  <a:solidFill>
                    <a:schemeClr val="accent1"/>
                  </a:solidFill>
                </a:endParaRPr>
              </a:p>
              <a:p>
                <a:pPr lvl="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7"/>
                <a:stretch>
                  <a:fillRect l="-2439" t="-1975"/>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355391704"/>
              </p:ext>
            </p:extLst>
          </p:nvPr>
        </p:nvGraphicFramePr>
        <p:xfrm>
          <a:off x="304800" y="4095750"/>
          <a:ext cx="4664480" cy="741680"/>
        </p:xfrm>
        <a:graphic>
          <a:graphicData uri="http://schemas.openxmlformats.org/drawingml/2006/table">
            <a:tbl>
              <a:tblPr firstRow="1" bandRow="1">
                <a:tableStyleId>{3B4B98B0-60AC-42C2-AFA5-B58CD77FA1E5}</a:tableStyleId>
              </a:tblPr>
              <a:tblGrid>
                <a:gridCol w="583060">
                  <a:extLst>
                    <a:ext uri="{9D8B030D-6E8A-4147-A177-3AD203B41FA5}">
                      <a16:colId xmlns:a16="http://schemas.microsoft.com/office/drawing/2014/main" val="1620834662"/>
                    </a:ext>
                  </a:extLst>
                </a:gridCol>
                <a:gridCol w="583060">
                  <a:extLst>
                    <a:ext uri="{9D8B030D-6E8A-4147-A177-3AD203B41FA5}">
                      <a16:colId xmlns:a16="http://schemas.microsoft.com/office/drawing/2014/main" val="312015961"/>
                    </a:ext>
                  </a:extLst>
                </a:gridCol>
                <a:gridCol w="583060">
                  <a:extLst>
                    <a:ext uri="{9D8B030D-6E8A-4147-A177-3AD203B41FA5}">
                      <a16:colId xmlns:a16="http://schemas.microsoft.com/office/drawing/2014/main" val="2797881620"/>
                    </a:ext>
                  </a:extLst>
                </a:gridCol>
                <a:gridCol w="583060">
                  <a:extLst>
                    <a:ext uri="{9D8B030D-6E8A-4147-A177-3AD203B41FA5}">
                      <a16:colId xmlns:a16="http://schemas.microsoft.com/office/drawing/2014/main" val="2731299995"/>
                    </a:ext>
                  </a:extLst>
                </a:gridCol>
                <a:gridCol w="583060">
                  <a:extLst>
                    <a:ext uri="{9D8B030D-6E8A-4147-A177-3AD203B41FA5}">
                      <a16:colId xmlns:a16="http://schemas.microsoft.com/office/drawing/2014/main" val="3494379437"/>
                    </a:ext>
                  </a:extLst>
                </a:gridCol>
                <a:gridCol w="583060">
                  <a:extLst>
                    <a:ext uri="{9D8B030D-6E8A-4147-A177-3AD203B41FA5}">
                      <a16:colId xmlns:a16="http://schemas.microsoft.com/office/drawing/2014/main" val="529888425"/>
                    </a:ext>
                  </a:extLst>
                </a:gridCol>
                <a:gridCol w="583060">
                  <a:extLst>
                    <a:ext uri="{9D8B030D-6E8A-4147-A177-3AD203B41FA5}">
                      <a16:colId xmlns:a16="http://schemas.microsoft.com/office/drawing/2014/main" val="2736967246"/>
                    </a:ext>
                  </a:extLst>
                </a:gridCol>
                <a:gridCol w="583060">
                  <a:extLst>
                    <a:ext uri="{9D8B030D-6E8A-4147-A177-3AD203B41FA5}">
                      <a16:colId xmlns:a16="http://schemas.microsoft.com/office/drawing/2014/main" val="3534843864"/>
                    </a:ext>
                  </a:extLst>
                </a:gridCol>
              </a:tblGrid>
              <a:tr h="370840">
                <a:tc>
                  <a:txBody>
                    <a:bodyPr/>
                    <a:lstStyle/>
                    <a:p>
                      <a:r>
                        <a:rPr lang="en-US" i="1" dirty="0"/>
                        <a:t>x</a:t>
                      </a:r>
                      <a:endParaRPr lang="en-US" b="1" i="1" dirty="0"/>
                    </a:p>
                  </a:txBody>
                  <a:tcPr/>
                </a:tc>
                <a:tc>
                  <a:txBody>
                    <a:bodyPr/>
                    <a:lstStyle/>
                    <a:p>
                      <a:r>
                        <a:rPr lang="en-US" b="0" dirty="0"/>
                        <a:t>-2</a:t>
                      </a:r>
                    </a:p>
                  </a:txBody>
                  <a:tcPr/>
                </a:tc>
                <a:tc>
                  <a:txBody>
                    <a:bodyPr/>
                    <a:lstStyle/>
                    <a:p>
                      <a:r>
                        <a:rPr lang="en-US" b="0" dirty="0"/>
                        <a:t>-1</a:t>
                      </a:r>
                    </a:p>
                  </a:txBody>
                  <a:tcPr/>
                </a:tc>
                <a:tc>
                  <a:txBody>
                    <a:bodyPr/>
                    <a:lstStyle/>
                    <a:p>
                      <a:r>
                        <a:rPr lang="en-US" b="0" dirty="0"/>
                        <a:t>0</a:t>
                      </a:r>
                    </a:p>
                  </a:txBody>
                  <a:tcPr/>
                </a:tc>
                <a:tc>
                  <a:txBody>
                    <a:bodyPr/>
                    <a:lstStyle/>
                    <a:p>
                      <a:r>
                        <a:rPr lang="en-US" b="0" dirty="0"/>
                        <a:t>1</a:t>
                      </a:r>
                    </a:p>
                  </a:txBody>
                  <a:tcPr/>
                </a:tc>
                <a:tc>
                  <a:txBody>
                    <a:bodyPr/>
                    <a:lstStyle/>
                    <a:p>
                      <a:r>
                        <a:rPr lang="en-US" b="0" dirty="0"/>
                        <a:t>2</a:t>
                      </a:r>
                    </a:p>
                  </a:txBody>
                  <a:tcPr/>
                </a:tc>
                <a:tc>
                  <a:txBody>
                    <a:bodyPr/>
                    <a:lstStyle/>
                    <a:p>
                      <a:r>
                        <a:rPr lang="en-US" b="0" dirty="0"/>
                        <a:t>3</a:t>
                      </a:r>
                    </a:p>
                  </a:txBody>
                  <a:tcPr/>
                </a:tc>
                <a:tc>
                  <a:txBody>
                    <a:bodyPr/>
                    <a:lstStyle/>
                    <a:p>
                      <a:r>
                        <a:rPr lang="en-US" b="0" dirty="0"/>
                        <a:t>4</a:t>
                      </a:r>
                    </a:p>
                  </a:txBody>
                  <a:tcPr/>
                </a:tc>
                <a:extLst>
                  <a:ext uri="{0D108BD9-81ED-4DB2-BD59-A6C34878D82A}">
                    <a16:rowId xmlns:a16="http://schemas.microsoft.com/office/drawing/2014/main" val="2630173715"/>
                  </a:ext>
                </a:extLst>
              </a:tr>
              <a:tr h="370840">
                <a:tc>
                  <a:txBody>
                    <a:bodyPr/>
                    <a:lstStyle/>
                    <a:p>
                      <a:r>
                        <a:rPr lang="en-US" i="1" dirty="0"/>
                        <a:t>y</a:t>
                      </a:r>
                      <a:endParaRPr lang="en-US" b="1" i="1" dirty="0"/>
                    </a:p>
                  </a:txBody>
                  <a:tcPr/>
                </a:tc>
                <a:tc>
                  <a:txBody>
                    <a:bodyPr/>
                    <a:lstStyle/>
                    <a:p>
                      <a:r>
                        <a:rPr lang="en-US" dirty="0"/>
                        <a:t>-8</a:t>
                      </a:r>
                    </a:p>
                  </a:txBody>
                  <a:tcPr/>
                </a:tc>
                <a:tc>
                  <a:txBody>
                    <a:bodyPr/>
                    <a:lstStyle/>
                    <a:p>
                      <a:r>
                        <a:rPr lang="en-US" dirty="0"/>
                        <a:t>-3</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-3</a:t>
                      </a:r>
                    </a:p>
                  </a:txBody>
                  <a:tcPr/>
                </a:tc>
                <a:tc>
                  <a:txBody>
                    <a:bodyPr/>
                    <a:lstStyle/>
                    <a:p>
                      <a:r>
                        <a:rPr lang="en-US" dirty="0"/>
                        <a:t>-8</a:t>
                      </a:r>
                    </a:p>
                  </a:txBody>
                  <a:tcPr/>
                </a:tc>
                <a:extLst>
                  <a:ext uri="{0D108BD9-81ED-4DB2-BD59-A6C34878D82A}">
                    <a16:rowId xmlns:a16="http://schemas.microsoft.com/office/drawing/2014/main" val="441290505"/>
                  </a:ext>
                </a:extLst>
              </a:tr>
            </a:tbl>
          </a:graphicData>
        </a:graphic>
      </p:graphicFrame>
      <p:sp>
        <p:nvSpPr>
          <p:cNvPr id="8" name="Oval 7"/>
          <p:cNvSpPr/>
          <p:nvPr/>
        </p:nvSpPr>
        <p:spPr>
          <a:xfrm>
            <a:off x="6353178" y="3633787"/>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15119" y="2847972"/>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77052" y="2586039"/>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143748" y="2852735"/>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405681" y="3633787"/>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290">
                                          <p:stCondLst>
                                            <p:cond delay="0"/>
                                          </p:stCondLst>
                                        </p:cTn>
                                        <p:tgtEl>
                                          <p:spTgt spid="8"/>
                                        </p:tgtEl>
                                      </p:cBhvr>
                                    </p:animEffect>
                                    <p:anim calcmode="lin" valueType="num">
                                      <p:cBhvr>
                                        <p:cTn id="33"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38" dur="13">
                                          <p:stCondLst>
                                            <p:cond delay="325"/>
                                          </p:stCondLst>
                                        </p:cTn>
                                        <p:tgtEl>
                                          <p:spTgt spid="8"/>
                                        </p:tgtEl>
                                      </p:cBhvr>
                                      <p:to x="100000" y="60000"/>
                                    </p:animScale>
                                    <p:animScale>
                                      <p:cBhvr>
                                        <p:cTn id="39" dur="83" decel="50000">
                                          <p:stCondLst>
                                            <p:cond delay="338"/>
                                          </p:stCondLst>
                                        </p:cTn>
                                        <p:tgtEl>
                                          <p:spTgt spid="8"/>
                                        </p:tgtEl>
                                      </p:cBhvr>
                                      <p:to x="100000" y="100000"/>
                                    </p:animScale>
                                    <p:animScale>
                                      <p:cBhvr>
                                        <p:cTn id="40" dur="13">
                                          <p:stCondLst>
                                            <p:cond delay="656"/>
                                          </p:stCondLst>
                                        </p:cTn>
                                        <p:tgtEl>
                                          <p:spTgt spid="8"/>
                                        </p:tgtEl>
                                      </p:cBhvr>
                                      <p:to x="100000" y="80000"/>
                                    </p:animScale>
                                    <p:animScale>
                                      <p:cBhvr>
                                        <p:cTn id="41" dur="83" decel="50000">
                                          <p:stCondLst>
                                            <p:cond delay="669"/>
                                          </p:stCondLst>
                                        </p:cTn>
                                        <p:tgtEl>
                                          <p:spTgt spid="8"/>
                                        </p:tgtEl>
                                      </p:cBhvr>
                                      <p:to x="100000" y="100000"/>
                                    </p:animScale>
                                    <p:animScale>
                                      <p:cBhvr>
                                        <p:cTn id="42" dur="13">
                                          <p:stCondLst>
                                            <p:cond delay="821"/>
                                          </p:stCondLst>
                                        </p:cTn>
                                        <p:tgtEl>
                                          <p:spTgt spid="8"/>
                                        </p:tgtEl>
                                      </p:cBhvr>
                                      <p:to x="100000" y="90000"/>
                                    </p:animScale>
                                    <p:animScale>
                                      <p:cBhvr>
                                        <p:cTn id="43" dur="83" decel="50000">
                                          <p:stCondLst>
                                            <p:cond delay="834"/>
                                          </p:stCondLst>
                                        </p:cTn>
                                        <p:tgtEl>
                                          <p:spTgt spid="8"/>
                                        </p:tgtEl>
                                      </p:cBhvr>
                                      <p:to x="100000" y="100000"/>
                                    </p:animScale>
                                    <p:animScale>
                                      <p:cBhvr>
                                        <p:cTn id="44" dur="13">
                                          <p:stCondLst>
                                            <p:cond delay="904"/>
                                          </p:stCondLst>
                                        </p:cTn>
                                        <p:tgtEl>
                                          <p:spTgt spid="8"/>
                                        </p:tgtEl>
                                      </p:cBhvr>
                                      <p:to x="100000" y="95000"/>
                                    </p:animScale>
                                    <p:animScale>
                                      <p:cBhvr>
                                        <p:cTn id="45" dur="83" decel="50000">
                                          <p:stCondLst>
                                            <p:cond delay="917"/>
                                          </p:stCondLst>
                                        </p:cTn>
                                        <p:tgtEl>
                                          <p:spTgt spid="8"/>
                                        </p:tgtEl>
                                      </p:cBhvr>
                                      <p:to x="100000" y="100000"/>
                                    </p:animScale>
                                  </p:childTnLst>
                                </p:cTn>
                              </p:par>
                            </p:childTnLst>
                          </p:cTn>
                        </p:par>
                        <p:par>
                          <p:cTn id="46" fill="hold">
                            <p:stCondLst>
                              <p:cond delay="1000"/>
                            </p:stCondLst>
                            <p:childTnLst>
                              <p:par>
                                <p:cTn id="47" presetID="26"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290">
                                          <p:stCondLst>
                                            <p:cond delay="0"/>
                                          </p:stCondLst>
                                        </p:cTn>
                                        <p:tgtEl>
                                          <p:spTgt spid="9"/>
                                        </p:tgtEl>
                                      </p:cBhvr>
                                    </p:animEffect>
                                    <p:anim calcmode="lin" valueType="num">
                                      <p:cBhvr>
                                        <p:cTn id="50"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55" dur="13">
                                          <p:stCondLst>
                                            <p:cond delay="325"/>
                                          </p:stCondLst>
                                        </p:cTn>
                                        <p:tgtEl>
                                          <p:spTgt spid="9"/>
                                        </p:tgtEl>
                                      </p:cBhvr>
                                      <p:to x="100000" y="60000"/>
                                    </p:animScale>
                                    <p:animScale>
                                      <p:cBhvr>
                                        <p:cTn id="56" dur="83" decel="50000">
                                          <p:stCondLst>
                                            <p:cond delay="338"/>
                                          </p:stCondLst>
                                        </p:cTn>
                                        <p:tgtEl>
                                          <p:spTgt spid="9"/>
                                        </p:tgtEl>
                                      </p:cBhvr>
                                      <p:to x="100000" y="100000"/>
                                    </p:animScale>
                                    <p:animScale>
                                      <p:cBhvr>
                                        <p:cTn id="57" dur="13">
                                          <p:stCondLst>
                                            <p:cond delay="656"/>
                                          </p:stCondLst>
                                        </p:cTn>
                                        <p:tgtEl>
                                          <p:spTgt spid="9"/>
                                        </p:tgtEl>
                                      </p:cBhvr>
                                      <p:to x="100000" y="80000"/>
                                    </p:animScale>
                                    <p:animScale>
                                      <p:cBhvr>
                                        <p:cTn id="58" dur="83" decel="50000">
                                          <p:stCondLst>
                                            <p:cond delay="669"/>
                                          </p:stCondLst>
                                        </p:cTn>
                                        <p:tgtEl>
                                          <p:spTgt spid="9"/>
                                        </p:tgtEl>
                                      </p:cBhvr>
                                      <p:to x="100000" y="100000"/>
                                    </p:animScale>
                                    <p:animScale>
                                      <p:cBhvr>
                                        <p:cTn id="59" dur="13">
                                          <p:stCondLst>
                                            <p:cond delay="821"/>
                                          </p:stCondLst>
                                        </p:cTn>
                                        <p:tgtEl>
                                          <p:spTgt spid="9"/>
                                        </p:tgtEl>
                                      </p:cBhvr>
                                      <p:to x="100000" y="90000"/>
                                    </p:animScale>
                                    <p:animScale>
                                      <p:cBhvr>
                                        <p:cTn id="60" dur="83" decel="50000">
                                          <p:stCondLst>
                                            <p:cond delay="834"/>
                                          </p:stCondLst>
                                        </p:cTn>
                                        <p:tgtEl>
                                          <p:spTgt spid="9"/>
                                        </p:tgtEl>
                                      </p:cBhvr>
                                      <p:to x="100000" y="100000"/>
                                    </p:animScale>
                                    <p:animScale>
                                      <p:cBhvr>
                                        <p:cTn id="61" dur="13">
                                          <p:stCondLst>
                                            <p:cond delay="904"/>
                                          </p:stCondLst>
                                        </p:cTn>
                                        <p:tgtEl>
                                          <p:spTgt spid="9"/>
                                        </p:tgtEl>
                                      </p:cBhvr>
                                      <p:to x="100000" y="95000"/>
                                    </p:animScale>
                                    <p:animScale>
                                      <p:cBhvr>
                                        <p:cTn id="62" dur="83" decel="50000">
                                          <p:stCondLst>
                                            <p:cond delay="917"/>
                                          </p:stCondLst>
                                        </p:cTn>
                                        <p:tgtEl>
                                          <p:spTgt spid="9"/>
                                        </p:tgtEl>
                                      </p:cBhvr>
                                      <p:to x="100000" y="100000"/>
                                    </p:animScale>
                                  </p:childTnLst>
                                </p:cTn>
                              </p:par>
                            </p:childTnLst>
                          </p:cTn>
                        </p:par>
                        <p:par>
                          <p:cTn id="63" fill="hold">
                            <p:stCondLst>
                              <p:cond delay="2000"/>
                            </p:stCondLst>
                            <p:childTnLst>
                              <p:par>
                                <p:cTn id="64" presetID="26"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290">
                                          <p:stCondLst>
                                            <p:cond delay="0"/>
                                          </p:stCondLst>
                                        </p:cTn>
                                        <p:tgtEl>
                                          <p:spTgt spid="10"/>
                                        </p:tgtEl>
                                      </p:cBhvr>
                                    </p:animEffect>
                                    <p:anim calcmode="lin" valueType="num">
                                      <p:cBhvr>
                                        <p:cTn id="67"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72" dur="13">
                                          <p:stCondLst>
                                            <p:cond delay="325"/>
                                          </p:stCondLst>
                                        </p:cTn>
                                        <p:tgtEl>
                                          <p:spTgt spid="10"/>
                                        </p:tgtEl>
                                      </p:cBhvr>
                                      <p:to x="100000" y="60000"/>
                                    </p:animScale>
                                    <p:animScale>
                                      <p:cBhvr>
                                        <p:cTn id="73" dur="83" decel="50000">
                                          <p:stCondLst>
                                            <p:cond delay="338"/>
                                          </p:stCondLst>
                                        </p:cTn>
                                        <p:tgtEl>
                                          <p:spTgt spid="10"/>
                                        </p:tgtEl>
                                      </p:cBhvr>
                                      <p:to x="100000" y="100000"/>
                                    </p:animScale>
                                    <p:animScale>
                                      <p:cBhvr>
                                        <p:cTn id="74" dur="13">
                                          <p:stCondLst>
                                            <p:cond delay="656"/>
                                          </p:stCondLst>
                                        </p:cTn>
                                        <p:tgtEl>
                                          <p:spTgt spid="10"/>
                                        </p:tgtEl>
                                      </p:cBhvr>
                                      <p:to x="100000" y="80000"/>
                                    </p:animScale>
                                    <p:animScale>
                                      <p:cBhvr>
                                        <p:cTn id="75" dur="83" decel="50000">
                                          <p:stCondLst>
                                            <p:cond delay="669"/>
                                          </p:stCondLst>
                                        </p:cTn>
                                        <p:tgtEl>
                                          <p:spTgt spid="10"/>
                                        </p:tgtEl>
                                      </p:cBhvr>
                                      <p:to x="100000" y="100000"/>
                                    </p:animScale>
                                    <p:animScale>
                                      <p:cBhvr>
                                        <p:cTn id="76" dur="13">
                                          <p:stCondLst>
                                            <p:cond delay="821"/>
                                          </p:stCondLst>
                                        </p:cTn>
                                        <p:tgtEl>
                                          <p:spTgt spid="10"/>
                                        </p:tgtEl>
                                      </p:cBhvr>
                                      <p:to x="100000" y="90000"/>
                                    </p:animScale>
                                    <p:animScale>
                                      <p:cBhvr>
                                        <p:cTn id="77" dur="83" decel="50000">
                                          <p:stCondLst>
                                            <p:cond delay="834"/>
                                          </p:stCondLst>
                                        </p:cTn>
                                        <p:tgtEl>
                                          <p:spTgt spid="10"/>
                                        </p:tgtEl>
                                      </p:cBhvr>
                                      <p:to x="100000" y="100000"/>
                                    </p:animScale>
                                    <p:animScale>
                                      <p:cBhvr>
                                        <p:cTn id="78" dur="13">
                                          <p:stCondLst>
                                            <p:cond delay="904"/>
                                          </p:stCondLst>
                                        </p:cTn>
                                        <p:tgtEl>
                                          <p:spTgt spid="10"/>
                                        </p:tgtEl>
                                      </p:cBhvr>
                                      <p:to x="100000" y="95000"/>
                                    </p:animScale>
                                    <p:animScale>
                                      <p:cBhvr>
                                        <p:cTn id="79" dur="83" decel="50000">
                                          <p:stCondLst>
                                            <p:cond delay="917"/>
                                          </p:stCondLst>
                                        </p:cTn>
                                        <p:tgtEl>
                                          <p:spTgt spid="10"/>
                                        </p:tgtEl>
                                      </p:cBhvr>
                                      <p:to x="100000" y="100000"/>
                                    </p:animScale>
                                  </p:childTnLst>
                                </p:cTn>
                              </p:par>
                            </p:childTnLst>
                          </p:cTn>
                        </p:par>
                        <p:par>
                          <p:cTn id="80" fill="hold">
                            <p:stCondLst>
                              <p:cond delay="3000"/>
                            </p:stCondLst>
                            <p:childTnLst>
                              <p:par>
                                <p:cTn id="81" presetID="26"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down)">
                                      <p:cBhvr>
                                        <p:cTn id="83" dur="290">
                                          <p:stCondLst>
                                            <p:cond delay="0"/>
                                          </p:stCondLst>
                                        </p:cTn>
                                        <p:tgtEl>
                                          <p:spTgt spid="11"/>
                                        </p:tgtEl>
                                      </p:cBhvr>
                                    </p:animEffect>
                                    <p:anim calcmode="lin" valueType="num">
                                      <p:cBhvr>
                                        <p:cTn id="84"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5"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6"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87"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88"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9" dur="13">
                                          <p:stCondLst>
                                            <p:cond delay="325"/>
                                          </p:stCondLst>
                                        </p:cTn>
                                        <p:tgtEl>
                                          <p:spTgt spid="11"/>
                                        </p:tgtEl>
                                      </p:cBhvr>
                                      <p:to x="100000" y="60000"/>
                                    </p:animScale>
                                    <p:animScale>
                                      <p:cBhvr>
                                        <p:cTn id="90" dur="83" decel="50000">
                                          <p:stCondLst>
                                            <p:cond delay="338"/>
                                          </p:stCondLst>
                                        </p:cTn>
                                        <p:tgtEl>
                                          <p:spTgt spid="11"/>
                                        </p:tgtEl>
                                      </p:cBhvr>
                                      <p:to x="100000" y="100000"/>
                                    </p:animScale>
                                    <p:animScale>
                                      <p:cBhvr>
                                        <p:cTn id="91" dur="13">
                                          <p:stCondLst>
                                            <p:cond delay="656"/>
                                          </p:stCondLst>
                                        </p:cTn>
                                        <p:tgtEl>
                                          <p:spTgt spid="11"/>
                                        </p:tgtEl>
                                      </p:cBhvr>
                                      <p:to x="100000" y="80000"/>
                                    </p:animScale>
                                    <p:animScale>
                                      <p:cBhvr>
                                        <p:cTn id="92" dur="83" decel="50000">
                                          <p:stCondLst>
                                            <p:cond delay="669"/>
                                          </p:stCondLst>
                                        </p:cTn>
                                        <p:tgtEl>
                                          <p:spTgt spid="11"/>
                                        </p:tgtEl>
                                      </p:cBhvr>
                                      <p:to x="100000" y="100000"/>
                                    </p:animScale>
                                    <p:animScale>
                                      <p:cBhvr>
                                        <p:cTn id="93" dur="13">
                                          <p:stCondLst>
                                            <p:cond delay="821"/>
                                          </p:stCondLst>
                                        </p:cTn>
                                        <p:tgtEl>
                                          <p:spTgt spid="11"/>
                                        </p:tgtEl>
                                      </p:cBhvr>
                                      <p:to x="100000" y="90000"/>
                                    </p:animScale>
                                    <p:animScale>
                                      <p:cBhvr>
                                        <p:cTn id="94" dur="83" decel="50000">
                                          <p:stCondLst>
                                            <p:cond delay="834"/>
                                          </p:stCondLst>
                                        </p:cTn>
                                        <p:tgtEl>
                                          <p:spTgt spid="11"/>
                                        </p:tgtEl>
                                      </p:cBhvr>
                                      <p:to x="100000" y="100000"/>
                                    </p:animScale>
                                    <p:animScale>
                                      <p:cBhvr>
                                        <p:cTn id="95" dur="13">
                                          <p:stCondLst>
                                            <p:cond delay="904"/>
                                          </p:stCondLst>
                                        </p:cTn>
                                        <p:tgtEl>
                                          <p:spTgt spid="11"/>
                                        </p:tgtEl>
                                      </p:cBhvr>
                                      <p:to x="100000" y="95000"/>
                                    </p:animScale>
                                    <p:animScale>
                                      <p:cBhvr>
                                        <p:cTn id="96" dur="83" decel="50000">
                                          <p:stCondLst>
                                            <p:cond delay="917"/>
                                          </p:stCondLst>
                                        </p:cTn>
                                        <p:tgtEl>
                                          <p:spTgt spid="11"/>
                                        </p:tgtEl>
                                      </p:cBhvr>
                                      <p:to x="100000" y="100000"/>
                                    </p:animScale>
                                  </p:childTnLst>
                                </p:cTn>
                              </p:par>
                            </p:childTnLst>
                          </p:cTn>
                        </p:par>
                        <p:par>
                          <p:cTn id="97" fill="hold">
                            <p:stCondLst>
                              <p:cond delay="4000"/>
                            </p:stCondLst>
                            <p:childTnLst>
                              <p:par>
                                <p:cTn id="98" presetID="26" presetClass="entr" presetSubtype="0" fill="hold" grpId="0" nodeType="after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down)">
                                      <p:cBhvr>
                                        <p:cTn id="100" dur="290">
                                          <p:stCondLst>
                                            <p:cond delay="0"/>
                                          </p:stCondLst>
                                        </p:cTn>
                                        <p:tgtEl>
                                          <p:spTgt spid="12"/>
                                        </p:tgtEl>
                                      </p:cBhvr>
                                    </p:animEffect>
                                    <p:anim calcmode="lin" valueType="num">
                                      <p:cBhvr>
                                        <p:cTn id="101"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2"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3"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04"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05"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06" dur="13">
                                          <p:stCondLst>
                                            <p:cond delay="325"/>
                                          </p:stCondLst>
                                        </p:cTn>
                                        <p:tgtEl>
                                          <p:spTgt spid="12"/>
                                        </p:tgtEl>
                                      </p:cBhvr>
                                      <p:to x="100000" y="60000"/>
                                    </p:animScale>
                                    <p:animScale>
                                      <p:cBhvr>
                                        <p:cTn id="107" dur="83" decel="50000">
                                          <p:stCondLst>
                                            <p:cond delay="338"/>
                                          </p:stCondLst>
                                        </p:cTn>
                                        <p:tgtEl>
                                          <p:spTgt spid="12"/>
                                        </p:tgtEl>
                                      </p:cBhvr>
                                      <p:to x="100000" y="100000"/>
                                    </p:animScale>
                                    <p:animScale>
                                      <p:cBhvr>
                                        <p:cTn id="108" dur="13">
                                          <p:stCondLst>
                                            <p:cond delay="656"/>
                                          </p:stCondLst>
                                        </p:cTn>
                                        <p:tgtEl>
                                          <p:spTgt spid="12"/>
                                        </p:tgtEl>
                                      </p:cBhvr>
                                      <p:to x="100000" y="80000"/>
                                    </p:animScale>
                                    <p:animScale>
                                      <p:cBhvr>
                                        <p:cTn id="109" dur="83" decel="50000">
                                          <p:stCondLst>
                                            <p:cond delay="669"/>
                                          </p:stCondLst>
                                        </p:cTn>
                                        <p:tgtEl>
                                          <p:spTgt spid="12"/>
                                        </p:tgtEl>
                                      </p:cBhvr>
                                      <p:to x="100000" y="100000"/>
                                    </p:animScale>
                                    <p:animScale>
                                      <p:cBhvr>
                                        <p:cTn id="110" dur="13">
                                          <p:stCondLst>
                                            <p:cond delay="821"/>
                                          </p:stCondLst>
                                        </p:cTn>
                                        <p:tgtEl>
                                          <p:spTgt spid="12"/>
                                        </p:tgtEl>
                                      </p:cBhvr>
                                      <p:to x="100000" y="90000"/>
                                    </p:animScale>
                                    <p:animScale>
                                      <p:cBhvr>
                                        <p:cTn id="111" dur="83" decel="50000">
                                          <p:stCondLst>
                                            <p:cond delay="834"/>
                                          </p:stCondLst>
                                        </p:cTn>
                                        <p:tgtEl>
                                          <p:spTgt spid="12"/>
                                        </p:tgtEl>
                                      </p:cBhvr>
                                      <p:to x="100000" y="100000"/>
                                    </p:animScale>
                                    <p:animScale>
                                      <p:cBhvr>
                                        <p:cTn id="112" dur="13">
                                          <p:stCondLst>
                                            <p:cond delay="904"/>
                                          </p:stCondLst>
                                        </p:cTn>
                                        <p:tgtEl>
                                          <p:spTgt spid="12"/>
                                        </p:tgtEl>
                                      </p:cBhvr>
                                      <p:to x="100000" y="95000"/>
                                    </p:animScale>
                                    <p:animScale>
                                      <p:cBhvr>
                                        <p:cTn id="113" dur="83" decel="50000">
                                          <p:stCondLst>
                                            <p:cond delay="917"/>
                                          </p:stCondLst>
                                        </p:cTn>
                                        <p:tgtEl>
                                          <p:spTgt spid="12"/>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wipe(left)">
                                      <p:cBhvr>
                                        <p:cTn id="1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uiExpand="1" build="p"/>
      <p:bldP spid="8" grpId="0" animBg="1"/>
      <p:bldP spid="9" grpId="0" animBg="1"/>
      <p:bldP spid="10" grpId="0" animBg="1"/>
      <p:bldP spid="11" grpId="0" animBg="1"/>
      <p:bldP spid="12" grpId="0" animBg="1"/>
    </p:bld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 Graph quadratic Functions in Standard Form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pPr lvl="0"/>
                <a:r>
                  <a:rPr lang="en-US" dirty="0"/>
                  <a:t>Graph </a:t>
                </a:r>
                <a:r>
                  <a:rPr lang="en-US" i="1" dirty="0"/>
                  <a:t>y</a:t>
                </a:r>
                <a:r>
                  <a:rPr lang="en-US" dirty="0"/>
                  <a:t> = 2</a:t>
                </a:r>
                <a:r>
                  <a:rPr lang="en-US" i="1" dirty="0"/>
                  <a:t>x</a:t>
                </a:r>
                <a:r>
                  <a:rPr lang="en-US" baseline="30000" dirty="0"/>
                  <a:t>2</a:t>
                </a:r>
                <a:r>
                  <a:rPr lang="en-US" dirty="0"/>
                  <a:t> + 6</a:t>
                </a:r>
                <a:r>
                  <a:rPr lang="en-US" i="1" dirty="0"/>
                  <a:t>x</a:t>
                </a:r>
                <a:r>
                  <a:rPr lang="en-US" dirty="0"/>
                  <a:t> + 3</a:t>
                </a:r>
              </a:p>
              <a:p>
                <a:pPr lvl="1"/>
                <a:r>
                  <a:rPr lang="en-US" dirty="0">
                    <a:solidFill>
                      <a:schemeClr val="accent1"/>
                    </a:solidFill>
                  </a:rPr>
                  <a:t>Find the vertex</a:t>
                </a:r>
              </a:p>
              <a:p>
                <a:pPr marL="1314450" lvl="2" indent="-457200"/>
                <a14:m>
                  <m:oMath xmlns:m="http://schemas.openxmlformats.org/officeDocument/2006/math">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f>
                      <m:fPr>
                        <m:ctrlPr>
                          <a:rPr lang="en-US" i="1">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𝑏</m:t>
                        </m:r>
                      </m:num>
                      <m:den>
                        <m:r>
                          <a:rPr lang="en-US" i="1">
                            <a:solidFill>
                              <a:schemeClr val="accent1"/>
                            </a:solidFill>
                            <a:latin typeface="Cambria Math" panose="02040503050406030204" pitchFamily="18" charset="0"/>
                          </a:rPr>
                          <m:t>2</m:t>
                        </m:r>
                        <m:r>
                          <a:rPr lang="en-US" i="1">
                            <a:solidFill>
                              <a:schemeClr val="accent1"/>
                            </a:solidFill>
                            <a:latin typeface="Cambria Math" panose="02040503050406030204" pitchFamily="18" charset="0"/>
                          </a:rPr>
                          <m:t>𝑎</m:t>
                        </m:r>
                      </m:den>
                    </m:f>
                  </m:oMath>
                </a14:m>
                <a:r>
                  <a:rPr lang="en-US" dirty="0">
                    <a:solidFill>
                      <a:schemeClr val="accent1"/>
                    </a:solidFill>
                  </a:rPr>
                  <a:t> </a:t>
                </a:r>
              </a:p>
              <a:p>
                <a:pPr marL="1314450" lvl="2" indent="-457200"/>
                <a14:m>
                  <m:oMath xmlns:m="http://schemas.openxmlformats.org/officeDocument/2006/math">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f>
                      <m:fPr>
                        <m:ctrlPr>
                          <a:rPr lang="en-US" i="1">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6</m:t>
                        </m:r>
                      </m:num>
                      <m:den>
                        <m:r>
                          <a:rPr lang="en-US" i="1">
                            <a:solidFill>
                              <a:schemeClr val="accent1"/>
                            </a:solidFill>
                            <a:latin typeface="Cambria Math" panose="02040503050406030204" pitchFamily="18" charset="0"/>
                          </a:rPr>
                          <m:t>2</m:t>
                        </m:r>
                        <m:d>
                          <m:dPr>
                            <m:ctrlPr>
                              <a:rPr lang="en-US" i="1">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m:t>
                            </m:r>
                          </m:e>
                        </m:d>
                      </m:den>
                    </m:f>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3</m:t>
                        </m:r>
                      </m:num>
                      <m:den>
                        <m:r>
                          <a:rPr lang="en-US" b="0" i="1" smtClean="0">
                            <a:solidFill>
                              <a:schemeClr val="accent1"/>
                            </a:solidFill>
                            <a:latin typeface="Cambria Math" panose="02040503050406030204" pitchFamily="18" charset="0"/>
                          </a:rPr>
                          <m:t>2</m:t>
                        </m:r>
                      </m:den>
                    </m:f>
                  </m:oMath>
                </a14:m>
                <a:endParaRPr lang="en-US" dirty="0">
                  <a:solidFill>
                    <a:schemeClr val="accent1"/>
                  </a:solidFill>
                </a:endParaRPr>
              </a:p>
              <a:p>
                <a:pPr marL="914400" lvl="1" indent="-457200"/>
                <a:r>
                  <a:rPr lang="en-US" dirty="0">
                    <a:solidFill>
                      <a:schemeClr val="accent1"/>
                    </a:solidFill>
                  </a:rPr>
                  <a:t>Make a table of values with vertex in the middle</a:t>
                </a:r>
              </a:p>
              <a:p>
                <a:pPr lvl="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439" t="-1975"/>
                </a:stretch>
              </a:blipFill>
            </p:spPr>
            <p:txBody>
              <a:bodyPr/>
              <a:lstStyle/>
              <a:p>
                <a:r>
                  <a:rPr lang="en-US">
                    <a:noFill/>
                  </a:rPr>
                  <a:t> </a:t>
                </a:r>
              </a:p>
            </p:txBody>
          </p:sp>
        </mc:Fallback>
      </mc:AlternateContent>
      <p:pic>
        <p:nvPicPr>
          <p:cNvPr id="7" name="Content Placeholder 6"/>
          <p:cNvPicPr>
            <a:picLocks noGrp="1" noChangeAspect="1"/>
          </p:cNvPicPr>
          <p:nvPr>
            <p:ph sz="half" idx="2"/>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5197880" y="1200150"/>
            <a:ext cx="3396439" cy="3394075"/>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304765602"/>
              </p:ext>
            </p:extLst>
          </p:nvPr>
        </p:nvGraphicFramePr>
        <p:xfrm>
          <a:off x="304800" y="4095750"/>
          <a:ext cx="4664480" cy="741680"/>
        </p:xfrm>
        <a:graphic>
          <a:graphicData uri="http://schemas.openxmlformats.org/drawingml/2006/table">
            <a:tbl>
              <a:tblPr firstRow="1" bandRow="1">
                <a:tableStyleId>{3B4B98B0-60AC-42C2-AFA5-B58CD77FA1E5}</a:tableStyleId>
              </a:tblPr>
              <a:tblGrid>
                <a:gridCol w="583060">
                  <a:extLst>
                    <a:ext uri="{9D8B030D-6E8A-4147-A177-3AD203B41FA5}">
                      <a16:colId xmlns:a16="http://schemas.microsoft.com/office/drawing/2014/main" val="1620834662"/>
                    </a:ext>
                  </a:extLst>
                </a:gridCol>
                <a:gridCol w="583060">
                  <a:extLst>
                    <a:ext uri="{9D8B030D-6E8A-4147-A177-3AD203B41FA5}">
                      <a16:colId xmlns:a16="http://schemas.microsoft.com/office/drawing/2014/main" val="312015961"/>
                    </a:ext>
                  </a:extLst>
                </a:gridCol>
                <a:gridCol w="583060">
                  <a:extLst>
                    <a:ext uri="{9D8B030D-6E8A-4147-A177-3AD203B41FA5}">
                      <a16:colId xmlns:a16="http://schemas.microsoft.com/office/drawing/2014/main" val="2797881620"/>
                    </a:ext>
                  </a:extLst>
                </a:gridCol>
                <a:gridCol w="583060">
                  <a:extLst>
                    <a:ext uri="{9D8B030D-6E8A-4147-A177-3AD203B41FA5}">
                      <a16:colId xmlns:a16="http://schemas.microsoft.com/office/drawing/2014/main" val="2731299995"/>
                    </a:ext>
                  </a:extLst>
                </a:gridCol>
                <a:gridCol w="639560">
                  <a:extLst>
                    <a:ext uri="{9D8B030D-6E8A-4147-A177-3AD203B41FA5}">
                      <a16:colId xmlns:a16="http://schemas.microsoft.com/office/drawing/2014/main" val="3494379437"/>
                    </a:ext>
                  </a:extLst>
                </a:gridCol>
                <a:gridCol w="526560">
                  <a:extLst>
                    <a:ext uri="{9D8B030D-6E8A-4147-A177-3AD203B41FA5}">
                      <a16:colId xmlns:a16="http://schemas.microsoft.com/office/drawing/2014/main" val="529888425"/>
                    </a:ext>
                  </a:extLst>
                </a:gridCol>
                <a:gridCol w="583060">
                  <a:extLst>
                    <a:ext uri="{9D8B030D-6E8A-4147-A177-3AD203B41FA5}">
                      <a16:colId xmlns:a16="http://schemas.microsoft.com/office/drawing/2014/main" val="2736967246"/>
                    </a:ext>
                  </a:extLst>
                </a:gridCol>
                <a:gridCol w="583060">
                  <a:extLst>
                    <a:ext uri="{9D8B030D-6E8A-4147-A177-3AD203B41FA5}">
                      <a16:colId xmlns:a16="http://schemas.microsoft.com/office/drawing/2014/main" val="3534843864"/>
                    </a:ext>
                  </a:extLst>
                </a:gridCol>
              </a:tblGrid>
              <a:tr h="370840">
                <a:tc>
                  <a:txBody>
                    <a:bodyPr/>
                    <a:lstStyle/>
                    <a:p>
                      <a:r>
                        <a:rPr lang="en-US" i="1" dirty="0"/>
                        <a:t>x</a:t>
                      </a:r>
                      <a:endParaRPr lang="en-US" b="1" i="1" dirty="0"/>
                    </a:p>
                  </a:txBody>
                  <a:tcPr/>
                </a:tc>
                <a:tc>
                  <a:txBody>
                    <a:bodyPr/>
                    <a:lstStyle/>
                    <a:p>
                      <a:r>
                        <a:rPr lang="en-US" b="0" dirty="0"/>
                        <a:t>-4</a:t>
                      </a:r>
                    </a:p>
                  </a:txBody>
                  <a:tcPr/>
                </a:tc>
                <a:tc>
                  <a:txBody>
                    <a:bodyPr/>
                    <a:lstStyle/>
                    <a:p>
                      <a:r>
                        <a:rPr lang="en-US" b="0" dirty="0"/>
                        <a:t>-3</a:t>
                      </a:r>
                    </a:p>
                  </a:txBody>
                  <a:tcPr/>
                </a:tc>
                <a:tc>
                  <a:txBody>
                    <a:bodyPr/>
                    <a:lstStyle/>
                    <a:p>
                      <a:r>
                        <a:rPr lang="en-US" b="0" dirty="0"/>
                        <a:t>-2</a:t>
                      </a:r>
                    </a:p>
                  </a:txBody>
                  <a:tcPr/>
                </a:tc>
                <a:tc>
                  <a:txBody>
                    <a:bodyPr/>
                    <a:lstStyle/>
                    <a:p>
                      <a:r>
                        <a:rPr lang="en-US" b="0" dirty="0"/>
                        <a:t>-3/2</a:t>
                      </a:r>
                    </a:p>
                  </a:txBody>
                  <a:tcPr/>
                </a:tc>
                <a:tc>
                  <a:txBody>
                    <a:bodyPr/>
                    <a:lstStyle/>
                    <a:p>
                      <a:r>
                        <a:rPr lang="en-US" b="0" dirty="0"/>
                        <a:t>-1</a:t>
                      </a:r>
                    </a:p>
                  </a:txBody>
                  <a:tcPr/>
                </a:tc>
                <a:tc>
                  <a:txBody>
                    <a:bodyPr/>
                    <a:lstStyle/>
                    <a:p>
                      <a:r>
                        <a:rPr lang="en-US" b="0" dirty="0"/>
                        <a:t>0</a:t>
                      </a:r>
                    </a:p>
                  </a:txBody>
                  <a:tcPr/>
                </a:tc>
                <a:tc>
                  <a:txBody>
                    <a:bodyPr/>
                    <a:lstStyle/>
                    <a:p>
                      <a:r>
                        <a:rPr lang="en-US" b="0" dirty="0"/>
                        <a:t>1</a:t>
                      </a:r>
                    </a:p>
                  </a:txBody>
                  <a:tcPr/>
                </a:tc>
                <a:extLst>
                  <a:ext uri="{0D108BD9-81ED-4DB2-BD59-A6C34878D82A}">
                    <a16:rowId xmlns:a16="http://schemas.microsoft.com/office/drawing/2014/main" val="2630173715"/>
                  </a:ext>
                </a:extLst>
              </a:tr>
              <a:tr h="370840">
                <a:tc>
                  <a:txBody>
                    <a:bodyPr/>
                    <a:lstStyle/>
                    <a:p>
                      <a:r>
                        <a:rPr lang="en-US" i="1" dirty="0"/>
                        <a:t>y</a:t>
                      </a:r>
                      <a:endParaRPr lang="en-US" b="1" i="1" dirty="0"/>
                    </a:p>
                  </a:txBody>
                  <a:tcPr/>
                </a:tc>
                <a:tc>
                  <a:txBody>
                    <a:bodyPr/>
                    <a:lstStyle/>
                    <a:p>
                      <a:r>
                        <a:rPr lang="en-US" dirty="0"/>
                        <a:t>11</a:t>
                      </a:r>
                    </a:p>
                  </a:txBody>
                  <a:tcPr/>
                </a:tc>
                <a:tc>
                  <a:txBody>
                    <a:bodyPr/>
                    <a:lstStyle/>
                    <a:p>
                      <a:r>
                        <a:rPr lang="en-US" dirty="0"/>
                        <a:t>3</a:t>
                      </a:r>
                    </a:p>
                  </a:txBody>
                  <a:tcPr/>
                </a:tc>
                <a:tc>
                  <a:txBody>
                    <a:bodyPr/>
                    <a:lstStyle/>
                    <a:p>
                      <a:r>
                        <a:rPr lang="en-US" dirty="0"/>
                        <a:t>-1</a:t>
                      </a:r>
                    </a:p>
                  </a:txBody>
                  <a:tcPr/>
                </a:tc>
                <a:tc>
                  <a:txBody>
                    <a:bodyPr/>
                    <a:lstStyle/>
                    <a:p>
                      <a:r>
                        <a:rPr lang="en-US" dirty="0"/>
                        <a:t>-3/2</a:t>
                      </a:r>
                    </a:p>
                  </a:txBody>
                  <a:tcPr/>
                </a:tc>
                <a:tc>
                  <a:txBody>
                    <a:bodyPr/>
                    <a:lstStyle/>
                    <a:p>
                      <a:r>
                        <a:rPr lang="en-US" dirty="0"/>
                        <a:t>-1</a:t>
                      </a:r>
                    </a:p>
                  </a:txBody>
                  <a:tcPr/>
                </a:tc>
                <a:tc>
                  <a:txBody>
                    <a:bodyPr/>
                    <a:lstStyle/>
                    <a:p>
                      <a:r>
                        <a:rPr lang="en-US" dirty="0"/>
                        <a:t>3</a:t>
                      </a:r>
                    </a:p>
                  </a:txBody>
                  <a:tcPr/>
                </a:tc>
                <a:tc>
                  <a:txBody>
                    <a:bodyPr/>
                    <a:lstStyle/>
                    <a:p>
                      <a:r>
                        <a:rPr lang="en-US" dirty="0"/>
                        <a:t>11</a:t>
                      </a:r>
                    </a:p>
                  </a:txBody>
                  <a:tcPr/>
                </a:tc>
                <a:extLst>
                  <a:ext uri="{0D108BD9-81ED-4DB2-BD59-A6C34878D82A}">
                    <a16:rowId xmlns:a16="http://schemas.microsoft.com/office/drawing/2014/main" val="441290505"/>
                  </a:ext>
                </a:extLst>
              </a:tr>
            </a:tbl>
          </a:graphicData>
        </a:graphic>
      </p:graphicFrame>
      <p:sp>
        <p:nvSpPr>
          <p:cNvPr id="9" name="Oval 8"/>
          <p:cNvSpPr/>
          <p:nvPr/>
        </p:nvSpPr>
        <p:spPr>
          <a:xfrm>
            <a:off x="6060140" y="2056280"/>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24600" y="3105150"/>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59070" y="3230655"/>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80095" y="3105150"/>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49035" y="2056280"/>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986463" y="1314450"/>
            <a:ext cx="1023937" cy="1967230"/>
          </a:xfrm>
          <a:custGeom>
            <a:avLst/>
            <a:gdLst>
              <a:gd name="connsiteX0" fmla="*/ 0 w 1023937"/>
              <a:gd name="connsiteY0" fmla="*/ 0 h 1967230"/>
              <a:gd name="connsiteX1" fmla="*/ 109537 w 1023937"/>
              <a:gd name="connsiteY1" fmla="*/ 785813 h 1967230"/>
              <a:gd name="connsiteX2" fmla="*/ 371475 w 1023937"/>
              <a:gd name="connsiteY2" fmla="*/ 1838325 h 1967230"/>
              <a:gd name="connsiteX3" fmla="*/ 638175 w 1023937"/>
              <a:gd name="connsiteY3" fmla="*/ 1833563 h 1967230"/>
              <a:gd name="connsiteX4" fmla="*/ 900112 w 1023937"/>
              <a:gd name="connsiteY4" fmla="*/ 785813 h 1967230"/>
              <a:gd name="connsiteX5" fmla="*/ 1023937 w 1023937"/>
              <a:gd name="connsiteY5" fmla="*/ 4763 h 196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937" h="1967230">
                <a:moveTo>
                  <a:pt x="0" y="0"/>
                </a:moveTo>
                <a:cubicBezTo>
                  <a:pt x="23812" y="239713"/>
                  <a:pt x="47625" y="479426"/>
                  <a:pt x="109537" y="785813"/>
                </a:cubicBezTo>
                <a:cubicBezTo>
                  <a:pt x="171449" y="1092200"/>
                  <a:pt x="283369" y="1663700"/>
                  <a:pt x="371475" y="1838325"/>
                </a:cubicBezTo>
                <a:cubicBezTo>
                  <a:pt x="459581" y="2012950"/>
                  <a:pt x="550069" y="2008982"/>
                  <a:pt x="638175" y="1833563"/>
                </a:cubicBezTo>
                <a:cubicBezTo>
                  <a:pt x="726281" y="1658144"/>
                  <a:pt x="835818" y="1090613"/>
                  <a:pt x="900112" y="785813"/>
                </a:cubicBezTo>
                <a:cubicBezTo>
                  <a:pt x="964406" y="481013"/>
                  <a:pt x="994171" y="242888"/>
                  <a:pt x="1023937" y="4763"/>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43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290">
                                          <p:stCondLst>
                                            <p:cond delay="0"/>
                                          </p:stCondLst>
                                        </p:cTn>
                                        <p:tgtEl>
                                          <p:spTgt spid="9"/>
                                        </p:tgtEl>
                                      </p:cBhvr>
                                    </p:animEffect>
                                    <p:anim calcmode="lin" valueType="num">
                                      <p:cBhvr>
                                        <p:cTn id="33"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8" dur="13">
                                          <p:stCondLst>
                                            <p:cond delay="325"/>
                                          </p:stCondLst>
                                        </p:cTn>
                                        <p:tgtEl>
                                          <p:spTgt spid="9"/>
                                        </p:tgtEl>
                                      </p:cBhvr>
                                      <p:to x="100000" y="60000"/>
                                    </p:animScale>
                                    <p:animScale>
                                      <p:cBhvr>
                                        <p:cTn id="39" dur="83" decel="50000">
                                          <p:stCondLst>
                                            <p:cond delay="338"/>
                                          </p:stCondLst>
                                        </p:cTn>
                                        <p:tgtEl>
                                          <p:spTgt spid="9"/>
                                        </p:tgtEl>
                                      </p:cBhvr>
                                      <p:to x="100000" y="100000"/>
                                    </p:animScale>
                                    <p:animScale>
                                      <p:cBhvr>
                                        <p:cTn id="40" dur="13">
                                          <p:stCondLst>
                                            <p:cond delay="656"/>
                                          </p:stCondLst>
                                        </p:cTn>
                                        <p:tgtEl>
                                          <p:spTgt spid="9"/>
                                        </p:tgtEl>
                                      </p:cBhvr>
                                      <p:to x="100000" y="80000"/>
                                    </p:animScale>
                                    <p:animScale>
                                      <p:cBhvr>
                                        <p:cTn id="41" dur="83" decel="50000">
                                          <p:stCondLst>
                                            <p:cond delay="669"/>
                                          </p:stCondLst>
                                        </p:cTn>
                                        <p:tgtEl>
                                          <p:spTgt spid="9"/>
                                        </p:tgtEl>
                                      </p:cBhvr>
                                      <p:to x="100000" y="100000"/>
                                    </p:animScale>
                                    <p:animScale>
                                      <p:cBhvr>
                                        <p:cTn id="42" dur="13">
                                          <p:stCondLst>
                                            <p:cond delay="821"/>
                                          </p:stCondLst>
                                        </p:cTn>
                                        <p:tgtEl>
                                          <p:spTgt spid="9"/>
                                        </p:tgtEl>
                                      </p:cBhvr>
                                      <p:to x="100000" y="90000"/>
                                    </p:animScale>
                                    <p:animScale>
                                      <p:cBhvr>
                                        <p:cTn id="43" dur="83" decel="50000">
                                          <p:stCondLst>
                                            <p:cond delay="834"/>
                                          </p:stCondLst>
                                        </p:cTn>
                                        <p:tgtEl>
                                          <p:spTgt spid="9"/>
                                        </p:tgtEl>
                                      </p:cBhvr>
                                      <p:to x="100000" y="100000"/>
                                    </p:animScale>
                                    <p:animScale>
                                      <p:cBhvr>
                                        <p:cTn id="44" dur="13">
                                          <p:stCondLst>
                                            <p:cond delay="904"/>
                                          </p:stCondLst>
                                        </p:cTn>
                                        <p:tgtEl>
                                          <p:spTgt spid="9"/>
                                        </p:tgtEl>
                                      </p:cBhvr>
                                      <p:to x="100000" y="95000"/>
                                    </p:animScale>
                                    <p:animScale>
                                      <p:cBhvr>
                                        <p:cTn id="45" dur="83" decel="50000">
                                          <p:stCondLst>
                                            <p:cond delay="917"/>
                                          </p:stCondLst>
                                        </p:cTn>
                                        <p:tgtEl>
                                          <p:spTgt spid="9"/>
                                        </p:tgtEl>
                                      </p:cBhvr>
                                      <p:to x="100000" y="100000"/>
                                    </p:animScale>
                                  </p:childTnLst>
                                </p:cTn>
                              </p:par>
                            </p:childTnLst>
                          </p:cTn>
                        </p:par>
                        <p:par>
                          <p:cTn id="46" fill="hold">
                            <p:stCondLst>
                              <p:cond delay="1000"/>
                            </p:stCondLst>
                            <p:childTnLst>
                              <p:par>
                                <p:cTn id="47" presetID="26"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290">
                                          <p:stCondLst>
                                            <p:cond delay="0"/>
                                          </p:stCondLst>
                                        </p:cTn>
                                        <p:tgtEl>
                                          <p:spTgt spid="10"/>
                                        </p:tgtEl>
                                      </p:cBhvr>
                                    </p:animEffect>
                                    <p:anim calcmode="lin" valueType="num">
                                      <p:cBhvr>
                                        <p:cTn id="50"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55" dur="13">
                                          <p:stCondLst>
                                            <p:cond delay="325"/>
                                          </p:stCondLst>
                                        </p:cTn>
                                        <p:tgtEl>
                                          <p:spTgt spid="10"/>
                                        </p:tgtEl>
                                      </p:cBhvr>
                                      <p:to x="100000" y="60000"/>
                                    </p:animScale>
                                    <p:animScale>
                                      <p:cBhvr>
                                        <p:cTn id="56" dur="83" decel="50000">
                                          <p:stCondLst>
                                            <p:cond delay="338"/>
                                          </p:stCondLst>
                                        </p:cTn>
                                        <p:tgtEl>
                                          <p:spTgt spid="10"/>
                                        </p:tgtEl>
                                      </p:cBhvr>
                                      <p:to x="100000" y="100000"/>
                                    </p:animScale>
                                    <p:animScale>
                                      <p:cBhvr>
                                        <p:cTn id="57" dur="13">
                                          <p:stCondLst>
                                            <p:cond delay="656"/>
                                          </p:stCondLst>
                                        </p:cTn>
                                        <p:tgtEl>
                                          <p:spTgt spid="10"/>
                                        </p:tgtEl>
                                      </p:cBhvr>
                                      <p:to x="100000" y="80000"/>
                                    </p:animScale>
                                    <p:animScale>
                                      <p:cBhvr>
                                        <p:cTn id="58" dur="83" decel="50000">
                                          <p:stCondLst>
                                            <p:cond delay="669"/>
                                          </p:stCondLst>
                                        </p:cTn>
                                        <p:tgtEl>
                                          <p:spTgt spid="10"/>
                                        </p:tgtEl>
                                      </p:cBhvr>
                                      <p:to x="100000" y="100000"/>
                                    </p:animScale>
                                    <p:animScale>
                                      <p:cBhvr>
                                        <p:cTn id="59" dur="13">
                                          <p:stCondLst>
                                            <p:cond delay="821"/>
                                          </p:stCondLst>
                                        </p:cTn>
                                        <p:tgtEl>
                                          <p:spTgt spid="10"/>
                                        </p:tgtEl>
                                      </p:cBhvr>
                                      <p:to x="100000" y="90000"/>
                                    </p:animScale>
                                    <p:animScale>
                                      <p:cBhvr>
                                        <p:cTn id="60" dur="83" decel="50000">
                                          <p:stCondLst>
                                            <p:cond delay="834"/>
                                          </p:stCondLst>
                                        </p:cTn>
                                        <p:tgtEl>
                                          <p:spTgt spid="10"/>
                                        </p:tgtEl>
                                      </p:cBhvr>
                                      <p:to x="100000" y="100000"/>
                                    </p:animScale>
                                    <p:animScale>
                                      <p:cBhvr>
                                        <p:cTn id="61" dur="13">
                                          <p:stCondLst>
                                            <p:cond delay="904"/>
                                          </p:stCondLst>
                                        </p:cTn>
                                        <p:tgtEl>
                                          <p:spTgt spid="10"/>
                                        </p:tgtEl>
                                      </p:cBhvr>
                                      <p:to x="100000" y="95000"/>
                                    </p:animScale>
                                    <p:animScale>
                                      <p:cBhvr>
                                        <p:cTn id="62" dur="83" decel="50000">
                                          <p:stCondLst>
                                            <p:cond delay="917"/>
                                          </p:stCondLst>
                                        </p:cTn>
                                        <p:tgtEl>
                                          <p:spTgt spid="10"/>
                                        </p:tgtEl>
                                      </p:cBhvr>
                                      <p:to x="100000" y="100000"/>
                                    </p:animScale>
                                  </p:childTnLst>
                                </p:cTn>
                              </p:par>
                            </p:childTnLst>
                          </p:cTn>
                        </p:par>
                        <p:par>
                          <p:cTn id="63" fill="hold">
                            <p:stCondLst>
                              <p:cond delay="2000"/>
                            </p:stCondLst>
                            <p:childTnLst>
                              <p:par>
                                <p:cTn id="64" presetID="26"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290">
                                          <p:stCondLst>
                                            <p:cond delay="0"/>
                                          </p:stCondLst>
                                        </p:cTn>
                                        <p:tgtEl>
                                          <p:spTgt spid="11"/>
                                        </p:tgtEl>
                                      </p:cBhvr>
                                    </p:animEffect>
                                    <p:anim calcmode="lin" valueType="num">
                                      <p:cBhvr>
                                        <p:cTn id="67"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72" dur="13">
                                          <p:stCondLst>
                                            <p:cond delay="325"/>
                                          </p:stCondLst>
                                        </p:cTn>
                                        <p:tgtEl>
                                          <p:spTgt spid="11"/>
                                        </p:tgtEl>
                                      </p:cBhvr>
                                      <p:to x="100000" y="60000"/>
                                    </p:animScale>
                                    <p:animScale>
                                      <p:cBhvr>
                                        <p:cTn id="73" dur="83" decel="50000">
                                          <p:stCondLst>
                                            <p:cond delay="338"/>
                                          </p:stCondLst>
                                        </p:cTn>
                                        <p:tgtEl>
                                          <p:spTgt spid="11"/>
                                        </p:tgtEl>
                                      </p:cBhvr>
                                      <p:to x="100000" y="100000"/>
                                    </p:animScale>
                                    <p:animScale>
                                      <p:cBhvr>
                                        <p:cTn id="74" dur="13">
                                          <p:stCondLst>
                                            <p:cond delay="656"/>
                                          </p:stCondLst>
                                        </p:cTn>
                                        <p:tgtEl>
                                          <p:spTgt spid="11"/>
                                        </p:tgtEl>
                                      </p:cBhvr>
                                      <p:to x="100000" y="80000"/>
                                    </p:animScale>
                                    <p:animScale>
                                      <p:cBhvr>
                                        <p:cTn id="75" dur="83" decel="50000">
                                          <p:stCondLst>
                                            <p:cond delay="669"/>
                                          </p:stCondLst>
                                        </p:cTn>
                                        <p:tgtEl>
                                          <p:spTgt spid="11"/>
                                        </p:tgtEl>
                                      </p:cBhvr>
                                      <p:to x="100000" y="100000"/>
                                    </p:animScale>
                                    <p:animScale>
                                      <p:cBhvr>
                                        <p:cTn id="76" dur="13">
                                          <p:stCondLst>
                                            <p:cond delay="821"/>
                                          </p:stCondLst>
                                        </p:cTn>
                                        <p:tgtEl>
                                          <p:spTgt spid="11"/>
                                        </p:tgtEl>
                                      </p:cBhvr>
                                      <p:to x="100000" y="90000"/>
                                    </p:animScale>
                                    <p:animScale>
                                      <p:cBhvr>
                                        <p:cTn id="77" dur="83" decel="50000">
                                          <p:stCondLst>
                                            <p:cond delay="834"/>
                                          </p:stCondLst>
                                        </p:cTn>
                                        <p:tgtEl>
                                          <p:spTgt spid="11"/>
                                        </p:tgtEl>
                                      </p:cBhvr>
                                      <p:to x="100000" y="100000"/>
                                    </p:animScale>
                                    <p:animScale>
                                      <p:cBhvr>
                                        <p:cTn id="78" dur="13">
                                          <p:stCondLst>
                                            <p:cond delay="904"/>
                                          </p:stCondLst>
                                        </p:cTn>
                                        <p:tgtEl>
                                          <p:spTgt spid="11"/>
                                        </p:tgtEl>
                                      </p:cBhvr>
                                      <p:to x="100000" y="95000"/>
                                    </p:animScale>
                                    <p:animScale>
                                      <p:cBhvr>
                                        <p:cTn id="79" dur="83" decel="50000">
                                          <p:stCondLst>
                                            <p:cond delay="917"/>
                                          </p:stCondLst>
                                        </p:cTn>
                                        <p:tgtEl>
                                          <p:spTgt spid="11"/>
                                        </p:tgtEl>
                                      </p:cBhvr>
                                      <p:to x="100000" y="100000"/>
                                    </p:animScale>
                                  </p:childTnLst>
                                </p:cTn>
                              </p:par>
                            </p:childTnLst>
                          </p:cTn>
                        </p:par>
                        <p:par>
                          <p:cTn id="80" fill="hold">
                            <p:stCondLst>
                              <p:cond delay="3000"/>
                            </p:stCondLst>
                            <p:childTnLst>
                              <p:par>
                                <p:cTn id="81" presetID="26"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290">
                                          <p:stCondLst>
                                            <p:cond delay="0"/>
                                          </p:stCondLst>
                                        </p:cTn>
                                        <p:tgtEl>
                                          <p:spTgt spid="12"/>
                                        </p:tgtEl>
                                      </p:cBhvr>
                                    </p:animEffect>
                                    <p:anim calcmode="lin" valueType="num">
                                      <p:cBhvr>
                                        <p:cTn id="8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8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8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89" dur="13">
                                          <p:stCondLst>
                                            <p:cond delay="325"/>
                                          </p:stCondLst>
                                        </p:cTn>
                                        <p:tgtEl>
                                          <p:spTgt spid="12"/>
                                        </p:tgtEl>
                                      </p:cBhvr>
                                      <p:to x="100000" y="60000"/>
                                    </p:animScale>
                                    <p:animScale>
                                      <p:cBhvr>
                                        <p:cTn id="90" dur="83" decel="50000">
                                          <p:stCondLst>
                                            <p:cond delay="338"/>
                                          </p:stCondLst>
                                        </p:cTn>
                                        <p:tgtEl>
                                          <p:spTgt spid="12"/>
                                        </p:tgtEl>
                                      </p:cBhvr>
                                      <p:to x="100000" y="100000"/>
                                    </p:animScale>
                                    <p:animScale>
                                      <p:cBhvr>
                                        <p:cTn id="91" dur="13">
                                          <p:stCondLst>
                                            <p:cond delay="656"/>
                                          </p:stCondLst>
                                        </p:cTn>
                                        <p:tgtEl>
                                          <p:spTgt spid="12"/>
                                        </p:tgtEl>
                                      </p:cBhvr>
                                      <p:to x="100000" y="80000"/>
                                    </p:animScale>
                                    <p:animScale>
                                      <p:cBhvr>
                                        <p:cTn id="92" dur="83" decel="50000">
                                          <p:stCondLst>
                                            <p:cond delay="669"/>
                                          </p:stCondLst>
                                        </p:cTn>
                                        <p:tgtEl>
                                          <p:spTgt spid="12"/>
                                        </p:tgtEl>
                                      </p:cBhvr>
                                      <p:to x="100000" y="100000"/>
                                    </p:animScale>
                                    <p:animScale>
                                      <p:cBhvr>
                                        <p:cTn id="93" dur="13">
                                          <p:stCondLst>
                                            <p:cond delay="821"/>
                                          </p:stCondLst>
                                        </p:cTn>
                                        <p:tgtEl>
                                          <p:spTgt spid="12"/>
                                        </p:tgtEl>
                                      </p:cBhvr>
                                      <p:to x="100000" y="90000"/>
                                    </p:animScale>
                                    <p:animScale>
                                      <p:cBhvr>
                                        <p:cTn id="94" dur="83" decel="50000">
                                          <p:stCondLst>
                                            <p:cond delay="834"/>
                                          </p:stCondLst>
                                        </p:cTn>
                                        <p:tgtEl>
                                          <p:spTgt spid="12"/>
                                        </p:tgtEl>
                                      </p:cBhvr>
                                      <p:to x="100000" y="100000"/>
                                    </p:animScale>
                                    <p:animScale>
                                      <p:cBhvr>
                                        <p:cTn id="95" dur="13">
                                          <p:stCondLst>
                                            <p:cond delay="904"/>
                                          </p:stCondLst>
                                        </p:cTn>
                                        <p:tgtEl>
                                          <p:spTgt spid="12"/>
                                        </p:tgtEl>
                                      </p:cBhvr>
                                      <p:to x="100000" y="95000"/>
                                    </p:animScale>
                                    <p:animScale>
                                      <p:cBhvr>
                                        <p:cTn id="96" dur="83" decel="50000">
                                          <p:stCondLst>
                                            <p:cond delay="917"/>
                                          </p:stCondLst>
                                        </p:cTn>
                                        <p:tgtEl>
                                          <p:spTgt spid="12"/>
                                        </p:tgtEl>
                                      </p:cBhvr>
                                      <p:to x="100000" y="100000"/>
                                    </p:animScale>
                                  </p:childTnLst>
                                </p:cTn>
                              </p:par>
                            </p:childTnLst>
                          </p:cTn>
                        </p:par>
                        <p:par>
                          <p:cTn id="97" fill="hold">
                            <p:stCondLst>
                              <p:cond delay="4000"/>
                            </p:stCondLst>
                            <p:childTnLst>
                              <p:par>
                                <p:cTn id="98" presetID="26"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down)">
                                      <p:cBhvr>
                                        <p:cTn id="100" dur="290">
                                          <p:stCondLst>
                                            <p:cond delay="0"/>
                                          </p:stCondLst>
                                        </p:cTn>
                                        <p:tgtEl>
                                          <p:spTgt spid="13"/>
                                        </p:tgtEl>
                                      </p:cBhvr>
                                    </p:animEffect>
                                    <p:anim calcmode="lin" valueType="num">
                                      <p:cBhvr>
                                        <p:cTn id="101"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2"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3"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04"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05"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06" dur="13">
                                          <p:stCondLst>
                                            <p:cond delay="325"/>
                                          </p:stCondLst>
                                        </p:cTn>
                                        <p:tgtEl>
                                          <p:spTgt spid="13"/>
                                        </p:tgtEl>
                                      </p:cBhvr>
                                      <p:to x="100000" y="60000"/>
                                    </p:animScale>
                                    <p:animScale>
                                      <p:cBhvr>
                                        <p:cTn id="107" dur="83" decel="50000">
                                          <p:stCondLst>
                                            <p:cond delay="338"/>
                                          </p:stCondLst>
                                        </p:cTn>
                                        <p:tgtEl>
                                          <p:spTgt spid="13"/>
                                        </p:tgtEl>
                                      </p:cBhvr>
                                      <p:to x="100000" y="100000"/>
                                    </p:animScale>
                                    <p:animScale>
                                      <p:cBhvr>
                                        <p:cTn id="108" dur="13">
                                          <p:stCondLst>
                                            <p:cond delay="656"/>
                                          </p:stCondLst>
                                        </p:cTn>
                                        <p:tgtEl>
                                          <p:spTgt spid="13"/>
                                        </p:tgtEl>
                                      </p:cBhvr>
                                      <p:to x="100000" y="80000"/>
                                    </p:animScale>
                                    <p:animScale>
                                      <p:cBhvr>
                                        <p:cTn id="109" dur="83" decel="50000">
                                          <p:stCondLst>
                                            <p:cond delay="669"/>
                                          </p:stCondLst>
                                        </p:cTn>
                                        <p:tgtEl>
                                          <p:spTgt spid="13"/>
                                        </p:tgtEl>
                                      </p:cBhvr>
                                      <p:to x="100000" y="100000"/>
                                    </p:animScale>
                                    <p:animScale>
                                      <p:cBhvr>
                                        <p:cTn id="110" dur="13">
                                          <p:stCondLst>
                                            <p:cond delay="821"/>
                                          </p:stCondLst>
                                        </p:cTn>
                                        <p:tgtEl>
                                          <p:spTgt spid="13"/>
                                        </p:tgtEl>
                                      </p:cBhvr>
                                      <p:to x="100000" y="90000"/>
                                    </p:animScale>
                                    <p:animScale>
                                      <p:cBhvr>
                                        <p:cTn id="111" dur="83" decel="50000">
                                          <p:stCondLst>
                                            <p:cond delay="834"/>
                                          </p:stCondLst>
                                        </p:cTn>
                                        <p:tgtEl>
                                          <p:spTgt spid="13"/>
                                        </p:tgtEl>
                                      </p:cBhvr>
                                      <p:to x="100000" y="100000"/>
                                    </p:animScale>
                                    <p:animScale>
                                      <p:cBhvr>
                                        <p:cTn id="112" dur="13">
                                          <p:stCondLst>
                                            <p:cond delay="904"/>
                                          </p:stCondLst>
                                        </p:cTn>
                                        <p:tgtEl>
                                          <p:spTgt spid="13"/>
                                        </p:tgtEl>
                                      </p:cBhvr>
                                      <p:to x="100000" y="95000"/>
                                    </p:animScale>
                                    <p:animScale>
                                      <p:cBhvr>
                                        <p:cTn id="113" dur="83" decel="50000">
                                          <p:stCondLst>
                                            <p:cond delay="917"/>
                                          </p:stCondLst>
                                        </p:cTn>
                                        <p:tgtEl>
                                          <p:spTgt spid="13"/>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wipe(left)">
                                      <p:cBhvr>
                                        <p:cTn id="1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animBg="1"/>
      <p:bldP spid="12" grpId="0" animBg="1"/>
      <p:bldP spid="13" grpId="0" animBg="1"/>
      <p:bldP spid="16" grpId="0" animBg="1"/>
    </p:bldLst>
  </p:timing>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 Graph quadratic Functions in Standard Form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lnSpcReduction="10000"/>
              </a:bodyPr>
              <a:lstStyle/>
              <a:p>
                <a:r>
                  <a:rPr lang="en-US" dirty="0"/>
                  <a:t>Find the minimum value of </a:t>
                </a:r>
                <a:r>
                  <a:rPr lang="en-US" i="1" dirty="0"/>
                  <a:t>y</a:t>
                </a:r>
                <a:r>
                  <a:rPr lang="en-US" dirty="0"/>
                  <a:t> = 4</a:t>
                </a:r>
                <a:r>
                  <a:rPr lang="en-US" i="1" dirty="0"/>
                  <a:t>x</a:t>
                </a:r>
                <a:r>
                  <a:rPr lang="en-US" baseline="30000" dirty="0"/>
                  <a:t>2</a:t>
                </a:r>
                <a:r>
                  <a:rPr lang="en-US" dirty="0"/>
                  <a:t> + 16</a:t>
                </a:r>
                <a:r>
                  <a:rPr lang="en-US" i="1" dirty="0"/>
                  <a:t>x</a:t>
                </a:r>
                <a:r>
                  <a:rPr lang="en-US" dirty="0"/>
                  <a:t> – 3</a:t>
                </a:r>
              </a:p>
              <a:p>
                <a:pPr lvl="1"/>
                <a:r>
                  <a:rPr lang="en-US" dirty="0">
                    <a:solidFill>
                      <a:schemeClr val="accent1"/>
                    </a:solidFill>
                  </a:rPr>
                  <a:t>The minimum of a quadratic is at the vertex.</a:t>
                </a:r>
              </a:p>
              <a:p>
                <a:pPr lvl="1"/>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𝑏</m:t>
                        </m:r>
                      </m:num>
                      <m:den>
                        <m:r>
                          <a:rPr lang="en-US" b="0" i="1" smtClean="0">
                            <a:solidFill>
                              <a:schemeClr val="accent1"/>
                            </a:solidFill>
                            <a:latin typeface="Cambria Math" panose="02040503050406030204" pitchFamily="18" charset="0"/>
                          </a:rPr>
                          <m:t>2</m:t>
                        </m:r>
                        <m:r>
                          <a:rPr lang="en-US" b="0" i="1" smtClean="0">
                            <a:solidFill>
                              <a:schemeClr val="accent1"/>
                            </a:solidFill>
                            <a:latin typeface="Cambria Math" panose="02040503050406030204" pitchFamily="18" charset="0"/>
                          </a:rPr>
                          <m:t>𝑎</m:t>
                        </m:r>
                      </m:den>
                    </m:f>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16</m:t>
                        </m:r>
                      </m:num>
                      <m:den>
                        <m:r>
                          <a:rPr lang="en-US" b="0" i="1" smtClean="0">
                            <a:solidFill>
                              <a:schemeClr val="accent1"/>
                            </a:solidFill>
                            <a:latin typeface="Cambria Math" panose="02040503050406030204" pitchFamily="18" charset="0"/>
                          </a:rPr>
                          <m:t>2⋅4</m:t>
                        </m:r>
                      </m:den>
                    </m:f>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=−2</m:t>
                    </m:r>
                  </m:oMath>
                </a14:m>
                <a:endParaRPr lang="en-US" b="0"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439" t="-3232" b="-3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half" idx="2"/>
              </p:nvPr>
            </p:nvSpPr>
            <p:spPr/>
            <p:txBody>
              <a:bodyPr>
                <a:normAutofit lnSpcReduction="10000"/>
              </a:bodyPr>
              <a:lstStyle/>
              <a:p>
                <a:pPr lvl="1"/>
                <a:r>
                  <a:rPr lang="en-US" dirty="0">
                    <a:solidFill>
                      <a:schemeClr val="accent1"/>
                    </a:solidFill>
                  </a:rPr>
                  <a:t>Find the </a:t>
                </a:r>
                <a:r>
                  <a:rPr lang="en-US" i="1" dirty="0">
                    <a:solidFill>
                      <a:schemeClr val="accent1"/>
                    </a:solidFill>
                  </a:rPr>
                  <a:t>y</a:t>
                </a:r>
                <a:r>
                  <a:rPr lang="en-US" dirty="0">
                    <a:solidFill>
                      <a:schemeClr val="accent1"/>
                    </a:solidFill>
                  </a:rPr>
                  <a:t>-value by plugging in the </a:t>
                </a:r>
                <a:r>
                  <a:rPr lang="en-US" i="1" dirty="0">
                    <a:solidFill>
                      <a:schemeClr val="accent1"/>
                    </a:solidFill>
                  </a:rPr>
                  <a:t>x</a:t>
                </a:r>
                <a:r>
                  <a:rPr lang="en-US" dirty="0">
                    <a:solidFill>
                      <a:schemeClr val="accent1"/>
                    </a:solidFill>
                  </a:rPr>
                  <a:t>.</a:t>
                </a:r>
              </a:p>
              <a:p>
                <a:pPr lvl="1"/>
                <a14:m>
                  <m:oMath xmlns:m="http://schemas.openxmlformats.org/officeDocument/2006/math">
                    <m:r>
                      <a:rPr lang="en-US" b="0" i="1" smtClean="0">
                        <a:solidFill>
                          <a:schemeClr val="accent1"/>
                        </a:solidFill>
                        <a:latin typeface="Cambria Math" panose="02040503050406030204" pitchFamily="18" charset="0"/>
                      </a:rPr>
                      <m:t>𝑦</m:t>
                    </m:r>
                    <m:r>
                      <a:rPr lang="en-US" b="0" i="1" smtClean="0">
                        <a:solidFill>
                          <a:schemeClr val="accent1"/>
                        </a:solidFill>
                        <a:latin typeface="Cambria Math" panose="02040503050406030204" pitchFamily="18" charset="0"/>
                      </a:rPr>
                      <m:t>=4</m:t>
                    </m:r>
                    <m:sSup>
                      <m:sSupPr>
                        <m:ctrlPr>
                          <a:rPr lang="en-US" b="0" i="1" smtClean="0">
                            <a:solidFill>
                              <a:schemeClr val="accent1"/>
                            </a:solidFill>
                            <a:latin typeface="Cambria Math" panose="02040503050406030204" pitchFamily="18" charset="0"/>
                          </a:rPr>
                        </m:ctrlPr>
                      </m:sSupPr>
                      <m:e>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m:t>
                            </m:r>
                          </m:e>
                        </m:d>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+16</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m:t>
                        </m:r>
                      </m:e>
                    </m:d>
                    <m:r>
                      <a:rPr lang="en-US" b="0" i="1" smtClean="0">
                        <a:solidFill>
                          <a:schemeClr val="accent1"/>
                        </a:solidFill>
                        <a:latin typeface="Cambria Math" panose="02040503050406030204" pitchFamily="18" charset="0"/>
                      </a:rPr>
                      <m:t>−3</m:t>
                    </m:r>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𝑦</m:t>
                    </m:r>
                    <m:r>
                      <a:rPr lang="en-US" b="0" i="1" smtClean="0">
                        <a:solidFill>
                          <a:schemeClr val="accent1"/>
                        </a:solidFill>
                        <a:latin typeface="Cambria Math" panose="02040503050406030204" pitchFamily="18" charset="0"/>
                      </a:rPr>
                      <m:t>=−19</m:t>
                    </m:r>
                  </m:oMath>
                </a14:m>
                <a:endParaRPr lang="en-US" b="0" dirty="0">
                  <a:solidFill>
                    <a:schemeClr val="accent1"/>
                  </a:solidFill>
                </a:endParaRPr>
              </a:p>
              <a:p>
                <a:pPr lvl="1"/>
                <a:endParaRPr lang="en-US" dirty="0">
                  <a:solidFill>
                    <a:schemeClr val="accent1"/>
                  </a:solidFill>
                </a:endParaRPr>
              </a:p>
              <a:p>
                <a:pPr lvl="1"/>
                <a:r>
                  <a:rPr lang="en-US" dirty="0">
                    <a:solidFill>
                      <a:schemeClr val="accent1"/>
                    </a:solidFill>
                  </a:rPr>
                  <a:t>The minimum value is -19</a:t>
                </a:r>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blipFill>
                <a:blip r:embed="rId7"/>
                <a:stretch>
                  <a:fillRect t="-2513"/>
                </a:stretch>
              </a:blipFill>
            </p:spPr>
            <p:txBody>
              <a:bodyPr/>
              <a:lstStyle/>
              <a:p>
                <a:r>
                  <a:rPr lang="en-US">
                    <a:noFill/>
                  </a:rPr>
                  <a:t> </a:t>
                </a:r>
              </a:p>
            </p:txBody>
          </p:sp>
        </mc:Fallback>
      </mc:AlternateContent>
      <p:sp>
        <p:nvSpPr>
          <p:cNvPr id="4" name="Freeform 3"/>
          <p:cNvSpPr/>
          <p:nvPr/>
        </p:nvSpPr>
        <p:spPr>
          <a:xfrm>
            <a:off x="3352800" y="3181350"/>
            <a:ext cx="824753" cy="757028"/>
          </a:xfrm>
          <a:custGeom>
            <a:avLst/>
            <a:gdLst>
              <a:gd name="connsiteX0" fmla="*/ 0 w 824753"/>
              <a:gd name="connsiteY0" fmla="*/ 17929 h 757028"/>
              <a:gd name="connsiteX1" fmla="*/ 242047 w 824753"/>
              <a:gd name="connsiteY1" fmla="*/ 600635 h 757028"/>
              <a:gd name="connsiteX2" fmla="*/ 412377 w 824753"/>
              <a:gd name="connsiteY2" fmla="*/ 753035 h 757028"/>
              <a:gd name="connsiteX3" fmla="*/ 627530 w 824753"/>
              <a:gd name="connsiteY3" fmla="*/ 645458 h 757028"/>
              <a:gd name="connsiteX4" fmla="*/ 824753 w 824753"/>
              <a:gd name="connsiteY4" fmla="*/ 0 h 75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753" h="757028">
                <a:moveTo>
                  <a:pt x="0" y="17929"/>
                </a:moveTo>
                <a:cubicBezTo>
                  <a:pt x="86659" y="248023"/>
                  <a:pt x="173318" y="478117"/>
                  <a:pt x="242047" y="600635"/>
                </a:cubicBezTo>
                <a:cubicBezTo>
                  <a:pt x="310776" y="723153"/>
                  <a:pt x="348130" y="745565"/>
                  <a:pt x="412377" y="753035"/>
                </a:cubicBezTo>
                <a:cubicBezTo>
                  <a:pt x="476624" y="760505"/>
                  <a:pt x="558801" y="770964"/>
                  <a:pt x="627530" y="645458"/>
                </a:cubicBezTo>
                <a:cubicBezTo>
                  <a:pt x="696259" y="519952"/>
                  <a:pt x="760506" y="259976"/>
                  <a:pt x="82475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endCxn id="4" idx="2"/>
          </p:cNvCxnSpPr>
          <p:nvPr/>
        </p:nvCxnSpPr>
        <p:spPr>
          <a:xfrm flipH="1">
            <a:off x="3765177" y="2800350"/>
            <a:ext cx="44824" cy="1134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p"/>
      <p:bldP spid="4" grpId="0" animBg="1"/>
    </p:bldLst>
  </p:timing>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 Graph quadratic Functions in Standard Form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0" y="1200150"/>
                <a:ext cx="4495800" cy="3943350"/>
              </a:xfrm>
            </p:spPr>
            <p:txBody>
              <a:bodyPr>
                <a:normAutofit fontScale="62500" lnSpcReduction="20000"/>
              </a:bodyPr>
              <a:lstStyle/>
              <a:p>
                <a:r>
                  <a:rPr lang="en-US" sz="2800" dirty="0"/>
                  <a:t>A video store sells about 150 DVDs a week for $20 each.  The owner estimates that for each $1 decrease in price, about 25 more DVDs will be sold each week.  How can the owner maximize weekly revenue?</a:t>
                </a:r>
              </a:p>
              <a:p>
                <a:r>
                  <a:rPr lang="en-US" dirty="0">
                    <a:solidFill>
                      <a:schemeClr val="accent1"/>
                    </a:solidFill>
                  </a:rPr>
                  <a:t>Revenue is how much money comes in.</a:t>
                </a:r>
              </a:p>
              <a:p>
                <a:r>
                  <a:rPr lang="en-US" dirty="0">
                    <a:solidFill>
                      <a:schemeClr val="accent1"/>
                    </a:solidFill>
                  </a:rPr>
                  <a:t>Revenue = Price × Number sold</a:t>
                </a:r>
              </a:p>
              <a:p>
                <a:r>
                  <a:rPr lang="en-US" dirty="0">
                    <a:solidFill>
                      <a:schemeClr val="accent1"/>
                    </a:solidFill>
                  </a:rPr>
                  <a:t>Price = $20 minus the $1 × number of decreases</a:t>
                </a:r>
              </a:p>
              <a:p>
                <a:r>
                  <a:rPr lang="en-US" dirty="0">
                    <a:solidFill>
                      <a:schemeClr val="accent1"/>
                    </a:solidFill>
                  </a:rPr>
                  <a:t>Number sold = 150 + 25 × number of decreases</a:t>
                </a:r>
              </a:p>
              <a:p>
                <a14:m>
                  <m:oMath xmlns:m="http://schemas.openxmlformats.org/officeDocument/2006/math">
                    <m:r>
                      <a:rPr lang="en-US" i="1" dirty="0">
                        <a:solidFill>
                          <a:schemeClr val="accent1"/>
                        </a:solidFill>
                        <a:latin typeface="Cambria Math" panose="02040503050406030204" pitchFamily="18" charset="0"/>
                      </a:rPr>
                      <m:t>𝑅</m:t>
                    </m:r>
                    <m:r>
                      <a:rPr lang="en-US" i="1" dirty="0">
                        <a:solidFill>
                          <a:schemeClr val="accent1"/>
                        </a:solidFill>
                        <a:latin typeface="Cambria Math" panose="02040503050406030204" pitchFamily="18" charset="0"/>
                      </a:rPr>
                      <m:t>=</m:t>
                    </m:r>
                    <m:d>
                      <m:dPr>
                        <m:ctrlPr>
                          <a:rPr lang="en-US" i="1" dirty="0">
                            <a:solidFill>
                              <a:schemeClr val="accent1"/>
                            </a:solidFill>
                            <a:latin typeface="Cambria Math" panose="02040503050406030204" pitchFamily="18" charset="0"/>
                          </a:rPr>
                        </m:ctrlPr>
                      </m:dPr>
                      <m:e>
                        <m:r>
                          <a:rPr lang="en-US" i="1" dirty="0">
                            <a:solidFill>
                              <a:schemeClr val="accent1"/>
                            </a:solidFill>
                            <a:latin typeface="Cambria Math" panose="02040503050406030204" pitchFamily="18" charset="0"/>
                          </a:rPr>
                          <m:t>20−</m:t>
                        </m:r>
                        <m:r>
                          <a:rPr lang="en-US" i="1" dirty="0">
                            <a:solidFill>
                              <a:schemeClr val="accent1"/>
                            </a:solidFill>
                            <a:latin typeface="Cambria Math" panose="02040503050406030204" pitchFamily="18" charset="0"/>
                          </a:rPr>
                          <m:t>𝑥</m:t>
                        </m:r>
                      </m:e>
                    </m:d>
                    <m:d>
                      <m:dPr>
                        <m:ctrlPr>
                          <a:rPr lang="en-US" i="1" dirty="0">
                            <a:solidFill>
                              <a:schemeClr val="accent1"/>
                            </a:solidFill>
                            <a:latin typeface="Cambria Math" panose="02040503050406030204" pitchFamily="18" charset="0"/>
                          </a:rPr>
                        </m:ctrlPr>
                      </m:dPr>
                      <m:e>
                        <m:r>
                          <a:rPr lang="en-US" i="1" dirty="0">
                            <a:solidFill>
                              <a:schemeClr val="accent1"/>
                            </a:solidFill>
                            <a:latin typeface="Cambria Math" panose="02040503050406030204" pitchFamily="18" charset="0"/>
                          </a:rPr>
                          <m:t>150+25</m:t>
                        </m:r>
                        <m:r>
                          <a:rPr lang="en-US" i="1" dirty="0">
                            <a:solidFill>
                              <a:schemeClr val="accent1"/>
                            </a:solidFill>
                            <a:latin typeface="Cambria Math" panose="02040503050406030204" pitchFamily="18" charset="0"/>
                          </a:rPr>
                          <m:t>𝑥</m:t>
                        </m:r>
                      </m:e>
                    </m:d>
                  </m:oMath>
                </a14:m>
                <a:endParaRPr lang="en-US" dirty="0">
                  <a:solidFill>
                    <a:schemeClr val="accent1"/>
                  </a:solidFill>
                </a:endParaRPr>
              </a:p>
              <a:p>
                <a14:m>
                  <m:oMath xmlns:m="http://schemas.openxmlformats.org/officeDocument/2006/math">
                    <m:r>
                      <a:rPr lang="en-US" i="1" dirty="0">
                        <a:solidFill>
                          <a:schemeClr val="accent1"/>
                        </a:solidFill>
                        <a:latin typeface="Cambria Math" panose="02040503050406030204" pitchFamily="18" charset="0"/>
                      </a:rPr>
                      <m:t>𝑅</m:t>
                    </m:r>
                    <m:r>
                      <a:rPr lang="en-US" i="1" dirty="0">
                        <a:solidFill>
                          <a:schemeClr val="accent1"/>
                        </a:solidFill>
                        <a:latin typeface="Cambria Math" panose="02040503050406030204" pitchFamily="18" charset="0"/>
                      </a:rPr>
                      <m:t>=3000+500</m:t>
                    </m:r>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−150</m:t>
                    </m:r>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−25</m:t>
                    </m:r>
                    <m:r>
                      <a:rPr lang="en-US" i="1" dirty="0">
                        <a:solidFill>
                          <a:schemeClr val="accent1"/>
                        </a:solidFill>
                        <a:latin typeface="Cambria Math" panose="02040503050406030204" pitchFamily="18" charset="0"/>
                      </a:rPr>
                      <m:t>𝑥</m:t>
                    </m:r>
                    <m:r>
                      <a:rPr lang="en-US" i="1" baseline="30000" dirty="0">
                        <a:solidFill>
                          <a:schemeClr val="accent1"/>
                        </a:solidFill>
                        <a:latin typeface="Cambria Math" panose="02040503050406030204" pitchFamily="18" charset="0"/>
                      </a:rPr>
                      <m:t>2</m:t>
                    </m:r>
                    <m:r>
                      <a:rPr lang="en-US" i="1" dirty="0">
                        <a:solidFill>
                          <a:schemeClr val="accent1"/>
                        </a:solidFill>
                        <a:latin typeface="Cambria Math" panose="02040503050406030204" pitchFamily="18" charset="0"/>
                      </a:rPr>
                      <m:t> </m:t>
                    </m:r>
                  </m:oMath>
                </a14:m>
                <a:endParaRPr lang="en-US" dirty="0">
                  <a:solidFill>
                    <a:schemeClr val="accent1"/>
                  </a:solidFill>
                </a:endParaRPr>
              </a:p>
              <a:p>
                <a14:m>
                  <m:oMath xmlns:m="http://schemas.openxmlformats.org/officeDocument/2006/math">
                    <m:r>
                      <a:rPr lang="en-US" i="1" dirty="0">
                        <a:solidFill>
                          <a:schemeClr val="accent1"/>
                        </a:solidFill>
                        <a:latin typeface="Cambria Math" panose="02040503050406030204" pitchFamily="18" charset="0"/>
                      </a:rPr>
                      <m:t>𝑅</m:t>
                    </m:r>
                    <m:r>
                      <a:rPr lang="en-US" i="1" dirty="0">
                        <a:solidFill>
                          <a:schemeClr val="accent1"/>
                        </a:solidFill>
                        <a:latin typeface="Cambria Math" panose="02040503050406030204" pitchFamily="18" charset="0"/>
                      </a:rPr>
                      <m:t>=−25</m:t>
                    </m:r>
                    <m:r>
                      <a:rPr lang="en-US" i="1" dirty="0">
                        <a:solidFill>
                          <a:schemeClr val="accent1"/>
                        </a:solidFill>
                        <a:latin typeface="Cambria Math" panose="02040503050406030204" pitchFamily="18" charset="0"/>
                      </a:rPr>
                      <m:t>𝑥</m:t>
                    </m:r>
                    <m:r>
                      <a:rPr lang="en-US" i="1" baseline="30000" dirty="0">
                        <a:solidFill>
                          <a:schemeClr val="accent1"/>
                        </a:solidFill>
                        <a:latin typeface="Cambria Math" panose="02040503050406030204" pitchFamily="18" charset="0"/>
                      </a:rPr>
                      <m:t>2</m:t>
                    </m:r>
                    <m:r>
                      <a:rPr lang="en-US" i="1" dirty="0">
                        <a:solidFill>
                          <a:schemeClr val="accent1"/>
                        </a:solidFill>
                        <a:latin typeface="Cambria Math" panose="02040503050406030204" pitchFamily="18" charset="0"/>
                      </a:rPr>
                      <m:t>+350</m:t>
                    </m:r>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+3000</m:t>
                    </m:r>
                  </m:oMath>
                </a14:m>
                <a:endParaRPr lang="en-US" dirty="0">
                  <a:solidFill>
                    <a:schemeClr val="accent1"/>
                  </a:solidFill>
                </a:endParaRPr>
              </a:p>
              <a:p>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0" y="1200150"/>
                <a:ext cx="4495800" cy="3943350"/>
              </a:xfrm>
              <a:blipFill>
                <a:blip r:embed="rId6"/>
                <a:stretch>
                  <a:fillRect l="-813" t="-2473" r="-1626" b="-17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62500" lnSpcReduction="20000"/>
              </a:bodyPr>
              <a:lstStyle/>
              <a:p>
                <a:r>
                  <a:rPr lang="en-US" dirty="0">
                    <a:solidFill>
                      <a:schemeClr val="accent1"/>
                    </a:solidFill>
                  </a:rPr>
                  <a:t>Maximum occurs at vertex</a:t>
                </a:r>
              </a:p>
              <a:p>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𝑏</m:t>
                        </m:r>
                      </m:num>
                      <m:den>
                        <m:r>
                          <a:rPr lang="en-US" b="0" i="1" smtClean="0">
                            <a:solidFill>
                              <a:schemeClr val="accent1"/>
                            </a:solidFill>
                            <a:latin typeface="Cambria Math" panose="02040503050406030204" pitchFamily="18" charset="0"/>
                          </a:rPr>
                          <m:t>2</m:t>
                        </m:r>
                        <m:r>
                          <a:rPr lang="en-US" b="0" i="1" smtClean="0">
                            <a:solidFill>
                              <a:schemeClr val="accent1"/>
                            </a:solidFill>
                            <a:latin typeface="Cambria Math" panose="02040503050406030204" pitchFamily="18" charset="0"/>
                          </a:rPr>
                          <m:t>𝑎</m:t>
                        </m:r>
                      </m:den>
                    </m:f>
                  </m:oMath>
                </a14:m>
                <a:endParaRPr lang="en-US" dirty="0">
                  <a:solidFill>
                    <a:schemeClr val="accent1"/>
                  </a:solidFill>
                </a:endParaRPr>
              </a:p>
              <a:p>
                <a14:m>
                  <m:oMath xmlns:m="http://schemas.openxmlformats.org/officeDocument/2006/math">
                    <m:r>
                      <a:rPr lang="en-US" i="1" dirty="0" smtClean="0">
                        <a:solidFill>
                          <a:schemeClr val="accent1"/>
                        </a:solidFill>
                        <a:latin typeface="Cambria Math" panose="02040503050406030204" pitchFamily="18" charset="0"/>
                      </a:rPr>
                      <m:t>𝑥</m:t>
                    </m:r>
                    <m:r>
                      <a:rPr lang="en-US" i="1" dirty="0" smtClean="0">
                        <a:solidFill>
                          <a:schemeClr val="accent1"/>
                        </a:solidFill>
                        <a:latin typeface="Cambria Math" panose="02040503050406030204" pitchFamily="18" charset="0"/>
                      </a:rPr>
                      <m:t>=−</m:t>
                    </m:r>
                    <m:f>
                      <m:fPr>
                        <m:ctrlPr>
                          <a:rPr lang="en-US" i="1" dirty="0" smtClean="0">
                            <a:solidFill>
                              <a:schemeClr val="accent1"/>
                            </a:solidFill>
                            <a:latin typeface="Cambria Math" panose="02040503050406030204" pitchFamily="18" charset="0"/>
                          </a:rPr>
                        </m:ctrlPr>
                      </m:fPr>
                      <m:num>
                        <m:r>
                          <a:rPr lang="en-US" i="1" dirty="0" smtClean="0">
                            <a:solidFill>
                              <a:schemeClr val="accent1"/>
                            </a:solidFill>
                            <a:latin typeface="Cambria Math" panose="02040503050406030204" pitchFamily="18" charset="0"/>
                          </a:rPr>
                          <m:t>350</m:t>
                        </m:r>
                      </m:num>
                      <m:den>
                        <m:r>
                          <a:rPr lang="en-US" i="1" dirty="0" smtClean="0">
                            <a:solidFill>
                              <a:schemeClr val="accent1"/>
                            </a:solidFill>
                            <a:latin typeface="Cambria Math" panose="02040503050406030204" pitchFamily="18" charset="0"/>
                          </a:rPr>
                          <m:t>2</m:t>
                        </m:r>
                        <m:d>
                          <m:dPr>
                            <m:ctrlPr>
                              <a:rPr lang="en-US" i="1" dirty="0" smtClean="0">
                                <a:solidFill>
                                  <a:schemeClr val="accent1"/>
                                </a:solidFill>
                                <a:latin typeface="Cambria Math" panose="02040503050406030204" pitchFamily="18" charset="0"/>
                              </a:rPr>
                            </m:ctrlPr>
                          </m:dPr>
                          <m:e>
                            <m:r>
                              <a:rPr lang="en-US" i="1" dirty="0" smtClean="0">
                                <a:solidFill>
                                  <a:schemeClr val="accent1"/>
                                </a:solidFill>
                                <a:latin typeface="Cambria Math" panose="02040503050406030204" pitchFamily="18" charset="0"/>
                              </a:rPr>
                              <m:t>−25</m:t>
                            </m:r>
                          </m:e>
                        </m:d>
                      </m:den>
                    </m:f>
                    <m:r>
                      <a:rPr lang="en-US" i="1" dirty="0" smtClean="0">
                        <a:solidFill>
                          <a:schemeClr val="accent1"/>
                        </a:solidFill>
                        <a:latin typeface="Cambria Math" panose="02040503050406030204" pitchFamily="18" charset="0"/>
                      </a:rPr>
                      <m:t>=7</m:t>
                    </m:r>
                  </m:oMath>
                </a14:m>
                <a:endParaRPr lang="en-US" dirty="0">
                  <a:solidFill>
                    <a:schemeClr val="accent1"/>
                  </a:solidFill>
                </a:endParaRPr>
              </a:p>
              <a:p>
                <a14:m>
                  <m:oMath xmlns:m="http://schemas.openxmlformats.org/officeDocument/2006/math">
                    <m:r>
                      <a:rPr lang="en-US" i="1" dirty="0" smtClean="0">
                        <a:solidFill>
                          <a:schemeClr val="accent1"/>
                        </a:solidFill>
                        <a:latin typeface="Cambria Math" panose="02040503050406030204" pitchFamily="18" charset="0"/>
                      </a:rPr>
                      <m:t>𝑦</m:t>
                    </m:r>
                    <m:r>
                      <a:rPr lang="en-US" i="1" dirty="0" smtClean="0">
                        <a:solidFill>
                          <a:schemeClr val="accent1"/>
                        </a:solidFill>
                        <a:latin typeface="Cambria Math" panose="02040503050406030204" pitchFamily="18" charset="0"/>
                      </a:rPr>
                      <m:t>=−25</m:t>
                    </m:r>
                    <m:sSup>
                      <m:sSupPr>
                        <m:ctrlPr>
                          <a:rPr lang="en-US" b="0" i="1" dirty="0" smtClean="0">
                            <a:solidFill>
                              <a:schemeClr val="accent1"/>
                            </a:solidFill>
                            <a:latin typeface="Cambria Math" panose="02040503050406030204" pitchFamily="18" charset="0"/>
                          </a:rPr>
                        </m:ctrlPr>
                      </m:sSupPr>
                      <m:e>
                        <m:d>
                          <m:dPr>
                            <m:ctrlPr>
                              <a:rPr lang="en-US" i="1" dirty="0" smtClean="0">
                                <a:solidFill>
                                  <a:schemeClr val="accent1"/>
                                </a:solidFill>
                                <a:latin typeface="Cambria Math" panose="02040503050406030204" pitchFamily="18" charset="0"/>
                              </a:rPr>
                            </m:ctrlPr>
                          </m:dPr>
                          <m:e>
                            <m:r>
                              <a:rPr lang="en-US" i="1" dirty="0" smtClean="0">
                                <a:solidFill>
                                  <a:schemeClr val="accent1"/>
                                </a:solidFill>
                                <a:latin typeface="Cambria Math" panose="02040503050406030204" pitchFamily="18" charset="0"/>
                              </a:rPr>
                              <m:t>7</m:t>
                            </m:r>
                          </m:e>
                        </m:d>
                      </m:e>
                      <m:sup>
                        <m:r>
                          <a:rPr lang="en-US" i="1" dirty="0" smtClean="0">
                            <a:solidFill>
                              <a:schemeClr val="accent1"/>
                            </a:solidFill>
                            <a:latin typeface="Cambria Math" panose="02040503050406030204" pitchFamily="18" charset="0"/>
                          </a:rPr>
                          <m:t>2</m:t>
                        </m:r>
                      </m:sup>
                    </m:sSup>
                    <m:r>
                      <a:rPr lang="en-US" i="1" dirty="0" smtClean="0">
                        <a:solidFill>
                          <a:schemeClr val="accent1"/>
                        </a:solidFill>
                        <a:latin typeface="Cambria Math" panose="02040503050406030204" pitchFamily="18" charset="0"/>
                      </a:rPr>
                      <m:t>+350(7)+3000=4225</m:t>
                    </m:r>
                  </m:oMath>
                </a14:m>
                <a:endParaRPr lang="en-US" dirty="0">
                  <a:solidFill>
                    <a:schemeClr val="accent1"/>
                  </a:solidFill>
                </a:endParaRPr>
              </a:p>
              <a:p>
                <a:r>
                  <a:rPr lang="en-US" dirty="0">
                    <a:solidFill>
                      <a:schemeClr val="accent1"/>
                    </a:solidFill>
                  </a:rPr>
                  <a:t>The owner should drop the price 7 times making the revenue $4225</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950" t="-2873" r="-2035"/>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4.1 Homework Quiz</a:t>
            </a:r>
            <a:endParaRPr lang="en-US" dirty="0"/>
          </a:p>
        </p:txBody>
      </p:sp>
    </p:spTree>
    <p:extLst>
      <p:ext uri="{BB962C8B-B14F-4D97-AF65-F5344CB8AC3E}">
        <p14:creationId xmlns:p14="http://schemas.microsoft.com/office/powerpoint/2010/main" val="3770638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4.2 Graph Quadratic Functions in Vertex or Intercept Form</a:t>
            </a:r>
          </a:p>
        </p:txBody>
      </p:sp>
      <p:sp>
        <p:nvSpPr>
          <p:cNvPr id="3" name="Text Placeholder 2"/>
          <p:cNvSpPr>
            <a:spLocks noGrp="1"/>
          </p:cNvSpPr>
          <p:nvPr>
            <p:ph type="body" idx="1"/>
          </p:nvPr>
        </p:nvSpPr>
        <p:spPr/>
        <p:txBody>
          <a:bodyPr/>
          <a:lstStyle/>
          <a:p>
            <a:endParaRPr lang="en-US"/>
          </a:p>
        </p:txBody>
      </p:sp>
      <p:pic>
        <p:nvPicPr>
          <p:cNvPr id="4" name="Fib goes to Satur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4326733"/>
            <a:ext cx="609600" cy="609600"/>
          </a:xfrm>
          <a:prstGeom prst="rect">
            <a:avLst/>
          </a:prstGeom>
        </p:spPr>
      </p:pic>
    </p:spTree>
    <p:extLst>
      <p:ext uri="{BB962C8B-B14F-4D97-AF65-F5344CB8AC3E}">
        <p14:creationId xmlns:p14="http://schemas.microsoft.com/office/powerpoint/2010/main" val="261464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Algebra 2</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181442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4.2 Graph Quadratic Functions in Vertex or Intercept Form</a:t>
            </a:r>
          </a:p>
        </p:txBody>
      </p:sp>
      <p:sp>
        <p:nvSpPr>
          <p:cNvPr id="3" name="Content Placeholder 2"/>
          <p:cNvSpPr>
            <a:spLocks noGrp="1"/>
          </p:cNvSpPr>
          <p:nvPr>
            <p:ph idx="1"/>
          </p:nvPr>
        </p:nvSpPr>
        <p:spPr/>
        <p:txBody>
          <a:bodyPr>
            <a:normAutofit fontScale="62500" lnSpcReduction="20000"/>
          </a:bodyPr>
          <a:lstStyle/>
          <a:p>
            <a:r>
              <a:rPr lang="en-US" dirty="0"/>
              <a:t>Vertex Form</a:t>
            </a:r>
          </a:p>
          <a:p>
            <a:pPr lvl="1"/>
            <a:r>
              <a:rPr lang="en-US" i="1" dirty="0"/>
              <a:t>y</a:t>
            </a:r>
            <a:r>
              <a:rPr lang="en-US" dirty="0"/>
              <a:t> = </a:t>
            </a:r>
            <a:r>
              <a:rPr lang="en-US" i="1" dirty="0"/>
              <a:t>a</a:t>
            </a:r>
            <a:r>
              <a:rPr lang="en-US" dirty="0"/>
              <a:t>(</a:t>
            </a:r>
            <a:r>
              <a:rPr lang="en-US" i="1" dirty="0"/>
              <a:t>x</a:t>
            </a:r>
            <a:r>
              <a:rPr lang="en-US" dirty="0"/>
              <a:t> – </a:t>
            </a:r>
            <a:r>
              <a:rPr lang="en-US" i="1" dirty="0"/>
              <a:t>h</a:t>
            </a:r>
            <a:r>
              <a:rPr lang="en-US" dirty="0"/>
              <a:t>)</a:t>
            </a:r>
            <a:r>
              <a:rPr lang="en-US" baseline="30000" dirty="0"/>
              <a:t>2</a:t>
            </a:r>
            <a:r>
              <a:rPr lang="en-US" dirty="0"/>
              <a:t> + </a:t>
            </a:r>
            <a:r>
              <a:rPr lang="en-US" i="1" dirty="0"/>
              <a:t>k</a:t>
            </a:r>
          </a:p>
          <a:p>
            <a:pPr lvl="1"/>
            <a:r>
              <a:rPr lang="en-US" dirty="0"/>
              <a:t>(</a:t>
            </a:r>
            <a:r>
              <a:rPr lang="en-US" i="1" dirty="0"/>
              <a:t>h</a:t>
            </a:r>
            <a:r>
              <a:rPr lang="en-US" dirty="0"/>
              <a:t>, </a:t>
            </a:r>
            <a:r>
              <a:rPr lang="en-US" i="1" dirty="0"/>
              <a:t>k</a:t>
            </a:r>
            <a:r>
              <a:rPr lang="en-US" dirty="0"/>
              <a:t>) is vertex</a:t>
            </a:r>
          </a:p>
          <a:p>
            <a:pPr lvl="1"/>
            <a:r>
              <a:rPr lang="en-US" i="1" dirty="0"/>
              <a:t>x</a:t>
            </a:r>
            <a:r>
              <a:rPr lang="en-US" dirty="0"/>
              <a:t> = </a:t>
            </a:r>
            <a:r>
              <a:rPr lang="en-US" i="1" dirty="0"/>
              <a:t>h</a:t>
            </a:r>
            <a:r>
              <a:rPr lang="en-US" dirty="0"/>
              <a:t> is axis of symmetry</a:t>
            </a:r>
          </a:p>
          <a:p>
            <a:endParaRPr lang="en-US" dirty="0"/>
          </a:p>
          <a:p>
            <a:r>
              <a:rPr lang="en-US" dirty="0"/>
              <a:t>(</a:t>
            </a:r>
            <a:r>
              <a:rPr lang="en-US" i="1" dirty="0"/>
              <a:t>h</a:t>
            </a:r>
            <a:r>
              <a:rPr lang="en-US" dirty="0"/>
              <a:t>, </a:t>
            </a:r>
            <a:r>
              <a:rPr lang="en-US" i="1" dirty="0"/>
              <a:t>k</a:t>
            </a:r>
            <a:r>
              <a:rPr lang="en-US" dirty="0"/>
              <a:t>) is the vertex because, if </a:t>
            </a:r>
            <a:r>
              <a:rPr lang="en-US" i="1" dirty="0"/>
              <a:t>h</a:t>
            </a:r>
            <a:r>
              <a:rPr lang="en-US" dirty="0"/>
              <a:t> and </a:t>
            </a:r>
            <a:r>
              <a:rPr lang="en-US" i="1" dirty="0"/>
              <a:t>k</a:t>
            </a:r>
            <a:r>
              <a:rPr lang="en-US" dirty="0"/>
              <a:t> = 0, then </a:t>
            </a:r>
            <a:r>
              <a:rPr lang="en-US" i="1" dirty="0"/>
              <a:t>y</a:t>
            </a:r>
            <a:r>
              <a:rPr lang="en-US" dirty="0"/>
              <a:t> = </a:t>
            </a:r>
            <a:r>
              <a:rPr lang="en-US" i="1" dirty="0"/>
              <a:t>ax</a:t>
            </a:r>
            <a:r>
              <a:rPr lang="en-US" baseline="30000" dirty="0"/>
              <a:t>2</a:t>
            </a:r>
            <a:endParaRPr lang="en-US" dirty="0"/>
          </a:p>
          <a:p>
            <a:pPr lvl="1"/>
            <a:r>
              <a:rPr lang="en-US" dirty="0"/>
              <a:t>The vertex of this is zero (from yesterday)</a:t>
            </a:r>
          </a:p>
          <a:p>
            <a:pPr lvl="1"/>
            <a:r>
              <a:rPr lang="en-US" dirty="0"/>
              <a:t>We learned before that </a:t>
            </a:r>
          </a:p>
          <a:p>
            <a:pPr lvl="2"/>
            <a:r>
              <a:rPr lang="en-US" i="1" dirty="0"/>
              <a:t>h</a:t>
            </a:r>
            <a:r>
              <a:rPr lang="en-US" dirty="0"/>
              <a:t> is how far the graph moves right</a:t>
            </a:r>
          </a:p>
          <a:p>
            <a:pPr lvl="2"/>
            <a:r>
              <a:rPr lang="en-US" i="1" dirty="0"/>
              <a:t>k</a:t>
            </a:r>
            <a:r>
              <a:rPr lang="en-US" dirty="0"/>
              <a:t> is how far the graph moves up</a:t>
            </a:r>
          </a:p>
          <a:p>
            <a:endParaRPr lang="en-US" dirty="0"/>
          </a:p>
          <a:p>
            <a:r>
              <a:rPr lang="en-US" dirty="0"/>
              <a:t>Graph same way as before</a:t>
            </a:r>
          </a:p>
          <a:p>
            <a:pPr lvl="1"/>
            <a:r>
              <a:rPr lang="en-US" dirty="0"/>
              <a:t>Find the vertex and make a table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Algebra 2</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423772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4.2 Graph Quadratic Functions in Vertex or Intercept Form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sz="2400" kern="1200" dirty="0"/>
                  <a:t>Graph </a:t>
                </a:r>
                <a14:m>
                  <m:oMath xmlns:m="http://schemas.openxmlformats.org/officeDocument/2006/math">
                    <m:r>
                      <a:rPr lang="en-US" sz="2400" i="1" kern="1200" dirty="0" smtClean="0">
                        <a:latin typeface="Cambria Math" panose="02040503050406030204" pitchFamily="18" charset="0"/>
                      </a:rPr>
                      <m:t>𝑦</m:t>
                    </m:r>
                    <m:r>
                      <a:rPr lang="en-US" sz="2400" i="1" kern="1200" dirty="0" smtClean="0">
                        <a:latin typeface="Cambria Math" panose="02040503050406030204" pitchFamily="18" charset="0"/>
                      </a:rPr>
                      <m:t>=2(</m:t>
                    </m:r>
                    <m:r>
                      <a:rPr lang="en-US" sz="2400" i="1" kern="1200" dirty="0" smtClean="0">
                        <a:latin typeface="Cambria Math" panose="02040503050406030204" pitchFamily="18" charset="0"/>
                      </a:rPr>
                      <m:t>𝑥</m:t>
                    </m:r>
                    <m:r>
                      <a:rPr lang="en-US" sz="2400" b="0" i="1" kern="1200" dirty="0" smtClean="0">
                        <a:latin typeface="Cambria Math" panose="02040503050406030204" pitchFamily="18" charset="0"/>
                      </a:rPr>
                      <m:t>−</m:t>
                    </m:r>
                    <m:r>
                      <a:rPr lang="en-US" sz="2400" i="1" kern="1200" dirty="0" smtClean="0">
                        <a:latin typeface="Cambria Math" panose="02040503050406030204" pitchFamily="18" charset="0"/>
                      </a:rPr>
                      <m:t>1)</m:t>
                    </m:r>
                    <m:r>
                      <a:rPr lang="en-US" sz="2400" i="1" kern="1200" baseline="30000" dirty="0" smtClean="0">
                        <a:latin typeface="Cambria Math" panose="02040503050406030204" pitchFamily="18" charset="0"/>
                      </a:rPr>
                      <m:t>2</m:t>
                    </m:r>
                    <m:r>
                      <a:rPr lang="en-US" sz="2400" i="1" kern="1200" dirty="0" smtClean="0">
                        <a:latin typeface="Cambria Math" panose="02040503050406030204" pitchFamily="18" charset="0"/>
                      </a:rPr>
                      <m:t>+3</m:t>
                    </m:r>
                  </m:oMath>
                </a14:m>
                <a:endParaRPr lang="en-US" sz="2400" kern="1200" dirty="0"/>
              </a:p>
              <a:p>
                <a:r>
                  <a:rPr lang="en-US" sz="2400" dirty="0">
                    <a:solidFill>
                      <a:schemeClr val="accent1"/>
                    </a:solidFill>
                  </a:rPr>
                  <a:t>Compare to </a:t>
                </a:r>
                <a14:m>
                  <m:oMath xmlns:m="http://schemas.openxmlformats.org/officeDocument/2006/math">
                    <m:r>
                      <a:rPr lang="en-US" sz="2400" b="0" i="1" smtClean="0">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𝑎</m:t>
                    </m:r>
                    <m:sSup>
                      <m:sSupPr>
                        <m:ctrlPr>
                          <a:rPr lang="en-US" sz="2400" b="0" i="1" smtClean="0">
                            <a:solidFill>
                              <a:schemeClr val="accent1"/>
                            </a:solidFill>
                            <a:latin typeface="Cambria Math" panose="02040503050406030204" pitchFamily="18" charset="0"/>
                          </a:rPr>
                        </m:ctrlPr>
                      </m:sSupPr>
                      <m:e>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h</m:t>
                            </m:r>
                          </m:e>
                        </m:d>
                      </m:e>
                      <m:sup>
                        <m:r>
                          <a:rPr lang="en-US" sz="2400" b="0" i="1" smtClean="0">
                            <a:solidFill>
                              <a:schemeClr val="accent1"/>
                            </a:solidFill>
                            <a:latin typeface="Cambria Math" panose="02040503050406030204" pitchFamily="18" charset="0"/>
                          </a:rPr>
                          <m:t>2</m:t>
                        </m:r>
                      </m:sup>
                    </m:sSup>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𝑘</m:t>
                    </m:r>
                  </m:oMath>
                </a14:m>
                <a:endParaRPr lang="en-US" sz="2400" kern="1200" dirty="0">
                  <a:solidFill>
                    <a:schemeClr val="accent1"/>
                  </a:solidFill>
                </a:endParaRPr>
              </a:p>
              <a:p>
                <a14:m>
                  <m:oMath xmlns:m="http://schemas.openxmlformats.org/officeDocument/2006/math">
                    <m:r>
                      <a:rPr lang="en-US" sz="2400" b="0" i="1" kern="1200" smtClean="0">
                        <a:solidFill>
                          <a:schemeClr val="accent1"/>
                        </a:solidFill>
                        <a:latin typeface="Cambria Math" panose="02040503050406030204" pitchFamily="18" charset="0"/>
                      </a:rPr>
                      <m:t>𝑎</m:t>
                    </m:r>
                    <m:r>
                      <a:rPr lang="en-US" sz="2400" b="0" i="1" kern="1200" smtClean="0">
                        <a:solidFill>
                          <a:schemeClr val="accent1"/>
                        </a:solidFill>
                        <a:latin typeface="Cambria Math" panose="02040503050406030204" pitchFamily="18" charset="0"/>
                      </a:rPr>
                      <m:t>=2</m:t>
                    </m:r>
                  </m:oMath>
                </a14:m>
                <a:r>
                  <a:rPr lang="en-US" sz="2400" b="0" i="0" kern="1200" dirty="0">
                    <a:solidFill>
                      <a:schemeClr val="accent1"/>
                    </a:solidFill>
                    <a:latin typeface="+mj-lt"/>
                  </a:rPr>
                  <a:t>, </a:t>
                </a:r>
                <a14:m>
                  <m:oMath xmlns:m="http://schemas.openxmlformats.org/officeDocument/2006/math">
                    <m:r>
                      <a:rPr lang="en-US" sz="2400" b="0" i="1" kern="1200" smtClean="0">
                        <a:solidFill>
                          <a:schemeClr val="accent1"/>
                        </a:solidFill>
                        <a:latin typeface="Cambria Math" panose="02040503050406030204" pitchFamily="18" charset="0"/>
                      </a:rPr>
                      <m:t>h</m:t>
                    </m:r>
                    <m:r>
                      <a:rPr lang="en-US" sz="2400" b="0" i="1" kern="1200" smtClean="0">
                        <a:solidFill>
                          <a:schemeClr val="accent1"/>
                        </a:solidFill>
                        <a:latin typeface="Cambria Math" panose="02040503050406030204" pitchFamily="18" charset="0"/>
                      </a:rPr>
                      <m:t>=1</m:t>
                    </m:r>
                  </m:oMath>
                </a14:m>
                <a:r>
                  <a:rPr lang="en-US" sz="2400" kern="1200" dirty="0">
                    <a:solidFill>
                      <a:schemeClr val="accent1"/>
                    </a:solidFill>
                  </a:rPr>
                  <a:t> and </a:t>
                </a:r>
                <a14:m>
                  <m:oMath xmlns:m="http://schemas.openxmlformats.org/officeDocument/2006/math">
                    <m:r>
                      <a:rPr lang="en-US" sz="2400" b="0" i="1" kern="1200" smtClean="0">
                        <a:solidFill>
                          <a:schemeClr val="accent1"/>
                        </a:solidFill>
                        <a:latin typeface="Cambria Math" panose="02040503050406030204" pitchFamily="18" charset="0"/>
                      </a:rPr>
                      <m:t>𝑘</m:t>
                    </m:r>
                    <m:r>
                      <a:rPr lang="en-US" sz="2400" b="0" i="1" kern="1200" smtClean="0">
                        <a:solidFill>
                          <a:schemeClr val="accent1"/>
                        </a:solidFill>
                        <a:latin typeface="Cambria Math" panose="02040503050406030204" pitchFamily="18" charset="0"/>
                      </a:rPr>
                      <m:t>=3</m:t>
                    </m:r>
                  </m:oMath>
                </a14:m>
                <a:endParaRPr lang="en-US" sz="2400" kern="1200" dirty="0">
                  <a:solidFill>
                    <a:schemeClr val="accent1"/>
                  </a:solidFill>
                </a:endParaRPr>
              </a:p>
              <a:p>
                <a:r>
                  <a:rPr lang="en-US" sz="2400" dirty="0">
                    <a:solidFill>
                      <a:schemeClr val="accent1"/>
                    </a:solidFill>
                  </a:rPr>
                  <a:t>Vertex is </a:t>
                </a:r>
                <a14:m>
                  <m:oMath xmlns:m="http://schemas.openxmlformats.org/officeDocument/2006/math">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h</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𝑘</m:t>
                        </m:r>
                      </m:e>
                    </m:d>
                    <m:r>
                      <a:rPr lang="en-US" sz="2400" b="0" i="1" smtClean="0">
                        <a:solidFill>
                          <a:schemeClr val="accent1"/>
                        </a:solidFill>
                        <a:latin typeface="Cambria Math" panose="02040503050406030204" pitchFamily="18" charset="0"/>
                      </a:rPr>
                      <m:t>=</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1, 3</m:t>
                        </m:r>
                      </m:e>
                    </m:d>
                  </m:oMath>
                </a14:m>
                <a:endParaRPr lang="en-US" sz="2400" kern="1200" dirty="0">
                  <a:solidFill>
                    <a:schemeClr val="accent1"/>
                  </a:solidFill>
                </a:endParaRPr>
              </a:p>
              <a:p>
                <a:r>
                  <a:rPr lang="en-US" sz="2400" dirty="0">
                    <a:solidFill>
                      <a:schemeClr val="accent1"/>
                    </a:solidFill>
                  </a:rPr>
                  <a:t>Make a table with </a:t>
                </a:r>
                <a:r>
                  <a:rPr lang="en-US" sz="2400" i="1" dirty="0">
                    <a:solidFill>
                      <a:schemeClr val="accent1"/>
                    </a:solidFill>
                  </a:rPr>
                  <a:t>x</a:t>
                </a:r>
                <a:r>
                  <a:rPr lang="en-US" sz="2400" dirty="0">
                    <a:solidFill>
                      <a:schemeClr val="accent1"/>
                    </a:solidFill>
                  </a:rPr>
                  <a:t> = 1 in the middle</a:t>
                </a:r>
                <a:endParaRPr lang="en-US" sz="2400" kern="1200" dirty="0">
                  <a:solidFill>
                    <a:schemeClr val="accent1"/>
                  </a:solidFill>
                </a:endParaRPr>
              </a:p>
              <a:p>
                <a:pPr lvl="0"/>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762" t="-1436"/>
                </a:stretch>
              </a:blipFill>
            </p:spPr>
            <p:txBody>
              <a:bodyPr/>
              <a:lstStyle/>
              <a:p>
                <a:r>
                  <a:rPr lang="en-US">
                    <a:noFill/>
                  </a:rPr>
                  <a:t> </a:t>
                </a:r>
              </a:p>
            </p:txBody>
          </p:sp>
        </mc:Fallback>
      </mc:AlternateContent>
      <p:pic>
        <p:nvPicPr>
          <p:cNvPr id="6" name="Content Placeholder 5"/>
          <p:cNvPicPr>
            <a:picLocks noGrp="1" noChangeAspect="1"/>
          </p:cNvPicPr>
          <p:nvPr>
            <p:ph sz="half" idx="2"/>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5197880" y="1200150"/>
            <a:ext cx="3396439" cy="339407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246538544"/>
              </p:ext>
            </p:extLst>
          </p:nvPr>
        </p:nvGraphicFramePr>
        <p:xfrm>
          <a:off x="304800" y="3991133"/>
          <a:ext cx="4664480" cy="741680"/>
        </p:xfrm>
        <a:graphic>
          <a:graphicData uri="http://schemas.openxmlformats.org/drawingml/2006/table">
            <a:tbl>
              <a:tblPr firstRow="1" bandRow="1">
                <a:tableStyleId>{3B4B98B0-60AC-42C2-AFA5-B58CD77FA1E5}</a:tableStyleId>
              </a:tblPr>
              <a:tblGrid>
                <a:gridCol w="583060">
                  <a:extLst>
                    <a:ext uri="{9D8B030D-6E8A-4147-A177-3AD203B41FA5}">
                      <a16:colId xmlns:a16="http://schemas.microsoft.com/office/drawing/2014/main" val="1620834662"/>
                    </a:ext>
                  </a:extLst>
                </a:gridCol>
                <a:gridCol w="583060">
                  <a:extLst>
                    <a:ext uri="{9D8B030D-6E8A-4147-A177-3AD203B41FA5}">
                      <a16:colId xmlns:a16="http://schemas.microsoft.com/office/drawing/2014/main" val="312015961"/>
                    </a:ext>
                  </a:extLst>
                </a:gridCol>
                <a:gridCol w="583060">
                  <a:extLst>
                    <a:ext uri="{9D8B030D-6E8A-4147-A177-3AD203B41FA5}">
                      <a16:colId xmlns:a16="http://schemas.microsoft.com/office/drawing/2014/main" val="2797881620"/>
                    </a:ext>
                  </a:extLst>
                </a:gridCol>
                <a:gridCol w="583060">
                  <a:extLst>
                    <a:ext uri="{9D8B030D-6E8A-4147-A177-3AD203B41FA5}">
                      <a16:colId xmlns:a16="http://schemas.microsoft.com/office/drawing/2014/main" val="2731299995"/>
                    </a:ext>
                  </a:extLst>
                </a:gridCol>
                <a:gridCol w="639560">
                  <a:extLst>
                    <a:ext uri="{9D8B030D-6E8A-4147-A177-3AD203B41FA5}">
                      <a16:colId xmlns:a16="http://schemas.microsoft.com/office/drawing/2014/main" val="3494379437"/>
                    </a:ext>
                  </a:extLst>
                </a:gridCol>
                <a:gridCol w="526560">
                  <a:extLst>
                    <a:ext uri="{9D8B030D-6E8A-4147-A177-3AD203B41FA5}">
                      <a16:colId xmlns:a16="http://schemas.microsoft.com/office/drawing/2014/main" val="529888425"/>
                    </a:ext>
                  </a:extLst>
                </a:gridCol>
                <a:gridCol w="583060">
                  <a:extLst>
                    <a:ext uri="{9D8B030D-6E8A-4147-A177-3AD203B41FA5}">
                      <a16:colId xmlns:a16="http://schemas.microsoft.com/office/drawing/2014/main" val="2736967246"/>
                    </a:ext>
                  </a:extLst>
                </a:gridCol>
                <a:gridCol w="583060">
                  <a:extLst>
                    <a:ext uri="{9D8B030D-6E8A-4147-A177-3AD203B41FA5}">
                      <a16:colId xmlns:a16="http://schemas.microsoft.com/office/drawing/2014/main" val="3534843864"/>
                    </a:ext>
                  </a:extLst>
                </a:gridCol>
              </a:tblGrid>
              <a:tr h="370840">
                <a:tc>
                  <a:txBody>
                    <a:bodyPr/>
                    <a:lstStyle/>
                    <a:p>
                      <a:r>
                        <a:rPr lang="en-US" dirty="0"/>
                        <a:t>x</a:t>
                      </a:r>
                      <a:endParaRPr lang="en-US" b="1" dirty="0"/>
                    </a:p>
                  </a:txBody>
                  <a:tcPr/>
                </a:tc>
                <a:tc>
                  <a:txBody>
                    <a:bodyPr/>
                    <a:lstStyle/>
                    <a:p>
                      <a:r>
                        <a:rPr lang="en-US" b="0" dirty="0"/>
                        <a:t>-2</a:t>
                      </a:r>
                    </a:p>
                  </a:txBody>
                  <a:tcPr/>
                </a:tc>
                <a:tc>
                  <a:txBody>
                    <a:bodyPr/>
                    <a:lstStyle/>
                    <a:p>
                      <a:r>
                        <a:rPr lang="en-US" b="0" dirty="0"/>
                        <a:t>-1</a:t>
                      </a:r>
                    </a:p>
                  </a:txBody>
                  <a:tcPr/>
                </a:tc>
                <a:tc>
                  <a:txBody>
                    <a:bodyPr/>
                    <a:lstStyle/>
                    <a:p>
                      <a:r>
                        <a:rPr lang="en-US" b="0" dirty="0"/>
                        <a:t>0</a:t>
                      </a:r>
                    </a:p>
                  </a:txBody>
                  <a:tcPr/>
                </a:tc>
                <a:tc>
                  <a:txBody>
                    <a:bodyPr/>
                    <a:lstStyle/>
                    <a:p>
                      <a:r>
                        <a:rPr lang="en-US" b="0" dirty="0"/>
                        <a:t>1</a:t>
                      </a:r>
                    </a:p>
                  </a:txBody>
                  <a:tcPr/>
                </a:tc>
                <a:tc>
                  <a:txBody>
                    <a:bodyPr/>
                    <a:lstStyle/>
                    <a:p>
                      <a:r>
                        <a:rPr lang="en-US" b="0" dirty="0"/>
                        <a:t>2</a:t>
                      </a:r>
                    </a:p>
                  </a:txBody>
                  <a:tcPr/>
                </a:tc>
                <a:tc>
                  <a:txBody>
                    <a:bodyPr/>
                    <a:lstStyle/>
                    <a:p>
                      <a:r>
                        <a:rPr lang="en-US" b="0" dirty="0"/>
                        <a:t>3</a:t>
                      </a:r>
                    </a:p>
                  </a:txBody>
                  <a:tcPr/>
                </a:tc>
                <a:tc>
                  <a:txBody>
                    <a:bodyPr/>
                    <a:lstStyle/>
                    <a:p>
                      <a:r>
                        <a:rPr lang="en-US" b="0" dirty="0"/>
                        <a:t>4</a:t>
                      </a:r>
                    </a:p>
                  </a:txBody>
                  <a:tcPr/>
                </a:tc>
                <a:extLst>
                  <a:ext uri="{0D108BD9-81ED-4DB2-BD59-A6C34878D82A}">
                    <a16:rowId xmlns:a16="http://schemas.microsoft.com/office/drawing/2014/main" val="2630173715"/>
                  </a:ext>
                </a:extLst>
              </a:tr>
              <a:tr h="370840">
                <a:tc>
                  <a:txBody>
                    <a:bodyPr/>
                    <a:lstStyle/>
                    <a:p>
                      <a:r>
                        <a:rPr lang="en-US" dirty="0"/>
                        <a:t>y</a:t>
                      </a:r>
                      <a:endParaRPr lang="en-US" b="1" dirty="0"/>
                    </a:p>
                  </a:txBody>
                  <a:tcPr/>
                </a:tc>
                <a:tc>
                  <a:txBody>
                    <a:bodyPr/>
                    <a:lstStyle/>
                    <a:p>
                      <a:r>
                        <a:rPr lang="en-US" dirty="0"/>
                        <a:t>21</a:t>
                      </a:r>
                    </a:p>
                  </a:txBody>
                  <a:tcPr/>
                </a:tc>
                <a:tc>
                  <a:txBody>
                    <a:bodyPr/>
                    <a:lstStyle/>
                    <a:p>
                      <a:r>
                        <a:rPr lang="en-US" dirty="0"/>
                        <a:t>11</a:t>
                      </a:r>
                    </a:p>
                  </a:txBody>
                  <a:tcPr/>
                </a:tc>
                <a:tc>
                  <a:txBody>
                    <a:bodyPr/>
                    <a:lstStyle/>
                    <a:p>
                      <a:r>
                        <a:rPr lang="en-US" dirty="0"/>
                        <a:t>5</a:t>
                      </a:r>
                    </a:p>
                  </a:txBody>
                  <a:tcPr/>
                </a:tc>
                <a:tc>
                  <a:txBody>
                    <a:bodyPr/>
                    <a:lstStyle/>
                    <a:p>
                      <a:r>
                        <a:rPr lang="en-US" dirty="0"/>
                        <a:t>3</a:t>
                      </a:r>
                    </a:p>
                  </a:txBody>
                  <a:tcPr/>
                </a:tc>
                <a:tc>
                  <a:txBody>
                    <a:bodyPr/>
                    <a:lstStyle/>
                    <a:p>
                      <a:r>
                        <a:rPr lang="en-US" dirty="0"/>
                        <a:t>5</a:t>
                      </a:r>
                    </a:p>
                  </a:txBody>
                  <a:tcPr/>
                </a:tc>
                <a:tc>
                  <a:txBody>
                    <a:bodyPr/>
                    <a:lstStyle/>
                    <a:p>
                      <a:r>
                        <a:rPr lang="en-US" dirty="0"/>
                        <a:t>11</a:t>
                      </a:r>
                    </a:p>
                  </a:txBody>
                  <a:tcPr/>
                </a:tc>
                <a:tc>
                  <a:txBody>
                    <a:bodyPr/>
                    <a:lstStyle/>
                    <a:p>
                      <a:r>
                        <a:rPr lang="en-US" dirty="0"/>
                        <a:t>21</a:t>
                      </a:r>
                    </a:p>
                  </a:txBody>
                  <a:tcPr/>
                </a:tc>
                <a:extLst>
                  <a:ext uri="{0D108BD9-81ED-4DB2-BD59-A6C34878D82A}">
                    <a16:rowId xmlns:a16="http://schemas.microsoft.com/office/drawing/2014/main" val="441290505"/>
                  </a:ext>
                </a:extLst>
              </a:tr>
            </a:tbl>
          </a:graphicData>
        </a:graphic>
      </p:graphicFrame>
      <p:sp>
        <p:nvSpPr>
          <p:cNvPr id="9" name="Oval 8"/>
          <p:cNvSpPr/>
          <p:nvPr/>
        </p:nvSpPr>
        <p:spPr>
          <a:xfrm>
            <a:off x="6849034" y="1540810"/>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104530" y="2065245"/>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73470" y="1540810"/>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849035" y="1352549"/>
            <a:ext cx="587190" cy="750795"/>
          </a:xfrm>
          <a:custGeom>
            <a:avLst/>
            <a:gdLst>
              <a:gd name="connsiteX0" fmla="*/ 0 w 1023937"/>
              <a:gd name="connsiteY0" fmla="*/ 0 h 1967230"/>
              <a:gd name="connsiteX1" fmla="*/ 109537 w 1023937"/>
              <a:gd name="connsiteY1" fmla="*/ 785813 h 1967230"/>
              <a:gd name="connsiteX2" fmla="*/ 371475 w 1023937"/>
              <a:gd name="connsiteY2" fmla="*/ 1838325 h 1967230"/>
              <a:gd name="connsiteX3" fmla="*/ 638175 w 1023937"/>
              <a:gd name="connsiteY3" fmla="*/ 1833563 h 1967230"/>
              <a:gd name="connsiteX4" fmla="*/ 900112 w 1023937"/>
              <a:gd name="connsiteY4" fmla="*/ 785813 h 1967230"/>
              <a:gd name="connsiteX5" fmla="*/ 1023937 w 1023937"/>
              <a:gd name="connsiteY5" fmla="*/ 4763 h 196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937" h="1967230">
                <a:moveTo>
                  <a:pt x="0" y="0"/>
                </a:moveTo>
                <a:cubicBezTo>
                  <a:pt x="23812" y="239713"/>
                  <a:pt x="47625" y="479426"/>
                  <a:pt x="109537" y="785813"/>
                </a:cubicBezTo>
                <a:cubicBezTo>
                  <a:pt x="171449" y="1092200"/>
                  <a:pt x="283369" y="1663700"/>
                  <a:pt x="371475" y="1838325"/>
                </a:cubicBezTo>
                <a:cubicBezTo>
                  <a:pt x="459581" y="2012950"/>
                  <a:pt x="550069" y="2008982"/>
                  <a:pt x="638175" y="1833563"/>
                </a:cubicBezTo>
                <a:cubicBezTo>
                  <a:pt x="726281" y="1658144"/>
                  <a:pt x="835818" y="1090613"/>
                  <a:pt x="900112" y="785813"/>
                </a:cubicBezTo>
                <a:cubicBezTo>
                  <a:pt x="964406" y="481013"/>
                  <a:pt x="994171" y="242888"/>
                  <a:pt x="1023937" y="4763"/>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26"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290">
                                          <p:stCondLst>
                                            <p:cond delay="0"/>
                                          </p:stCondLst>
                                        </p:cTn>
                                        <p:tgtEl>
                                          <p:spTgt spid="9"/>
                                        </p:tgtEl>
                                      </p:cBhvr>
                                    </p:animEffect>
                                    <p:anim calcmode="lin" valueType="num">
                                      <p:cBhvr>
                                        <p:cTn id="32"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7" dur="13">
                                          <p:stCondLst>
                                            <p:cond delay="325"/>
                                          </p:stCondLst>
                                        </p:cTn>
                                        <p:tgtEl>
                                          <p:spTgt spid="9"/>
                                        </p:tgtEl>
                                      </p:cBhvr>
                                      <p:to x="100000" y="60000"/>
                                    </p:animScale>
                                    <p:animScale>
                                      <p:cBhvr>
                                        <p:cTn id="38" dur="83" decel="50000">
                                          <p:stCondLst>
                                            <p:cond delay="338"/>
                                          </p:stCondLst>
                                        </p:cTn>
                                        <p:tgtEl>
                                          <p:spTgt spid="9"/>
                                        </p:tgtEl>
                                      </p:cBhvr>
                                      <p:to x="100000" y="100000"/>
                                    </p:animScale>
                                    <p:animScale>
                                      <p:cBhvr>
                                        <p:cTn id="39" dur="13">
                                          <p:stCondLst>
                                            <p:cond delay="656"/>
                                          </p:stCondLst>
                                        </p:cTn>
                                        <p:tgtEl>
                                          <p:spTgt spid="9"/>
                                        </p:tgtEl>
                                      </p:cBhvr>
                                      <p:to x="100000" y="80000"/>
                                    </p:animScale>
                                    <p:animScale>
                                      <p:cBhvr>
                                        <p:cTn id="40" dur="83" decel="50000">
                                          <p:stCondLst>
                                            <p:cond delay="669"/>
                                          </p:stCondLst>
                                        </p:cTn>
                                        <p:tgtEl>
                                          <p:spTgt spid="9"/>
                                        </p:tgtEl>
                                      </p:cBhvr>
                                      <p:to x="100000" y="100000"/>
                                    </p:animScale>
                                    <p:animScale>
                                      <p:cBhvr>
                                        <p:cTn id="41" dur="13">
                                          <p:stCondLst>
                                            <p:cond delay="821"/>
                                          </p:stCondLst>
                                        </p:cTn>
                                        <p:tgtEl>
                                          <p:spTgt spid="9"/>
                                        </p:tgtEl>
                                      </p:cBhvr>
                                      <p:to x="100000" y="90000"/>
                                    </p:animScale>
                                    <p:animScale>
                                      <p:cBhvr>
                                        <p:cTn id="42" dur="83" decel="50000">
                                          <p:stCondLst>
                                            <p:cond delay="834"/>
                                          </p:stCondLst>
                                        </p:cTn>
                                        <p:tgtEl>
                                          <p:spTgt spid="9"/>
                                        </p:tgtEl>
                                      </p:cBhvr>
                                      <p:to x="100000" y="100000"/>
                                    </p:animScale>
                                    <p:animScale>
                                      <p:cBhvr>
                                        <p:cTn id="43" dur="13">
                                          <p:stCondLst>
                                            <p:cond delay="904"/>
                                          </p:stCondLst>
                                        </p:cTn>
                                        <p:tgtEl>
                                          <p:spTgt spid="9"/>
                                        </p:tgtEl>
                                      </p:cBhvr>
                                      <p:to x="100000" y="95000"/>
                                    </p:animScale>
                                    <p:animScale>
                                      <p:cBhvr>
                                        <p:cTn id="44" dur="83" decel="50000">
                                          <p:stCondLst>
                                            <p:cond delay="917"/>
                                          </p:stCondLst>
                                        </p:cTn>
                                        <p:tgtEl>
                                          <p:spTgt spid="9"/>
                                        </p:tgtEl>
                                      </p:cBhvr>
                                      <p:to x="100000" y="100000"/>
                                    </p:animScale>
                                  </p:childTnLst>
                                </p:cTn>
                              </p:par>
                            </p:childTnLst>
                          </p:cTn>
                        </p:par>
                        <p:par>
                          <p:cTn id="45" fill="hold">
                            <p:stCondLst>
                              <p:cond delay="1500"/>
                            </p:stCondLst>
                            <p:childTnLst>
                              <p:par>
                                <p:cTn id="46" presetID="26"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290">
                                          <p:stCondLst>
                                            <p:cond delay="0"/>
                                          </p:stCondLst>
                                        </p:cTn>
                                        <p:tgtEl>
                                          <p:spTgt spid="10"/>
                                        </p:tgtEl>
                                      </p:cBhvr>
                                    </p:animEffect>
                                    <p:anim calcmode="lin" valueType="num">
                                      <p:cBhvr>
                                        <p:cTn id="49"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0"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1"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52"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53"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54" dur="13">
                                          <p:stCondLst>
                                            <p:cond delay="325"/>
                                          </p:stCondLst>
                                        </p:cTn>
                                        <p:tgtEl>
                                          <p:spTgt spid="10"/>
                                        </p:tgtEl>
                                      </p:cBhvr>
                                      <p:to x="100000" y="60000"/>
                                    </p:animScale>
                                    <p:animScale>
                                      <p:cBhvr>
                                        <p:cTn id="55" dur="83" decel="50000">
                                          <p:stCondLst>
                                            <p:cond delay="338"/>
                                          </p:stCondLst>
                                        </p:cTn>
                                        <p:tgtEl>
                                          <p:spTgt spid="10"/>
                                        </p:tgtEl>
                                      </p:cBhvr>
                                      <p:to x="100000" y="100000"/>
                                    </p:animScale>
                                    <p:animScale>
                                      <p:cBhvr>
                                        <p:cTn id="56" dur="13">
                                          <p:stCondLst>
                                            <p:cond delay="656"/>
                                          </p:stCondLst>
                                        </p:cTn>
                                        <p:tgtEl>
                                          <p:spTgt spid="10"/>
                                        </p:tgtEl>
                                      </p:cBhvr>
                                      <p:to x="100000" y="80000"/>
                                    </p:animScale>
                                    <p:animScale>
                                      <p:cBhvr>
                                        <p:cTn id="57" dur="83" decel="50000">
                                          <p:stCondLst>
                                            <p:cond delay="669"/>
                                          </p:stCondLst>
                                        </p:cTn>
                                        <p:tgtEl>
                                          <p:spTgt spid="10"/>
                                        </p:tgtEl>
                                      </p:cBhvr>
                                      <p:to x="100000" y="100000"/>
                                    </p:animScale>
                                    <p:animScale>
                                      <p:cBhvr>
                                        <p:cTn id="58" dur="13">
                                          <p:stCondLst>
                                            <p:cond delay="821"/>
                                          </p:stCondLst>
                                        </p:cTn>
                                        <p:tgtEl>
                                          <p:spTgt spid="10"/>
                                        </p:tgtEl>
                                      </p:cBhvr>
                                      <p:to x="100000" y="90000"/>
                                    </p:animScale>
                                    <p:animScale>
                                      <p:cBhvr>
                                        <p:cTn id="59" dur="83" decel="50000">
                                          <p:stCondLst>
                                            <p:cond delay="834"/>
                                          </p:stCondLst>
                                        </p:cTn>
                                        <p:tgtEl>
                                          <p:spTgt spid="10"/>
                                        </p:tgtEl>
                                      </p:cBhvr>
                                      <p:to x="100000" y="100000"/>
                                    </p:animScale>
                                    <p:animScale>
                                      <p:cBhvr>
                                        <p:cTn id="60" dur="13">
                                          <p:stCondLst>
                                            <p:cond delay="904"/>
                                          </p:stCondLst>
                                        </p:cTn>
                                        <p:tgtEl>
                                          <p:spTgt spid="10"/>
                                        </p:tgtEl>
                                      </p:cBhvr>
                                      <p:to x="100000" y="95000"/>
                                    </p:animScale>
                                    <p:animScale>
                                      <p:cBhvr>
                                        <p:cTn id="61" dur="83" decel="50000">
                                          <p:stCondLst>
                                            <p:cond delay="917"/>
                                          </p:stCondLst>
                                        </p:cTn>
                                        <p:tgtEl>
                                          <p:spTgt spid="10"/>
                                        </p:tgtEl>
                                      </p:cBhvr>
                                      <p:to x="100000" y="100000"/>
                                    </p:animScale>
                                  </p:childTnLst>
                                </p:cTn>
                              </p:par>
                            </p:childTnLst>
                          </p:cTn>
                        </p:par>
                        <p:par>
                          <p:cTn id="62" fill="hold">
                            <p:stCondLst>
                              <p:cond delay="2500"/>
                            </p:stCondLst>
                            <p:childTnLst>
                              <p:par>
                                <p:cTn id="63" presetID="26"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290">
                                          <p:stCondLst>
                                            <p:cond delay="0"/>
                                          </p:stCondLst>
                                        </p:cTn>
                                        <p:tgtEl>
                                          <p:spTgt spid="11"/>
                                        </p:tgtEl>
                                      </p:cBhvr>
                                    </p:animEffect>
                                    <p:anim calcmode="lin" valueType="num">
                                      <p:cBhvr>
                                        <p:cTn id="66"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7"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8"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69"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0"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71" dur="13">
                                          <p:stCondLst>
                                            <p:cond delay="325"/>
                                          </p:stCondLst>
                                        </p:cTn>
                                        <p:tgtEl>
                                          <p:spTgt spid="11"/>
                                        </p:tgtEl>
                                      </p:cBhvr>
                                      <p:to x="100000" y="60000"/>
                                    </p:animScale>
                                    <p:animScale>
                                      <p:cBhvr>
                                        <p:cTn id="72" dur="83" decel="50000">
                                          <p:stCondLst>
                                            <p:cond delay="338"/>
                                          </p:stCondLst>
                                        </p:cTn>
                                        <p:tgtEl>
                                          <p:spTgt spid="11"/>
                                        </p:tgtEl>
                                      </p:cBhvr>
                                      <p:to x="100000" y="100000"/>
                                    </p:animScale>
                                    <p:animScale>
                                      <p:cBhvr>
                                        <p:cTn id="73" dur="13">
                                          <p:stCondLst>
                                            <p:cond delay="656"/>
                                          </p:stCondLst>
                                        </p:cTn>
                                        <p:tgtEl>
                                          <p:spTgt spid="11"/>
                                        </p:tgtEl>
                                      </p:cBhvr>
                                      <p:to x="100000" y="80000"/>
                                    </p:animScale>
                                    <p:animScale>
                                      <p:cBhvr>
                                        <p:cTn id="74" dur="83" decel="50000">
                                          <p:stCondLst>
                                            <p:cond delay="669"/>
                                          </p:stCondLst>
                                        </p:cTn>
                                        <p:tgtEl>
                                          <p:spTgt spid="11"/>
                                        </p:tgtEl>
                                      </p:cBhvr>
                                      <p:to x="100000" y="100000"/>
                                    </p:animScale>
                                    <p:animScale>
                                      <p:cBhvr>
                                        <p:cTn id="75" dur="13">
                                          <p:stCondLst>
                                            <p:cond delay="821"/>
                                          </p:stCondLst>
                                        </p:cTn>
                                        <p:tgtEl>
                                          <p:spTgt spid="11"/>
                                        </p:tgtEl>
                                      </p:cBhvr>
                                      <p:to x="100000" y="90000"/>
                                    </p:animScale>
                                    <p:animScale>
                                      <p:cBhvr>
                                        <p:cTn id="76" dur="83" decel="50000">
                                          <p:stCondLst>
                                            <p:cond delay="834"/>
                                          </p:stCondLst>
                                        </p:cTn>
                                        <p:tgtEl>
                                          <p:spTgt spid="11"/>
                                        </p:tgtEl>
                                      </p:cBhvr>
                                      <p:to x="100000" y="100000"/>
                                    </p:animScale>
                                    <p:animScale>
                                      <p:cBhvr>
                                        <p:cTn id="77" dur="13">
                                          <p:stCondLst>
                                            <p:cond delay="904"/>
                                          </p:stCondLst>
                                        </p:cTn>
                                        <p:tgtEl>
                                          <p:spTgt spid="11"/>
                                        </p:tgtEl>
                                      </p:cBhvr>
                                      <p:to x="100000" y="95000"/>
                                    </p:animScale>
                                    <p:animScale>
                                      <p:cBhvr>
                                        <p:cTn id="78" dur="83" decel="50000">
                                          <p:stCondLst>
                                            <p:cond delay="917"/>
                                          </p:stCondLst>
                                        </p:cTn>
                                        <p:tgtEl>
                                          <p:spTgt spid="11"/>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left)">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animBg="1"/>
      <p:bldP spid="13" grpId="0" animBg="1"/>
    </p:bldLst>
  </p:timing>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4.2 Graph Quadratic Functions in Vertex or Intercept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Intercept Form</a:t>
                </a:r>
              </a:p>
              <a:p>
                <a:pPr lvl="1"/>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m:t>
                    </m:r>
                  </m:oMath>
                </a14:m>
                <a:endParaRPr lang="en-US" dirty="0"/>
              </a:p>
              <a:p>
                <a:pPr lvl="1"/>
                <a:r>
                  <a:rPr lang="en-US" i="1" dirty="0"/>
                  <a:t>x</a:t>
                </a:r>
                <a:r>
                  <a:rPr lang="en-US" dirty="0"/>
                  <a:t>-intercepts are </a:t>
                </a:r>
                <a:r>
                  <a:rPr lang="en-US" i="1" dirty="0"/>
                  <a:t>p</a:t>
                </a:r>
                <a:r>
                  <a:rPr lang="en-US" dirty="0"/>
                  <a:t> and </a:t>
                </a:r>
                <a:r>
                  <a:rPr lang="en-US" i="1" dirty="0"/>
                  <a:t>q</a:t>
                </a:r>
              </a:p>
              <a:p>
                <a:pPr lvl="1"/>
                <a:r>
                  <a:rPr lang="en-US" dirty="0"/>
                  <a:t>axis of symmetry is halfway between </a:t>
                </a:r>
                <a:r>
                  <a:rPr lang="en-US" i="1" dirty="0"/>
                  <a:t>p</a:t>
                </a:r>
                <a:r>
                  <a:rPr lang="en-US" dirty="0"/>
                  <a:t> and </a:t>
                </a:r>
                <a:r>
                  <a:rPr lang="en-US" i="1" dirty="0"/>
                  <a:t>q</a:t>
                </a:r>
              </a:p>
              <a:p>
                <a:pPr lvl="0"/>
                <a:endParaRPr lang="en-US" dirty="0"/>
              </a:p>
              <a:p>
                <a:pPr lvl="0"/>
                <a:r>
                  <a:rPr lang="en-US" dirty="0"/>
                  <a:t>Graph the intercepts and find the axis of symmetry.  </a:t>
                </a:r>
              </a:p>
              <a:p>
                <a:pPr lvl="1"/>
                <a:r>
                  <a:rPr lang="en-US" dirty="0"/>
                  <a:t>Vertex </a:t>
                </a:r>
                <a:r>
                  <a:rPr lang="en-US" dirty="0">
                    <a:sym typeface="Wingdings"/>
                  </a:rPr>
                  <a:t></a:t>
                </a:r>
                <a:r>
                  <a:rPr lang="en-US" dirty="0"/>
                  <a:t> </a:t>
                </a:r>
                <a:r>
                  <a:rPr lang="en-US" i="1" dirty="0"/>
                  <a:t>x-</a:t>
                </a:r>
                <a:r>
                  <a:rPr lang="en-US" dirty="0"/>
                  <a:t>coordinate is axis of symmetry, plug in to equation to find </a:t>
                </a:r>
                <a:r>
                  <a:rPr lang="en-US" i="1" dirty="0"/>
                  <a:t>y</a:t>
                </a:r>
                <a:r>
                  <a:rPr lang="en-US" dirty="0"/>
                  <a:t>-coordinate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67" t="-2513"/>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4.2 Graph Quadratic Functions in Vertex or Intercept Form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pPr lvl="0"/>
                <a:r>
                  <a:rPr lang="en-US" sz="2000" dirty="0"/>
                  <a:t>Graph </a:t>
                </a:r>
                <a14:m>
                  <m:oMath xmlns:m="http://schemas.openxmlformats.org/officeDocument/2006/math">
                    <m:r>
                      <a:rPr lang="en-US" sz="2000" i="1" dirty="0" smtClean="0">
                        <a:latin typeface="Cambria Math" panose="02040503050406030204" pitchFamily="18" charset="0"/>
                      </a:rPr>
                      <m:t>𝑦</m:t>
                    </m:r>
                    <m:r>
                      <a:rPr lang="en-US" sz="2000" i="1" dirty="0" smtClean="0">
                        <a:latin typeface="Cambria Math" panose="02040503050406030204" pitchFamily="18" charset="0"/>
                      </a:rPr>
                      <m:t>=(</m:t>
                    </m:r>
                    <m:r>
                      <a:rPr lang="en-US" sz="2000" i="1" dirty="0" smtClean="0">
                        <a:latin typeface="Cambria Math" panose="02040503050406030204" pitchFamily="18" charset="0"/>
                      </a:rPr>
                      <m:t>𝑥</m:t>
                    </m:r>
                    <m:r>
                      <a:rPr lang="en-US" sz="2000" b="0" i="1" dirty="0" smtClean="0">
                        <a:latin typeface="Cambria Math" panose="02040503050406030204" pitchFamily="18" charset="0"/>
                      </a:rPr>
                      <m:t>−</m:t>
                    </m:r>
                    <m:r>
                      <a:rPr lang="en-US" sz="2000" i="1" dirty="0" smtClean="0">
                        <a:latin typeface="Cambria Math" panose="02040503050406030204" pitchFamily="18" charset="0"/>
                      </a:rPr>
                      <m:t>3)(</m:t>
                    </m:r>
                    <m:r>
                      <a:rPr lang="en-US" sz="2000" i="1" dirty="0" smtClean="0">
                        <a:latin typeface="Cambria Math" panose="02040503050406030204" pitchFamily="18" charset="0"/>
                      </a:rPr>
                      <m:t>𝑥</m:t>
                    </m:r>
                    <m:r>
                      <a:rPr lang="en-US" sz="2000" b="0" i="1" dirty="0" smtClean="0">
                        <a:latin typeface="Cambria Math" panose="02040503050406030204" pitchFamily="18" charset="0"/>
                      </a:rPr>
                      <m:t>+</m:t>
                    </m:r>
                    <m:r>
                      <a:rPr lang="en-US" sz="2000" i="1" dirty="0" smtClean="0">
                        <a:latin typeface="Cambria Math" panose="02040503050406030204" pitchFamily="18" charset="0"/>
                      </a:rPr>
                      <m:t>1)</m:t>
                    </m:r>
                  </m:oMath>
                </a14:m>
                <a:endParaRPr lang="en-US" sz="2000" dirty="0"/>
              </a:p>
              <a:p>
                <a:pPr lvl="0"/>
                <a:r>
                  <a:rPr lang="en-US" sz="2000" dirty="0">
                    <a:solidFill>
                      <a:schemeClr val="accent1"/>
                    </a:solidFill>
                  </a:rPr>
                  <a:t>Compare to </a:t>
                </a:r>
                <a14:m>
                  <m:oMath xmlns:m="http://schemas.openxmlformats.org/officeDocument/2006/math">
                    <m:r>
                      <a:rPr lang="en-US" sz="2000" b="0" i="1" smtClean="0">
                        <a:solidFill>
                          <a:schemeClr val="accent1"/>
                        </a:solidFill>
                        <a:latin typeface="Cambria Math" panose="02040503050406030204" pitchFamily="18" charset="0"/>
                      </a:rPr>
                      <m:t>𝑦</m:t>
                    </m:r>
                    <m:r>
                      <a:rPr lang="en-US" sz="2000" b="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𝑎</m:t>
                    </m:r>
                    <m:d>
                      <m:dPr>
                        <m:ctrlPr>
                          <a:rPr lang="en-US" sz="2000" b="0" i="1" smtClean="0">
                            <a:solidFill>
                              <a:schemeClr val="accent1"/>
                            </a:solidFill>
                            <a:latin typeface="Cambria Math" panose="02040503050406030204" pitchFamily="18" charset="0"/>
                          </a:rPr>
                        </m:ctrlPr>
                      </m:dPr>
                      <m:e>
                        <m:r>
                          <a:rPr lang="en-US" sz="2000" b="0" i="1" smtClean="0">
                            <a:solidFill>
                              <a:schemeClr val="accent1"/>
                            </a:solidFill>
                            <a:latin typeface="Cambria Math" panose="02040503050406030204" pitchFamily="18" charset="0"/>
                          </a:rPr>
                          <m:t>𝑥</m:t>
                        </m:r>
                        <m:r>
                          <a:rPr lang="en-US" sz="2000" b="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𝑝</m:t>
                        </m:r>
                      </m:e>
                    </m:d>
                    <m:d>
                      <m:dPr>
                        <m:ctrlPr>
                          <a:rPr lang="en-US" sz="2000" b="0" i="1" smtClean="0">
                            <a:solidFill>
                              <a:schemeClr val="accent1"/>
                            </a:solidFill>
                            <a:latin typeface="Cambria Math" panose="02040503050406030204" pitchFamily="18" charset="0"/>
                          </a:rPr>
                        </m:ctrlPr>
                      </m:dPr>
                      <m:e>
                        <m:r>
                          <a:rPr lang="en-US" sz="2000" b="0" i="1" smtClean="0">
                            <a:solidFill>
                              <a:schemeClr val="accent1"/>
                            </a:solidFill>
                            <a:latin typeface="Cambria Math" panose="02040503050406030204" pitchFamily="18" charset="0"/>
                          </a:rPr>
                          <m:t>𝑥</m:t>
                        </m:r>
                        <m:r>
                          <a:rPr lang="en-US" sz="2000" b="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𝑞</m:t>
                        </m:r>
                      </m:e>
                    </m:d>
                  </m:oMath>
                </a14:m>
                <a:endParaRPr lang="en-US" sz="2000" b="0" dirty="0">
                  <a:solidFill>
                    <a:schemeClr val="accent1"/>
                  </a:solidFill>
                </a:endParaRPr>
              </a:p>
              <a:p>
                <a:pPr lvl="0"/>
                <a:r>
                  <a:rPr lang="en-US" sz="2000" i="1" dirty="0">
                    <a:solidFill>
                      <a:schemeClr val="accent1"/>
                    </a:solidFill>
                  </a:rPr>
                  <a:t>a</a:t>
                </a:r>
                <a:r>
                  <a:rPr lang="en-US" sz="2000" dirty="0">
                    <a:solidFill>
                      <a:schemeClr val="accent1"/>
                    </a:solidFill>
                  </a:rPr>
                  <a:t> = 1, </a:t>
                </a:r>
                <a:r>
                  <a:rPr lang="en-US" sz="2000" i="1" dirty="0">
                    <a:solidFill>
                      <a:schemeClr val="accent1"/>
                    </a:solidFill>
                  </a:rPr>
                  <a:t>p</a:t>
                </a:r>
                <a:r>
                  <a:rPr lang="en-US" sz="2000" dirty="0">
                    <a:solidFill>
                      <a:schemeClr val="accent1"/>
                    </a:solidFill>
                  </a:rPr>
                  <a:t> = 3, </a:t>
                </a:r>
                <a:r>
                  <a:rPr lang="en-US" sz="2000" i="1" dirty="0">
                    <a:solidFill>
                      <a:schemeClr val="accent1"/>
                    </a:solidFill>
                  </a:rPr>
                  <a:t>q</a:t>
                </a:r>
                <a:r>
                  <a:rPr lang="en-US" sz="2000" dirty="0">
                    <a:solidFill>
                      <a:schemeClr val="accent1"/>
                    </a:solidFill>
                  </a:rPr>
                  <a:t> = -1</a:t>
                </a:r>
              </a:p>
              <a:p>
                <a:pPr lvl="0"/>
                <a:r>
                  <a:rPr lang="en-US" sz="2000" i="1" dirty="0">
                    <a:solidFill>
                      <a:schemeClr val="accent1"/>
                    </a:solidFill>
                  </a:rPr>
                  <a:t>x</a:t>
                </a:r>
                <a:r>
                  <a:rPr lang="en-US" sz="2000" dirty="0">
                    <a:solidFill>
                      <a:schemeClr val="accent1"/>
                    </a:solidFill>
                  </a:rPr>
                  <a:t>-</a:t>
                </a:r>
                <a:r>
                  <a:rPr lang="en-US" sz="2000" dirty="0" err="1">
                    <a:solidFill>
                      <a:schemeClr val="accent1"/>
                    </a:solidFill>
                  </a:rPr>
                  <a:t>int</a:t>
                </a:r>
                <a:r>
                  <a:rPr lang="en-US" sz="2000" dirty="0">
                    <a:solidFill>
                      <a:schemeClr val="accent1"/>
                    </a:solidFill>
                  </a:rPr>
                  <a:t>: 3 and -1</a:t>
                </a:r>
              </a:p>
              <a:p>
                <a:pPr lvl="0"/>
                <a:r>
                  <a:rPr lang="en-US" sz="2000" dirty="0">
                    <a:solidFill>
                      <a:schemeClr val="accent1"/>
                    </a:solidFill>
                  </a:rPr>
                  <a:t>Vertex is half-way between</a:t>
                </a:r>
              </a:p>
              <a:p>
                <a:pPr lvl="1"/>
                <a14:m>
                  <m:oMath xmlns:m="http://schemas.openxmlformats.org/officeDocument/2006/math">
                    <m:r>
                      <a:rPr lang="en-US" sz="1800" b="0" i="1" smtClean="0">
                        <a:solidFill>
                          <a:schemeClr val="accent1"/>
                        </a:solidFill>
                        <a:latin typeface="Cambria Math" panose="02040503050406030204" pitchFamily="18" charset="0"/>
                      </a:rPr>
                      <m:t>𝑥</m:t>
                    </m:r>
                    <m:r>
                      <a:rPr lang="en-US" sz="1800" b="0" i="1" smtClean="0">
                        <a:solidFill>
                          <a:schemeClr val="accent1"/>
                        </a:solidFill>
                        <a:latin typeface="Cambria Math" panose="02040503050406030204" pitchFamily="18" charset="0"/>
                      </a:rPr>
                      <m:t>=</m:t>
                    </m:r>
                    <m:f>
                      <m:fPr>
                        <m:ctrlPr>
                          <a:rPr lang="en-US" sz="1800" b="0" i="1" smtClean="0">
                            <a:solidFill>
                              <a:schemeClr val="accent1"/>
                            </a:solidFill>
                            <a:latin typeface="Cambria Math" panose="02040503050406030204" pitchFamily="18" charset="0"/>
                          </a:rPr>
                        </m:ctrlPr>
                      </m:fPr>
                      <m:num>
                        <m:r>
                          <a:rPr lang="en-US" sz="1800" b="0" i="1" smtClean="0">
                            <a:solidFill>
                              <a:schemeClr val="accent1"/>
                            </a:solidFill>
                            <a:latin typeface="Cambria Math" panose="02040503050406030204" pitchFamily="18" charset="0"/>
                          </a:rPr>
                          <m:t>3+</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m:t>
                            </m:r>
                          </m:e>
                        </m:d>
                      </m:num>
                      <m:den>
                        <m:r>
                          <a:rPr lang="en-US" sz="1800" b="0" i="1" smtClean="0">
                            <a:solidFill>
                              <a:schemeClr val="accent1"/>
                            </a:solidFill>
                            <a:latin typeface="Cambria Math" panose="02040503050406030204" pitchFamily="18" charset="0"/>
                          </a:rPr>
                          <m:t>2</m:t>
                        </m:r>
                      </m:den>
                    </m:f>
                    <m:r>
                      <a:rPr lang="en-US" sz="1800" b="0" i="1" smtClean="0">
                        <a:solidFill>
                          <a:schemeClr val="accent1"/>
                        </a:solidFill>
                        <a:latin typeface="Cambria Math" panose="02040503050406030204" pitchFamily="18" charset="0"/>
                      </a:rPr>
                      <m:t>=1</m:t>
                    </m:r>
                  </m:oMath>
                </a14:m>
                <a:endParaRPr lang="en-US" sz="1800" dirty="0">
                  <a:solidFill>
                    <a:schemeClr val="accent1"/>
                  </a:solidFill>
                </a:endParaRPr>
              </a:p>
              <a:p>
                <a:r>
                  <a:rPr lang="en-US" sz="2000" dirty="0">
                    <a:solidFill>
                      <a:schemeClr val="accent1"/>
                    </a:solidFill>
                  </a:rPr>
                  <a:t>Make a table with </a:t>
                </a:r>
                <a:r>
                  <a:rPr lang="en-US" sz="2000" i="1" dirty="0">
                    <a:solidFill>
                      <a:schemeClr val="accent1"/>
                    </a:solidFill>
                  </a:rPr>
                  <a:t>x</a:t>
                </a:r>
                <a:r>
                  <a:rPr lang="en-US" sz="2000" dirty="0">
                    <a:solidFill>
                      <a:schemeClr val="accent1"/>
                    </a:solidFill>
                  </a:rPr>
                  <a:t> = 1 in center</a:t>
                </a:r>
              </a:p>
              <a:p>
                <a:endParaRPr lang="en-US" sz="2000"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220" t="-1077"/>
                </a:stretch>
              </a:blipFill>
            </p:spPr>
            <p:txBody>
              <a:bodyPr/>
              <a:lstStyle/>
              <a:p>
                <a:r>
                  <a:rPr lang="en-US">
                    <a:noFill/>
                  </a:rPr>
                  <a:t> </a:t>
                </a:r>
              </a:p>
            </p:txBody>
          </p:sp>
        </mc:Fallback>
      </mc:AlternateContent>
      <p:pic>
        <p:nvPicPr>
          <p:cNvPr id="6" name="Content Placeholder 5"/>
          <p:cNvPicPr>
            <a:picLocks noGrp="1" noChangeAspect="1"/>
          </p:cNvPicPr>
          <p:nvPr>
            <p:ph sz="half" idx="2"/>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5197880" y="1200150"/>
            <a:ext cx="3396439" cy="3394075"/>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855043184"/>
              </p:ext>
            </p:extLst>
          </p:nvPr>
        </p:nvGraphicFramePr>
        <p:xfrm>
          <a:off x="304800" y="3991133"/>
          <a:ext cx="4664480" cy="741680"/>
        </p:xfrm>
        <a:graphic>
          <a:graphicData uri="http://schemas.openxmlformats.org/drawingml/2006/table">
            <a:tbl>
              <a:tblPr firstRow="1" bandRow="1">
                <a:tableStyleId>{3B4B98B0-60AC-42C2-AFA5-B58CD77FA1E5}</a:tableStyleId>
              </a:tblPr>
              <a:tblGrid>
                <a:gridCol w="583060">
                  <a:extLst>
                    <a:ext uri="{9D8B030D-6E8A-4147-A177-3AD203B41FA5}">
                      <a16:colId xmlns:a16="http://schemas.microsoft.com/office/drawing/2014/main" val="1620834662"/>
                    </a:ext>
                  </a:extLst>
                </a:gridCol>
                <a:gridCol w="583060">
                  <a:extLst>
                    <a:ext uri="{9D8B030D-6E8A-4147-A177-3AD203B41FA5}">
                      <a16:colId xmlns:a16="http://schemas.microsoft.com/office/drawing/2014/main" val="312015961"/>
                    </a:ext>
                  </a:extLst>
                </a:gridCol>
                <a:gridCol w="583060">
                  <a:extLst>
                    <a:ext uri="{9D8B030D-6E8A-4147-A177-3AD203B41FA5}">
                      <a16:colId xmlns:a16="http://schemas.microsoft.com/office/drawing/2014/main" val="2797881620"/>
                    </a:ext>
                  </a:extLst>
                </a:gridCol>
                <a:gridCol w="583060">
                  <a:extLst>
                    <a:ext uri="{9D8B030D-6E8A-4147-A177-3AD203B41FA5}">
                      <a16:colId xmlns:a16="http://schemas.microsoft.com/office/drawing/2014/main" val="2731299995"/>
                    </a:ext>
                  </a:extLst>
                </a:gridCol>
                <a:gridCol w="639560">
                  <a:extLst>
                    <a:ext uri="{9D8B030D-6E8A-4147-A177-3AD203B41FA5}">
                      <a16:colId xmlns:a16="http://schemas.microsoft.com/office/drawing/2014/main" val="3494379437"/>
                    </a:ext>
                  </a:extLst>
                </a:gridCol>
                <a:gridCol w="526560">
                  <a:extLst>
                    <a:ext uri="{9D8B030D-6E8A-4147-A177-3AD203B41FA5}">
                      <a16:colId xmlns:a16="http://schemas.microsoft.com/office/drawing/2014/main" val="529888425"/>
                    </a:ext>
                  </a:extLst>
                </a:gridCol>
                <a:gridCol w="583060">
                  <a:extLst>
                    <a:ext uri="{9D8B030D-6E8A-4147-A177-3AD203B41FA5}">
                      <a16:colId xmlns:a16="http://schemas.microsoft.com/office/drawing/2014/main" val="2736967246"/>
                    </a:ext>
                  </a:extLst>
                </a:gridCol>
                <a:gridCol w="583060">
                  <a:extLst>
                    <a:ext uri="{9D8B030D-6E8A-4147-A177-3AD203B41FA5}">
                      <a16:colId xmlns:a16="http://schemas.microsoft.com/office/drawing/2014/main" val="3534843864"/>
                    </a:ext>
                  </a:extLst>
                </a:gridCol>
              </a:tblGrid>
              <a:tr h="370840">
                <a:tc>
                  <a:txBody>
                    <a:bodyPr/>
                    <a:lstStyle/>
                    <a:p>
                      <a:r>
                        <a:rPr lang="en-US" dirty="0"/>
                        <a:t>x</a:t>
                      </a:r>
                      <a:endParaRPr lang="en-US" b="1" dirty="0"/>
                    </a:p>
                  </a:txBody>
                  <a:tcPr/>
                </a:tc>
                <a:tc>
                  <a:txBody>
                    <a:bodyPr/>
                    <a:lstStyle/>
                    <a:p>
                      <a:r>
                        <a:rPr lang="en-US" b="0" dirty="0"/>
                        <a:t>-2</a:t>
                      </a:r>
                    </a:p>
                  </a:txBody>
                  <a:tcPr/>
                </a:tc>
                <a:tc>
                  <a:txBody>
                    <a:bodyPr/>
                    <a:lstStyle/>
                    <a:p>
                      <a:r>
                        <a:rPr lang="en-US" b="0" dirty="0"/>
                        <a:t>-1</a:t>
                      </a:r>
                    </a:p>
                  </a:txBody>
                  <a:tcPr/>
                </a:tc>
                <a:tc>
                  <a:txBody>
                    <a:bodyPr/>
                    <a:lstStyle/>
                    <a:p>
                      <a:r>
                        <a:rPr lang="en-US" b="0" dirty="0"/>
                        <a:t>0</a:t>
                      </a:r>
                    </a:p>
                  </a:txBody>
                  <a:tcPr/>
                </a:tc>
                <a:tc>
                  <a:txBody>
                    <a:bodyPr/>
                    <a:lstStyle/>
                    <a:p>
                      <a:r>
                        <a:rPr lang="en-US" b="0" dirty="0"/>
                        <a:t>1</a:t>
                      </a:r>
                    </a:p>
                  </a:txBody>
                  <a:tcPr/>
                </a:tc>
                <a:tc>
                  <a:txBody>
                    <a:bodyPr/>
                    <a:lstStyle/>
                    <a:p>
                      <a:r>
                        <a:rPr lang="en-US" b="0" dirty="0"/>
                        <a:t>2</a:t>
                      </a:r>
                    </a:p>
                  </a:txBody>
                  <a:tcPr/>
                </a:tc>
                <a:tc>
                  <a:txBody>
                    <a:bodyPr/>
                    <a:lstStyle/>
                    <a:p>
                      <a:r>
                        <a:rPr lang="en-US" b="0" dirty="0"/>
                        <a:t>3</a:t>
                      </a:r>
                    </a:p>
                  </a:txBody>
                  <a:tcPr/>
                </a:tc>
                <a:tc>
                  <a:txBody>
                    <a:bodyPr/>
                    <a:lstStyle/>
                    <a:p>
                      <a:r>
                        <a:rPr lang="en-US" b="0" dirty="0"/>
                        <a:t>4</a:t>
                      </a:r>
                    </a:p>
                  </a:txBody>
                  <a:tcPr/>
                </a:tc>
                <a:extLst>
                  <a:ext uri="{0D108BD9-81ED-4DB2-BD59-A6C34878D82A}">
                    <a16:rowId xmlns:a16="http://schemas.microsoft.com/office/drawing/2014/main" val="2630173715"/>
                  </a:ext>
                </a:extLst>
              </a:tr>
              <a:tr h="370840">
                <a:tc>
                  <a:txBody>
                    <a:bodyPr/>
                    <a:lstStyle/>
                    <a:p>
                      <a:r>
                        <a:rPr lang="en-US" dirty="0"/>
                        <a:t>y</a:t>
                      </a:r>
                      <a:endParaRPr lang="en-US" b="1" dirty="0"/>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-4</a:t>
                      </a:r>
                    </a:p>
                  </a:txBody>
                  <a:tcPr/>
                </a:tc>
                <a:tc>
                  <a:txBody>
                    <a:bodyPr/>
                    <a:lstStyle/>
                    <a:p>
                      <a:r>
                        <a:rPr lang="en-US" dirty="0"/>
                        <a:t>-3</a:t>
                      </a:r>
                    </a:p>
                  </a:txBody>
                  <a:tcPr/>
                </a:tc>
                <a:tc>
                  <a:txBody>
                    <a:bodyPr/>
                    <a:lstStyle/>
                    <a:p>
                      <a:r>
                        <a:rPr lang="en-US" dirty="0"/>
                        <a:t>0</a:t>
                      </a:r>
                    </a:p>
                  </a:txBody>
                  <a:tcPr/>
                </a:tc>
                <a:tc>
                  <a:txBody>
                    <a:bodyPr/>
                    <a:lstStyle/>
                    <a:p>
                      <a:r>
                        <a:rPr lang="en-US" dirty="0"/>
                        <a:t>5</a:t>
                      </a:r>
                    </a:p>
                  </a:txBody>
                  <a:tcPr/>
                </a:tc>
                <a:extLst>
                  <a:ext uri="{0D108BD9-81ED-4DB2-BD59-A6C34878D82A}">
                    <a16:rowId xmlns:a16="http://schemas.microsoft.com/office/drawing/2014/main" val="441290505"/>
                  </a:ext>
                </a:extLst>
              </a:tr>
            </a:tbl>
          </a:graphicData>
        </a:graphic>
      </p:graphicFrame>
      <p:sp>
        <p:nvSpPr>
          <p:cNvPr id="9" name="Oval 8"/>
          <p:cNvSpPr/>
          <p:nvPr/>
        </p:nvSpPr>
        <p:spPr>
          <a:xfrm>
            <a:off x="6324600" y="1540810"/>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80095" y="2845175"/>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849035" y="3620620"/>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04530" y="3894045"/>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64510" y="3620620"/>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28965" y="2849655"/>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97905" y="1540810"/>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309744" y="1308847"/>
            <a:ext cx="1665229" cy="2626659"/>
          </a:xfrm>
          <a:custGeom>
            <a:avLst/>
            <a:gdLst>
              <a:gd name="connsiteX0" fmla="*/ 1409 w 1665229"/>
              <a:gd name="connsiteY0" fmla="*/ 0 h 2626659"/>
              <a:gd name="connsiteX1" fmla="*/ 46232 w 1665229"/>
              <a:gd name="connsiteY1" fmla="*/ 268941 h 2626659"/>
              <a:gd name="connsiteX2" fmla="*/ 306209 w 1665229"/>
              <a:gd name="connsiteY2" fmla="*/ 1577788 h 2626659"/>
              <a:gd name="connsiteX3" fmla="*/ 584115 w 1665229"/>
              <a:gd name="connsiteY3" fmla="*/ 2357718 h 2626659"/>
              <a:gd name="connsiteX4" fmla="*/ 835127 w 1665229"/>
              <a:gd name="connsiteY4" fmla="*/ 2626659 h 2626659"/>
              <a:gd name="connsiteX5" fmla="*/ 1095103 w 1665229"/>
              <a:gd name="connsiteY5" fmla="*/ 2357718 h 2626659"/>
              <a:gd name="connsiteX6" fmla="*/ 1355080 w 1665229"/>
              <a:gd name="connsiteY6" fmla="*/ 1577788 h 2626659"/>
              <a:gd name="connsiteX7" fmla="*/ 1624021 w 1665229"/>
              <a:gd name="connsiteY7" fmla="*/ 268941 h 2626659"/>
              <a:gd name="connsiteX8" fmla="*/ 1659880 w 1665229"/>
              <a:gd name="connsiteY8" fmla="*/ 8965 h 262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229" h="2626659">
                <a:moveTo>
                  <a:pt x="1409" y="0"/>
                </a:moveTo>
                <a:cubicBezTo>
                  <a:pt x="-1580" y="2988"/>
                  <a:pt x="-4568" y="5976"/>
                  <a:pt x="46232" y="268941"/>
                </a:cubicBezTo>
                <a:cubicBezTo>
                  <a:pt x="97032" y="531906"/>
                  <a:pt x="216562" y="1229659"/>
                  <a:pt x="306209" y="1577788"/>
                </a:cubicBezTo>
                <a:cubicBezTo>
                  <a:pt x="395856" y="1925917"/>
                  <a:pt x="495962" y="2182906"/>
                  <a:pt x="584115" y="2357718"/>
                </a:cubicBezTo>
                <a:cubicBezTo>
                  <a:pt x="672268" y="2532530"/>
                  <a:pt x="749962" y="2626659"/>
                  <a:pt x="835127" y="2626659"/>
                </a:cubicBezTo>
                <a:cubicBezTo>
                  <a:pt x="920292" y="2626659"/>
                  <a:pt x="1008444" y="2532530"/>
                  <a:pt x="1095103" y="2357718"/>
                </a:cubicBezTo>
                <a:cubicBezTo>
                  <a:pt x="1181762" y="2182906"/>
                  <a:pt x="1266927" y="1925918"/>
                  <a:pt x="1355080" y="1577788"/>
                </a:cubicBezTo>
                <a:cubicBezTo>
                  <a:pt x="1443233" y="1229658"/>
                  <a:pt x="1573221" y="530411"/>
                  <a:pt x="1624021" y="268941"/>
                </a:cubicBezTo>
                <a:cubicBezTo>
                  <a:pt x="1674821" y="7471"/>
                  <a:pt x="1667350" y="8218"/>
                  <a:pt x="1659880" y="8965"/>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290">
                                          <p:stCondLst>
                                            <p:cond delay="0"/>
                                          </p:stCondLst>
                                        </p:cTn>
                                        <p:tgtEl>
                                          <p:spTgt spid="9"/>
                                        </p:tgtEl>
                                      </p:cBhvr>
                                    </p:animEffect>
                                    <p:anim calcmode="lin" valueType="num">
                                      <p:cBhvr>
                                        <p:cTn id="39"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44" dur="13">
                                          <p:stCondLst>
                                            <p:cond delay="325"/>
                                          </p:stCondLst>
                                        </p:cTn>
                                        <p:tgtEl>
                                          <p:spTgt spid="9"/>
                                        </p:tgtEl>
                                      </p:cBhvr>
                                      <p:to x="100000" y="60000"/>
                                    </p:animScale>
                                    <p:animScale>
                                      <p:cBhvr>
                                        <p:cTn id="45" dur="83" decel="50000">
                                          <p:stCondLst>
                                            <p:cond delay="338"/>
                                          </p:stCondLst>
                                        </p:cTn>
                                        <p:tgtEl>
                                          <p:spTgt spid="9"/>
                                        </p:tgtEl>
                                      </p:cBhvr>
                                      <p:to x="100000" y="100000"/>
                                    </p:animScale>
                                    <p:animScale>
                                      <p:cBhvr>
                                        <p:cTn id="46" dur="13">
                                          <p:stCondLst>
                                            <p:cond delay="656"/>
                                          </p:stCondLst>
                                        </p:cTn>
                                        <p:tgtEl>
                                          <p:spTgt spid="9"/>
                                        </p:tgtEl>
                                      </p:cBhvr>
                                      <p:to x="100000" y="80000"/>
                                    </p:animScale>
                                    <p:animScale>
                                      <p:cBhvr>
                                        <p:cTn id="47" dur="83" decel="50000">
                                          <p:stCondLst>
                                            <p:cond delay="669"/>
                                          </p:stCondLst>
                                        </p:cTn>
                                        <p:tgtEl>
                                          <p:spTgt spid="9"/>
                                        </p:tgtEl>
                                      </p:cBhvr>
                                      <p:to x="100000" y="100000"/>
                                    </p:animScale>
                                    <p:animScale>
                                      <p:cBhvr>
                                        <p:cTn id="48" dur="13">
                                          <p:stCondLst>
                                            <p:cond delay="821"/>
                                          </p:stCondLst>
                                        </p:cTn>
                                        <p:tgtEl>
                                          <p:spTgt spid="9"/>
                                        </p:tgtEl>
                                      </p:cBhvr>
                                      <p:to x="100000" y="90000"/>
                                    </p:animScale>
                                    <p:animScale>
                                      <p:cBhvr>
                                        <p:cTn id="49" dur="83" decel="50000">
                                          <p:stCondLst>
                                            <p:cond delay="834"/>
                                          </p:stCondLst>
                                        </p:cTn>
                                        <p:tgtEl>
                                          <p:spTgt spid="9"/>
                                        </p:tgtEl>
                                      </p:cBhvr>
                                      <p:to x="100000" y="100000"/>
                                    </p:animScale>
                                    <p:animScale>
                                      <p:cBhvr>
                                        <p:cTn id="50" dur="13">
                                          <p:stCondLst>
                                            <p:cond delay="904"/>
                                          </p:stCondLst>
                                        </p:cTn>
                                        <p:tgtEl>
                                          <p:spTgt spid="9"/>
                                        </p:tgtEl>
                                      </p:cBhvr>
                                      <p:to x="100000" y="95000"/>
                                    </p:animScale>
                                    <p:animScale>
                                      <p:cBhvr>
                                        <p:cTn id="51" dur="83" decel="50000">
                                          <p:stCondLst>
                                            <p:cond delay="917"/>
                                          </p:stCondLst>
                                        </p:cTn>
                                        <p:tgtEl>
                                          <p:spTgt spid="9"/>
                                        </p:tgtEl>
                                      </p:cBhvr>
                                      <p:to x="100000" y="100000"/>
                                    </p:animScale>
                                  </p:childTnLst>
                                </p:cTn>
                              </p:par>
                            </p:childTnLst>
                          </p:cTn>
                        </p:par>
                        <p:par>
                          <p:cTn id="52" fill="hold">
                            <p:stCondLst>
                              <p:cond delay="1000"/>
                            </p:stCondLst>
                            <p:childTnLst>
                              <p:par>
                                <p:cTn id="53" presetID="26"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290">
                                          <p:stCondLst>
                                            <p:cond delay="0"/>
                                          </p:stCondLst>
                                        </p:cTn>
                                        <p:tgtEl>
                                          <p:spTgt spid="10"/>
                                        </p:tgtEl>
                                      </p:cBhvr>
                                    </p:animEffect>
                                    <p:anim calcmode="lin" valueType="num">
                                      <p:cBhvr>
                                        <p:cTn id="56"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61" dur="13">
                                          <p:stCondLst>
                                            <p:cond delay="325"/>
                                          </p:stCondLst>
                                        </p:cTn>
                                        <p:tgtEl>
                                          <p:spTgt spid="10"/>
                                        </p:tgtEl>
                                      </p:cBhvr>
                                      <p:to x="100000" y="60000"/>
                                    </p:animScale>
                                    <p:animScale>
                                      <p:cBhvr>
                                        <p:cTn id="62" dur="83" decel="50000">
                                          <p:stCondLst>
                                            <p:cond delay="338"/>
                                          </p:stCondLst>
                                        </p:cTn>
                                        <p:tgtEl>
                                          <p:spTgt spid="10"/>
                                        </p:tgtEl>
                                      </p:cBhvr>
                                      <p:to x="100000" y="100000"/>
                                    </p:animScale>
                                    <p:animScale>
                                      <p:cBhvr>
                                        <p:cTn id="63" dur="13">
                                          <p:stCondLst>
                                            <p:cond delay="656"/>
                                          </p:stCondLst>
                                        </p:cTn>
                                        <p:tgtEl>
                                          <p:spTgt spid="10"/>
                                        </p:tgtEl>
                                      </p:cBhvr>
                                      <p:to x="100000" y="80000"/>
                                    </p:animScale>
                                    <p:animScale>
                                      <p:cBhvr>
                                        <p:cTn id="64" dur="83" decel="50000">
                                          <p:stCondLst>
                                            <p:cond delay="669"/>
                                          </p:stCondLst>
                                        </p:cTn>
                                        <p:tgtEl>
                                          <p:spTgt spid="10"/>
                                        </p:tgtEl>
                                      </p:cBhvr>
                                      <p:to x="100000" y="100000"/>
                                    </p:animScale>
                                    <p:animScale>
                                      <p:cBhvr>
                                        <p:cTn id="65" dur="13">
                                          <p:stCondLst>
                                            <p:cond delay="821"/>
                                          </p:stCondLst>
                                        </p:cTn>
                                        <p:tgtEl>
                                          <p:spTgt spid="10"/>
                                        </p:tgtEl>
                                      </p:cBhvr>
                                      <p:to x="100000" y="90000"/>
                                    </p:animScale>
                                    <p:animScale>
                                      <p:cBhvr>
                                        <p:cTn id="66" dur="83" decel="50000">
                                          <p:stCondLst>
                                            <p:cond delay="834"/>
                                          </p:stCondLst>
                                        </p:cTn>
                                        <p:tgtEl>
                                          <p:spTgt spid="10"/>
                                        </p:tgtEl>
                                      </p:cBhvr>
                                      <p:to x="100000" y="100000"/>
                                    </p:animScale>
                                    <p:animScale>
                                      <p:cBhvr>
                                        <p:cTn id="67" dur="13">
                                          <p:stCondLst>
                                            <p:cond delay="904"/>
                                          </p:stCondLst>
                                        </p:cTn>
                                        <p:tgtEl>
                                          <p:spTgt spid="10"/>
                                        </p:tgtEl>
                                      </p:cBhvr>
                                      <p:to x="100000" y="95000"/>
                                    </p:animScale>
                                    <p:animScale>
                                      <p:cBhvr>
                                        <p:cTn id="68" dur="83" decel="50000">
                                          <p:stCondLst>
                                            <p:cond delay="917"/>
                                          </p:stCondLst>
                                        </p:cTn>
                                        <p:tgtEl>
                                          <p:spTgt spid="10"/>
                                        </p:tgtEl>
                                      </p:cBhvr>
                                      <p:to x="100000" y="100000"/>
                                    </p:animScale>
                                  </p:childTnLst>
                                </p:cTn>
                              </p:par>
                            </p:childTnLst>
                          </p:cTn>
                        </p:par>
                        <p:par>
                          <p:cTn id="69" fill="hold">
                            <p:stCondLst>
                              <p:cond delay="2000"/>
                            </p:stCondLst>
                            <p:childTnLst>
                              <p:par>
                                <p:cTn id="70" presetID="26" presetClass="entr" presetSubtype="0"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290">
                                          <p:stCondLst>
                                            <p:cond delay="0"/>
                                          </p:stCondLst>
                                        </p:cTn>
                                        <p:tgtEl>
                                          <p:spTgt spid="11"/>
                                        </p:tgtEl>
                                      </p:cBhvr>
                                    </p:animEffect>
                                    <p:anim calcmode="lin" valueType="num">
                                      <p:cBhvr>
                                        <p:cTn id="73"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4"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5"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6"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7"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78" dur="13">
                                          <p:stCondLst>
                                            <p:cond delay="325"/>
                                          </p:stCondLst>
                                        </p:cTn>
                                        <p:tgtEl>
                                          <p:spTgt spid="11"/>
                                        </p:tgtEl>
                                      </p:cBhvr>
                                      <p:to x="100000" y="60000"/>
                                    </p:animScale>
                                    <p:animScale>
                                      <p:cBhvr>
                                        <p:cTn id="79" dur="83" decel="50000">
                                          <p:stCondLst>
                                            <p:cond delay="338"/>
                                          </p:stCondLst>
                                        </p:cTn>
                                        <p:tgtEl>
                                          <p:spTgt spid="11"/>
                                        </p:tgtEl>
                                      </p:cBhvr>
                                      <p:to x="100000" y="100000"/>
                                    </p:animScale>
                                    <p:animScale>
                                      <p:cBhvr>
                                        <p:cTn id="80" dur="13">
                                          <p:stCondLst>
                                            <p:cond delay="656"/>
                                          </p:stCondLst>
                                        </p:cTn>
                                        <p:tgtEl>
                                          <p:spTgt spid="11"/>
                                        </p:tgtEl>
                                      </p:cBhvr>
                                      <p:to x="100000" y="80000"/>
                                    </p:animScale>
                                    <p:animScale>
                                      <p:cBhvr>
                                        <p:cTn id="81" dur="83" decel="50000">
                                          <p:stCondLst>
                                            <p:cond delay="669"/>
                                          </p:stCondLst>
                                        </p:cTn>
                                        <p:tgtEl>
                                          <p:spTgt spid="11"/>
                                        </p:tgtEl>
                                      </p:cBhvr>
                                      <p:to x="100000" y="100000"/>
                                    </p:animScale>
                                    <p:animScale>
                                      <p:cBhvr>
                                        <p:cTn id="82" dur="13">
                                          <p:stCondLst>
                                            <p:cond delay="821"/>
                                          </p:stCondLst>
                                        </p:cTn>
                                        <p:tgtEl>
                                          <p:spTgt spid="11"/>
                                        </p:tgtEl>
                                      </p:cBhvr>
                                      <p:to x="100000" y="90000"/>
                                    </p:animScale>
                                    <p:animScale>
                                      <p:cBhvr>
                                        <p:cTn id="83" dur="83" decel="50000">
                                          <p:stCondLst>
                                            <p:cond delay="834"/>
                                          </p:stCondLst>
                                        </p:cTn>
                                        <p:tgtEl>
                                          <p:spTgt spid="11"/>
                                        </p:tgtEl>
                                      </p:cBhvr>
                                      <p:to x="100000" y="100000"/>
                                    </p:animScale>
                                    <p:animScale>
                                      <p:cBhvr>
                                        <p:cTn id="84" dur="13">
                                          <p:stCondLst>
                                            <p:cond delay="904"/>
                                          </p:stCondLst>
                                        </p:cTn>
                                        <p:tgtEl>
                                          <p:spTgt spid="11"/>
                                        </p:tgtEl>
                                      </p:cBhvr>
                                      <p:to x="100000" y="95000"/>
                                    </p:animScale>
                                    <p:animScale>
                                      <p:cBhvr>
                                        <p:cTn id="85" dur="83" decel="50000">
                                          <p:stCondLst>
                                            <p:cond delay="917"/>
                                          </p:stCondLst>
                                        </p:cTn>
                                        <p:tgtEl>
                                          <p:spTgt spid="11"/>
                                        </p:tgtEl>
                                      </p:cBhvr>
                                      <p:to x="100000" y="100000"/>
                                    </p:animScale>
                                  </p:childTnLst>
                                </p:cTn>
                              </p:par>
                            </p:childTnLst>
                          </p:cTn>
                        </p:par>
                        <p:par>
                          <p:cTn id="86" fill="hold">
                            <p:stCondLst>
                              <p:cond delay="3000"/>
                            </p:stCondLst>
                            <p:childTnLst>
                              <p:par>
                                <p:cTn id="87" presetID="26" presetClass="entr" presetSubtype="0"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wipe(down)">
                                      <p:cBhvr>
                                        <p:cTn id="89" dur="290">
                                          <p:stCondLst>
                                            <p:cond delay="0"/>
                                          </p:stCondLst>
                                        </p:cTn>
                                        <p:tgtEl>
                                          <p:spTgt spid="12"/>
                                        </p:tgtEl>
                                      </p:cBhvr>
                                    </p:animEffect>
                                    <p:anim calcmode="lin" valueType="num">
                                      <p:cBhvr>
                                        <p:cTn id="90"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1"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2"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93"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94"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95" dur="13">
                                          <p:stCondLst>
                                            <p:cond delay="325"/>
                                          </p:stCondLst>
                                        </p:cTn>
                                        <p:tgtEl>
                                          <p:spTgt spid="12"/>
                                        </p:tgtEl>
                                      </p:cBhvr>
                                      <p:to x="100000" y="60000"/>
                                    </p:animScale>
                                    <p:animScale>
                                      <p:cBhvr>
                                        <p:cTn id="96" dur="83" decel="50000">
                                          <p:stCondLst>
                                            <p:cond delay="338"/>
                                          </p:stCondLst>
                                        </p:cTn>
                                        <p:tgtEl>
                                          <p:spTgt spid="12"/>
                                        </p:tgtEl>
                                      </p:cBhvr>
                                      <p:to x="100000" y="100000"/>
                                    </p:animScale>
                                    <p:animScale>
                                      <p:cBhvr>
                                        <p:cTn id="97" dur="13">
                                          <p:stCondLst>
                                            <p:cond delay="656"/>
                                          </p:stCondLst>
                                        </p:cTn>
                                        <p:tgtEl>
                                          <p:spTgt spid="12"/>
                                        </p:tgtEl>
                                      </p:cBhvr>
                                      <p:to x="100000" y="80000"/>
                                    </p:animScale>
                                    <p:animScale>
                                      <p:cBhvr>
                                        <p:cTn id="98" dur="83" decel="50000">
                                          <p:stCondLst>
                                            <p:cond delay="669"/>
                                          </p:stCondLst>
                                        </p:cTn>
                                        <p:tgtEl>
                                          <p:spTgt spid="12"/>
                                        </p:tgtEl>
                                      </p:cBhvr>
                                      <p:to x="100000" y="100000"/>
                                    </p:animScale>
                                    <p:animScale>
                                      <p:cBhvr>
                                        <p:cTn id="99" dur="13">
                                          <p:stCondLst>
                                            <p:cond delay="821"/>
                                          </p:stCondLst>
                                        </p:cTn>
                                        <p:tgtEl>
                                          <p:spTgt spid="12"/>
                                        </p:tgtEl>
                                      </p:cBhvr>
                                      <p:to x="100000" y="90000"/>
                                    </p:animScale>
                                    <p:animScale>
                                      <p:cBhvr>
                                        <p:cTn id="100" dur="83" decel="50000">
                                          <p:stCondLst>
                                            <p:cond delay="834"/>
                                          </p:stCondLst>
                                        </p:cTn>
                                        <p:tgtEl>
                                          <p:spTgt spid="12"/>
                                        </p:tgtEl>
                                      </p:cBhvr>
                                      <p:to x="100000" y="100000"/>
                                    </p:animScale>
                                    <p:animScale>
                                      <p:cBhvr>
                                        <p:cTn id="101" dur="13">
                                          <p:stCondLst>
                                            <p:cond delay="904"/>
                                          </p:stCondLst>
                                        </p:cTn>
                                        <p:tgtEl>
                                          <p:spTgt spid="12"/>
                                        </p:tgtEl>
                                      </p:cBhvr>
                                      <p:to x="100000" y="95000"/>
                                    </p:animScale>
                                    <p:animScale>
                                      <p:cBhvr>
                                        <p:cTn id="102" dur="83" decel="50000">
                                          <p:stCondLst>
                                            <p:cond delay="917"/>
                                          </p:stCondLst>
                                        </p:cTn>
                                        <p:tgtEl>
                                          <p:spTgt spid="12"/>
                                        </p:tgtEl>
                                      </p:cBhvr>
                                      <p:to x="100000" y="100000"/>
                                    </p:animScale>
                                  </p:childTnLst>
                                </p:cTn>
                              </p:par>
                            </p:childTnLst>
                          </p:cTn>
                        </p:par>
                        <p:par>
                          <p:cTn id="103" fill="hold">
                            <p:stCondLst>
                              <p:cond delay="4000"/>
                            </p:stCondLst>
                            <p:childTnLst>
                              <p:par>
                                <p:cTn id="104" presetID="26" presetClass="entr" presetSubtype="0" fill="hold" grpId="0" nodeType="after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wipe(down)">
                                      <p:cBhvr>
                                        <p:cTn id="106" dur="290">
                                          <p:stCondLst>
                                            <p:cond delay="0"/>
                                          </p:stCondLst>
                                        </p:cTn>
                                        <p:tgtEl>
                                          <p:spTgt spid="13"/>
                                        </p:tgtEl>
                                      </p:cBhvr>
                                    </p:animEffect>
                                    <p:anim calcmode="lin" valueType="num">
                                      <p:cBhvr>
                                        <p:cTn id="107"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8"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9"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0"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11"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12" dur="13">
                                          <p:stCondLst>
                                            <p:cond delay="325"/>
                                          </p:stCondLst>
                                        </p:cTn>
                                        <p:tgtEl>
                                          <p:spTgt spid="13"/>
                                        </p:tgtEl>
                                      </p:cBhvr>
                                      <p:to x="100000" y="60000"/>
                                    </p:animScale>
                                    <p:animScale>
                                      <p:cBhvr>
                                        <p:cTn id="113" dur="83" decel="50000">
                                          <p:stCondLst>
                                            <p:cond delay="338"/>
                                          </p:stCondLst>
                                        </p:cTn>
                                        <p:tgtEl>
                                          <p:spTgt spid="13"/>
                                        </p:tgtEl>
                                      </p:cBhvr>
                                      <p:to x="100000" y="100000"/>
                                    </p:animScale>
                                    <p:animScale>
                                      <p:cBhvr>
                                        <p:cTn id="114" dur="13">
                                          <p:stCondLst>
                                            <p:cond delay="656"/>
                                          </p:stCondLst>
                                        </p:cTn>
                                        <p:tgtEl>
                                          <p:spTgt spid="13"/>
                                        </p:tgtEl>
                                      </p:cBhvr>
                                      <p:to x="100000" y="80000"/>
                                    </p:animScale>
                                    <p:animScale>
                                      <p:cBhvr>
                                        <p:cTn id="115" dur="83" decel="50000">
                                          <p:stCondLst>
                                            <p:cond delay="669"/>
                                          </p:stCondLst>
                                        </p:cTn>
                                        <p:tgtEl>
                                          <p:spTgt spid="13"/>
                                        </p:tgtEl>
                                      </p:cBhvr>
                                      <p:to x="100000" y="100000"/>
                                    </p:animScale>
                                    <p:animScale>
                                      <p:cBhvr>
                                        <p:cTn id="116" dur="13">
                                          <p:stCondLst>
                                            <p:cond delay="821"/>
                                          </p:stCondLst>
                                        </p:cTn>
                                        <p:tgtEl>
                                          <p:spTgt spid="13"/>
                                        </p:tgtEl>
                                      </p:cBhvr>
                                      <p:to x="100000" y="90000"/>
                                    </p:animScale>
                                    <p:animScale>
                                      <p:cBhvr>
                                        <p:cTn id="117" dur="83" decel="50000">
                                          <p:stCondLst>
                                            <p:cond delay="834"/>
                                          </p:stCondLst>
                                        </p:cTn>
                                        <p:tgtEl>
                                          <p:spTgt spid="13"/>
                                        </p:tgtEl>
                                      </p:cBhvr>
                                      <p:to x="100000" y="100000"/>
                                    </p:animScale>
                                    <p:animScale>
                                      <p:cBhvr>
                                        <p:cTn id="118" dur="13">
                                          <p:stCondLst>
                                            <p:cond delay="904"/>
                                          </p:stCondLst>
                                        </p:cTn>
                                        <p:tgtEl>
                                          <p:spTgt spid="13"/>
                                        </p:tgtEl>
                                      </p:cBhvr>
                                      <p:to x="100000" y="95000"/>
                                    </p:animScale>
                                    <p:animScale>
                                      <p:cBhvr>
                                        <p:cTn id="119" dur="83" decel="50000">
                                          <p:stCondLst>
                                            <p:cond delay="917"/>
                                          </p:stCondLst>
                                        </p:cTn>
                                        <p:tgtEl>
                                          <p:spTgt spid="13"/>
                                        </p:tgtEl>
                                      </p:cBhvr>
                                      <p:to x="100000" y="100000"/>
                                    </p:animScale>
                                  </p:childTnLst>
                                </p:cTn>
                              </p:par>
                            </p:childTnLst>
                          </p:cTn>
                        </p:par>
                        <p:par>
                          <p:cTn id="120" fill="hold">
                            <p:stCondLst>
                              <p:cond delay="5000"/>
                            </p:stCondLst>
                            <p:childTnLst>
                              <p:par>
                                <p:cTn id="121" presetID="26" presetClass="entr" presetSubtype="0" fill="hold" grpId="0" nodeType="after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wipe(down)">
                                      <p:cBhvr>
                                        <p:cTn id="123" dur="290">
                                          <p:stCondLst>
                                            <p:cond delay="0"/>
                                          </p:stCondLst>
                                        </p:cTn>
                                        <p:tgtEl>
                                          <p:spTgt spid="15"/>
                                        </p:tgtEl>
                                      </p:cBhvr>
                                    </p:animEffect>
                                    <p:anim calcmode="lin" valueType="num">
                                      <p:cBhvr>
                                        <p:cTn id="12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29" dur="13">
                                          <p:stCondLst>
                                            <p:cond delay="325"/>
                                          </p:stCondLst>
                                        </p:cTn>
                                        <p:tgtEl>
                                          <p:spTgt spid="15"/>
                                        </p:tgtEl>
                                      </p:cBhvr>
                                      <p:to x="100000" y="60000"/>
                                    </p:animScale>
                                    <p:animScale>
                                      <p:cBhvr>
                                        <p:cTn id="130" dur="83" decel="50000">
                                          <p:stCondLst>
                                            <p:cond delay="338"/>
                                          </p:stCondLst>
                                        </p:cTn>
                                        <p:tgtEl>
                                          <p:spTgt spid="15"/>
                                        </p:tgtEl>
                                      </p:cBhvr>
                                      <p:to x="100000" y="100000"/>
                                    </p:animScale>
                                    <p:animScale>
                                      <p:cBhvr>
                                        <p:cTn id="131" dur="13">
                                          <p:stCondLst>
                                            <p:cond delay="656"/>
                                          </p:stCondLst>
                                        </p:cTn>
                                        <p:tgtEl>
                                          <p:spTgt spid="15"/>
                                        </p:tgtEl>
                                      </p:cBhvr>
                                      <p:to x="100000" y="80000"/>
                                    </p:animScale>
                                    <p:animScale>
                                      <p:cBhvr>
                                        <p:cTn id="132" dur="83" decel="50000">
                                          <p:stCondLst>
                                            <p:cond delay="669"/>
                                          </p:stCondLst>
                                        </p:cTn>
                                        <p:tgtEl>
                                          <p:spTgt spid="15"/>
                                        </p:tgtEl>
                                      </p:cBhvr>
                                      <p:to x="100000" y="100000"/>
                                    </p:animScale>
                                    <p:animScale>
                                      <p:cBhvr>
                                        <p:cTn id="133" dur="13">
                                          <p:stCondLst>
                                            <p:cond delay="821"/>
                                          </p:stCondLst>
                                        </p:cTn>
                                        <p:tgtEl>
                                          <p:spTgt spid="15"/>
                                        </p:tgtEl>
                                      </p:cBhvr>
                                      <p:to x="100000" y="90000"/>
                                    </p:animScale>
                                    <p:animScale>
                                      <p:cBhvr>
                                        <p:cTn id="134" dur="83" decel="50000">
                                          <p:stCondLst>
                                            <p:cond delay="834"/>
                                          </p:stCondLst>
                                        </p:cTn>
                                        <p:tgtEl>
                                          <p:spTgt spid="15"/>
                                        </p:tgtEl>
                                      </p:cBhvr>
                                      <p:to x="100000" y="100000"/>
                                    </p:animScale>
                                    <p:animScale>
                                      <p:cBhvr>
                                        <p:cTn id="135" dur="13">
                                          <p:stCondLst>
                                            <p:cond delay="904"/>
                                          </p:stCondLst>
                                        </p:cTn>
                                        <p:tgtEl>
                                          <p:spTgt spid="15"/>
                                        </p:tgtEl>
                                      </p:cBhvr>
                                      <p:to x="100000" y="95000"/>
                                    </p:animScale>
                                    <p:animScale>
                                      <p:cBhvr>
                                        <p:cTn id="136" dur="83" decel="50000">
                                          <p:stCondLst>
                                            <p:cond delay="917"/>
                                          </p:stCondLst>
                                        </p:cTn>
                                        <p:tgtEl>
                                          <p:spTgt spid="15"/>
                                        </p:tgtEl>
                                      </p:cBhvr>
                                      <p:to x="100000" y="100000"/>
                                    </p:animScale>
                                  </p:childTnLst>
                                </p:cTn>
                              </p:par>
                            </p:childTnLst>
                          </p:cTn>
                        </p:par>
                        <p:par>
                          <p:cTn id="137" fill="hold">
                            <p:stCondLst>
                              <p:cond delay="6000"/>
                            </p:stCondLst>
                            <p:childTnLst>
                              <p:par>
                                <p:cTn id="138" presetID="26"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wipe(down)">
                                      <p:cBhvr>
                                        <p:cTn id="140" dur="290">
                                          <p:stCondLst>
                                            <p:cond delay="0"/>
                                          </p:stCondLst>
                                        </p:cTn>
                                        <p:tgtEl>
                                          <p:spTgt spid="16"/>
                                        </p:tgtEl>
                                      </p:cBhvr>
                                    </p:animEffect>
                                    <p:anim calcmode="lin" valueType="num">
                                      <p:cBhvr>
                                        <p:cTn id="141"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2"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43"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144"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145"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146" dur="13">
                                          <p:stCondLst>
                                            <p:cond delay="325"/>
                                          </p:stCondLst>
                                        </p:cTn>
                                        <p:tgtEl>
                                          <p:spTgt spid="16"/>
                                        </p:tgtEl>
                                      </p:cBhvr>
                                      <p:to x="100000" y="60000"/>
                                    </p:animScale>
                                    <p:animScale>
                                      <p:cBhvr>
                                        <p:cTn id="147" dur="83" decel="50000">
                                          <p:stCondLst>
                                            <p:cond delay="338"/>
                                          </p:stCondLst>
                                        </p:cTn>
                                        <p:tgtEl>
                                          <p:spTgt spid="16"/>
                                        </p:tgtEl>
                                      </p:cBhvr>
                                      <p:to x="100000" y="100000"/>
                                    </p:animScale>
                                    <p:animScale>
                                      <p:cBhvr>
                                        <p:cTn id="148" dur="13">
                                          <p:stCondLst>
                                            <p:cond delay="656"/>
                                          </p:stCondLst>
                                        </p:cTn>
                                        <p:tgtEl>
                                          <p:spTgt spid="16"/>
                                        </p:tgtEl>
                                      </p:cBhvr>
                                      <p:to x="100000" y="80000"/>
                                    </p:animScale>
                                    <p:animScale>
                                      <p:cBhvr>
                                        <p:cTn id="149" dur="83" decel="50000">
                                          <p:stCondLst>
                                            <p:cond delay="669"/>
                                          </p:stCondLst>
                                        </p:cTn>
                                        <p:tgtEl>
                                          <p:spTgt spid="16"/>
                                        </p:tgtEl>
                                      </p:cBhvr>
                                      <p:to x="100000" y="100000"/>
                                    </p:animScale>
                                    <p:animScale>
                                      <p:cBhvr>
                                        <p:cTn id="150" dur="13">
                                          <p:stCondLst>
                                            <p:cond delay="821"/>
                                          </p:stCondLst>
                                        </p:cTn>
                                        <p:tgtEl>
                                          <p:spTgt spid="16"/>
                                        </p:tgtEl>
                                      </p:cBhvr>
                                      <p:to x="100000" y="90000"/>
                                    </p:animScale>
                                    <p:animScale>
                                      <p:cBhvr>
                                        <p:cTn id="151" dur="83" decel="50000">
                                          <p:stCondLst>
                                            <p:cond delay="834"/>
                                          </p:stCondLst>
                                        </p:cTn>
                                        <p:tgtEl>
                                          <p:spTgt spid="16"/>
                                        </p:tgtEl>
                                      </p:cBhvr>
                                      <p:to x="100000" y="100000"/>
                                    </p:animScale>
                                    <p:animScale>
                                      <p:cBhvr>
                                        <p:cTn id="152" dur="13">
                                          <p:stCondLst>
                                            <p:cond delay="904"/>
                                          </p:stCondLst>
                                        </p:cTn>
                                        <p:tgtEl>
                                          <p:spTgt spid="16"/>
                                        </p:tgtEl>
                                      </p:cBhvr>
                                      <p:to x="100000" y="95000"/>
                                    </p:animScale>
                                    <p:animScale>
                                      <p:cBhvr>
                                        <p:cTn id="153" dur="83" decel="50000">
                                          <p:stCondLst>
                                            <p:cond delay="917"/>
                                          </p:stCondLst>
                                        </p:cTn>
                                        <p:tgtEl>
                                          <p:spTgt spid="16"/>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5"/>
                                        </p:tgtEl>
                                        <p:attrNameLst>
                                          <p:attrName>style.visibility</p:attrName>
                                        </p:attrNameLst>
                                      </p:cBhvr>
                                      <p:to>
                                        <p:strVal val="visible"/>
                                      </p:to>
                                    </p:set>
                                    <p:animEffect transition="in" filter="wipe(left)">
                                      <p:cBhvr>
                                        <p:cTn id="1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animBg="1"/>
      <p:bldP spid="12" grpId="0" animBg="1"/>
      <p:bldP spid="13" grpId="0" animBg="1"/>
      <p:bldP spid="15" grpId="0" animBg="1"/>
      <p:bldP spid="16" grpId="0" animBg="1"/>
      <p:bldP spid="5" grpId="0" animBg="1"/>
    </p:bld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4.2 Graph Quadratic Functions in Vertex or Intercept Form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0" y="1200150"/>
                <a:ext cx="4495800" cy="3943350"/>
              </a:xfrm>
            </p:spPr>
            <p:txBody>
              <a:bodyPr>
                <a:normAutofit fontScale="70000" lnSpcReduction="20000"/>
              </a:bodyPr>
              <a:lstStyle/>
              <a:p>
                <a:r>
                  <a:rPr lang="en-US" sz="2800" dirty="0"/>
                  <a:t>If an object is propelled straight upward from Earth at an initial velocity of 80 feet per second, its height after </a:t>
                </a:r>
                <a:r>
                  <a:rPr lang="en-US" sz="2800" i="1" dirty="0"/>
                  <a:t>t</a:t>
                </a:r>
                <a:r>
                  <a:rPr lang="en-US" sz="2800" dirty="0"/>
                  <a:t> seconds is given by </a:t>
                </a:r>
                <a14:m>
                  <m:oMath xmlns:m="http://schemas.openxmlformats.org/officeDocument/2006/math">
                    <m:r>
                      <a:rPr lang="en-US" sz="2800" i="1" dirty="0" smtClean="0">
                        <a:latin typeface="Cambria Math" panose="02040503050406030204" pitchFamily="18" charset="0"/>
                      </a:rPr>
                      <m:t>h</m:t>
                    </m:r>
                    <m:r>
                      <a:rPr lang="en-US" sz="2800" i="1" dirty="0" smtClean="0">
                        <a:latin typeface="Cambria Math" panose="02040503050406030204" pitchFamily="18" charset="0"/>
                      </a:rPr>
                      <m:t>(</m:t>
                    </m:r>
                    <m:r>
                      <a:rPr lang="en-US" sz="2800" i="1" dirty="0" smtClean="0">
                        <a:latin typeface="Cambria Math" panose="02040503050406030204" pitchFamily="18" charset="0"/>
                      </a:rPr>
                      <m:t>𝑡</m:t>
                    </m:r>
                    <m:r>
                      <a:rPr lang="en-US" sz="2800" i="1" dirty="0" smtClean="0">
                        <a:latin typeface="Cambria Math" panose="02040503050406030204" pitchFamily="18" charset="0"/>
                      </a:rPr>
                      <m:t>)=−16</m:t>
                    </m:r>
                    <m:r>
                      <a:rPr lang="en-US" sz="2800" i="1" dirty="0" smtClean="0">
                        <a:latin typeface="Cambria Math" panose="02040503050406030204" pitchFamily="18" charset="0"/>
                      </a:rPr>
                      <m:t>𝑡</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𝑡</m:t>
                        </m:r>
                        <m:r>
                          <a:rPr lang="en-US" sz="2800" b="0" i="1" dirty="0" smtClean="0">
                            <a:latin typeface="Cambria Math" panose="02040503050406030204" pitchFamily="18" charset="0"/>
                          </a:rPr>
                          <m:t>−</m:t>
                        </m:r>
                        <m:r>
                          <a:rPr lang="en-US" sz="2800" i="1" dirty="0" smtClean="0">
                            <a:latin typeface="Cambria Math" panose="02040503050406030204" pitchFamily="18" charset="0"/>
                          </a:rPr>
                          <m:t>5</m:t>
                        </m:r>
                      </m:e>
                    </m:d>
                  </m:oMath>
                </a14:m>
                <a:r>
                  <a:rPr lang="en-US" sz="2800" dirty="0"/>
                  <a:t>.</a:t>
                </a:r>
              </a:p>
              <a:p>
                <a:pPr lvl="1"/>
                <a:r>
                  <a:rPr lang="en-US" sz="2400" dirty="0"/>
                  <a:t>How many seconds after it is propelled will the object hit the ground?</a:t>
                </a:r>
              </a:p>
              <a:p>
                <a:pPr lvl="1"/>
                <a:r>
                  <a:rPr lang="en-US" dirty="0">
                    <a:solidFill>
                      <a:schemeClr val="accent1"/>
                    </a:solidFill>
                  </a:rPr>
                  <a:t>This is in intercept form</a:t>
                </a:r>
                <a:br>
                  <a:rPr lang="en-US" i="1" dirty="0">
                    <a:solidFill>
                      <a:schemeClr val="accent1"/>
                    </a:solidFill>
                    <a:latin typeface="Cambria Math" panose="02040503050406030204" pitchFamily="18" charset="0"/>
                  </a:rPr>
                </a:br>
                <a14:m>
                  <m:oMath xmlns:m="http://schemas.openxmlformats.org/officeDocument/2006/math">
                    <m:r>
                      <a:rPr lang="en-US" i="1" dirty="0" smtClean="0">
                        <a:solidFill>
                          <a:schemeClr val="accent1"/>
                        </a:solidFill>
                        <a:latin typeface="Cambria Math" panose="02040503050406030204" pitchFamily="18" charset="0"/>
                      </a:rPr>
                      <m:t>𝑦</m:t>
                    </m:r>
                    <m:r>
                      <a:rPr lang="en-US" i="1" dirty="0" smtClean="0">
                        <a:solidFill>
                          <a:schemeClr val="accent1"/>
                        </a:solidFill>
                        <a:latin typeface="Cambria Math" panose="02040503050406030204" pitchFamily="18" charset="0"/>
                      </a:rPr>
                      <m:t>=−16</m:t>
                    </m:r>
                    <m:d>
                      <m:dPr>
                        <m:ctrlPr>
                          <a:rPr lang="en-US" i="1" dirty="0" smtClean="0">
                            <a:solidFill>
                              <a:schemeClr val="accent1"/>
                            </a:solidFill>
                            <a:latin typeface="Cambria Math" panose="02040503050406030204" pitchFamily="18" charset="0"/>
                          </a:rPr>
                        </m:ctrlPr>
                      </m:dPr>
                      <m:e>
                        <m:r>
                          <a:rPr lang="en-US" i="1" dirty="0" smtClean="0">
                            <a:solidFill>
                              <a:schemeClr val="accent1"/>
                            </a:solidFill>
                            <a:latin typeface="Cambria Math" panose="02040503050406030204" pitchFamily="18" charset="0"/>
                          </a:rPr>
                          <m:t>𝑡</m:t>
                        </m:r>
                        <m:r>
                          <a:rPr lang="en-US" b="0"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0</m:t>
                        </m:r>
                      </m:e>
                    </m:d>
                    <m:d>
                      <m:dPr>
                        <m:ctrlPr>
                          <a:rPr lang="en-US" i="1" dirty="0" smtClean="0">
                            <a:solidFill>
                              <a:schemeClr val="accent1"/>
                            </a:solidFill>
                            <a:latin typeface="Cambria Math" panose="02040503050406030204" pitchFamily="18" charset="0"/>
                          </a:rPr>
                        </m:ctrlPr>
                      </m:dPr>
                      <m:e>
                        <m:r>
                          <a:rPr lang="en-US" i="1" dirty="0" smtClean="0">
                            <a:solidFill>
                              <a:schemeClr val="accent1"/>
                            </a:solidFill>
                            <a:latin typeface="Cambria Math" panose="02040503050406030204" pitchFamily="18" charset="0"/>
                          </a:rPr>
                          <m:t>𝑡</m:t>
                        </m:r>
                        <m:r>
                          <a:rPr lang="en-US" b="0"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5</m:t>
                        </m:r>
                      </m:e>
                    </m:d>
                  </m:oMath>
                </a14:m>
                <a:endParaRPr lang="en-US" dirty="0">
                  <a:solidFill>
                    <a:schemeClr val="accent1"/>
                  </a:solidFill>
                </a:endParaRPr>
              </a:p>
              <a:p>
                <a:pPr lvl="1"/>
                <a:r>
                  <a:rPr lang="en-US" dirty="0">
                    <a:solidFill>
                      <a:schemeClr val="accent1"/>
                    </a:solidFill>
                  </a:rPr>
                  <a:t>Thus it will be at zero height at the </a:t>
                </a:r>
                <a:r>
                  <a:rPr lang="en-US" i="1" dirty="0">
                    <a:solidFill>
                      <a:schemeClr val="accent1"/>
                    </a:solidFill>
                  </a:rPr>
                  <a:t>x</a:t>
                </a:r>
                <a:r>
                  <a:rPr lang="en-US" dirty="0">
                    <a:solidFill>
                      <a:schemeClr val="accent1"/>
                    </a:solidFill>
                  </a:rPr>
                  <a:t>-intercepts which are at </a:t>
                </a:r>
                <a:r>
                  <a:rPr lang="en-US" i="1" dirty="0">
                    <a:solidFill>
                      <a:schemeClr val="accent1"/>
                    </a:solidFill>
                  </a:rPr>
                  <a:t>t</a:t>
                </a:r>
                <a:r>
                  <a:rPr lang="en-US" dirty="0">
                    <a:solidFill>
                      <a:schemeClr val="accent1"/>
                    </a:solidFill>
                  </a:rPr>
                  <a:t> = 0 or</a:t>
                </a:r>
                <a:r>
                  <a:rPr lang="en-US" i="1" dirty="0">
                    <a:solidFill>
                      <a:schemeClr val="accent1"/>
                    </a:solidFill>
                  </a:rPr>
                  <a:t> </a:t>
                </a:r>
                <a:r>
                  <a:rPr lang="en-US" i="1" dirty="0">
                    <a:solidFill>
                      <a:schemeClr val="accent1"/>
                    </a:solidFill>
                    <a:sym typeface="Wingdings" pitchFamily="2" charset="2"/>
                  </a:rPr>
                  <a:t>t</a:t>
                </a:r>
                <a:r>
                  <a:rPr lang="en-US" dirty="0">
                    <a:solidFill>
                      <a:schemeClr val="accent1"/>
                    </a:solidFill>
                    <a:sym typeface="Wingdings" pitchFamily="2" charset="2"/>
                  </a:rPr>
                  <a:t> = 5 seconds</a:t>
                </a:r>
              </a:p>
              <a:p>
                <a:pPr lvl="1"/>
                <a:r>
                  <a:rPr lang="en-US" dirty="0">
                    <a:solidFill>
                      <a:schemeClr val="accent1"/>
                    </a:solidFill>
                    <a:sym typeface="Wingdings" pitchFamily="2" charset="2"/>
                  </a:rPr>
                  <a:t>Choose the answer that makes sense: </a:t>
                </a:r>
                <a:br>
                  <a:rPr lang="en-US" dirty="0">
                    <a:solidFill>
                      <a:schemeClr val="accent1"/>
                    </a:solidFill>
                    <a:sym typeface="Wingdings" pitchFamily="2" charset="2"/>
                  </a:rPr>
                </a:br>
                <a:r>
                  <a:rPr lang="en-US" i="1" dirty="0">
                    <a:solidFill>
                      <a:schemeClr val="accent1"/>
                    </a:solidFill>
                    <a:sym typeface="Wingdings" pitchFamily="2" charset="2"/>
                  </a:rPr>
                  <a:t>t</a:t>
                </a:r>
                <a:r>
                  <a:rPr lang="en-US" dirty="0">
                    <a:solidFill>
                      <a:schemeClr val="accent1"/>
                    </a:solidFill>
                    <a:sym typeface="Wingdings" pitchFamily="2" charset="2"/>
                  </a:rPr>
                  <a:t> = 5 s</a:t>
                </a:r>
                <a:endParaRPr lang="en-US" i="1" dirty="0">
                  <a:solidFill>
                    <a:schemeClr val="accent1"/>
                  </a:solidFill>
                  <a:sym typeface="Wingdings" pitchFamily="2" charset="2"/>
                </a:endParaRPr>
              </a:p>
              <a:p>
                <a:pPr lvl="1"/>
                <a:endParaRPr lang="en-US" sz="2400" dirty="0">
                  <a:solidFill>
                    <a:schemeClr val="accent1"/>
                  </a:solidFill>
                </a:endParaRPr>
              </a:p>
              <a:p>
                <a:pPr lvl="1"/>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0" y="1200150"/>
                <a:ext cx="4495800" cy="3943350"/>
              </a:xfrm>
              <a:blipFill>
                <a:blip r:embed="rId6"/>
                <a:stretch>
                  <a:fillRect l="-1220" t="-24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48200" y="1200150"/>
                <a:ext cx="4495800" cy="3943350"/>
              </a:xfrm>
            </p:spPr>
            <p:txBody>
              <a:bodyPr>
                <a:normAutofit fontScale="70000" lnSpcReduction="20000"/>
              </a:bodyPr>
              <a:lstStyle/>
              <a:p>
                <a:pPr lvl="1"/>
                <a:r>
                  <a:rPr lang="en-US" dirty="0"/>
                  <a:t>What is the object’s maximum height?</a:t>
                </a:r>
              </a:p>
              <a:p>
                <a:pPr lvl="1"/>
                <a:r>
                  <a:rPr lang="en-US" dirty="0">
                    <a:solidFill>
                      <a:schemeClr val="accent1"/>
                    </a:solidFill>
                    <a:sym typeface="Wingdings" pitchFamily="2" charset="2"/>
                  </a:rPr>
                  <a:t>Maximum height occurs at the vertex: </a:t>
                </a:r>
              </a:p>
              <a:p>
                <a:pPr lvl="1"/>
                <a:r>
                  <a:rPr lang="en-US" i="1" dirty="0">
                    <a:solidFill>
                      <a:schemeClr val="accent1"/>
                    </a:solidFill>
                    <a:sym typeface="Wingdings" pitchFamily="2" charset="2"/>
                  </a:rPr>
                  <a:t>x</a:t>
                </a:r>
                <a:r>
                  <a:rPr lang="en-US" dirty="0">
                    <a:solidFill>
                      <a:schemeClr val="accent1"/>
                    </a:solidFill>
                    <a:sym typeface="Wingdings" pitchFamily="2" charset="2"/>
                  </a:rPr>
                  <a:t>-intercepts are 0 and 5, so vertex is halfway between.</a:t>
                </a:r>
              </a:p>
              <a:p>
                <a:pPr lvl="2"/>
                <a14:m>
                  <m:oMath xmlns:m="http://schemas.openxmlformats.org/officeDocument/2006/math">
                    <m:r>
                      <a:rPr lang="en-US" b="0" i="1" smtClean="0">
                        <a:solidFill>
                          <a:schemeClr val="accent1"/>
                        </a:solidFill>
                        <a:latin typeface="Cambria Math" panose="02040503050406030204" pitchFamily="18" charset="0"/>
                        <a:sym typeface="Wingdings" pitchFamily="2" charset="2"/>
                      </a:rPr>
                      <m:t>𝑡</m:t>
                    </m:r>
                    <m:r>
                      <a:rPr lang="en-US" b="0" i="1" smtClean="0">
                        <a:solidFill>
                          <a:schemeClr val="accent1"/>
                        </a:solidFill>
                        <a:latin typeface="Cambria Math" panose="02040503050406030204" pitchFamily="18" charset="0"/>
                        <a:sym typeface="Wingdings" pitchFamily="2" charset="2"/>
                      </a:rPr>
                      <m:t>=</m:t>
                    </m:r>
                    <m:f>
                      <m:fPr>
                        <m:ctrlPr>
                          <a:rPr lang="en-US" b="0" i="1" smtClean="0">
                            <a:solidFill>
                              <a:schemeClr val="accent1"/>
                            </a:solidFill>
                            <a:latin typeface="Cambria Math" panose="02040503050406030204" pitchFamily="18" charset="0"/>
                            <a:sym typeface="Wingdings" pitchFamily="2" charset="2"/>
                          </a:rPr>
                        </m:ctrlPr>
                      </m:fPr>
                      <m:num>
                        <m:r>
                          <a:rPr lang="en-US" b="0" i="1" smtClean="0">
                            <a:solidFill>
                              <a:schemeClr val="accent1"/>
                            </a:solidFill>
                            <a:latin typeface="Cambria Math" panose="02040503050406030204" pitchFamily="18" charset="0"/>
                            <a:sym typeface="Wingdings" pitchFamily="2" charset="2"/>
                          </a:rPr>
                          <m:t>0+5</m:t>
                        </m:r>
                      </m:num>
                      <m:den>
                        <m:r>
                          <a:rPr lang="en-US" b="0" i="1" smtClean="0">
                            <a:solidFill>
                              <a:schemeClr val="accent1"/>
                            </a:solidFill>
                            <a:latin typeface="Cambria Math" panose="02040503050406030204" pitchFamily="18" charset="0"/>
                            <a:sym typeface="Wingdings" pitchFamily="2" charset="2"/>
                          </a:rPr>
                          <m:t>2</m:t>
                        </m:r>
                      </m:den>
                    </m:f>
                    <m:r>
                      <a:rPr lang="en-US" b="0" i="1" smtClean="0">
                        <a:solidFill>
                          <a:schemeClr val="accent1"/>
                        </a:solidFill>
                        <a:latin typeface="Cambria Math" panose="02040503050406030204" pitchFamily="18" charset="0"/>
                        <a:sym typeface="Wingdings" pitchFamily="2" charset="2"/>
                      </a:rPr>
                      <m:t>=2.5</m:t>
                    </m:r>
                  </m:oMath>
                </a14:m>
                <a:endParaRPr lang="en-US" b="0" dirty="0">
                  <a:solidFill>
                    <a:schemeClr val="accent1"/>
                  </a:solidFill>
                  <a:sym typeface="Wingdings" pitchFamily="2" charset="2"/>
                </a:endParaRPr>
              </a:p>
              <a:p>
                <a:pPr lvl="1"/>
                <a:r>
                  <a:rPr lang="en-US" dirty="0">
                    <a:solidFill>
                      <a:schemeClr val="accent1"/>
                    </a:solidFill>
                    <a:sym typeface="Wingdings" pitchFamily="2" charset="2"/>
                  </a:rPr>
                  <a:t>Plug this into the function to get </a:t>
                </a:r>
                <a:r>
                  <a:rPr lang="en-US" i="1" dirty="0">
                    <a:solidFill>
                      <a:schemeClr val="accent1"/>
                    </a:solidFill>
                    <a:sym typeface="Wingdings" pitchFamily="2" charset="2"/>
                  </a:rPr>
                  <a:t>h</a:t>
                </a:r>
                <a:endParaRPr lang="en-US" dirty="0">
                  <a:solidFill>
                    <a:schemeClr val="accent1"/>
                  </a:solidFill>
                  <a:sym typeface="Wingdings" pitchFamily="2" charset="2"/>
                </a:endParaRPr>
              </a:p>
              <a:p>
                <a:pPr lvl="1"/>
                <a14:m>
                  <m:oMath xmlns:m="http://schemas.openxmlformats.org/officeDocument/2006/math">
                    <m:r>
                      <a:rPr lang="en-US" i="1" dirty="0" smtClean="0">
                        <a:solidFill>
                          <a:schemeClr val="accent1"/>
                        </a:solidFill>
                        <a:latin typeface="Cambria Math" panose="02040503050406030204" pitchFamily="18" charset="0"/>
                        <a:sym typeface="Wingdings" pitchFamily="2" charset="2"/>
                      </a:rPr>
                      <m:t>h</m:t>
                    </m:r>
                    <m:r>
                      <a:rPr lang="en-US" b="0" i="1" dirty="0" smtClean="0">
                        <a:solidFill>
                          <a:schemeClr val="accent1"/>
                        </a:solidFill>
                        <a:latin typeface="Cambria Math" panose="02040503050406030204" pitchFamily="18" charset="0"/>
                        <a:sym typeface="Wingdings" pitchFamily="2" charset="2"/>
                      </a:rPr>
                      <m:t>=</m:t>
                    </m:r>
                    <m:r>
                      <a:rPr lang="en-US" i="1" dirty="0" smtClean="0">
                        <a:solidFill>
                          <a:schemeClr val="accent1"/>
                        </a:solidFill>
                        <a:latin typeface="Cambria Math" panose="02040503050406030204" pitchFamily="18" charset="0"/>
                        <a:sym typeface="Wingdings" pitchFamily="2" charset="2"/>
                      </a:rPr>
                      <m:t>−16</m:t>
                    </m:r>
                    <m:d>
                      <m:dPr>
                        <m:ctrlPr>
                          <a:rPr lang="en-US" i="1" dirty="0" smtClean="0">
                            <a:solidFill>
                              <a:schemeClr val="accent1"/>
                            </a:solidFill>
                            <a:latin typeface="Cambria Math" panose="02040503050406030204" pitchFamily="18" charset="0"/>
                            <a:sym typeface="Wingdings" pitchFamily="2" charset="2"/>
                          </a:rPr>
                        </m:ctrlPr>
                      </m:dPr>
                      <m:e>
                        <m:r>
                          <a:rPr lang="en-US" i="1" dirty="0" smtClean="0">
                            <a:solidFill>
                              <a:schemeClr val="accent1"/>
                            </a:solidFill>
                            <a:latin typeface="Cambria Math" panose="02040503050406030204" pitchFamily="18" charset="0"/>
                            <a:sym typeface="Wingdings" pitchFamily="2" charset="2"/>
                          </a:rPr>
                          <m:t>2.5</m:t>
                        </m:r>
                      </m:e>
                    </m:d>
                    <m:d>
                      <m:dPr>
                        <m:ctrlPr>
                          <a:rPr lang="en-US" i="1" dirty="0" smtClean="0">
                            <a:solidFill>
                              <a:schemeClr val="accent1"/>
                            </a:solidFill>
                            <a:latin typeface="Cambria Math" panose="02040503050406030204" pitchFamily="18" charset="0"/>
                            <a:sym typeface="Wingdings" pitchFamily="2" charset="2"/>
                          </a:rPr>
                        </m:ctrlPr>
                      </m:dPr>
                      <m:e>
                        <m:r>
                          <a:rPr lang="en-US" i="1" dirty="0" smtClean="0">
                            <a:solidFill>
                              <a:schemeClr val="accent1"/>
                            </a:solidFill>
                            <a:latin typeface="Cambria Math" panose="02040503050406030204" pitchFamily="18" charset="0"/>
                            <a:sym typeface="Wingdings" pitchFamily="2" charset="2"/>
                          </a:rPr>
                          <m:t>2.5</m:t>
                        </m:r>
                        <m:r>
                          <a:rPr lang="en-US" b="0" i="1" dirty="0" smtClean="0">
                            <a:solidFill>
                              <a:schemeClr val="accent1"/>
                            </a:solidFill>
                            <a:latin typeface="Cambria Math" panose="02040503050406030204" pitchFamily="18" charset="0"/>
                            <a:sym typeface="Wingdings" pitchFamily="2" charset="2"/>
                          </a:rPr>
                          <m:t>−</m:t>
                        </m:r>
                        <m:r>
                          <a:rPr lang="en-US" i="1" dirty="0" smtClean="0">
                            <a:solidFill>
                              <a:schemeClr val="accent1"/>
                            </a:solidFill>
                            <a:latin typeface="Cambria Math" panose="02040503050406030204" pitchFamily="18" charset="0"/>
                            <a:sym typeface="Wingdings" pitchFamily="2" charset="2"/>
                          </a:rPr>
                          <m:t>5</m:t>
                        </m:r>
                      </m:e>
                    </m:d>
                  </m:oMath>
                </a14:m>
                <a:endParaRPr lang="en-US" i="1" dirty="0">
                  <a:solidFill>
                    <a:schemeClr val="accent1"/>
                  </a:solidFill>
                  <a:latin typeface="Cambria Math" panose="02040503050406030204" pitchFamily="18" charset="0"/>
                  <a:sym typeface="Wingdings" pitchFamily="2" charset="2"/>
                </a:endParaRPr>
              </a:p>
              <a:p>
                <a:pPr lvl="1"/>
                <a:r>
                  <a:rPr lang="en-US" i="1" dirty="0">
                    <a:solidFill>
                      <a:schemeClr val="accent1"/>
                    </a:solidFill>
                    <a:sym typeface="Wingdings" pitchFamily="2" charset="2"/>
                  </a:rPr>
                  <a:t>h</a:t>
                </a:r>
                <a:r>
                  <a:rPr lang="en-US" i="0" dirty="0">
                    <a:solidFill>
                      <a:schemeClr val="accent1"/>
                    </a:solidFill>
                    <a:sym typeface="Wingdings" pitchFamily="2" charset="2"/>
                  </a:rPr>
                  <a:t> = 100</a:t>
                </a:r>
                <a:r>
                  <a:rPr lang="en-US" dirty="0">
                    <a:solidFill>
                      <a:schemeClr val="accent1"/>
                    </a:solidFill>
                    <a:sym typeface="Wingdings" pitchFamily="2" charset="2"/>
                  </a:rPr>
                  <a:t> feet</a:t>
                </a:r>
                <a:endParaRPr lang="en-US" dirty="0">
                  <a:solidFill>
                    <a:schemeClr val="accent1"/>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48200" y="1200150"/>
                <a:ext cx="4495800" cy="3943350"/>
              </a:xfrm>
              <a:blipFill>
                <a:blip r:embed="rId7"/>
                <a:stretch>
                  <a:fillRect t="-1855"/>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4.2 Graph Quadratic Functions in Vertex or Intercept Form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Autofit/>
              </a:bodyPr>
              <a:lstStyle/>
              <a:p>
                <a:pPr>
                  <a:buNone/>
                </a:pPr>
                <a:r>
                  <a:rPr lang="en-US" sz="2000" dirty="0"/>
                  <a:t>FOIL</a:t>
                </a:r>
              </a:p>
              <a:p>
                <a:pPr lvl="0"/>
                <a:r>
                  <a:rPr lang="en-US" sz="2000" dirty="0"/>
                  <a:t>To multiply </a:t>
                </a:r>
                <a14:m>
                  <m:oMath xmlns:m="http://schemas.openxmlformats.org/officeDocument/2006/math">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𝑥</m:t>
                        </m:r>
                        <m:r>
                          <a:rPr lang="en-US" sz="2000" i="1" dirty="0" smtClean="0">
                            <a:latin typeface="Cambria Math" panose="02040503050406030204" pitchFamily="18" charset="0"/>
                          </a:rPr>
                          <m:t>+2</m:t>
                        </m:r>
                      </m:e>
                    </m:d>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𝑥</m:t>
                        </m:r>
                        <m:r>
                          <a:rPr lang="en-US" sz="2000" b="0" i="1" dirty="0" smtClean="0">
                            <a:latin typeface="Cambria Math" panose="02040503050406030204" pitchFamily="18" charset="0"/>
                          </a:rPr>
                          <m:t>−</m:t>
                        </m:r>
                        <m:r>
                          <a:rPr lang="en-US" sz="2000" i="1" dirty="0" smtClean="0">
                            <a:latin typeface="Cambria Math" panose="02040503050406030204" pitchFamily="18" charset="0"/>
                          </a:rPr>
                          <m:t>3</m:t>
                        </m:r>
                      </m:e>
                    </m:d>
                  </m:oMath>
                </a14:m>
                <a:endParaRPr lang="en-US" sz="2000" dirty="0"/>
              </a:p>
              <a:p>
                <a:pPr lvl="1"/>
                <a:r>
                  <a:rPr lang="en-US" sz="1800" dirty="0"/>
                  <a:t>First </a:t>
                </a:r>
                <a:r>
                  <a:rPr lang="en-US" sz="1800" dirty="0">
                    <a:sym typeface="Wingdings"/>
                  </a:rPr>
                  <a:t></a:t>
                </a:r>
                <a:r>
                  <a:rPr lang="en-US" sz="1800" dirty="0"/>
                  <a:t>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b="0" i="1" dirty="0" smtClean="0">
                        <a:latin typeface="Cambria Math" panose="02040503050406030204" pitchFamily="18" charset="0"/>
                      </a:rPr>
                      <m:t>=</m:t>
                    </m:r>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𝑥</m:t>
                        </m:r>
                      </m:e>
                      <m:sup>
                        <m:r>
                          <a:rPr lang="en-US" sz="1800" b="0" i="1" dirty="0" smtClean="0">
                            <a:latin typeface="Cambria Math" panose="02040503050406030204" pitchFamily="18" charset="0"/>
                          </a:rPr>
                          <m:t>2</m:t>
                        </m:r>
                      </m:sup>
                    </m:sSup>
                  </m:oMath>
                </a14:m>
                <a:endParaRPr lang="en-US" sz="1800" dirty="0"/>
              </a:p>
              <a:p>
                <a:pPr lvl="1"/>
                <a:r>
                  <a:rPr lang="en-US" sz="1800" dirty="0"/>
                  <a:t>Outer </a:t>
                </a:r>
                <a:r>
                  <a:rPr lang="en-US" sz="1800" dirty="0">
                    <a:sym typeface="Wingdings"/>
                  </a:rPr>
                  <a:t></a:t>
                </a:r>
                <a:r>
                  <a:rPr lang="en-US" sz="1800" dirty="0"/>
                  <a:t> </a:t>
                </a:r>
                <a14:m>
                  <m:oMath xmlns:m="http://schemas.openxmlformats.org/officeDocument/2006/math">
                    <m:r>
                      <a:rPr lang="en-US" sz="1800" i="1" dirty="0" smtClean="0">
                        <a:latin typeface="Cambria Math" panose="02040503050406030204" pitchFamily="18" charset="0"/>
                      </a:rPr>
                      <m:t>−3</m:t>
                    </m:r>
                    <m:r>
                      <a:rPr lang="en-US" sz="1800" i="1" dirty="0" smtClean="0">
                        <a:latin typeface="Cambria Math" panose="02040503050406030204" pitchFamily="18" charset="0"/>
                      </a:rPr>
                      <m:t>𝑥</m:t>
                    </m:r>
                  </m:oMath>
                </a14:m>
                <a:endParaRPr lang="en-US" sz="1800" dirty="0"/>
              </a:p>
              <a:p>
                <a:pPr lvl="1"/>
                <a:r>
                  <a:rPr lang="en-US" sz="1800" dirty="0"/>
                  <a:t>Inner </a:t>
                </a:r>
                <a:r>
                  <a:rPr lang="en-US" sz="1800" dirty="0">
                    <a:sym typeface="Wingdings"/>
                  </a:rPr>
                  <a:t></a:t>
                </a:r>
                <a:r>
                  <a:rPr lang="en-US" sz="1800" dirty="0"/>
                  <a:t> </a:t>
                </a:r>
                <a14:m>
                  <m:oMath xmlns:m="http://schemas.openxmlformats.org/officeDocument/2006/math">
                    <m:r>
                      <a:rPr lang="en-US" sz="1800" i="1" dirty="0" smtClean="0">
                        <a:latin typeface="Cambria Math" panose="02040503050406030204" pitchFamily="18" charset="0"/>
                      </a:rPr>
                      <m:t>2</m:t>
                    </m:r>
                    <m:r>
                      <a:rPr lang="en-US" sz="1800" i="1" dirty="0" smtClean="0">
                        <a:latin typeface="Cambria Math" panose="02040503050406030204" pitchFamily="18" charset="0"/>
                      </a:rPr>
                      <m:t>𝑥</m:t>
                    </m:r>
                  </m:oMath>
                </a14:m>
                <a:endParaRPr lang="en-US" sz="1800" dirty="0"/>
              </a:p>
              <a:p>
                <a:pPr lvl="1"/>
                <a:r>
                  <a:rPr lang="en-US" sz="1800" dirty="0"/>
                  <a:t>Last </a:t>
                </a:r>
                <a:r>
                  <a:rPr lang="en-US" sz="1800" dirty="0">
                    <a:sym typeface="Wingdings"/>
                  </a:rPr>
                  <a:t></a:t>
                </a:r>
                <a:r>
                  <a:rPr lang="en-US" sz="1800" dirty="0"/>
                  <a:t> </a:t>
                </a:r>
                <a14:m>
                  <m:oMath xmlns:m="http://schemas.openxmlformats.org/officeDocument/2006/math">
                    <m:r>
                      <a:rPr lang="en-US" sz="1800" i="1" dirty="0" smtClean="0">
                        <a:latin typeface="Cambria Math" panose="02040503050406030204" pitchFamily="18" charset="0"/>
                      </a:rPr>
                      <m:t>2·−3 = −6</m:t>
                    </m:r>
                  </m:oMath>
                </a14:m>
                <a:endParaRPr lang="en-US" sz="1800" dirty="0"/>
              </a:p>
              <a:p>
                <a:pPr lvl="1"/>
                <a:r>
                  <a:rPr lang="en-US" sz="1800" dirty="0"/>
                  <a:t>Add together </a:t>
                </a:r>
                <a:r>
                  <a:rPr lang="en-US" sz="1800" dirty="0">
                    <a:sym typeface="Wingdings"/>
                  </a:rPr>
                  <a:t></a:t>
                </a:r>
                <a:r>
                  <a:rPr lang="en-US" sz="1800" dirty="0"/>
                  <a:t> </a:t>
                </a:r>
                <a14:m>
                  <m:oMath xmlns:m="http://schemas.openxmlformats.org/officeDocument/2006/math">
                    <m:sSup>
                      <m:sSupPr>
                        <m:ctrlPr>
                          <a:rPr lang="en-US" sz="1800" b="0" i="1" dirty="0" smtClean="0">
                            <a:latin typeface="Cambria Math" panose="02040503050406030204" pitchFamily="18" charset="0"/>
                          </a:rPr>
                        </m:ctrlPr>
                      </m:sSupPr>
                      <m:e>
                        <m:r>
                          <a:rPr lang="en-US" sz="1800" i="1" dirty="0" smtClean="0">
                            <a:latin typeface="Cambria Math" panose="02040503050406030204" pitchFamily="18" charset="0"/>
                          </a:rPr>
                          <m:t>𝑥</m:t>
                        </m:r>
                      </m:e>
                      <m:sup>
                        <m:r>
                          <a:rPr lang="en-US" sz="1800" b="0" i="1" dirty="0" smtClean="0">
                            <a:latin typeface="Cambria Math" panose="02040503050406030204" pitchFamily="18" charset="0"/>
                          </a:rPr>
                          <m:t>2</m:t>
                        </m:r>
                      </m:sup>
                    </m:sSup>
                    <m:r>
                      <a:rPr lang="en-US" sz="1800" b="0" i="1" dirty="0" smtClean="0">
                        <a:latin typeface="Cambria Math" panose="02040503050406030204" pitchFamily="18" charset="0"/>
                      </a:rPr>
                      <m:t>−</m:t>
                    </m:r>
                    <m:r>
                      <a:rPr lang="en-US" sz="1800" i="1" dirty="0" smtClean="0">
                        <a:latin typeface="Cambria Math" panose="02040503050406030204" pitchFamily="18" charset="0"/>
                      </a:rPr>
                      <m:t>𝑥</m:t>
                    </m:r>
                    <m:r>
                      <a:rPr lang="en-US" sz="1800" b="0" i="1" dirty="0" smtClean="0">
                        <a:latin typeface="Cambria Math" panose="02040503050406030204" pitchFamily="18" charset="0"/>
                      </a:rPr>
                      <m:t>−</m:t>
                    </m:r>
                    <m:r>
                      <a:rPr lang="en-US" sz="1800" i="1" dirty="0" smtClean="0">
                        <a:latin typeface="Cambria Math" panose="02040503050406030204" pitchFamily="18" charset="0"/>
                      </a:rPr>
                      <m:t>6</m:t>
                    </m:r>
                  </m:oMath>
                </a14:m>
                <a:endParaRPr lang="en-US" sz="1800" dirty="0"/>
              </a:p>
              <a:p>
                <a:pPr>
                  <a:buNone/>
                </a:pPr>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355" t="-1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pPr lvl="0"/>
                <a:r>
                  <a:rPr lang="en-US" sz="2000" dirty="0"/>
                  <a:t>To multiply </a:t>
                </a:r>
                <a14:m>
                  <m:oMath xmlns:m="http://schemas.openxmlformats.org/officeDocument/2006/math">
                    <m:sSup>
                      <m:sSupPr>
                        <m:ctrlPr>
                          <a:rPr lang="en-US" sz="2000" b="0" i="1" dirty="0" smtClean="0">
                            <a:latin typeface="Cambria Math" panose="02040503050406030204" pitchFamily="18" charset="0"/>
                          </a:rPr>
                        </m:ctrlPr>
                      </m:sSupPr>
                      <m:e>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𝑥</m:t>
                            </m:r>
                            <m:r>
                              <a:rPr lang="en-US" sz="2000" b="0" i="1" dirty="0" smtClean="0">
                                <a:latin typeface="Cambria Math" panose="02040503050406030204" pitchFamily="18" charset="0"/>
                              </a:rPr>
                              <m:t>−</m:t>
                            </m:r>
                            <m:r>
                              <a:rPr lang="en-US" sz="2000" i="1" dirty="0" smtClean="0">
                                <a:latin typeface="Cambria Math" panose="02040503050406030204" pitchFamily="18" charset="0"/>
                              </a:rPr>
                              <m:t>2</m:t>
                            </m:r>
                          </m:e>
                        </m:d>
                      </m:e>
                      <m:sup>
                        <m:r>
                          <a:rPr lang="en-US" sz="2000" b="0" i="1" dirty="0" smtClean="0">
                            <a:latin typeface="Cambria Math" panose="02040503050406030204" pitchFamily="18" charset="0"/>
                          </a:rPr>
                          <m:t>2</m:t>
                        </m:r>
                      </m:sup>
                    </m:sSup>
                  </m:oMath>
                </a14:m>
                <a:endParaRPr lang="en-US" sz="2000" dirty="0"/>
              </a:p>
              <a:p>
                <a:pPr lvl="1"/>
                <a14:m>
                  <m:oMath xmlns:m="http://schemas.openxmlformats.org/officeDocument/2006/math">
                    <m:d>
                      <m:dPr>
                        <m:ctrlPr>
                          <a:rPr lang="en-US" sz="1800" i="1" dirty="0" smtClean="0">
                            <a:latin typeface="Cambria Math" panose="02040503050406030204" pitchFamily="18" charset="0"/>
                          </a:rPr>
                        </m:ctrlPr>
                      </m:dPr>
                      <m:e>
                        <m:r>
                          <a:rPr lang="en-US" sz="1800" i="1" dirty="0" smtClean="0">
                            <a:latin typeface="Cambria Math" panose="02040503050406030204" pitchFamily="18" charset="0"/>
                          </a:rPr>
                          <m:t>𝑥</m:t>
                        </m:r>
                        <m:r>
                          <a:rPr lang="en-US" sz="1800" b="0" i="1" dirty="0" smtClean="0">
                            <a:latin typeface="Cambria Math" panose="02040503050406030204" pitchFamily="18" charset="0"/>
                          </a:rPr>
                          <m:t>−</m:t>
                        </m:r>
                        <m:r>
                          <a:rPr lang="en-US" sz="1800" i="1" dirty="0" smtClean="0">
                            <a:latin typeface="Cambria Math" panose="02040503050406030204" pitchFamily="18" charset="0"/>
                          </a:rPr>
                          <m:t>2</m:t>
                        </m:r>
                      </m:e>
                    </m:d>
                    <m:d>
                      <m:dPr>
                        <m:ctrlPr>
                          <a:rPr lang="en-US" sz="1800" i="1" dirty="0" smtClean="0">
                            <a:latin typeface="Cambria Math" panose="02040503050406030204" pitchFamily="18" charset="0"/>
                          </a:rPr>
                        </m:ctrlPr>
                      </m:dPr>
                      <m:e>
                        <m:r>
                          <a:rPr lang="en-US" sz="1800" i="1" dirty="0" smtClean="0">
                            <a:latin typeface="Cambria Math" panose="02040503050406030204" pitchFamily="18" charset="0"/>
                          </a:rPr>
                          <m:t>𝑥</m:t>
                        </m:r>
                        <m:r>
                          <a:rPr lang="en-US" sz="1800" b="0" i="1" dirty="0" smtClean="0">
                            <a:latin typeface="Cambria Math" panose="02040503050406030204" pitchFamily="18" charset="0"/>
                          </a:rPr>
                          <m:t>−</m:t>
                        </m:r>
                        <m:r>
                          <a:rPr lang="en-US" sz="1800" i="1" dirty="0" smtClean="0">
                            <a:latin typeface="Cambria Math" panose="02040503050406030204" pitchFamily="18" charset="0"/>
                          </a:rPr>
                          <m:t>2</m:t>
                        </m:r>
                      </m:e>
                    </m:d>
                  </m:oMath>
                </a14:m>
                <a:endParaRPr lang="en-US" sz="1800" dirty="0"/>
              </a:p>
              <a:p>
                <a:pPr lvl="1"/>
                <a:r>
                  <a:rPr lang="en-US" sz="1800" dirty="0"/>
                  <a:t>FOIL</a:t>
                </a:r>
              </a:p>
              <a:p>
                <a:pPr lvl="1"/>
                <a14:m>
                  <m:oMath xmlns:m="http://schemas.openxmlformats.org/officeDocument/2006/math">
                    <m:sSup>
                      <m:sSupPr>
                        <m:ctrlPr>
                          <a:rPr lang="en-US" sz="1800" b="0" i="1" dirty="0" smtClean="0">
                            <a:latin typeface="Cambria Math" panose="02040503050406030204" pitchFamily="18" charset="0"/>
                          </a:rPr>
                        </m:ctrlPr>
                      </m:sSupPr>
                      <m:e>
                        <m:r>
                          <a:rPr lang="en-US" sz="1800" i="1" dirty="0" smtClean="0">
                            <a:latin typeface="Cambria Math" panose="02040503050406030204" pitchFamily="18" charset="0"/>
                          </a:rPr>
                          <m:t>𝑥</m:t>
                        </m:r>
                      </m:e>
                      <m:sup>
                        <m:r>
                          <a:rPr lang="en-US" sz="1800" b="0" i="1" dirty="0" smtClean="0">
                            <a:latin typeface="Cambria Math" panose="02040503050406030204" pitchFamily="18" charset="0"/>
                          </a:rPr>
                          <m:t>2</m:t>
                        </m:r>
                      </m:sup>
                    </m:sSup>
                    <m:r>
                      <a:rPr lang="en-US" sz="1800" b="0" i="1" dirty="0" smtClean="0">
                        <a:latin typeface="Cambria Math" panose="02040503050406030204" pitchFamily="18" charset="0"/>
                      </a:rPr>
                      <m:t>−</m:t>
                    </m:r>
                    <m:r>
                      <a:rPr lang="en-US" sz="1800" i="1" dirty="0">
                        <a:latin typeface="Cambria Math" panose="02040503050406030204" pitchFamily="18" charset="0"/>
                      </a:rPr>
                      <m:t>4</m:t>
                    </m:r>
                    <m:r>
                      <a:rPr lang="en-US" sz="1800" i="1" dirty="0">
                        <a:latin typeface="Cambria Math" panose="02040503050406030204" pitchFamily="18" charset="0"/>
                      </a:rPr>
                      <m:t>𝑥</m:t>
                    </m:r>
                    <m:r>
                      <a:rPr lang="en-US" sz="1800" i="1" dirty="0">
                        <a:latin typeface="Cambria Math" panose="02040503050406030204" pitchFamily="18" charset="0"/>
                      </a:rPr>
                      <m:t>+4</m:t>
                    </m:r>
                  </m:oMath>
                </a14:m>
                <a:endParaRPr lang="en-US" sz="1800"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1221" t="-1077"/>
                </a:stretch>
              </a:blipFill>
            </p:spPr>
            <p:txBody>
              <a:bodyPr/>
              <a:lstStyle/>
              <a:p>
                <a:r>
                  <a:rPr lang="en-US">
                    <a:noFill/>
                  </a:rPr>
                  <a:t> </a:t>
                </a:r>
              </a:p>
            </p:txBody>
          </p:sp>
        </mc:Fallback>
      </mc:AlternateContent>
      <p:sp>
        <p:nvSpPr>
          <p:cNvPr id="5" name="Freeform 4"/>
          <p:cNvSpPr/>
          <p:nvPr/>
        </p:nvSpPr>
        <p:spPr>
          <a:xfrm>
            <a:off x="1909482" y="1559859"/>
            <a:ext cx="779930" cy="143435"/>
          </a:xfrm>
          <a:custGeom>
            <a:avLst/>
            <a:gdLst>
              <a:gd name="connsiteX0" fmla="*/ 0 w 779930"/>
              <a:gd name="connsiteY0" fmla="*/ 143435 h 143435"/>
              <a:gd name="connsiteX1" fmla="*/ 80683 w 779930"/>
              <a:gd name="connsiteY1" fmla="*/ 80682 h 143435"/>
              <a:gd name="connsiteX2" fmla="*/ 107577 w 779930"/>
              <a:gd name="connsiteY2" fmla="*/ 71717 h 143435"/>
              <a:gd name="connsiteX3" fmla="*/ 134471 w 779930"/>
              <a:gd name="connsiteY3" fmla="*/ 53788 h 143435"/>
              <a:gd name="connsiteX4" fmla="*/ 188259 w 779930"/>
              <a:gd name="connsiteY4" fmla="*/ 35859 h 143435"/>
              <a:gd name="connsiteX5" fmla="*/ 206189 w 779930"/>
              <a:gd name="connsiteY5" fmla="*/ 17929 h 143435"/>
              <a:gd name="connsiteX6" fmla="*/ 331694 w 779930"/>
              <a:gd name="connsiteY6" fmla="*/ 0 h 143435"/>
              <a:gd name="connsiteX7" fmla="*/ 555812 w 779930"/>
              <a:gd name="connsiteY7" fmla="*/ 8965 h 143435"/>
              <a:gd name="connsiteX8" fmla="*/ 609600 w 779930"/>
              <a:gd name="connsiteY8" fmla="*/ 26894 h 143435"/>
              <a:gd name="connsiteX9" fmla="*/ 654424 w 779930"/>
              <a:gd name="connsiteY9" fmla="*/ 53788 h 143435"/>
              <a:gd name="connsiteX10" fmla="*/ 681318 w 779930"/>
              <a:gd name="connsiteY10" fmla="*/ 71717 h 143435"/>
              <a:gd name="connsiteX11" fmla="*/ 699247 w 779930"/>
              <a:gd name="connsiteY11" fmla="*/ 89647 h 143435"/>
              <a:gd name="connsiteX12" fmla="*/ 726142 w 779930"/>
              <a:gd name="connsiteY12" fmla="*/ 98612 h 143435"/>
              <a:gd name="connsiteX13" fmla="*/ 779930 w 779930"/>
              <a:gd name="connsiteY13" fmla="*/ 134470 h 14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9930" h="143435">
                <a:moveTo>
                  <a:pt x="0" y="143435"/>
                </a:moveTo>
                <a:cubicBezTo>
                  <a:pt x="11897" y="133521"/>
                  <a:pt x="57530" y="92259"/>
                  <a:pt x="80683" y="80682"/>
                </a:cubicBezTo>
                <a:cubicBezTo>
                  <a:pt x="89135" y="76456"/>
                  <a:pt x="99125" y="75943"/>
                  <a:pt x="107577" y="71717"/>
                </a:cubicBezTo>
                <a:cubicBezTo>
                  <a:pt x="117214" y="66899"/>
                  <a:pt x="124625" y="58164"/>
                  <a:pt x="134471" y="53788"/>
                </a:cubicBezTo>
                <a:cubicBezTo>
                  <a:pt x="151741" y="46112"/>
                  <a:pt x="188259" y="35859"/>
                  <a:pt x="188259" y="35859"/>
                </a:cubicBezTo>
                <a:cubicBezTo>
                  <a:pt x="194236" y="29882"/>
                  <a:pt x="198629" y="21709"/>
                  <a:pt x="206189" y="17929"/>
                </a:cubicBezTo>
                <a:cubicBezTo>
                  <a:pt x="230559" y="5744"/>
                  <a:pt x="328807" y="289"/>
                  <a:pt x="331694" y="0"/>
                </a:cubicBezTo>
                <a:cubicBezTo>
                  <a:pt x="406400" y="2988"/>
                  <a:pt x="481394" y="1763"/>
                  <a:pt x="555812" y="8965"/>
                </a:cubicBezTo>
                <a:cubicBezTo>
                  <a:pt x="574623" y="10785"/>
                  <a:pt x="609600" y="26894"/>
                  <a:pt x="609600" y="26894"/>
                </a:cubicBezTo>
                <a:cubicBezTo>
                  <a:pt x="644621" y="61913"/>
                  <a:pt x="607874" y="30513"/>
                  <a:pt x="654424" y="53788"/>
                </a:cubicBezTo>
                <a:cubicBezTo>
                  <a:pt x="664061" y="58606"/>
                  <a:pt x="672905" y="64986"/>
                  <a:pt x="681318" y="71717"/>
                </a:cubicBezTo>
                <a:cubicBezTo>
                  <a:pt x="687918" y="76997"/>
                  <a:pt x="691999" y="85298"/>
                  <a:pt x="699247" y="89647"/>
                </a:cubicBezTo>
                <a:cubicBezTo>
                  <a:pt x="707350" y="94509"/>
                  <a:pt x="717881" y="94023"/>
                  <a:pt x="726142" y="98612"/>
                </a:cubicBezTo>
                <a:cubicBezTo>
                  <a:pt x="744979" y="109077"/>
                  <a:pt x="779930" y="134470"/>
                  <a:pt x="779930" y="13447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864659" y="1425388"/>
            <a:ext cx="1237129" cy="251012"/>
          </a:xfrm>
          <a:custGeom>
            <a:avLst/>
            <a:gdLst>
              <a:gd name="connsiteX0" fmla="*/ 0 w 1237129"/>
              <a:gd name="connsiteY0" fmla="*/ 251012 h 251012"/>
              <a:gd name="connsiteX1" fmla="*/ 17929 w 1237129"/>
              <a:gd name="connsiteY1" fmla="*/ 197224 h 251012"/>
              <a:gd name="connsiteX2" fmla="*/ 44823 w 1237129"/>
              <a:gd name="connsiteY2" fmla="*/ 179294 h 251012"/>
              <a:gd name="connsiteX3" fmla="*/ 62753 w 1237129"/>
              <a:gd name="connsiteY3" fmla="*/ 161365 h 251012"/>
              <a:gd name="connsiteX4" fmla="*/ 89647 w 1237129"/>
              <a:gd name="connsiteY4" fmla="*/ 143436 h 251012"/>
              <a:gd name="connsiteX5" fmla="*/ 125506 w 1237129"/>
              <a:gd name="connsiteY5" fmla="*/ 107577 h 251012"/>
              <a:gd name="connsiteX6" fmla="*/ 179294 w 1237129"/>
              <a:gd name="connsiteY6" fmla="*/ 89647 h 251012"/>
              <a:gd name="connsiteX7" fmla="*/ 206188 w 1237129"/>
              <a:gd name="connsiteY7" fmla="*/ 71718 h 251012"/>
              <a:gd name="connsiteX8" fmla="*/ 286870 w 1237129"/>
              <a:gd name="connsiteY8" fmla="*/ 44824 h 251012"/>
              <a:gd name="connsiteX9" fmla="*/ 313765 w 1237129"/>
              <a:gd name="connsiteY9" fmla="*/ 35859 h 251012"/>
              <a:gd name="connsiteX10" fmla="*/ 340659 w 1237129"/>
              <a:gd name="connsiteY10" fmla="*/ 17930 h 251012"/>
              <a:gd name="connsiteX11" fmla="*/ 385482 w 1237129"/>
              <a:gd name="connsiteY11" fmla="*/ 8965 h 251012"/>
              <a:gd name="connsiteX12" fmla="*/ 421341 w 1237129"/>
              <a:gd name="connsiteY12" fmla="*/ 0 h 251012"/>
              <a:gd name="connsiteX13" fmla="*/ 744070 w 1237129"/>
              <a:gd name="connsiteY13" fmla="*/ 8965 h 251012"/>
              <a:gd name="connsiteX14" fmla="*/ 779929 w 1237129"/>
              <a:gd name="connsiteY14" fmla="*/ 17930 h 251012"/>
              <a:gd name="connsiteX15" fmla="*/ 824753 w 1237129"/>
              <a:gd name="connsiteY15" fmla="*/ 26894 h 251012"/>
              <a:gd name="connsiteX16" fmla="*/ 878541 w 1237129"/>
              <a:gd name="connsiteY16" fmla="*/ 44824 h 251012"/>
              <a:gd name="connsiteX17" fmla="*/ 905435 w 1237129"/>
              <a:gd name="connsiteY17" fmla="*/ 53788 h 251012"/>
              <a:gd name="connsiteX18" fmla="*/ 950259 w 1237129"/>
              <a:gd name="connsiteY18" fmla="*/ 80683 h 251012"/>
              <a:gd name="connsiteX19" fmla="*/ 977153 w 1237129"/>
              <a:gd name="connsiteY19" fmla="*/ 98612 h 251012"/>
              <a:gd name="connsiteX20" fmla="*/ 1004047 w 1237129"/>
              <a:gd name="connsiteY20" fmla="*/ 107577 h 251012"/>
              <a:gd name="connsiteX21" fmla="*/ 1030941 w 1237129"/>
              <a:gd name="connsiteY21" fmla="*/ 125506 h 251012"/>
              <a:gd name="connsiteX22" fmla="*/ 1084729 w 1237129"/>
              <a:gd name="connsiteY22" fmla="*/ 143436 h 251012"/>
              <a:gd name="connsiteX23" fmla="*/ 1102659 w 1237129"/>
              <a:gd name="connsiteY23" fmla="*/ 161365 h 251012"/>
              <a:gd name="connsiteX24" fmla="*/ 1156447 w 1237129"/>
              <a:gd name="connsiteY24" fmla="*/ 179294 h 251012"/>
              <a:gd name="connsiteX25" fmla="*/ 1174376 w 1237129"/>
              <a:gd name="connsiteY25" fmla="*/ 197224 h 251012"/>
              <a:gd name="connsiteX26" fmla="*/ 1237129 w 1237129"/>
              <a:gd name="connsiteY26" fmla="*/ 224118 h 2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7129" h="251012">
                <a:moveTo>
                  <a:pt x="0" y="251012"/>
                </a:moveTo>
                <a:cubicBezTo>
                  <a:pt x="5976" y="233083"/>
                  <a:pt x="7913" y="213251"/>
                  <a:pt x="17929" y="197224"/>
                </a:cubicBezTo>
                <a:cubicBezTo>
                  <a:pt x="23639" y="188087"/>
                  <a:pt x="36410" y="186025"/>
                  <a:pt x="44823" y="179294"/>
                </a:cubicBezTo>
                <a:cubicBezTo>
                  <a:pt x="51423" y="174014"/>
                  <a:pt x="56153" y="166645"/>
                  <a:pt x="62753" y="161365"/>
                </a:cubicBezTo>
                <a:cubicBezTo>
                  <a:pt x="71166" y="154635"/>
                  <a:pt x="81467" y="150448"/>
                  <a:pt x="89647" y="143436"/>
                </a:cubicBezTo>
                <a:cubicBezTo>
                  <a:pt x="102482" y="132435"/>
                  <a:pt x="109469" y="112923"/>
                  <a:pt x="125506" y="107577"/>
                </a:cubicBezTo>
                <a:cubicBezTo>
                  <a:pt x="143435" y="101600"/>
                  <a:pt x="163569" y="100130"/>
                  <a:pt x="179294" y="89647"/>
                </a:cubicBezTo>
                <a:cubicBezTo>
                  <a:pt x="188259" y="83671"/>
                  <a:pt x="196342" y="76094"/>
                  <a:pt x="206188" y="71718"/>
                </a:cubicBezTo>
                <a:cubicBezTo>
                  <a:pt x="206212" y="71707"/>
                  <a:pt x="273410" y="49310"/>
                  <a:pt x="286870" y="44824"/>
                </a:cubicBezTo>
                <a:cubicBezTo>
                  <a:pt x="295835" y="41836"/>
                  <a:pt x="305902" y="41101"/>
                  <a:pt x="313765" y="35859"/>
                </a:cubicBezTo>
                <a:cubicBezTo>
                  <a:pt x="322730" y="29883"/>
                  <a:pt x="330571" y="21713"/>
                  <a:pt x="340659" y="17930"/>
                </a:cubicBezTo>
                <a:cubicBezTo>
                  <a:pt x="354926" y="12580"/>
                  <a:pt x="370608" y="12270"/>
                  <a:pt x="385482" y="8965"/>
                </a:cubicBezTo>
                <a:cubicBezTo>
                  <a:pt x="397509" y="6292"/>
                  <a:pt x="409388" y="2988"/>
                  <a:pt x="421341" y="0"/>
                </a:cubicBezTo>
                <a:cubicBezTo>
                  <a:pt x="528917" y="2988"/>
                  <a:pt x="636586" y="3591"/>
                  <a:pt x="744070" y="8965"/>
                </a:cubicBezTo>
                <a:cubicBezTo>
                  <a:pt x="756376" y="9580"/>
                  <a:pt x="767901" y="15257"/>
                  <a:pt x="779929" y="17930"/>
                </a:cubicBezTo>
                <a:cubicBezTo>
                  <a:pt x="794803" y="21235"/>
                  <a:pt x="810053" y="22885"/>
                  <a:pt x="824753" y="26894"/>
                </a:cubicBezTo>
                <a:cubicBezTo>
                  <a:pt x="842986" y="31867"/>
                  <a:pt x="860612" y="38848"/>
                  <a:pt x="878541" y="44824"/>
                </a:cubicBezTo>
                <a:lnTo>
                  <a:pt x="905435" y="53788"/>
                </a:lnTo>
                <a:cubicBezTo>
                  <a:pt x="940455" y="88808"/>
                  <a:pt x="903710" y="57408"/>
                  <a:pt x="950259" y="80683"/>
                </a:cubicBezTo>
                <a:cubicBezTo>
                  <a:pt x="959896" y="85501"/>
                  <a:pt x="967516" y="93794"/>
                  <a:pt x="977153" y="98612"/>
                </a:cubicBezTo>
                <a:cubicBezTo>
                  <a:pt x="985605" y="102838"/>
                  <a:pt x="995595" y="103351"/>
                  <a:pt x="1004047" y="107577"/>
                </a:cubicBezTo>
                <a:cubicBezTo>
                  <a:pt x="1013684" y="112395"/>
                  <a:pt x="1021095" y="121130"/>
                  <a:pt x="1030941" y="125506"/>
                </a:cubicBezTo>
                <a:cubicBezTo>
                  <a:pt x="1048211" y="133182"/>
                  <a:pt x="1084729" y="143436"/>
                  <a:pt x="1084729" y="143436"/>
                </a:cubicBezTo>
                <a:cubicBezTo>
                  <a:pt x="1090706" y="149412"/>
                  <a:pt x="1095099" y="157585"/>
                  <a:pt x="1102659" y="161365"/>
                </a:cubicBezTo>
                <a:cubicBezTo>
                  <a:pt x="1119563" y="169817"/>
                  <a:pt x="1156447" y="179294"/>
                  <a:pt x="1156447" y="179294"/>
                </a:cubicBezTo>
                <a:cubicBezTo>
                  <a:pt x="1162423" y="185271"/>
                  <a:pt x="1166816" y="193444"/>
                  <a:pt x="1174376" y="197224"/>
                </a:cubicBezTo>
                <a:cubicBezTo>
                  <a:pt x="1251437" y="235755"/>
                  <a:pt x="1210495" y="197481"/>
                  <a:pt x="1237129" y="22411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21859" y="1891553"/>
            <a:ext cx="349623" cy="67218"/>
          </a:xfrm>
          <a:custGeom>
            <a:avLst/>
            <a:gdLst>
              <a:gd name="connsiteX0" fmla="*/ 0 w 349623"/>
              <a:gd name="connsiteY0" fmla="*/ 0 h 67218"/>
              <a:gd name="connsiteX1" fmla="*/ 44823 w 349623"/>
              <a:gd name="connsiteY1" fmla="*/ 26894 h 67218"/>
              <a:gd name="connsiteX2" fmla="*/ 62753 w 349623"/>
              <a:gd name="connsiteY2" fmla="*/ 44823 h 67218"/>
              <a:gd name="connsiteX3" fmla="*/ 134470 w 349623"/>
              <a:gd name="connsiteY3" fmla="*/ 62753 h 67218"/>
              <a:gd name="connsiteX4" fmla="*/ 340659 w 349623"/>
              <a:gd name="connsiteY4" fmla="*/ 35859 h 67218"/>
              <a:gd name="connsiteX5" fmla="*/ 349623 w 349623"/>
              <a:gd name="connsiteY5" fmla="*/ 17929 h 6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623" h="67218">
                <a:moveTo>
                  <a:pt x="0" y="0"/>
                </a:moveTo>
                <a:cubicBezTo>
                  <a:pt x="14941" y="8965"/>
                  <a:pt x="30644" y="16767"/>
                  <a:pt x="44823" y="26894"/>
                </a:cubicBezTo>
                <a:cubicBezTo>
                  <a:pt x="51701" y="31807"/>
                  <a:pt x="54905" y="41684"/>
                  <a:pt x="62753" y="44823"/>
                </a:cubicBezTo>
                <a:cubicBezTo>
                  <a:pt x="85632" y="53975"/>
                  <a:pt x="134470" y="62753"/>
                  <a:pt x="134470" y="62753"/>
                </a:cubicBezTo>
                <a:cubicBezTo>
                  <a:pt x="175072" y="60723"/>
                  <a:pt x="290884" y="85635"/>
                  <a:pt x="340659" y="35859"/>
                </a:cubicBezTo>
                <a:cubicBezTo>
                  <a:pt x="345384" y="31134"/>
                  <a:pt x="346635" y="23906"/>
                  <a:pt x="349623" y="17929"/>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21859" y="1909482"/>
            <a:ext cx="770965" cy="152400"/>
          </a:xfrm>
          <a:custGeom>
            <a:avLst/>
            <a:gdLst>
              <a:gd name="connsiteX0" fmla="*/ 0 w 770965"/>
              <a:gd name="connsiteY0" fmla="*/ 44824 h 152400"/>
              <a:gd name="connsiteX1" fmla="*/ 17929 w 770965"/>
              <a:gd name="connsiteY1" fmla="*/ 89647 h 152400"/>
              <a:gd name="connsiteX2" fmla="*/ 44823 w 770965"/>
              <a:gd name="connsiteY2" fmla="*/ 98612 h 152400"/>
              <a:gd name="connsiteX3" fmla="*/ 62753 w 770965"/>
              <a:gd name="connsiteY3" fmla="*/ 116542 h 152400"/>
              <a:gd name="connsiteX4" fmla="*/ 116541 w 770965"/>
              <a:gd name="connsiteY4" fmla="*/ 134471 h 152400"/>
              <a:gd name="connsiteX5" fmla="*/ 179294 w 770965"/>
              <a:gd name="connsiteY5" fmla="*/ 152400 h 152400"/>
              <a:gd name="connsiteX6" fmla="*/ 493059 w 770965"/>
              <a:gd name="connsiteY6" fmla="*/ 134471 h 152400"/>
              <a:gd name="connsiteX7" fmla="*/ 573741 w 770965"/>
              <a:gd name="connsiteY7" fmla="*/ 107577 h 152400"/>
              <a:gd name="connsiteX8" fmla="*/ 600635 w 770965"/>
              <a:gd name="connsiteY8" fmla="*/ 98612 h 152400"/>
              <a:gd name="connsiteX9" fmla="*/ 627529 w 770965"/>
              <a:gd name="connsiteY9" fmla="*/ 89647 h 152400"/>
              <a:gd name="connsiteX10" fmla="*/ 699247 w 770965"/>
              <a:gd name="connsiteY10" fmla="*/ 53789 h 152400"/>
              <a:gd name="connsiteX11" fmla="*/ 726141 w 770965"/>
              <a:gd name="connsiteY11" fmla="*/ 44824 h 152400"/>
              <a:gd name="connsiteX12" fmla="*/ 770965 w 770965"/>
              <a:gd name="connsiteY12"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965" h="152400">
                <a:moveTo>
                  <a:pt x="0" y="44824"/>
                </a:moveTo>
                <a:cubicBezTo>
                  <a:pt x="5976" y="59765"/>
                  <a:pt x="7627" y="77285"/>
                  <a:pt x="17929" y="89647"/>
                </a:cubicBezTo>
                <a:cubicBezTo>
                  <a:pt x="23978" y="96906"/>
                  <a:pt x="36720" y="93750"/>
                  <a:pt x="44823" y="98612"/>
                </a:cubicBezTo>
                <a:cubicBezTo>
                  <a:pt x="52071" y="102961"/>
                  <a:pt x="55193" y="112762"/>
                  <a:pt x="62753" y="116542"/>
                </a:cubicBezTo>
                <a:cubicBezTo>
                  <a:pt x="79657" y="124994"/>
                  <a:pt x="98612" y="128495"/>
                  <a:pt x="116541" y="134471"/>
                </a:cubicBezTo>
                <a:cubicBezTo>
                  <a:pt x="155129" y="147334"/>
                  <a:pt x="134260" y="141142"/>
                  <a:pt x="179294" y="152400"/>
                </a:cubicBezTo>
                <a:cubicBezTo>
                  <a:pt x="189684" y="152000"/>
                  <a:pt x="422014" y="148680"/>
                  <a:pt x="493059" y="134471"/>
                </a:cubicBezTo>
                <a:cubicBezTo>
                  <a:pt x="493068" y="134469"/>
                  <a:pt x="560290" y="112061"/>
                  <a:pt x="573741" y="107577"/>
                </a:cubicBezTo>
                <a:lnTo>
                  <a:pt x="600635" y="98612"/>
                </a:lnTo>
                <a:lnTo>
                  <a:pt x="627529" y="89647"/>
                </a:lnTo>
                <a:cubicBezTo>
                  <a:pt x="658823" y="58354"/>
                  <a:pt x="637440" y="74391"/>
                  <a:pt x="699247" y="53789"/>
                </a:cubicBezTo>
                <a:lnTo>
                  <a:pt x="726141" y="44824"/>
                </a:lnTo>
                <a:lnTo>
                  <a:pt x="770965"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647764" y="1522881"/>
            <a:ext cx="779930" cy="143435"/>
          </a:xfrm>
          <a:custGeom>
            <a:avLst/>
            <a:gdLst>
              <a:gd name="connsiteX0" fmla="*/ 0 w 779930"/>
              <a:gd name="connsiteY0" fmla="*/ 143435 h 143435"/>
              <a:gd name="connsiteX1" fmla="*/ 80683 w 779930"/>
              <a:gd name="connsiteY1" fmla="*/ 80682 h 143435"/>
              <a:gd name="connsiteX2" fmla="*/ 107577 w 779930"/>
              <a:gd name="connsiteY2" fmla="*/ 71717 h 143435"/>
              <a:gd name="connsiteX3" fmla="*/ 134471 w 779930"/>
              <a:gd name="connsiteY3" fmla="*/ 53788 h 143435"/>
              <a:gd name="connsiteX4" fmla="*/ 188259 w 779930"/>
              <a:gd name="connsiteY4" fmla="*/ 35859 h 143435"/>
              <a:gd name="connsiteX5" fmla="*/ 206189 w 779930"/>
              <a:gd name="connsiteY5" fmla="*/ 17929 h 143435"/>
              <a:gd name="connsiteX6" fmla="*/ 331694 w 779930"/>
              <a:gd name="connsiteY6" fmla="*/ 0 h 143435"/>
              <a:gd name="connsiteX7" fmla="*/ 555812 w 779930"/>
              <a:gd name="connsiteY7" fmla="*/ 8965 h 143435"/>
              <a:gd name="connsiteX8" fmla="*/ 609600 w 779930"/>
              <a:gd name="connsiteY8" fmla="*/ 26894 h 143435"/>
              <a:gd name="connsiteX9" fmla="*/ 654424 w 779930"/>
              <a:gd name="connsiteY9" fmla="*/ 53788 h 143435"/>
              <a:gd name="connsiteX10" fmla="*/ 681318 w 779930"/>
              <a:gd name="connsiteY10" fmla="*/ 71717 h 143435"/>
              <a:gd name="connsiteX11" fmla="*/ 699247 w 779930"/>
              <a:gd name="connsiteY11" fmla="*/ 89647 h 143435"/>
              <a:gd name="connsiteX12" fmla="*/ 726142 w 779930"/>
              <a:gd name="connsiteY12" fmla="*/ 98612 h 143435"/>
              <a:gd name="connsiteX13" fmla="*/ 779930 w 779930"/>
              <a:gd name="connsiteY13" fmla="*/ 134470 h 14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9930" h="143435">
                <a:moveTo>
                  <a:pt x="0" y="143435"/>
                </a:moveTo>
                <a:cubicBezTo>
                  <a:pt x="11897" y="133521"/>
                  <a:pt x="57530" y="92259"/>
                  <a:pt x="80683" y="80682"/>
                </a:cubicBezTo>
                <a:cubicBezTo>
                  <a:pt x="89135" y="76456"/>
                  <a:pt x="99125" y="75943"/>
                  <a:pt x="107577" y="71717"/>
                </a:cubicBezTo>
                <a:cubicBezTo>
                  <a:pt x="117214" y="66899"/>
                  <a:pt x="124625" y="58164"/>
                  <a:pt x="134471" y="53788"/>
                </a:cubicBezTo>
                <a:cubicBezTo>
                  <a:pt x="151741" y="46112"/>
                  <a:pt x="188259" y="35859"/>
                  <a:pt x="188259" y="35859"/>
                </a:cubicBezTo>
                <a:cubicBezTo>
                  <a:pt x="194236" y="29882"/>
                  <a:pt x="198629" y="21709"/>
                  <a:pt x="206189" y="17929"/>
                </a:cubicBezTo>
                <a:cubicBezTo>
                  <a:pt x="230559" y="5744"/>
                  <a:pt x="328807" y="289"/>
                  <a:pt x="331694" y="0"/>
                </a:cubicBezTo>
                <a:cubicBezTo>
                  <a:pt x="406400" y="2988"/>
                  <a:pt x="481394" y="1763"/>
                  <a:pt x="555812" y="8965"/>
                </a:cubicBezTo>
                <a:cubicBezTo>
                  <a:pt x="574623" y="10785"/>
                  <a:pt x="609600" y="26894"/>
                  <a:pt x="609600" y="26894"/>
                </a:cubicBezTo>
                <a:cubicBezTo>
                  <a:pt x="644621" y="61913"/>
                  <a:pt x="607874" y="30513"/>
                  <a:pt x="654424" y="53788"/>
                </a:cubicBezTo>
                <a:cubicBezTo>
                  <a:pt x="664061" y="58606"/>
                  <a:pt x="672905" y="64986"/>
                  <a:pt x="681318" y="71717"/>
                </a:cubicBezTo>
                <a:cubicBezTo>
                  <a:pt x="687918" y="76997"/>
                  <a:pt x="691999" y="85298"/>
                  <a:pt x="699247" y="89647"/>
                </a:cubicBezTo>
                <a:cubicBezTo>
                  <a:pt x="707350" y="94509"/>
                  <a:pt x="717881" y="94023"/>
                  <a:pt x="726142" y="98612"/>
                </a:cubicBezTo>
                <a:cubicBezTo>
                  <a:pt x="744979" y="109077"/>
                  <a:pt x="779930" y="134470"/>
                  <a:pt x="779930" y="13447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602941" y="1388410"/>
            <a:ext cx="1237129" cy="251012"/>
          </a:xfrm>
          <a:custGeom>
            <a:avLst/>
            <a:gdLst>
              <a:gd name="connsiteX0" fmla="*/ 0 w 1237129"/>
              <a:gd name="connsiteY0" fmla="*/ 251012 h 251012"/>
              <a:gd name="connsiteX1" fmla="*/ 17929 w 1237129"/>
              <a:gd name="connsiteY1" fmla="*/ 197224 h 251012"/>
              <a:gd name="connsiteX2" fmla="*/ 44823 w 1237129"/>
              <a:gd name="connsiteY2" fmla="*/ 179294 h 251012"/>
              <a:gd name="connsiteX3" fmla="*/ 62753 w 1237129"/>
              <a:gd name="connsiteY3" fmla="*/ 161365 h 251012"/>
              <a:gd name="connsiteX4" fmla="*/ 89647 w 1237129"/>
              <a:gd name="connsiteY4" fmla="*/ 143436 h 251012"/>
              <a:gd name="connsiteX5" fmla="*/ 125506 w 1237129"/>
              <a:gd name="connsiteY5" fmla="*/ 107577 h 251012"/>
              <a:gd name="connsiteX6" fmla="*/ 179294 w 1237129"/>
              <a:gd name="connsiteY6" fmla="*/ 89647 h 251012"/>
              <a:gd name="connsiteX7" fmla="*/ 206188 w 1237129"/>
              <a:gd name="connsiteY7" fmla="*/ 71718 h 251012"/>
              <a:gd name="connsiteX8" fmla="*/ 286870 w 1237129"/>
              <a:gd name="connsiteY8" fmla="*/ 44824 h 251012"/>
              <a:gd name="connsiteX9" fmla="*/ 313765 w 1237129"/>
              <a:gd name="connsiteY9" fmla="*/ 35859 h 251012"/>
              <a:gd name="connsiteX10" fmla="*/ 340659 w 1237129"/>
              <a:gd name="connsiteY10" fmla="*/ 17930 h 251012"/>
              <a:gd name="connsiteX11" fmla="*/ 385482 w 1237129"/>
              <a:gd name="connsiteY11" fmla="*/ 8965 h 251012"/>
              <a:gd name="connsiteX12" fmla="*/ 421341 w 1237129"/>
              <a:gd name="connsiteY12" fmla="*/ 0 h 251012"/>
              <a:gd name="connsiteX13" fmla="*/ 744070 w 1237129"/>
              <a:gd name="connsiteY13" fmla="*/ 8965 h 251012"/>
              <a:gd name="connsiteX14" fmla="*/ 779929 w 1237129"/>
              <a:gd name="connsiteY14" fmla="*/ 17930 h 251012"/>
              <a:gd name="connsiteX15" fmla="*/ 824753 w 1237129"/>
              <a:gd name="connsiteY15" fmla="*/ 26894 h 251012"/>
              <a:gd name="connsiteX16" fmla="*/ 878541 w 1237129"/>
              <a:gd name="connsiteY16" fmla="*/ 44824 h 251012"/>
              <a:gd name="connsiteX17" fmla="*/ 905435 w 1237129"/>
              <a:gd name="connsiteY17" fmla="*/ 53788 h 251012"/>
              <a:gd name="connsiteX18" fmla="*/ 950259 w 1237129"/>
              <a:gd name="connsiteY18" fmla="*/ 80683 h 251012"/>
              <a:gd name="connsiteX19" fmla="*/ 977153 w 1237129"/>
              <a:gd name="connsiteY19" fmla="*/ 98612 h 251012"/>
              <a:gd name="connsiteX20" fmla="*/ 1004047 w 1237129"/>
              <a:gd name="connsiteY20" fmla="*/ 107577 h 251012"/>
              <a:gd name="connsiteX21" fmla="*/ 1030941 w 1237129"/>
              <a:gd name="connsiteY21" fmla="*/ 125506 h 251012"/>
              <a:gd name="connsiteX22" fmla="*/ 1084729 w 1237129"/>
              <a:gd name="connsiteY22" fmla="*/ 143436 h 251012"/>
              <a:gd name="connsiteX23" fmla="*/ 1102659 w 1237129"/>
              <a:gd name="connsiteY23" fmla="*/ 161365 h 251012"/>
              <a:gd name="connsiteX24" fmla="*/ 1156447 w 1237129"/>
              <a:gd name="connsiteY24" fmla="*/ 179294 h 251012"/>
              <a:gd name="connsiteX25" fmla="*/ 1174376 w 1237129"/>
              <a:gd name="connsiteY25" fmla="*/ 197224 h 251012"/>
              <a:gd name="connsiteX26" fmla="*/ 1237129 w 1237129"/>
              <a:gd name="connsiteY26" fmla="*/ 224118 h 2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7129" h="251012">
                <a:moveTo>
                  <a:pt x="0" y="251012"/>
                </a:moveTo>
                <a:cubicBezTo>
                  <a:pt x="5976" y="233083"/>
                  <a:pt x="7913" y="213251"/>
                  <a:pt x="17929" y="197224"/>
                </a:cubicBezTo>
                <a:cubicBezTo>
                  <a:pt x="23639" y="188087"/>
                  <a:pt x="36410" y="186025"/>
                  <a:pt x="44823" y="179294"/>
                </a:cubicBezTo>
                <a:cubicBezTo>
                  <a:pt x="51423" y="174014"/>
                  <a:pt x="56153" y="166645"/>
                  <a:pt x="62753" y="161365"/>
                </a:cubicBezTo>
                <a:cubicBezTo>
                  <a:pt x="71166" y="154635"/>
                  <a:pt x="81467" y="150448"/>
                  <a:pt x="89647" y="143436"/>
                </a:cubicBezTo>
                <a:cubicBezTo>
                  <a:pt x="102482" y="132435"/>
                  <a:pt x="109469" y="112923"/>
                  <a:pt x="125506" y="107577"/>
                </a:cubicBezTo>
                <a:cubicBezTo>
                  <a:pt x="143435" y="101600"/>
                  <a:pt x="163569" y="100130"/>
                  <a:pt x="179294" y="89647"/>
                </a:cubicBezTo>
                <a:cubicBezTo>
                  <a:pt x="188259" y="83671"/>
                  <a:pt x="196342" y="76094"/>
                  <a:pt x="206188" y="71718"/>
                </a:cubicBezTo>
                <a:cubicBezTo>
                  <a:pt x="206212" y="71707"/>
                  <a:pt x="273410" y="49310"/>
                  <a:pt x="286870" y="44824"/>
                </a:cubicBezTo>
                <a:cubicBezTo>
                  <a:pt x="295835" y="41836"/>
                  <a:pt x="305902" y="41101"/>
                  <a:pt x="313765" y="35859"/>
                </a:cubicBezTo>
                <a:cubicBezTo>
                  <a:pt x="322730" y="29883"/>
                  <a:pt x="330571" y="21713"/>
                  <a:pt x="340659" y="17930"/>
                </a:cubicBezTo>
                <a:cubicBezTo>
                  <a:pt x="354926" y="12580"/>
                  <a:pt x="370608" y="12270"/>
                  <a:pt x="385482" y="8965"/>
                </a:cubicBezTo>
                <a:cubicBezTo>
                  <a:pt x="397509" y="6292"/>
                  <a:pt x="409388" y="2988"/>
                  <a:pt x="421341" y="0"/>
                </a:cubicBezTo>
                <a:cubicBezTo>
                  <a:pt x="528917" y="2988"/>
                  <a:pt x="636586" y="3591"/>
                  <a:pt x="744070" y="8965"/>
                </a:cubicBezTo>
                <a:cubicBezTo>
                  <a:pt x="756376" y="9580"/>
                  <a:pt x="767901" y="15257"/>
                  <a:pt x="779929" y="17930"/>
                </a:cubicBezTo>
                <a:cubicBezTo>
                  <a:pt x="794803" y="21235"/>
                  <a:pt x="810053" y="22885"/>
                  <a:pt x="824753" y="26894"/>
                </a:cubicBezTo>
                <a:cubicBezTo>
                  <a:pt x="842986" y="31867"/>
                  <a:pt x="860612" y="38848"/>
                  <a:pt x="878541" y="44824"/>
                </a:cubicBezTo>
                <a:lnTo>
                  <a:pt x="905435" y="53788"/>
                </a:lnTo>
                <a:cubicBezTo>
                  <a:pt x="940455" y="88808"/>
                  <a:pt x="903710" y="57408"/>
                  <a:pt x="950259" y="80683"/>
                </a:cubicBezTo>
                <a:cubicBezTo>
                  <a:pt x="959896" y="85501"/>
                  <a:pt x="967516" y="93794"/>
                  <a:pt x="977153" y="98612"/>
                </a:cubicBezTo>
                <a:cubicBezTo>
                  <a:pt x="985605" y="102838"/>
                  <a:pt x="995595" y="103351"/>
                  <a:pt x="1004047" y="107577"/>
                </a:cubicBezTo>
                <a:cubicBezTo>
                  <a:pt x="1013684" y="112395"/>
                  <a:pt x="1021095" y="121130"/>
                  <a:pt x="1030941" y="125506"/>
                </a:cubicBezTo>
                <a:cubicBezTo>
                  <a:pt x="1048211" y="133182"/>
                  <a:pt x="1084729" y="143436"/>
                  <a:pt x="1084729" y="143436"/>
                </a:cubicBezTo>
                <a:cubicBezTo>
                  <a:pt x="1090706" y="149412"/>
                  <a:pt x="1095099" y="157585"/>
                  <a:pt x="1102659" y="161365"/>
                </a:cubicBezTo>
                <a:cubicBezTo>
                  <a:pt x="1119563" y="169817"/>
                  <a:pt x="1156447" y="179294"/>
                  <a:pt x="1156447" y="179294"/>
                </a:cubicBezTo>
                <a:cubicBezTo>
                  <a:pt x="1162423" y="185271"/>
                  <a:pt x="1166816" y="193444"/>
                  <a:pt x="1174376" y="197224"/>
                </a:cubicBezTo>
                <a:cubicBezTo>
                  <a:pt x="1251437" y="235755"/>
                  <a:pt x="1210495" y="197481"/>
                  <a:pt x="1237129" y="22411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060141" y="1854575"/>
            <a:ext cx="349623" cy="67218"/>
          </a:xfrm>
          <a:custGeom>
            <a:avLst/>
            <a:gdLst>
              <a:gd name="connsiteX0" fmla="*/ 0 w 349623"/>
              <a:gd name="connsiteY0" fmla="*/ 0 h 67218"/>
              <a:gd name="connsiteX1" fmla="*/ 44823 w 349623"/>
              <a:gd name="connsiteY1" fmla="*/ 26894 h 67218"/>
              <a:gd name="connsiteX2" fmla="*/ 62753 w 349623"/>
              <a:gd name="connsiteY2" fmla="*/ 44823 h 67218"/>
              <a:gd name="connsiteX3" fmla="*/ 134470 w 349623"/>
              <a:gd name="connsiteY3" fmla="*/ 62753 h 67218"/>
              <a:gd name="connsiteX4" fmla="*/ 340659 w 349623"/>
              <a:gd name="connsiteY4" fmla="*/ 35859 h 67218"/>
              <a:gd name="connsiteX5" fmla="*/ 349623 w 349623"/>
              <a:gd name="connsiteY5" fmla="*/ 17929 h 6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623" h="67218">
                <a:moveTo>
                  <a:pt x="0" y="0"/>
                </a:moveTo>
                <a:cubicBezTo>
                  <a:pt x="14941" y="8965"/>
                  <a:pt x="30644" y="16767"/>
                  <a:pt x="44823" y="26894"/>
                </a:cubicBezTo>
                <a:cubicBezTo>
                  <a:pt x="51701" y="31807"/>
                  <a:pt x="54905" y="41684"/>
                  <a:pt x="62753" y="44823"/>
                </a:cubicBezTo>
                <a:cubicBezTo>
                  <a:pt x="85632" y="53975"/>
                  <a:pt x="134470" y="62753"/>
                  <a:pt x="134470" y="62753"/>
                </a:cubicBezTo>
                <a:cubicBezTo>
                  <a:pt x="175072" y="60723"/>
                  <a:pt x="290884" y="85635"/>
                  <a:pt x="340659" y="35859"/>
                </a:cubicBezTo>
                <a:cubicBezTo>
                  <a:pt x="345384" y="31134"/>
                  <a:pt x="346635" y="23906"/>
                  <a:pt x="349623" y="17929"/>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060141" y="1872504"/>
            <a:ext cx="770965" cy="152400"/>
          </a:xfrm>
          <a:custGeom>
            <a:avLst/>
            <a:gdLst>
              <a:gd name="connsiteX0" fmla="*/ 0 w 770965"/>
              <a:gd name="connsiteY0" fmla="*/ 44824 h 152400"/>
              <a:gd name="connsiteX1" fmla="*/ 17929 w 770965"/>
              <a:gd name="connsiteY1" fmla="*/ 89647 h 152400"/>
              <a:gd name="connsiteX2" fmla="*/ 44823 w 770965"/>
              <a:gd name="connsiteY2" fmla="*/ 98612 h 152400"/>
              <a:gd name="connsiteX3" fmla="*/ 62753 w 770965"/>
              <a:gd name="connsiteY3" fmla="*/ 116542 h 152400"/>
              <a:gd name="connsiteX4" fmla="*/ 116541 w 770965"/>
              <a:gd name="connsiteY4" fmla="*/ 134471 h 152400"/>
              <a:gd name="connsiteX5" fmla="*/ 179294 w 770965"/>
              <a:gd name="connsiteY5" fmla="*/ 152400 h 152400"/>
              <a:gd name="connsiteX6" fmla="*/ 493059 w 770965"/>
              <a:gd name="connsiteY6" fmla="*/ 134471 h 152400"/>
              <a:gd name="connsiteX7" fmla="*/ 573741 w 770965"/>
              <a:gd name="connsiteY7" fmla="*/ 107577 h 152400"/>
              <a:gd name="connsiteX8" fmla="*/ 600635 w 770965"/>
              <a:gd name="connsiteY8" fmla="*/ 98612 h 152400"/>
              <a:gd name="connsiteX9" fmla="*/ 627529 w 770965"/>
              <a:gd name="connsiteY9" fmla="*/ 89647 h 152400"/>
              <a:gd name="connsiteX10" fmla="*/ 699247 w 770965"/>
              <a:gd name="connsiteY10" fmla="*/ 53789 h 152400"/>
              <a:gd name="connsiteX11" fmla="*/ 726141 w 770965"/>
              <a:gd name="connsiteY11" fmla="*/ 44824 h 152400"/>
              <a:gd name="connsiteX12" fmla="*/ 770965 w 770965"/>
              <a:gd name="connsiteY12"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965" h="152400">
                <a:moveTo>
                  <a:pt x="0" y="44824"/>
                </a:moveTo>
                <a:cubicBezTo>
                  <a:pt x="5976" y="59765"/>
                  <a:pt x="7627" y="77285"/>
                  <a:pt x="17929" y="89647"/>
                </a:cubicBezTo>
                <a:cubicBezTo>
                  <a:pt x="23978" y="96906"/>
                  <a:pt x="36720" y="93750"/>
                  <a:pt x="44823" y="98612"/>
                </a:cubicBezTo>
                <a:cubicBezTo>
                  <a:pt x="52071" y="102961"/>
                  <a:pt x="55193" y="112762"/>
                  <a:pt x="62753" y="116542"/>
                </a:cubicBezTo>
                <a:cubicBezTo>
                  <a:pt x="79657" y="124994"/>
                  <a:pt x="98612" y="128495"/>
                  <a:pt x="116541" y="134471"/>
                </a:cubicBezTo>
                <a:cubicBezTo>
                  <a:pt x="155129" y="147334"/>
                  <a:pt x="134260" y="141142"/>
                  <a:pt x="179294" y="152400"/>
                </a:cubicBezTo>
                <a:cubicBezTo>
                  <a:pt x="189684" y="152000"/>
                  <a:pt x="422014" y="148680"/>
                  <a:pt x="493059" y="134471"/>
                </a:cubicBezTo>
                <a:cubicBezTo>
                  <a:pt x="493068" y="134469"/>
                  <a:pt x="560290" y="112061"/>
                  <a:pt x="573741" y="107577"/>
                </a:cubicBezTo>
                <a:lnTo>
                  <a:pt x="600635" y="98612"/>
                </a:lnTo>
                <a:lnTo>
                  <a:pt x="627529" y="89647"/>
                </a:lnTo>
                <a:cubicBezTo>
                  <a:pt x="658823" y="58354"/>
                  <a:pt x="637440" y="74391"/>
                  <a:pt x="699247" y="53789"/>
                </a:cubicBezTo>
                <a:lnTo>
                  <a:pt x="726141" y="44824"/>
                </a:lnTo>
                <a:lnTo>
                  <a:pt x="770965"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par>
                          <p:cTn id="39" fill="hold">
                            <p:stCondLst>
                              <p:cond delay="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childTnLst>
                          </p:cTn>
                        </p:par>
                        <p:par>
                          <p:cTn id="59" fill="hold">
                            <p:stCondLst>
                              <p:cond delay="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500"/>
                                        <p:tgtEl>
                                          <p:spTgt spid="9"/>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animBg="1"/>
      <p:bldP spid="6" grpId="0" animBg="1"/>
      <p:bldP spid="7" grpId="0" animBg="1"/>
      <p:bldP spid="8" grpId="0" animBg="1"/>
      <p:bldP spid="9" grpId="0" animBg="1"/>
      <p:bldP spid="10" grpId="0" animBg="1"/>
      <p:bldP spid="11" grpId="0" animBg="1"/>
      <p:bldP spid="12" grpId="0" animBg="1"/>
    </p:bldLst>
  </p:timing>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4.2 Graph Quadratic Functions in Vertex or Intercept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Write the quadratic function in standard form</a:t>
                </a:r>
              </a:p>
              <a:p>
                <a:pPr lvl="1"/>
                <a14:m>
                  <m:oMath xmlns:m="http://schemas.openxmlformats.org/officeDocument/2006/math">
                    <m:r>
                      <a:rPr lang="en-US" sz="2400" i="1" dirty="0" smtClean="0">
                        <a:latin typeface="Cambria Math" panose="02040503050406030204" pitchFamily="18" charset="0"/>
                      </a:rPr>
                      <m:t>𝑦</m:t>
                    </m:r>
                    <m:r>
                      <a:rPr lang="en-US" sz="2400" i="1" dirty="0" smtClean="0">
                        <a:latin typeface="Cambria Math" panose="02040503050406030204" pitchFamily="18" charset="0"/>
                      </a:rPr>
                      <m:t>=−</m:t>
                    </m:r>
                    <m:d>
                      <m:dPr>
                        <m:ctrlPr>
                          <a:rPr lang="en-US" sz="2400" i="1" dirty="0" smtClean="0">
                            <a:latin typeface="Cambria Math" panose="02040503050406030204" pitchFamily="18" charset="0"/>
                          </a:rPr>
                        </m:ctrlPr>
                      </m:dPr>
                      <m:e>
                        <m:r>
                          <a:rPr lang="en-US" sz="2400" i="1" dirty="0" smtClean="0">
                            <a:latin typeface="Cambria Math" panose="02040503050406030204" pitchFamily="18" charset="0"/>
                          </a:rPr>
                          <m:t>𝑥</m:t>
                        </m:r>
                        <m:r>
                          <a:rPr lang="en-US" sz="2400" b="0" i="1" dirty="0" smtClean="0">
                            <a:latin typeface="Cambria Math" panose="02040503050406030204" pitchFamily="18" charset="0"/>
                          </a:rPr>
                          <m:t>−</m:t>
                        </m:r>
                        <m:r>
                          <a:rPr lang="en-US" sz="2400" i="1" dirty="0" smtClean="0">
                            <a:latin typeface="Cambria Math" panose="02040503050406030204" pitchFamily="18" charset="0"/>
                          </a:rPr>
                          <m:t>2</m:t>
                        </m:r>
                      </m:e>
                    </m:d>
                    <m:d>
                      <m:dPr>
                        <m:ctrlPr>
                          <a:rPr lang="en-US" sz="2400" i="1" dirty="0" smtClean="0">
                            <a:latin typeface="Cambria Math" panose="02040503050406030204" pitchFamily="18" charset="0"/>
                          </a:rPr>
                        </m:ctrlPr>
                      </m:dPr>
                      <m:e>
                        <m:r>
                          <a:rPr lang="en-US" sz="2400" i="1" dirty="0" smtClean="0">
                            <a:latin typeface="Cambria Math" panose="02040503050406030204" pitchFamily="18" charset="0"/>
                          </a:rPr>
                          <m:t>𝑥</m:t>
                        </m:r>
                        <m:r>
                          <a:rPr lang="en-US" sz="2400" b="0" i="1" dirty="0" smtClean="0">
                            <a:latin typeface="Cambria Math" panose="02040503050406030204" pitchFamily="18" charset="0"/>
                          </a:rPr>
                          <m:t>−</m:t>
                        </m:r>
                        <m:r>
                          <a:rPr lang="en-US" sz="2400" i="1" dirty="0" smtClean="0">
                            <a:latin typeface="Cambria Math" panose="02040503050406030204" pitchFamily="18" charset="0"/>
                          </a:rPr>
                          <m:t>7</m:t>
                        </m:r>
                      </m:e>
                    </m:d>
                  </m:oMath>
                </a14:m>
                <a:endParaRPr lang="en-US" sz="2400" dirty="0"/>
              </a:p>
              <a:p>
                <a:r>
                  <a:rPr lang="en-US" dirty="0">
                    <a:solidFill>
                      <a:schemeClr val="accent1"/>
                    </a:solidFill>
                    <a:latin typeface="Cambria Math" panose="02040503050406030204" pitchFamily="18" charset="0"/>
                  </a:rPr>
                  <a:t>FOIL</a:t>
                </a:r>
              </a:p>
              <a:p>
                <a:pPr lvl="1"/>
                <a14:m>
                  <m:oMath xmlns:m="http://schemas.openxmlformats.org/officeDocument/2006/math">
                    <m:r>
                      <a:rPr lang="en-US" i="1" dirty="0">
                        <a:solidFill>
                          <a:schemeClr val="accent1"/>
                        </a:solidFill>
                        <a:latin typeface="Cambria Math" panose="02040503050406030204" pitchFamily="18" charset="0"/>
                        <a:sym typeface="Wingdings" pitchFamily="2" charset="2"/>
                      </a:rPr>
                      <m:t>𝑦</m:t>
                    </m:r>
                    <m:r>
                      <a:rPr lang="en-US" i="1" dirty="0">
                        <a:solidFill>
                          <a:schemeClr val="accent1"/>
                        </a:solidFill>
                        <a:latin typeface="Cambria Math" panose="02040503050406030204" pitchFamily="18" charset="0"/>
                        <a:sym typeface="Wingdings" pitchFamily="2" charset="2"/>
                      </a:rPr>
                      <m:t>=−</m:t>
                    </m:r>
                    <m:d>
                      <m:dPr>
                        <m:ctrlPr>
                          <a:rPr lang="en-US" i="1" dirty="0">
                            <a:solidFill>
                              <a:schemeClr val="accent1"/>
                            </a:solidFill>
                            <a:latin typeface="Cambria Math" panose="02040503050406030204" pitchFamily="18" charset="0"/>
                            <a:sym typeface="Wingdings" pitchFamily="2" charset="2"/>
                          </a:rPr>
                        </m:ctrlPr>
                      </m:dPr>
                      <m:e>
                        <m:sSup>
                          <m:sSupPr>
                            <m:ctrlPr>
                              <a:rPr lang="en-US" i="1" dirty="0">
                                <a:solidFill>
                                  <a:schemeClr val="accent1"/>
                                </a:solidFill>
                                <a:latin typeface="Cambria Math" panose="02040503050406030204" pitchFamily="18" charset="0"/>
                                <a:sym typeface="Wingdings" pitchFamily="2" charset="2"/>
                              </a:rPr>
                            </m:ctrlPr>
                          </m:sSupPr>
                          <m:e>
                            <m:r>
                              <a:rPr lang="en-US" i="1" dirty="0">
                                <a:solidFill>
                                  <a:schemeClr val="accent1"/>
                                </a:solidFill>
                                <a:latin typeface="Cambria Math" panose="02040503050406030204" pitchFamily="18" charset="0"/>
                                <a:sym typeface="Wingdings" pitchFamily="2" charset="2"/>
                              </a:rPr>
                              <m:t>𝑥</m:t>
                            </m:r>
                          </m:e>
                          <m:sup>
                            <m:r>
                              <a:rPr lang="en-US" i="1" dirty="0">
                                <a:solidFill>
                                  <a:schemeClr val="accent1"/>
                                </a:solidFill>
                                <a:latin typeface="Cambria Math" panose="02040503050406030204" pitchFamily="18" charset="0"/>
                                <a:sym typeface="Wingdings" pitchFamily="2" charset="2"/>
                              </a:rPr>
                              <m:t>2</m:t>
                            </m:r>
                          </m:sup>
                        </m:sSup>
                        <m:r>
                          <a:rPr lang="en-US" i="1" dirty="0">
                            <a:solidFill>
                              <a:schemeClr val="accent1"/>
                            </a:solidFill>
                            <a:latin typeface="Cambria Math" panose="02040503050406030204" pitchFamily="18" charset="0"/>
                            <a:sym typeface="Wingdings" pitchFamily="2" charset="2"/>
                          </a:rPr>
                          <m:t>−7</m:t>
                        </m:r>
                        <m:r>
                          <a:rPr lang="en-US" i="1" dirty="0">
                            <a:solidFill>
                              <a:schemeClr val="accent1"/>
                            </a:solidFill>
                            <a:latin typeface="Cambria Math" panose="02040503050406030204" pitchFamily="18" charset="0"/>
                            <a:sym typeface="Wingdings" pitchFamily="2" charset="2"/>
                          </a:rPr>
                          <m:t>𝑥</m:t>
                        </m:r>
                        <m:r>
                          <a:rPr lang="en-US" i="1" dirty="0">
                            <a:solidFill>
                              <a:schemeClr val="accent1"/>
                            </a:solidFill>
                            <a:latin typeface="Cambria Math" panose="02040503050406030204" pitchFamily="18" charset="0"/>
                            <a:sym typeface="Wingdings" pitchFamily="2" charset="2"/>
                          </a:rPr>
                          <m:t>−2</m:t>
                        </m:r>
                        <m:r>
                          <a:rPr lang="en-US" i="1" dirty="0">
                            <a:solidFill>
                              <a:schemeClr val="accent1"/>
                            </a:solidFill>
                            <a:latin typeface="Cambria Math" panose="02040503050406030204" pitchFamily="18" charset="0"/>
                            <a:sym typeface="Wingdings" pitchFamily="2" charset="2"/>
                          </a:rPr>
                          <m:t>𝑥</m:t>
                        </m:r>
                        <m:r>
                          <a:rPr lang="en-US" i="1" dirty="0">
                            <a:solidFill>
                              <a:schemeClr val="accent1"/>
                            </a:solidFill>
                            <a:latin typeface="Cambria Math" panose="02040503050406030204" pitchFamily="18" charset="0"/>
                            <a:sym typeface="Wingdings" pitchFamily="2" charset="2"/>
                          </a:rPr>
                          <m:t>+14</m:t>
                        </m:r>
                      </m:e>
                    </m:d>
                  </m:oMath>
                </a14:m>
                <a:endParaRPr lang="en-US" i="1" dirty="0">
                  <a:solidFill>
                    <a:schemeClr val="accent1"/>
                  </a:solidFill>
                  <a:latin typeface="Cambria Math" panose="02040503050406030204" pitchFamily="18" charset="0"/>
                  <a:sym typeface="Wingdings" pitchFamily="2" charset="2"/>
                </a:endParaRPr>
              </a:p>
              <a:p>
                <a:r>
                  <a:rPr lang="en-US" dirty="0">
                    <a:solidFill>
                      <a:schemeClr val="accent1"/>
                    </a:solidFill>
                    <a:latin typeface="Cambria Math" panose="02040503050406030204" pitchFamily="18" charset="0"/>
                    <a:sym typeface="Wingdings" pitchFamily="2" charset="2"/>
                  </a:rPr>
                  <a:t>Simplify</a:t>
                </a:r>
              </a:p>
              <a:p>
                <a:pPr lvl="1"/>
                <a14:m>
                  <m:oMath xmlns:m="http://schemas.openxmlformats.org/officeDocument/2006/math">
                    <m:r>
                      <a:rPr lang="en-US" i="1" dirty="0">
                        <a:solidFill>
                          <a:schemeClr val="accent1"/>
                        </a:solidFill>
                        <a:latin typeface="Cambria Math" panose="02040503050406030204" pitchFamily="18" charset="0"/>
                        <a:sym typeface="Wingdings" pitchFamily="2" charset="2"/>
                      </a:rPr>
                      <m:t>𝑦</m:t>
                    </m:r>
                    <m:r>
                      <a:rPr lang="en-US" i="1" dirty="0">
                        <a:solidFill>
                          <a:schemeClr val="accent1"/>
                        </a:solidFill>
                        <a:latin typeface="Cambria Math" panose="02040503050406030204" pitchFamily="18" charset="0"/>
                        <a:sym typeface="Wingdings" pitchFamily="2" charset="2"/>
                      </a:rPr>
                      <m:t>=−</m:t>
                    </m:r>
                    <m:d>
                      <m:dPr>
                        <m:ctrlPr>
                          <a:rPr lang="en-US" i="1" dirty="0">
                            <a:solidFill>
                              <a:schemeClr val="accent1"/>
                            </a:solidFill>
                            <a:latin typeface="Cambria Math" panose="02040503050406030204" pitchFamily="18" charset="0"/>
                            <a:sym typeface="Wingdings" pitchFamily="2" charset="2"/>
                          </a:rPr>
                        </m:ctrlPr>
                      </m:dPr>
                      <m:e>
                        <m:sSup>
                          <m:sSupPr>
                            <m:ctrlPr>
                              <a:rPr lang="en-US" i="1" dirty="0">
                                <a:solidFill>
                                  <a:schemeClr val="accent1"/>
                                </a:solidFill>
                                <a:latin typeface="Cambria Math" panose="02040503050406030204" pitchFamily="18" charset="0"/>
                                <a:sym typeface="Wingdings" pitchFamily="2" charset="2"/>
                              </a:rPr>
                            </m:ctrlPr>
                          </m:sSupPr>
                          <m:e>
                            <m:r>
                              <a:rPr lang="en-US" i="1" dirty="0">
                                <a:solidFill>
                                  <a:schemeClr val="accent1"/>
                                </a:solidFill>
                                <a:latin typeface="Cambria Math" panose="02040503050406030204" pitchFamily="18" charset="0"/>
                                <a:sym typeface="Wingdings" pitchFamily="2" charset="2"/>
                              </a:rPr>
                              <m:t>𝑥</m:t>
                            </m:r>
                          </m:e>
                          <m:sup>
                            <m:r>
                              <a:rPr lang="en-US" i="1" dirty="0">
                                <a:solidFill>
                                  <a:schemeClr val="accent1"/>
                                </a:solidFill>
                                <a:latin typeface="Cambria Math" panose="02040503050406030204" pitchFamily="18" charset="0"/>
                                <a:sym typeface="Wingdings" pitchFamily="2" charset="2"/>
                              </a:rPr>
                              <m:t>2</m:t>
                            </m:r>
                          </m:sup>
                        </m:sSup>
                        <m:r>
                          <a:rPr lang="en-US" i="1" dirty="0">
                            <a:solidFill>
                              <a:schemeClr val="accent1"/>
                            </a:solidFill>
                            <a:latin typeface="Cambria Math" panose="02040503050406030204" pitchFamily="18" charset="0"/>
                            <a:sym typeface="Wingdings" pitchFamily="2" charset="2"/>
                          </a:rPr>
                          <m:t>−9</m:t>
                        </m:r>
                        <m:r>
                          <a:rPr lang="en-US" i="1" dirty="0">
                            <a:solidFill>
                              <a:schemeClr val="accent1"/>
                            </a:solidFill>
                            <a:latin typeface="Cambria Math" panose="02040503050406030204" pitchFamily="18" charset="0"/>
                            <a:sym typeface="Wingdings" pitchFamily="2" charset="2"/>
                          </a:rPr>
                          <m:t>𝑥</m:t>
                        </m:r>
                        <m:r>
                          <a:rPr lang="en-US" i="1" dirty="0">
                            <a:solidFill>
                              <a:schemeClr val="accent1"/>
                            </a:solidFill>
                            <a:latin typeface="Cambria Math" panose="02040503050406030204" pitchFamily="18" charset="0"/>
                            <a:sym typeface="Wingdings" pitchFamily="2" charset="2"/>
                          </a:rPr>
                          <m:t>+14</m:t>
                        </m:r>
                      </m:e>
                    </m:d>
                  </m:oMath>
                </a14:m>
                <a:endParaRPr lang="en-US" i="1" dirty="0">
                  <a:solidFill>
                    <a:schemeClr val="accent1"/>
                  </a:solidFill>
                  <a:latin typeface="Cambria Math" panose="02040503050406030204" pitchFamily="18" charset="0"/>
                  <a:sym typeface="Wingdings" pitchFamily="2" charset="2"/>
                </a:endParaRPr>
              </a:p>
              <a:p>
                <a:pPr lvl="1"/>
                <a14:m>
                  <m:oMath xmlns:m="http://schemas.openxmlformats.org/officeDocument/2006/math">
                    <m:r>
                      <a:rPr lang="en-US" i="1" dirty="0">
                        <a:solidFill>
                          <a:schemeClr val="accent1"/>
                        </a:solidFill>
                        <a:latin typeface="Cambria Math" panose="02040503050406030204" pitchFamily="18" charset="0"/>
                        <a:sym typeface="Wingdings" pitchFamily="2" charset="2"/>
                      </a:rPr>
                      <m:t>𝑦</m:t>
                    </m:r>
                    <m:r>
                      <a:rPr lang="en-US" i="1" dirty="0">
                        <a:solidFill>
                          <a:schemeClr val="accent1"/>
                        </a:solidFill>
                        <a:latin typeface="Cambria Math" panose="02040503050406030204" pitchFamily="18" charset="0"/>
                        <a:sym typeface="Wingdings" pitchFamily="2" charset="2"/>
                      </a:rPr>
                      <m:t>=−</m:t>
                    </m:r>
                    <m:sSup>
                      <m:sSupPr>
                        <m:ctrlPr>
                          <a:rPr lang="en-US" i="1" dirty="0">
                            <a:solidFill>
                              <a:schemeClr val="accent1"/>
                            </a:solidFill>
                            <a:latin typeface="Cambria Math" panose="02040503050406030204" pitchFamily="18" charset="0"/>
                            <a:sym typeface="Wingdings" pitchFamily="2" charset="2"/>
                          </a:rPr>
                        </m:ctrlPr>
                      </m:sSupPr>
                      <m:e>
                        <m:r>
                          <a:rPr lang="en-US" i="1" dirty="0">
                            <a:solidFill>
                              <a:schemeClr val="accent1"/>
                            </a:solidFill>
                            <a:latin typeface="Cambria Math" panose="02040503050406030204" pitchFamily="18" charset="0"/>
                            <a:sym typeface="Wingdings" pitchFamily="2" charset="2"/>
                          </a:rPr>
                          <m:t>𝑥</m:t>
                        </m:r>
                      </m:e>
                      <m:sup>
                        <m:r>
                          <a:rPr lang="en-US" i="1" dirty="0">
                            <a:solidFill>
                              <a:schemeClr val="accent1"/>
                            </a:solidFill>
                            <a:latin typeface="Cambria Math" panose="02040503050406030204" pitchFamily="18" charset="0"/>
                            <a:sym typeface="Wingdings" pitchFamily="2" charset="2"/>
                          </a:rPr>
                          <m:t>2</m:t>
                        </m:r>
                      </m:sup>
                    </m:sSup>
                    <m:r>
                      <a:rPr lang="en-US" i="1" dirty="0">
                        <a:solidFill>
                          <a:schemeClr val="accent1"/>
                        </a:solidFill>
                        <a:latin typeface="Cambria Math" panose="02040503050406030204" pitchFamily="18" charset="0"/>
                        <a:sym typeface="Wingdings" pitchFamily="2" charset="2"/>
                      </a:rPr>
                      <m:t>+9</m:t>
                    </m:r>
                    <m:r>
                      <a:rPr lang="en-US" i="1" dirty="0">
                        <a:solidFill>
                          <a:schemeClr val="accent1"/>
                        </a:solidFill>
                        <a:latin typeface="Cambria Math" panose="02040503050406030204" pitchFamily="18" charset="0"/>
                        <a:sym typeface="Wingdings" pitchFamily="2" charset="2"/>
                      </a:rPr>
                      <m:t>𝑥</m:t>
                    </m:r>
                    <m:r>
                      <a:rPr lang="en-US" i="1" dirty="0">
                        <a:solidFill>
                          <a:schemeClr val="accent1"/>
                        </a:solidFill>
                        <a:latin typeface="Cambria Math" panose="02040503050406030204" pitchFamily="18" charset="0"/>
                        <a:sym typeface="Wingdings" pitchFamily="2" charset="2"/>
                      </a:rPr>
                      <m:t>−14</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1201" t="-1975"/>
                </a:stretch>
              </a:blipFill>
            </p:spPr>
            <p:txBody>
              <a:bodyPr/>
              <a:lstStyle/>
              <a:p>
                <a:r>
                  <a:rPr lang="en-US">
                    <a:noFill/>
                  </a:rPr>
                  <a:t> </a:t>
                </a:r>
              </a:p>
            </p:txBody>
          </p:sp>
        </mc:Fallback>
      </mc:AlternateContent>
      <p:sp>
        <p:nvSpPr>
          <p:cNvPr id="6" name="Freeform 5"/>
          <p:cNvSpPr/>
          <p:nvPr/>
        </p:nvSpPr>
        <p:spPr>
          <a:xfrm>
            <a:off x="1909481" y="1714981"/>
            <a:ext cx="938177" cy="128067"/>
          </a:xfrm>
          <a:custGeom>
            <a:avLst/>
            <a:gdLst>
              <a:gd name="connsiteX0" fmla="*/ 0 w 779930"/>
              <a:gd name="connsiteY0" fmla="*/ 143435 h 143435"/>
              <a:gd name="connsiteX1" fmla="*/ 80683 w 779930"/>
              <a:gd name="connsiteY1" fmla="*/ 80682 h 143435"/>
              <a:gd name="connsiteX2" fmla="*/ 107577 w 779930"/>
              <a:gd name="connsiteY2" fmla="*/ 71717 h 143435"/>
              <a:gd name="connsiteX3" fmla="*/ 134471 w 779930"/>
              <a:gd name="connsiteY3" fmla="*/ 53788 h 143435"/>
              <a:gd name="connsiteX4" fmla="*/ 188259 w 779930"/>
              <a:gd name="connsiteY4" fmla="*/ 35859 h 143435"/>
              <a:gd name="connsiteX5" fmla="*/ 206189 w 779930"/>
              <a:gd name="connsiteY5" fmla="*/ 17929 h 143435"/>
              <a:gd name="connsiteX6" fmla="*/ 331694 w 779930"/>
              <a:gd name="connsiteY6" fmla="*/ 0 h 143435"/>
              <a:gd name="connsiteX7" fmla="*/ 555812 w 779930"/>
              <a:gd name="connsiteY7" fmla="*/ 8965 h 143435"/>
              <a:gd name="connsiteX8" fmla="*/ 609600 w 779930"/>
              <a:gd name="connsiteY8" fmla="*/ 26894 h 143435"/>
              <a:gd name="connsiteX9" fmla="*/ 654424 w 779930"/>
              <a:gd name="connsiteY9" fmla="*/ 53788 h 143435"/>
              <a:gd name="connsiteX10" fmla="*/ 681318 w 779930"/>
              <a:gd name="connsiteY10" fmla="*/ 71717 h 143435"/>
              <a:gd name="connsiteX11" fmla="*/ 699247 w 779930"/>
              <a:gd name="connsiteY11" fmla="*/ 89647 h 143435"/>
              <a:gd name="connsiteX12" fmla="*/ 726142 w 779930"/>
              <a:gd name="connsiteY12" fmla="*/ 98612 h 143435"/>
              <a:gd name="connsiteX13" fmla="*/ 779930 w 779930"/>
              <a:gd name="connsiteY13" fmla="*/ 134470 h 14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9930" h="143435">
                <a:moveTo>
                  <a:pt x="0" y="143435"/>
                </a:moveTo>
                <a:cubicBezTo>
                  <a:pt x="11897" y="133521"/>
                  <a:pt x="57530" y="92259"/>
                  <a:pt x="80683" y="80682"/>
                </a:cubicBezTo>
                <a:cubicBezTo>
                  <a:pt x="89135" y="76456"/>
                  <a:pt x="99125" y="75943"/>
                  <a:pt x="107577" y="71717"/>
                </a:cubicBezTo>
                <a:cubicBezTo>
                  <a:pt x="117214" y="66899"/>
                  <a:pt x="124625" y="58164"/>
                  <a:pt x="134471" y="53788"/>
                </a:cubicBezTo>
                <a:cubicBezTo>
                  <a:pt x="151741" y="46112"/>
                  <a:pt x="188259" y="35859"/>
                  <a:pt x="188259" y="35859"/>
                </a:cubicBezTo>
                <a:cubicBezTo>
                  <a:pt x="194236" y="29882"/>
                  <a:pt x="198629" y="21709"/>
                  <a:pt x="206189" y="17929"/>
                </a:cubicBezTo>
                <a:cubicBezTo>
                  <a:pt x="230559" y="5744"/>
                  <a:pt x="328807" y="289"/>
                  <a:pt x="331694" y="0"/>
                </a:cubicBezTo>
                <a:cubicBezTo>
                  <a:pt x="406400" y="2988"/>
                  <a:pt x="481394" y="1763"/>
                  <a:pt x="555812" y="8965"/>
                </a:cubicBezTo>
                <a:cubicBezTo>
                  <a:pt x="574623" y="10785"/>
                  <a:pt x="609600" y="26894"/>
                  <a:pt x="609600" y="26894"/>
                </a:cubicBezTo>
                <a:cubicBezTo>
                  <a:pt x="644621" y="61913"/>
                  <a:pt x="607874" y="30513"/>
                  <a:pt x="654424" y="53788"/>
                </a:cubicBezTo>
                <a:cubicBezTo>
                  <a:pt x="664061" y="58606"/>
                  <a:pt x="672905" y="64986"/>
                  <a:pt x="681318" y="71717"/>
                </a:cubicBezTo>
                <a:cubicBezTo>
                  <a:pt x="687918" y="76997"/>
                  <a:pt x="691999" y="85298"/>
                  <a:pt x="699247" y="89647"/>
                </a:cubicBezTo>
                <a:cubicBezTo>
                  <a:pt x="707350" y="94509"/>
                  <a:pt x="717881" y="94023"/>
                  <a:pt x="726142" y="98612"/>
                </a:cubicBezTo>
                <a:cubicBezTo>
                  <a:pt x="744979" y="109077"/>
                  <a:pt x="779930" y="134470"/>
                  <a:pt x="779930" y="13447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864659" y="1592036"/>
            <a:ext cx="1488141" cy="224118"/>
          </a:xfrm>
          <a:custGeom>
            <a:avLst/>
            <a:gdLst>
              <a:gd name="connsiteX0" fmla="*/ 0 w 1237129"/>
              <a:gd name="connsiteY0" fmla="*/ 251012 h 251012"/>
              <a:gd name="connsiteX1" fmla="*/ 17929 w 1237129"/>
              <a:gd name="connsiteY1" fmla="*/ 197224 h 251012"/>
              <a:gd name="connsiteX2" fmla="*/ 44823 w 1237129"/>
              <a:gd name="connsiteY2" fmla="*/ 179294 h 251012"/>
              <a:gd name="connsiteX3" fmla="*/ 62753 w 1237129"/>
              <a:gd name="connsiteY3" fmla="*/ 161365 h 251012"/>
              <a:gd name="connsiteX4" fmla="*/ 89647 w 1237129"/>
              <a:gd name="connsiteY4" fmla="*/ 143436 h 251012"/>
              <a:gd name="connsiteX5" fmla="*/ 125506 w 1237129"/>
              <a:gd name="connsiteY5" fmla="*/ 107577 h 251012"/>
              <a:gd name="connsiteX6" fmla="*/ 179294 w 1237129"/>
              <a:gd name="connsiteY6" fmla="*/ 89647 h 251012"/>
              <a:gd name="connsiteX7" fmla="*/ 206188 w 1237129"/>
              <a:gd name="connsiteY7" fmla="*/ 71718 h 251012"/>
              <a:gd name="connsiteX8" fmla="*/ 286870 w 1237129"/>
              <a:gd name="connsiteY8" fmla="*/ 44824 h 251012"/>
              <a:gd name="connsiteX9" fmla="*/ 313765 w 1237129"/>
              <a:gd name="connsiteY9" fmla="*/ 35859 h 251012"/>
              <a:gd name="connsiteX10" fmla="*/ 340659 w 1237129"/>
              <a:gd name="connsiteY10" fmla="*/ 17930 h 251012"/>
              <a:gd name="connsiteX11" fmla="*/ 385482 w 1237129"/>
              <a:gd name="connsiteY11" fmla="*/ 8965 h 251012"/>
              <a:gd name="connsiteX12" fmla="*/ 421341 w 1237129"/>
              <a:gd name="connsiteY12" fmla="*/ 0 h 251012"/>
              <a:gd name="connsiteX13" fmla="*/ 744070 w 1237129"/>
              <a:gd name="connsiteY13" fmla="*/ 8965 h 251012"/>
              <a:gd name="connsiteX14" fmla="*/ 779929 w 1237129"/>
              <a:gd name="connsiteY14" fmla="*/ 17930 h 251012"/>
              <a:gd name="connsiteX15" fmla="*/ 824753 w 1237129"/>
              <a:gd name="connsiteY15" fmla="*/ 26894 h 251012"/>
              <a:gd name="connsiteX16" fmla="*/ 878541 w 1237129"/>
              <a:gd name="connsiteY16" fmla="*/ 44824 h 251012"/>
              <a:gd name="connsiteX17" fmla="*/ 905435 w 1237129"/>
              <a:gd name="connsiteY17" fmla="*/ 53788 h 251012"/>
              <a:gd name="connsiteX18" fmla="*/ 950259 w 1237129"/>
              <a:gd name="connsiteY18" fmla="*/ 80683 h 251012"/>
              <a:gd name="connsiteX19" fmla="*/ 977153 w 1237129"/>
              <a:gd name="connsiteY19" fmla="*/ 98612 h 251012"/>
              <a:gd name="connsiteX20" fmla="*/ 1004047 w 1237129"/>
              <a:gd name="connsiteY20" fmla="*/ 107577 h 251012"/>
              <a:gd name="connsiteX21" fmla="*/ 1030941 w 1237129"/>
              <a:gd name="connsiteY21" fmla="*/ 125506 h 251012"/>
              <a:gd name="connsiteX22" fmla="*/ 1084729 w 1237129"/>
              <a:gd name="connsiteY22" fmla="*/ 143436 h 251012"/>
              <a:gd name="connsiteX23" fmla="*/ 1102659 w 1237129"/>
              <a:gd name="connsiteY23" fmla="*/ 161365 h 251012"/>
              <a:gd name="connsiteX24" fmla="*/ 1156447 w 1237129"/>
              <a:gd name="connsiteY24" fmla="*/ 179294 h 251012"/>
              <a:gd name="connsiteX25" fmla="*/ 1174376 w 1237129"/>
              <a:gd name="connsiteY25" fmla="*/ 197224 h 251012"/>
              <a:gd name="connsiteX26" fmla="*/ 1237129 w 1237129"/>
              <a:gd name="connsiteY26" fmla="*/ 224118 h 2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7129" h="251012">
                <a:moveTo>
                  <a:pt x="0" y="251012"/>
                </a:moveTo>
                <a:cubicBezTo>
                  <a:pt x="5976" y="233083"/>
                  <a:pt x="7913" y="213251"/>
                  <a:pt x="17929" y="197224"/>
                </a:cubicBezTo>
                <a:cubicBezTo>
                  <a:pt x="23639" y="188087"/>
                  <a:pt x="36410" y="186025"/>
                  <a:pt x="44823" y="179294"/>
                </a:cubicBezTo>
                <a:cubicBezTo>
                  <a:pt x="51423" y="174014"/>
                  <a:pt x="56153" y="166645"/>
                  <a:pt x="62753" y="161365"/>
                </a:cubicBezTo>
                <a:cubicBezTo>
                  <a:pt x="71166" y="154635"/>
                  <a:pt x="81467" y="150448"/>
                  <a:pt x="89647" y="143436"/>
                </a:cubicBezTo>
                <a:cubicBezTo>
                  <a:pt x="102482" y="132435"/>
                  <a:pt x="109469" y="112923"/>
                  <a:pt x="125506" y="107577"/>
                </a:cubicBezTo>
                <a:cubicBezTo>
                  <a:pt x="143435" y="101600"/>
                  <a:pt x="163569" y="100130"/>
                  <a:pt x="179294" y="89647"/>
                </a:cubicBezTo>
                <a:cubicBezTo>
                  <a:pt x="188259" y="83671"/>
                  <a:pt x="196342" y="76094"/>
                  <a:pt x="206188" y="71718"/>
                </a:cubicBezTo>
                <a:cubicBezTo>
                  <a:pt x="206212" y="71707"/>
                  <a:pt x="273410" y="49310"/>
                  <a:pt x="286870" y="44824"/>
                </a:cubicBezTo>
                <a:cubicBezTo>
                  <a:pt x="295835" y="41836"/>
                  <a:pt x="305902" y="41101"/>
                  <a:pt x="313765" y="35859"/>
                </a:cubicBezTo>
                <a:cubicBezTo>
                  <a:pt x="322730" y="29883"/>
                  <a:pt x="330571" y="21713"/>
                  <a:pt x="340659" y="17930"/>
                </a:cubicBezTo>
                <a:cubicBezTo>
                  <a:pt x="354926" y="12580"/>
                  <a:pt x="370608" y="12270"/>
                  <a:pt x="385482" y="8965"/>
                </a:cubicBezTo>
                <a:cubicBezTo>
                  <a:pt x="397509" y="6292"/>
                  <a:pt x="409388" y="2988"/>
                  <a:pt x="421341" y="0"/>
                </a:cubicBezTo>
                <a:cubicBezTo>
                  <a:pt x="528917" y="2988"/>
                  <a:pt x="636586" y="3591"/>
                  <a:pt x="744070" y="8965"/>
                </a:cubicBezTo>
                <a:cubicBezTo>
                  <a:pt x="756376" y="9580"/>
                  <a:pt x="767901" y="15257"/>
                  <a:pt x="779929" y="17930"/>
                </a:cubicBezTo>
                <a:cubicBezTo>
                  <a:pt x="794803" y="21235"/>
                  <a:pt x="810053" y="22885"/>
                  <a:pt x="824753" y="26894"/>
                </a:cubicBezTo>
                <a:cubicBezTo>
                  <a:pt x="842986" y="31867"/>
                  <a:pt x="860612" y="38848"/>
                  <a:pt x="878541" y="44824"/>
                </a:cubicBezTo>
                <a:lnTo>
                  <a:pt x="905435" y="53788"/>
                </a:lnTo>
                <a:cubicBezTo>
                  <a:pt x="940455" y="88808"/>
                  <a:pt x="903710" y="57408"/>
                  <a:pt x="950259" y="80683"/>
                </a:cubicBezTo>
                <a:cubicBezTo>
                  <a:pt x="959896" y="85501"/>
                  <a:pt x="967516" y="93794"/>
                  <a:pt x="977153" y="98612"/>
                </a:cubicBezTo>
                <a:cubicBezTo>
                  <a:pt x="985605" y="102838"/>
                  <a:pt x="995595" y="103351"/>
                  <a:pt x="1004047" y="107577"/>
                </a:cubicBezTo>
                <a:cubicBezTo>
                  <a:pt x="1013684" y="112395"/>
                  <a:pt x="1021095" y="121130"/>
                  <a:pt x="1030941" y="125506"/>
                </a:cubicBezTo>
                <a:cubicBezTo>
                  <a:pt x="1048211" y="133182"/>
                  <a:pt x="1084729" y="143436"/>
                  <a:pt x="1084729" y="143436"/>
                </a:cubicBezTo>
                <a:cubicBezTo>
                  <a:pt x="1090706" y="149412"/>
                  <a:pt x="1095099" y="157585"/>
                  <a:pt x="1102659" y="161365"/>
                </a:cubicBezTo>
                <a:cubicBezTo>
                  <a:pt x="1119563" y="169817"/>
                  <a:pt x="1156447" y="179294"/>
                  <a:pt x="1156447" y="179294"/>
                </a:cubicBezTo>
                <a:cubicBezTo>
                  <a:pt x="1162423" y="185271"/>
                  <a:pt x="1166816" y="193444"/>
                  <a:pt x="1174376" y="197224"/>
                </a:cubicBezTo>
                <a:cubicBezTo>
                  <a:pt x="1251437" y="235755"/>
                  <a:pt x="1210495" y="197481"/>
                  <a:pt x="1237129" y="22411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21859" y="2038509"/>
            <a:ext cx="420561" cy="60016"/>
          </a:xfrm>
          <a:custGeom>
            <a:avLst/>
            <a:gdLst>
              <a:gd name="connsiteX0" fmla="*/ 0 w 349623"/>
              <a:gd name="connsiteY0" fmla="*/ 0 h 67218"/>
              <a:gd name="connsiteX1" fmla="*/ 44823 w 349623"/>
              <a:gd name="connsiteY1" fmla="*/ 26894 h 67218"/>
              <a:gd name="connsiteX2" fmla="*/ 62753 w 349623"/>
              <a:gd name="connsiteY2" fmla="*/ 44823 h 67218"/>
              <a:gd name="connsiteX3" fmla="*/ 134470 w 349623"/>
              <a:gd name="connsiteY3" fmla="*/ 62753 h 67218"/>
              <a:gd name="connsiteX4" fmla="*/ 340659 w 349623"/>
              <a:gd name="connsiteY4" fmla="*/ 35859 h 67218"/>
              <a:gd name="connsiteX5" fmla="*/ 349623 w 349623"/>
              <a:gd name="connsiteY5" fmla="*/ 17929 h 6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623" h="67218">
                <a:moveTo>
                  <a:pt x="0" y="0"/>
                </a:moveTo>
                <a:cubicBezTo>
                  <a:pt x="14941" y="8965"/>
                  <a:pt x="30644" y="16767"/>
                  <a:pt x="44823" y="26894"/>
                </a:cubicBezTo>
                <a:cubicBezTo>
                  <a:pt x="51701" y="31807"/>
                  <a:pt x="54905" y="41684"/>
                  <a:pt x="62753" y="44823"/>
                </a:cubicBezTo>
                <a:cubicBezTo>
                  <a:pt x="85632" y="53975"/>
                  <a:pt x="134470" y="62753"/>
                  <a:pt x="134470" y="62753"/>
                </a:cubicBezTo>
                <a:cubicBezTo>
                  <a:pt x="175072" y="60723"/>
                  <a:pt x="290884" y="85635"/>
                  <a:pt x="340659" y="35859"/>
                </a:cubicBezTo>
                <a:cubicBezTo>
                  <a:pt x="345384" y="31134"/>
                  <a:pt x="346635" y="23906"/>
                  <a:pt x="349623" y="17929"/>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21859" y="2065564"/>
            <a:ext cx="927393" cy="136072"/>
          </a:xfrm>
          <a:custGeom>
            <a:avLst/>
            <a:gdLst>
              <a:gd name="connsiteX0" fmla="*/ 0 w 770965"/>
              <a:gd name="connsiteY0" fmla="*/ 44824 h 152400"/>
              <a:gd name="connsiteX1" fmla="*/ 17929 w 770965"/>
              <a:gd name="connsiteY1" fmla="*/ 89647 h 152400"/>
              <a:gd name="connsiteX2" fmla="*/ 44823 w 770965"/>
              <a:gd name="connsiteY2" fmla="*/ 98612 h 152400"/>
              <a:gd name="connsiteX3" fmla="*/ 62753 w 770965"/>
              <a:gd name="connsiteY3" fmla="*/ 116542 h 152400"/>
              <a:gd name="connsiteX4" fmla="*/ 116541 w 770965"/>
              <a:gd name="connsiteY4" fmla="*/ 134471 h 152400"/>
              <a:gd name="connsiteX5" fmla="*/ 179294 w 770965"/>
              <a:gd name="connsiteY5" fmla="*/ 152400 h 152400"/>
              <a:gd name="connsiteX6" fmla="*/ 493059 w 770965"/>
              <a:gd name="connsiteY6" fmla="*/ 134471 h 152400"/>
              <a:gd name="connsiteX7" fmla="*/ 573741 w 770965"/>
              <a:gd name="connsiteY7" fmla="*/ 107577 h 152400"/>
              <a:gd name="connsiteX8" fmla="*/ 600635 w 770965"/>
              <a:gd name="connsiteY8" fmla="*/ 98612 h 152400"/>
              <a:gd name="connsiteX9" fmla="*/ 627529 w 770965"/>
              <a:gd name="connsiteY9" fmla="*/ 89647 h 152400"/>
              <a:gd name="connsiteX10" fmla="*/ 699247 w 770965"/>
              <a:gd name="connsiteY10" fmla="*/ 53789 h 152400"/>
              <a:gd name="connsiteX11" fmla="*/ 726141 w 770965"/>
              <a:gd name="connsiteY11" fmla="*/ 44824 h 152400"/>
              <a:gd name="connsiteX12" fmla="*/ 770965 w 770965"/>
              <a:gd name="connsiteY12"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965" h="152400">
                <a:moveTo>
                  <a:pt x="0" y="44824"/>
                </a:moveTo>
                <a:cubicBezTo>
                  <a:pt x="5976" y="59765"/>
                  <a:pt x="7627" y="77285"/>
                  <a:pt x="17929" y="89647"/>
                </a:cubicBezTo>
                <a:cubicBezTo>
                  <a:pt x="23978" y="96906"/>
                  <a:pt x="36720" y="93750"/>
                  <a:pt x="44823" y="98612"/>
                </a:cubicBezTo>
                <a:cubicBezTo>
                  <a:pt x="52071" y="102961"/>
                  <a:pt x="55193" y="112762"/>
                  <a:pt x="62753" y="116542"/>
                </a:cubicBezTo>
                <a:cubicBezTo>
                  <a:pt x="79657" y="124994"/>
                  <a:pt x="98612" y="128495"/>
                  <a:pt x="116541" y="134471"/>
                </a:cubicBezTo>
                <a:cubicBezTo>
                  <a:pt x="155129" y="147334"/>
                  <a:pt x="134260" y="141142"/>
                  <a:pt x="179294" y="152400"/>
                </a:cubicBezTo>
                <a:cubicBezTo>
                  <a:pt x="189684" y="152000"/>
                  <a:pt x="422014" y="148680"/>
                  <a:pt x="493059" y="134471"/>
                </a:cubicBezTo>
                <a:cubicBezTo>
                  <a:pt x="493068" y="134469"/>
                  <a:pt x="560290" y="112061"/>
                  <a:pt x="573741" y="107577"/>
                </a:cubicBezTo>
                <a:lnTo>
                  <a:pt x="600635" y="98612"/>
                </a:lnTo>
                <a:lnTo>
                  <a:pt x="627529" y="89647"/>
                </a:lnTo>
                <a:cubicBezTo>
                  <a:pt x="658823" y="58354"/>
                  <a:pt x="637440" y="74391"/>
                  <a:pt x="699247" y="53789"/>
                </a:cubicBezTo>
                <a:lnTo>
                  <a:pt x="726141" y="44824"/>
                </a:lnTo>
                <a:lnTo>
                  <a:pt x="770965"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4.2 Graph Quadratic Functions in Vertex or Intercept Form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 y="1200150"/>
                <a:ext cx="9135035" cy="3943350"/>
              </a:xfrm>
            </p:spPr>
            <p:txBody>
              <a:bodyPr>
                <a:normAutofit fontScale="85000" lnSpcReduction="10000"/>
              </a:bodyPr>
              <a:lstStyle/>
              <a:p>
                <a:r>
                  <a:rPr lang="en-US" dirty="0"/>
                  <a:t>Write the quadratic function in standard form</a:t>
                </a:r>
              </a:p>
              <a:p>
                <a:pPr lvl="1"/>
                <a14:m>
                  <m:oMath xmlns:m="http://schemas.openxmlformats.org/officeDocument/2006/math">
                    <m:r>
                      <a:rPr lang="en-US" i="1" dirty="0" smtClean="0">
                        <a:latin typeface="Cambria Math" panose="02040503050406030204" pitchFamily="18" charset="0"/>
                      </a:rPr>
                      <m:t>𝑓</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i="1" dirty="0" smtClean="0">
                                <a:latin typeface="Cambria Math" panose="02040503050406030204" pitchFamily="18" charset="0"/>
                              </a:rPr>
                              <m:t>+2</m:t>
                            </m:r>
                          </m:e>
                        </m:d>
                      </m:e>
                      <m:sup>
                        <m:r>
                          <a:rPr lang="en-US" b="0" i="1" dirty="0" smtClean="0">
                            <a:latin typeface="Cambria Math" panose="02040503050406030204" pitchFamily="18" charset="0"/>
                          </a:rPr>
                          <m:t>2</m:t>
                        </m:r>
                      </m:sup>
                    </m:sSup>
                    <m:r>
                      <a:rPr lang="en-US" i="1" dirty="0" smtClean="0">
                        <a:latin typeface="Cambria Math" panose="02040503050406030204" pitchFamily="18" charset="0"/>
                      </a:rPr>
                      <m:t>+4</m:t>
                    </m:r>
                  </m:oMath>
                </a14:m>
                <a:endParaRPr lang="en-US" i="1" dirty="0">
                  <a:latin typeface="Cambria Math" panose="02040503050406030204" pitchFamily="18" charset="0"/>
                </a:endParaRPr>
              </a:p>
              <a:p>
                <a14:m>
                  <m:oMath xmlns:m="http://schemas.openxmlformats.org/officeDocument/2006/math">
                    <m:sSup>
                      <m:sSupPr>
                        <m:ctrlPr>
                          <a:rPr lang="en-US" b="0" i="1" smtClean="0">
                            <a:solidFill>
                              <a:schemeClr val="accent1"/>
                            </a:solidFill>
                            <a:latin typeface="Cambria Math" panose="02040503050406030204" pitchFamily="18" charset="0"/>
                          </a:rPr>
                        </m:ctrlPr>
                      </m:sSupPr>
                      <m:e>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+2</m:t>
                            </m:r>
                          </m:e>
                        </m:d>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+2</m:t>
                        </m:r>
                      </m:e>
                    </m:d>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+2</m:t>
                        </m:r>
                      </m:e>
                    </m:d>
                  </m:oMath>
                </a14:m>
                <a:endParaRPr lang="en-US" i="1" dirty="0">
                  <a:solidFill>
                    <a:schemeClr val="accent1"/>
                  </a:solidFill>
                  <a:latin typeface="Cambria Math" panose="02040503050406030204" pitchFamily="18" charset="0"/>
                </a:endParaRPr>
              </a:p>
              <a:p>
                <a:pPr lvl="1"/>
                <a14:m>
                  <m:oMath xmlns:m="http://schemas.openxmlformats.org/officeDocument/2006/math">
                    <m:r>
                      <a:rPr lang="en-US" i="1" dirty="0" smtClean="0">
                        <a:solidFill>
                          <a:schemeClr val="accent1"/>
                        </a:solidFill>
                        <a:latin typeface="Cambria Math" panose="02040503050406030204" pitchFamily="18" charset="0"/>
                        <a:sym typeface="Wingdings" pitchFamily="2" charset="2"/>
                      </a:rPr>
                      <m:t>𝑓</m:t>
                    </m:r>
                    <m:d>
                      <m:dPr>
                        <m:ctrlPr>
                          <a:rPr lang="en-US" i="1" dirty="0" smtClean="0">
                            <a:solidFill>
                              <a:schemeClr val="accent1"/>
                            </a:solidFill>
                            <a:latin typeface="Cambria Math" panose="02040503050406030204" pitchFamily="18" charset="0"/>
                            <a:sym typeface="Wingdings" pitchFamily="2" charset="2"/>
                          </a:rPr>
                        </m:ctrlPr>
                      </m:dPr>
                      <m:e>
                        <m:r>
                          <a:rPr lang="en-US" i="1" dirty="0" smtClean="0">
                            <a:solidFill>
                              <a:schemeClr val="accent1"/>
                            </a:solidFill>
                            <a:latin typeface="Cambria Math" panose="02040503050406030204" pitchFamily="18" charset="0"/>
                            <a:sym typeface="Wingdings" pitchFamily="2" charset="2"/>
                          </a:rPr>
                          <m:t>𝑥</m:t>
                        </m:r>
                      </m:e>
                    </m:d>
                    <m:r>
                      <a:rPr lang="en-US" i="1" dirty="0" smtClean="0">
                        <a:solidFill>
                          <a:schemeClr val="accent1"/>
                        </a:solidFill>
                        <a:latin typeface="Cambria Math" panose="02040503050406030204" pitchFamily="18" charset="0"/>
                        <a:sym typeface="Wingdings" pitchFamily="2" charset="2"/>
                      </a:rPr>
                      <m:t>=−</m:t>
                    </m:r>
                    <m:d>
                      <m:dPr>
                        <m:ctrlPr>
                          <a:rPr lang="en-US" i="1" dirty="0" smtClean="0">
                            <a:solidFill>
                              <a:schemeClr val="accent1"/>
                            </a:solidFill>
                            <a:latin typeface="Cambria Math" panose="02040503050406030204" pitchFamily="18" charset="0"/>
                            <a:sym typeface="Wingdings" pitchFamily="2" charset="2"/>
                          </a:rPr>
                        </m:ctrlPr>
                      </m:dPr>
                      <m:e>
                        <m:r>
                          <a:rPr lang="en-US" i="1" dirty="0" smtClean="0">
                            <a:solidFill>
                              <a:schemeClr val="accent1"/>
                            </a:solidFill>
                            <a:latin typeface="Cambria Math" panose="02040503050406030204" pitchFamily="18" charset="0"/>
                            <a:sym typeface="Wingdings" pitchFamily="2" charset="2"/>
                          </a:rPr>
                          <m:t>𝑥</m:t>
                        </m:r>
                        <m:r>
                          <a:rPr lang="en-US" i="1" dirty="0" smtClean="0">
                            <a:solidFill>
                              <a:schemeClr val="accent1"/>
                            </a:solidFill>
                            <a:latin typeface="Cambria Math" panose="02040503050406030204" pitchFamily="18" charset="0"/>
                            <a:sym typeface="Wingdings" pitchFamily="2" charset="2"/>
                          </a:rPr>
                          <m:t>+2</m:t>
                        </m:r>
                      </m:e>
                    </m:d>
                    <m:d>
                      <m:dPr>
                        <m:ctrlPr>
                          <a:rPr lang="en-US" i="1" dirty="0" smtClean="0">
                            <a:solidFill>
                              <a:schemeClr val="accent1"/>
                            </a:solidFill>
                            <a:latin typeface="Cambria Math" panose="02040503050406030204" pitchFamily="18" charset="0"/>
                            <a:sym typeface="Wingdings" pitchFamily="2" charset="2"/>
                          </a:rPr>
                        </m:ctrlPr>
                      </m:dPr>
                      <m:e>
                        <m:r>
                          <a:rPr lang="en-US" i="1" dirty="0" smtClean="0">
                            <a:solidFill>
                              <a:schemeClr val="accent1"/>
                            </a:solidFill>
                            <a:latin typeface="Cambria Math" panose="02040503050406030204" pitchFamily="18" charset="0"/>
                            <a:sym typeface="Wingdings" pitchFamily="2" charset="2"/>
                          </a:rPr>
                          <m:t>𝑥</m:t>
                        </m:r>
                        <m:r>
                          <a:rPr lang="en-US" i="1" dirty="0" smtClean="0">
                            <a:solidFill>
                              <a:schemeClr val="accent1"/>
                            </a:solidFill>
                            <a:latin typeface="Cambria Math" panose="02040503050406030204" pitchFamily="18" charset="0"/>
                            <a:sym typeface="Wingdings" pitchFamily="2" charset="2"/>
                          </a:rPr>
                          <m:t>+2</m:t>
                        </m:r>
                      </m:e>
                    </m:d>
                    <m:r>
                      <a:rPr lang="en-US" i="1" dirty="0" smtClean="0">
                        <a:solidFill>
                          <a:schemeClr val="accent1"/>
                        </a:solidFill>
                        <a:latin typeface="Cambria Math" panose="02040503050406030204" pitchFamily="18" charset="0"/>
                        <a:sym typeface="Wingdings" pitchFamily="2" charset="2"/>
                      </a:rPr>
                      <m:t>+4</m:t>
                    </m:r>
                  </m:oMath>
                </a14:m>
                <a:endParaRPr lang="en-US" i="1" dirty="0">
                  <a:solidFill>
                    <a:schemeClr val="accent1"/>
                  </a:solidFill>
                  <a:latin typeface="Cambria Math" panose="02040503050406030204" pitchFamily="18" charset="0"/>
                  <a:sym typeface="Wingdings" pitchFamily="2" charset="2"/>
                </a:endParaRPr>
              </a:p>
              <a:p>
                <a:r>
                  <a:rPr lang="en-US" dirty="0">
                    <a:solidFill>
                      <a:schemeClr val="accent1"/>
                    </a:solidFill>
                    <a:latin typeface="Cambria Math" panose="02040503050406030204" pitchFamily="18" charset="0"/>
                    <a:sym typeface="Wingdings" pitchFamily="2" charset="2"/>
                  </a:rPr>
                  <a:t>FOIL</a:t>
                </a:r>
              </a:p>
              <a:p>
                <a:pPr lvl="1"/>
                <a14:m>
                  <m:oMath xmlns:m="http://schemas.openxmlformats.org/officeDocument/2006/math">
                    <m:r>
                      <a:rPr lang="en-US" i="1" dirty="0" smtClean="0">
                        <a:solidFill>
                          <a:schemeClr val="accent1"/>
                        </a:solidFill>
                        <a:latin typeface="Cambria Math" panose="02040503050406030204" pitchFamily="18" charset="0"/>
                        <a:sym typeface="Wingdings" pitchFamily="2" charset="2"/>
                      </a:rPr>
                      <m:t>𝑓</m:t>
                    </m:r>
                    <m:d>
                      <m:dPr>
                        <m:ctrlPr>
                          <a:rPr lang="en-US" i="1" dirty="0" smtClean="0">
                            <a:solidFill>
                              <a:schemeClr val="accent1"/>
                            </a:solidFill>
                            <a:latin typeface="Cambria Math" panose="02040503050406030204" pitchFamily="18" charset="0"/>
                            <a:sym typeface="Wingdings" pitchFamily="2" charset="2"/>
                          </a:rPr>
                        </m:ctrlPr>
                      </m:dPr>
                      <m:e>
                        <m:r>
                          <a:rPr lang="en-US" i="1" dirty="0" smtClean="0">
                            <a:solidFill>
                              <a:schemeClr val="accent1"/>
                            </a:solidFill>
                            <a:latin typeface="Cambria Math" panose="02040503050406030204" pitchFamily="18" charset="0"/>
                            <a:sym typeface="Wingdings" pitchFamily="2" charset="2"/>
                          </a:rPr>
                          <m:t>𝑥</m:t>
                        </m:r>
                      </m:e>
                    </m:d>
                    <m:r>
                      <a:rPr lang="en-US" i="1" dirty="0" smtClean="0">
                        <a:solidFill>
                          <a:schemeClr val="accent1"/>
                        </a:solidFill>
                        <a:latin typeface="Cambria Math" panose="02040503050406030204" pitchFamily="18" charset="0"/>
                        <a:sym typeface="Wingdings" pitchFamily="2" charset="2"/>
                      </a:rPr>
                      <m:t>=−</m:t>
                    </m:r>
                    <m:d>
                      <m:dPr>
                        <m:ctrlPr>
                          <a:rPr lang="en-US" b="0" i="1" dirty="0" smtClean="0">
                            <a:solidFill>
                              <a:schemeClr val="accent1"/>
                            </a:solidFill>
                            <a:latin typeface="Cambria Math" panose="02040503050406030204" pitchFamily="18" charset="0"/>
                            <a:sym typeface="Wingdings" pitchFamily="2" charset="2"/>
                          </a:rPr>
                        </m:ctrlPr>
                      </m:dPr>
                      <m:e>
                        <m:sSup>
                          <m:sSupPr>
                            <m:ctrlPr>
                              <a:rPr lang="en-US" b="0" i="1" dirty="0" smtClean="0">
                                <a:solidFill>
                                  <a:schemeClr val="accent1"/>
                                </a:solidFill>
                                <a:latin typeface="Cambria Math" panose="02040503050406030204" pitchFamily="18" charset="0"/>
                                <a:sym typeface="Wingdings" pitchFamily="2" charset="2"/>
                              </a:rPr>
                            </m:ctrlPr>
                          </m:sSupPr>
                          <m:e>
                            <m:r>
                              <a:rPr lang="en-US" i="1" dirty="0" smtClean="0">
                                <a:solidFill>
                                  <a:schemeClr val="accent1"/>
                                </a:solidFill>
                                <a:latin typeface="Cambria Math" panose="02040503050406030204" pitchFamily="18" charset="0"/>
                                <a:sym typeface="Wingdings" pitchFamily="2" charset="2"/>
                              </a:rPr>
                              <m:t>𝑥</m:t>
                            </m:r>
                          </m:e>
                          <m:sup>
                            <m:r>
                              <a:rPr lang="en-US" i="1" dirty="0" smtClean="0">
                                <a:solidFill>
                                  <a:schemeClr val="accent1"/>
                                </a:solidFill>
                                <a:latin typeface="Cambria Math" panose="02040503050406030204" pitchFamily="18" charset="0"/>
                                <a:sym typeface="Wingdings" pitchFamily="2" charset="2"/>
                              </a:rPr>
                              <m:t>2</m:t>
                            </m:r>
                          </m:sup>
                        </m:sSup>
                        <m:r>
                          <a:rPr lang="en-US" i="1" dirty="0" smtClean="0">
                            <a:solidFill>
                              <a:schemeClr val="accent1"/>
                            </a:solidFill>
                            <a:latin typeface="Cambria Math" panose="02040503050406030204" pitchFamily="18" charset="0"/>
                            <a:sym typeface="Wingdings" pitchFamily="2" charset="2"/>
                          </a:rPr>
                          <m:t>+2</m:t>
                        </m:r>
                        <m:r>
                          <a:rPr lang="en-US" i="1" dirty="0" smtClean="0">
                            <a:solidFill>
                              <a:schemeClr val="accent1"/>
                            </a:solidFill>
                            <a:latin typeface="Cambria Math" panose="02040503050406030204" pitchFamily="18" charset="0"/>
                            <a:sym typeface="Wingdings" pitchFamily="2" charset="2"/>
                          </a:rPr>
                          <m:t>𝑥</m:t>
                        </m:r>
                        <m:r>
                          <a:rPr lang="en-US" i="1" dirty="0" smtClean="0">
                            <a:solidFill>
                              <a:schemeClr val="accent1"/>
                            </a:solidFill>
                            <a:latin typeface="Cambria Math" panose="02040503050406030204" pitchFamily="18" charset="0"/>
                            <a:sym typeface="Wingdings" pitchFamily="2" charset="2"/>
                          </a:rPr>
                          <m:t>+2</m:t>
                        </m:r>
                        <m:r>
                          <a:rPr lang="en-US" i="1" dirty="0" smtClean="0">
                            <a:solidFill>
                              <a:schemeClr val="accent1"/>
                            </a:solidFill>
                            <a:latin typeface="Cambria Math" panose="02040503050406030204" pitchFamily="18" charset="0"/>
                            <a:sym typeface="Wingdings" pitchFamily="2" charset="2"/>
                          </a:rPr>
                          <m:t>𝑥</m:t>
                        </m:r>
                        <m:r>
                          <a:rPr lang="en-US" i="1" dirty="0" smtClean="0">
                            <a:solidFill>
                              <a:schemeClr val="accent1"/>
                            </a:solidFill>
                            <a:latin typeface="Cambria Math" panose="02040503050406030204" pitchFamily="18" charset="0"/>
                            <a:sym typeface="Wingdings" pitchFamily="2" charset="2"/>
                          </a:rPr>
                          <m:t>+4</m:t>
                        </m:r>
                      </m:e>
                    </m:d>
                    <m:r>
                      <a:rPr lang="en-US" i="1" dirty="0" smtClean="0">
                        <a:solidFill>
                          <a:schemeClr val="accent1"/>
                        </a:solidFill>
                        <a:latin typeface="Cambria Math" panose="02040503050406030204" pitchFamily="18" charset="0"/>
                        <a:sym typeface="Wingdings" pitchFamily="2" charset="2"/>
                      </a:rPr>
                      <m:t>+4</m:t>
                    </m:r>
                  </m:oMath>
                </a14:m>
                <a:endParaRPr lang="en-US" i="1" dirty="0">
                  <a:solidFill>
                    <a:schemeClr val="accent1"/>
                  </a:solidFill>
                  <a:latin typeface="Cambria Math" panose="02040503050406030204" pitchFamily="18" charset="0"/>
                  <a:sym typeface="Wingdings" pitchFamily="2" charset="2"/>
                </a:endParaRPr>
              </a:p>
              <a:p>
                <a:r>
                  <a:rPr lang="en-US" dirty="0">
                    <a:solidFill>
                      <a:schemeClr val="accent1"/>
                    </a:solidFill>
                    <a:latin typeface="Cambria Math" panose="02040503050406030204" pitchFamily="18" charset="0"/>
                    <a:sym typeface="Wingdings" pitchFamily="2" charset="2"/>
                  </a:rPr>
                  <a:t>Simplify</a:t>
                </a:r>
              </a:p>
              <a:p>
                <a:pPr lvl="1"/>
                <a14:m>
                  <m:oMath xmlns:m="http://schemas.openxmlformats.org/officeDocument/2006/math">
                    <m:r>
                      <a:rPr lang="en-US" i="1" dirty="0" smtClean="0">
                        <a:solidFill>
                          <a:schemeClr val="accent1"/>
                        </a:solidFill>
                        <a:latin typeface="Cambria Math" panose="02040503050406030204" pitchFamily="18" charset="0"/>
                        <a:sym typeface="Wingdings" pitchFamily="2" charset="2"/>
                      </a:rPr>
                      <m:t>𝑓</m:t>
                    </m:r>
                    <m:d>
                      <m:dPr>
                        <m:ctrlPr>
                          <a:rPr lang="en-US" i="1" dirty="0" smtClean="0">
                            <a:solidFill>
                              <a:schemeClr val="accent1"/>
                            </a:solidFill>
                            <a:latin typeface="Cambria Math" panose="02040503050406030204" pitchFamily="18" charset="0"/>
                            <a:sym typeface="Wingdings" pitchFamily="2" charset="2"/>
                          </a:rPr>
                        </m:ctrlPr>
                      </m:dPr>
                      <m:e>
                        <m:r>
                          <a:rPr lang="en-US" i="1" dirty="0" smtClean="0">
                            <a:solidFill>
                              <a:schemeClr val="accent1"/>
                            </a:solidFill>
                            <a:latin typeface="Cambria Math" panose="02040503050406030204" pitchFamily="18" charset="0"/>
                            <a:sym typeface="Wingdings" pitchFamily="2" charset="2"/>
                          </a:rPr>
                          <m:t>𝑥</m:t>
                        </m:r>
                      </m:e>
                    </m:d>
                    <m:r>
                      <a:rPr lang="en-US" i="1" dirty="0" smtClean="0">
                        <a:solidFill>
                          <a:schemeClr val="accent1"/>
                        </a:solidFill>
                        <a:latin typeface="Cambria Math" panose="02040503050406030204" pitchFamily="18" charset="0"/>
                        <a:sym typeface="Wingdings" pitchFamily="2" charset="2"/>
                      </a:rPr>
                      <m:t>=−</m:t>
                    </m:r>
                    <m:d>
                      <m:dPr>
                        <m:ctrlPr>
                          <a:rPr lang="en-US" b="0" i="1" dirty="0" smtClean="0">
                            <a:solidFill>
                              <a:schemeClr val="accent1"/>
                            </a:solidFill>
                            <a:latin typeface="Cambria Math" panose="02040503050406030204" pitchFamily="18" charset="0"/>
                            <a:sym typeface="Wingdings" pitchFamily="2" charset="2"/>
                          </a:rPr>
                        </m:ctrlPr>
                      </m:dPr>
                      <m:e>
                        <m:sSup>
                          <m:sSupPr>
                            <m:ctrlPr>
                              <a:rPr lang="en-US" b="0" i="1" dirty="0" smtClean="0">
                                <a:solidFill>
                                  <a:schemeClr val="accent1"/>
                                </a:solidFill>
                                <a:latin typeface="Cambria Math" panose="02040503050406030204" pitchFamily="18" charset="0"/>
                                <a:sym typeface="Wingdings" pitchFamily="2" charset="2"/>
                              </a:rPr>
                            </m:ctrlPr>
                          </m:sSupPr>
                          <m:e>
                            <m:r>
                              <a:rPr lang="en-US" i="1" dirty="0" smtClean="0">
                                <a:solidFill>
                                  <a:schemeClr val="accent1"/>
                                </a:solidFill>
                                <a:latin typeface="Cambria Math" panose="02040503050406030204" pitchFamily="18" charset="0"/>
                                <a:sym typeface="Wingdings" pitchFamily="2" charset="2"/>
                              </a:rPr>
                              <m:t>𝑥</m:t>
                            </m:r>
                          </m:e>
                          <m:sup>
                            <m:r>
                              <a:rPr lang="en-US" i="1" dirty="0" smtClean="0">
                                <a:solidFill>
                                  <a:schemeClr val="accent1"/>
                                </a:solidFill>
                                <a:latin typeface="Cambria Math" panose="02040503050406030204" pitchFamily="18" charset="0"/>
                                <a:sym typeface="Wingdings" pitchFamily="2" charset="2"/>
                              </a:rPr>
                              <m:t>2</m:t>
                            </m:r>
                          </m:sup>
                        </m:sSup>
                        <m:r>
                          <a:rPr lang="en-US" i="1" dirty="0" smtClean="0">
                            <a:solidFill>
                              <a:schemeClr val="accent1"/>
                            </a:solidFill>
                            <a:latin typeface="Cambria Math" panose="02040503050406030204" pitchFamily="18" charset="0"/>
                            <a:sym typeface="Wingdings" pitchFamily="2" charset="2"/>
                          </a:rPr>
                          <m:t>+4</m:t>
                        </m:r>
                        <m:r>
                          <a:rPr lang="en-US" i="1" dirty="0" smtClean="0">
                            <a:solidFill>
                              <a:schemeClr val="accent1"/>
                            </a:solidFill>
                            <a:latin typeface="Cambria Math" panose="02040503050406030204" pitchFamily="18" charset="0"/>
                            <a:sym typeface="Wingdings" pitchFamily="2" charset="2"/>
                          </a:rPr>
                          <m:t>𝑥</m:t>
                        </m:r>
                        <m:r>
                          <a:rPr lang="en-US" i="1" dirty="0" smtClean="0">
                            <a:solidFill>
                              <a:schemeClr val="accent1"/>
                            </a:solidFill>
                            <a:latin typeface="Cambria Math" panose="02040503050406030204" pitchFamily="18" charset="0"/>
                            <a:sym typeface="Wingdings" pitchFamily="2" charset="2"/>
                          </a:rPr>
                          <m:t>+4</m:t>
                        </m:r>
                      </m:e>
                    </m:d>
                    <m:r>
                      <a:rPr lang="en-US" i="1" dirty="0" smtClean="0">
                        <a:solidFill>
                          <a:schemeClr val="accent1"/>
                        </a:solidFill>
                        <a:latin typeface="Cambria Math" panose="02040503050406030204" pitchFamily="18" charset="0"/>
                        <a:sym typeface="Wingdings" pitchFamily="2" charset="2"/>
                      </a:rPr>
                      <m:t>+4</m:t>
                    </m:r>
                  </m:oMath>
                </a14:m>
                <a:endParaRPr lang="en-US" i="1" dirty="0">
                  <a:solidFill>
                    <a:schemeClr val="accent1"/>
                  </a:solidFill>
                  <a:latin typeface="Cambria Math" panose="02040503050406030204" pitchFamily="18" charset="0"/>
                  <a:sym typeface="Wingdings" pitchFamily="2" charset="2"/>
                </a:endParaRPr>
              </a:p>
              <a:p>
                <a:r>
                  <a:rPr lang="en-US" dirty="0">
                    <a:solidFill>
                      <a:schemeClr val="accent1"/>
                    </a:solidFill>
                    <a:latin typeface="Cambria Math" panose="02040503050406030204" pitchFamily="18" charset="0"/>
                    <a:sym typeface="Wingdings" pitchFamily="2" charset="2"/>
                  </a:rPr>
                  <a:t>Distribute</a:t>
                </a:r>
              </a:p>
              <a:p>
                <a:pPr lvl="1"/>
                <a14:m>
                  <m:oMath xmlns:m="http://schemas.openxmlformats.org/officeDocument/2006/math">
                    <m:r>
                      <a:rPr lang="en-US" i="1" dirty="0" smtClean="0">
                        <a:solidFill>
                          <a:schemeClr val="accent1"/>
                        </a:solidFill>
                        <a:latin typeface="Cambria Math" panose="02040503050406030204" pitchFamily="18" charset="0"/>
                        <a:sym typeface="Wingdings" pitchFamily="2" charset="2"/>
                      </a:rPr>
                      <m:t>𝑓</m:t>
                    </m:r>
                    <m:d>
                      <m:dPr>
                        <m:ctrlPr>
                          <a:rPr lang="en-US" i="1" dirty="0" smtClean="0">
                            <a:solidFill>
                              <a:schemeClr val="accent1"/>
                            </a:solidFill>
                            <a:latin typeface="Cambria Math" panose="02040503050406030204" pitchFamily="18" charset="0"/>
                            <a:sym typeface="Wingdings" pitchFamily="2" charset="2"/>
                          </a:rPr>
                        </m:ctrlPr>
                      </m:dPr>
                      <m:e>
                        <m:r>
                          <a:rPr lang="en-US" i="1" dirty="0" smtClean="0">
                            <a:solidFill>
                              <a:schemeClr val="accent1"/>
                            </a:solidFill>
                            <a:latin typeface="Cambria Math" panose="02040503050406030204" pitchFamily="18" charset="0"/>
                            <a:sym typeface="Wingdings" pitchFamily="2" charset="2"/>
                          </a:rPr>
                          <m:t>𝑥</m:t>
                        </m:r>
                      </m:e>
                    </m:d>
                    <m:r>
                      <a:rPr lang="en-US" i="1" dirty="0" smtClean="0">
                        <a:solidFill>
                          <a:schemeClr val="accent1"/>
                        </a:solidFill>
                        <a:latin typeface="Cambria Math" panose="02040503050406030204" pitchFamily="18" charset="0"/>
                        <a:sym typeface="Wingdings" pitchFamily="2" charset="2"/>
                      </a:rPr>
                      <m:t>=−</m:t>
                    </m:r>
                    <m:sSup>
                      <m:sSupPr>
                        <m:ctrlPr>
                          <a:rPr lang="en-US" b="0" i="1" dirty="0" smtClean="0">
                            <a:solidFill>
                              <a:schemeClr val="accent1"/>
                            </a:solidFill>
                            <a:latin typeface="Cambria Math" panose="02040503050406030204" pitchFamily="18" charset="0"/>
                            <a:sym typeface="Wingdings" pitchFamily="2" charset="2"/>
                          </a:rPr>
                        </m:ctrlPr>
                      </m:sSupPr>
                      <m:e>
                        <m:r>
                          <a:rPr lang="en-US" i="1" dirty="0" smtClean="0">
                            <a:solidFill>
                              <a:schemeClr val="accent1"/>
                            </a:solidFill>
                            <a:latin typeface="Cambria Math" panose="02040503050406030204" pitchFamily="18" charset="0"/>
                            <a:sym typeface="Wingdings" pitchFamily="2" charset="2"/>
                          </a:rPr>
                          <m:t>𝑥</m:t>
                        </m:r>
                      </m:e>
                      <m:sup>
                        <m:r>
                          <a:rPr lang="en-US" i="1" dirty="0" smtClean="0">
                            <a:solidFill>
                              <a:schemeClr val="accent1"/>
                            </a:solidFill>
                            <a:latin typeface="Cambria Math" panose="02040503050406030204" pitchFamily="18" charset="0"/>
                            <a:sym typeface="Wingdings" pitchFamily="2" charset="2"/>
                          </a:rPr>
                          <m:t>2</m:t>
                        </m:r>
                      </m:sup>
                    </m:sSup>
                    <m:r>
                      <a:rPr lang="en-US" b="0" i="1" dirty="0" smtClean="0">
                        <a:solidFill>
                          <a:schemeClr val="accent1"/>
                        </a:solidFill>
                        <a:latin typeface="Cambria Math" panose="02040503050406030204" pitchFamily="18" charset="0"/>
                        <a:sym typeface="Wingdings" pitchFamily="2" charset="2"/>
                      </a:rPr>
                      <m:t>−</m:t>
                    </m:r>
                    <m:r>
                      <a:rPr lang="en-US" i="1" dirty="0" smtClean="0">
                        <a:solidFill>
                          <a:schemeClr val="accent1"/>
                        </a:solidFill>
                        <a:latin typeface="Cambria Math" panose="02040503050406030204" pitchFamily="18" charset="0"/>
                        <a:sym typeface="Wingdings" pitchFamily="2" charset="2"/>
                      </a:rPr>
                      <m:t>4</m:t>
                    </m:r>
                    <m:r>
                      <a:rPr lang="en-US" i="1" dirty="0" smtClean="0">
                        <a:solidFill>
                          <a:schemeClr val="accent1"/>
                        </a:solidFill>
                        <a:latin typeface="Cambria Math" panose="02040503050406030204" pitchFamily="18" charset="0"/>
                        <a:sym typeface="Wingdings" pitchFamily="2" charset="2"/>
                      </a:rPr>
                      <m:t>𝑥</m:t>
                    </m:r>
                    <m:r>
                      <a:rPr lang="en-US" b="0" i="1" dirty="0" smtClean="0">
                        <a:solidFill>
                          <a:schemeClr val="accent1"/>
                        </a:solidFill>
                        <a:latin typeface="Cambria Math" panose="02040503050406030204" pitchFamily="18" charset="0"/>
                        <a:sym typeface="Wingdings" pitchFamily="2" charset="2"/>
                      </a:rPr>
                      <m:t>−</m:t>
                    </m:r>
                    <m:r>
                      <a:rPr lang="en-US" i="1" dirty="0" smtClean="0">
                        <a:solidFill>
                          <a:schemeClr val="accent1"/>
                        </a:solidFill>
                        <a:latin typeface="Cambria Math" panose="02040503050406030204" pitchFamily="18" charset="0"/>
                        <a:sym typeface="Wingdings" pitchFamily="2" charset="2"/>
                      </a:rPr>
                      <m:t>4+4</m:t>
                    </m:r>
                  </m:oMath>
                </a14:m>
                <a:endParaRPr lang="en-US" i="1" dirty="0">
                  <a:solidFill>
                    <a:schemeClr val="accent1"/>
                  </a:solidFill>
                  <a:latin typeface="Cambria Math" panose="02040503050406030204" pitchFamily="18" charset="0"/>
                  <a:sym typeface="Wingdings" pitchFamily="2" charset="2"/>
                </a:endParaRPr>
              </a:p>
              <a:p>
                <a:pPr lvl="1"/>
                <a14:m>
                  <m:oMath xmlns:m="http://schemas.openxmlformats.org/officeDocument/2006/math">
                    <m:r>
                      <a:rPr lang="en-US" i="1" dirty="0" smtClean="0">
                        <a:solidFill>
                          <a:schemeClr val="accent1"/>
                        </a:solidFill>
                        <a:latin typeface="Cambria Math" panose="02040503050406030204" pitchFamily="18" charset="0"/>
                        <a:sym typeface="Wingdings" pitchFamily="2" charset="2"/>
                      </a:rPr>
                      <m:t>𝑓</m:t>
                    </m:r>
                    <m:d>
                      <m:dPr>
                        <m:ctrlPr>
                          <a:rPr lang="en-US" i="1" dirty="0" smtClean="0">
                            <a:solidFill>
                              <a:schemeClr val="accent1"/>
                            </a:solidFill>
                            <a:latin typeface="Cambria Math" panose="02040503050406030204" pitchFamily="18" charset="0"/>
                            <a:sym typeface="Wingdings" pitchFamily="2" charset="2"/>
                          </a:rPr>
                        </m:ctrlPr>
                      </m:dPr>
                      <m:e>
                        <m:r>
                          <a:rPr lang="en-US" i="1" dirty="0" smtClean="0">
                            <a:solidFill>
                              <a:schemeClr val="accent1"/>
                            </a:solidFill>
                            <a:latin typeface="Cambria Math" panose="02040503050406030204" pitchFamily="18" charset="0"/>
                            <a:sym typeface="Wingdings" pitchFamily="2" charset="2"/>
                          </a:rPr>
                          <m:t>𝑥</m:t>
                        </m:r>
                      </m:e>
                    </m:d>
                    <m:r>
                      <a:rPr lang="en-US" i="1" dirty="0" smtClean="0">
                        <a:solidFill>
                          <a:schemeClr val="accent1"/>
                        </a:solidFill>
                        <a:latin typeface="Cambria Math" panose="02040503050406030204" pitchFamily="18" charset="0"/>
                        <a:sym typeface="Wingdings" pitchFamily="2" charset="2"/>
                      </a:rPr>
                      <m:t>=−</m:t>
                    </m:r>
                    <m:sSup>
                      <m:sSupPr>
                        <m:ctrlPr>
                          <a:rPr lang="en-US" b="0" i="1" dirty="0" smtClean="0">
                            <a:solidFill>
                              <a:schemeClr val="accent1"/>
                            </a:solidFill>
                            <a:latin typeface="Cambria Math" panose="02040503050406030204" pitchFamily="18" charset="0"/>
                            <a:sym typeface="Wingdings" pitchFamily="2" charset="2"/>
                          </a:rPr>
                        </m:ctrlPr>
                      </m:sSupPr>
                      <m:e>
                        <m:r>
                          <a:rPr lang="en-US" i="1" dirty="0" smtClean="0">
                            <a:solidFill>
                              <a:schemeClr val="accent1"/>
                            </a:solidFill>
                            <a:latin typeface="Cambria Math" panose="02040503050406030204" pitchFamily="18" charset="0"/>
                            <a:sym typeface="Wingdings" pitchFamily="2" charset="2"/>
                          </a:rPr>
                          <m:t>𝑥</m:t>
                        </m:r>
                      </m:e>
                      <m:sup>
                        <m:r>
                          <a:rPr lang="en-US" i="1" dirty="0" smtClean="0">
                            <a:solidFill>
                              <a:schemeClr val="accent1"/>
                            </a:solidFill>
                            <a:latin typeface="Cambria Math" panose="02040503050406030204" pitchFamily="18" charset="0"/>
                            <a:sym typeface="Wingdings" pitchFamily="2" charset="2"/>
                          </a:rPr>
                          <m:t>2</m:t>
                        </m:r>
                      </m:sup>
                    </m:sSup>
                    <m:r>
                      <a:rPr lang="en-US" b="0" i="1" dirty="0" smtClean="0">
                        <a:solidFill>
                          <a:schemeClr val="accent1"/>
                        </a:solidFill>
                        <a:latin typeface="Cambria Math" panose="02040503050406030204" pitchFamily="18" charset="0"/>
                        <a:sym typeface="Wingdings" pitchFamily="2" charset="2"/>
                      </a:rPr>
                      <m:t>−</m:t>
                    </m:r>
                    <m:r>
                      <a:rPr lang="en-US" i="1" dirty="0" smtClean="0">
                        <a:solidFill>
                          <a:schemeClr val="accent1"/>
                        </a:solidFill>
                        <a:latin typeface="Cambria Math" panose="02040503050406030204" pitchFamily="18" charset="0"/>
                        <a:sym typeface="Wingdings" pitchFamily="2" charset="2"/>
                      </a:rPr>
                      <m:t>4</m:t>
                    </m:r>
                    <m:r>
                      <a:rPr lang="en-US" i="1" dirty="0" smtClean="0">
                        <a:solidFill>
                          <a:schemeClr val="accent1"/>
                        </a:solidFill>
                        <a:latin typeface="Cambria Math" panose="02040503050406030204" pitchFamily="18" charset="0"/>
                        <a:sym typeface="Wingdings" pitchFamily="2" charset="2"/>
                      </a:rPr>
                      <m:t>𝑥</m:t>
                    </m:r>
                  </m:oMath>
                </a14:m>
                <a:endParaRPr lang="en-US" dirty="0">
                  <a:solidFill>
                    <a:schemeClr val="accent1"/>
                  </a:solidFill>
                </a:endParaRP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 y="1200150"/>
                <a:ext cx="9135035" cy="3943350"/>
              </a:xfrm>
              <a:blipFill>
                <a:blip r:embed="rId4"/>
                <a:stretch>
                  <a:fillRect l="-600" t="-1700" b="-2164"/>
                </a:stretch>
              </a:blipFill>
            </p:spPr>
            <p:txBody>
              <a:bodyPr/>
              <a:lstStyle/>
              <a:p>
                <a:r>
                  <a:rPr lang="en-US">
                    <a:noFill/>
                  </a:rPr>
                  <a:t> </a:t>
                </a:r>
              </a:p>
            </p:txBody>
          </p:sp>
        </mc:Fallback>
      </mc:AlternateContent>
      <p:sp>
        <p:nvSpPr>
          <p:cNvPr id="5" name="Freeform 4"/>
          <p:cNvSpPr/>
          <p:nvPr/>
        </p:nvSpPr>
        <p:spPr>
          <a:xfrm>
            <a:off x="1974795" y="2155612"/>
            <a:ext cx="794059" cy="156009"/>
          </a:xfrm>
          <a:custGeom>
            <a:avLst/>
            <a:gdLst>
              <a:gd name="connsiteX0" fmla="*/ 0 w 779930"/>
              <a:gd name="connsiteY0" fmla="*/ 143435 h 143435"/>
              <a:gd name="connsiteX1" fmla="*/ 80683 w 779930"/>
              <a:gd name="connsiteY1" fmla="*/ 80682 h 143435"/>
              <a:gd name="connsiteX2" fmla="*/ 107577 w 779930"/>
              <a:gd name="connsiteY2" fmla="*/ 71717 h 143435"/>
              <a:gd name="connsiteX3" fmla="*/ 134471 w 779930"/>
              <a:gd name="connsiteY3" fmla="*/ 53788 h 143435"/>
              <a:gd name="connsiteX4" fmla="*/ 188259 w 779930"/>
              <a:gd name="connsiteY4" fmla="*/ 35859 h 143435"/>
              <a:gd name="connsiteX5" fmla="*/ 206189 w 779930"/>
              <a:gd name="connsiteY5" fmla="*/ 17929 h 143435"/>
              <a:gd name="connsiteX6" fmla="*/ 331694 w 779930"/>
              <a:gd name="connsiteY6" fmla="*/ 0 h 143435"/>
              <a:gd name="connsiteX7" fmla="*/ 555812 w 779930"/>
              <a:gd name="connsiteY7" fmla="*/ 8965 h 143435"/>
              <a:gd name="connsiteX8" fmla="*/ 609600 w 779930"/>
              <a:gd name="connsiteY8" fmla="*/ 26894 h 143435"/>
              <a:gd name="connsiteX9" fmla="*/ 654424 w 779930"/>
              <a:gd name="connsiteY9" fmla="*/ 53788 h 143435"/>
              <a:gd name="connsiteX10" fmla="*/ 681318 w 779930"/>
              <a:gd name="connsiteY10" fmla="*/ 71717 h 143435"/>
              <a:gd name="connsiteX11" fmla="*/ 699247 w 779930"/>
              <a:gd name="connsiteY11" fmla="*/ 89647 h 143435"/>
              <a:gd name="connsiteX12" fmla="*/ 726142 w 779930"/>
              <a:gd name="connsiteY12" fmla="*/ 98612 h 143435"/>
              <a:gd name="connsiteX13" fmla="*/ 779930 w 779930"/>
              <a:gd name="connsiteY13" fmla="*/ 134470 h 14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9930" h="143435">
                <a:moveTo>
                  <a:pt x="0" y="143435"/>
                </a:moveTo>
                <a:cubicBezTo>
                  <a:pt x="11897" y="133521"/>
                  <a:pt x="57530" y="92259"/>
                  <a:pt x="80683" y="80682"/>
                </a:cubicBezTo>
                <a:cubicBezTo>
                  <a:pt x="89135" y="76456"/>
                  <a:pt x="99125" y="75943"/>
                  <a:pt x="107577" y="71717"/>
                </a:cubicBezTo>
                <a:cubicBezTo>
                  <a:pt x="117214" y="66899"/>
                  <a:pt x="124625" y="58164"/>
                  <a:pt x="134471" y="53788"/>
                </a:cubicBezTo>
                <a:cubicBezTo>
                  <a:pt x="151741" y="46112"/>
                  <a:pt x="188259" y="35859"/>
                  <a:pt x="188259" y="35859"/>
                </a:cubicBezTo>
                <a:cubicBezTo>
                  <a:pt x="194236" y="29882"/>
                  <a:pt x="198629" y="21709"/>
                  <a:pt x="206189" y="17929"/>
                </a:cubicBezTo>
                <a:cubicBezTo>
                  <a:pt x="230559" y="5744"/>
                  <a:pt x="328807" y="289"/>
                  <a:pt x="331694" y="0"/>
                </a:cubicBezTo>
                <a:cubicBezTo>
                  <a:pt x="406400" y="2988"/>
                  <a:pt x="481394" y="1763"/>
                  <a:pt x="555812" y="8965"/>
                </a:cubicBezTo>
                <a:cubicBezTo>
                  <a:pt x="574623" y="10785"/>
                  <a:pt x="609600" y="26894"/>
                  <a:pt x="609600" y="26894"/>
                </a:cubicBezTo>
                <a:cubicBezTo>
                  <a:pt x="644621" y="61913"/>
                  <a:pt x="607874" y="30513"/>
                  <a:pt x="654424" y="53788"/>
                </a:cubicBezTo>
                <a:cubicBezTo>
                  <a:pt x="664061" y="58606"/>
                  <a:pt x="672905" y="64986"/>
                  <a:pt x="681318" y="71717"/>
                </a:cubicBezTo>
                <a:cubicBezTo>
                  <a:pt x="687918" y="76997"/>
                  <a:pt x="691999" y="85298"/>
                  <a:pt x="699247" y="89647"/>
                </a:cubicBezTo>
                <a:cubicBezTo>
                  <a:pt x="707350" y="94509"/>
                  <a:pt x="717881" y="94023"/>
                  <a:pt x="726142" y="98612"/>
                </a:cubicBezTo>
                <a:cubicBezTo>
                  <a:pt x="744979" y="109077"/>
                  <a:pt x="779930" y="134470"/>
                  <a:pt x="779930" y="134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929973" y="2005859"/>
            <a:ext cx="1259541" cy="273016"/>
          </a:xfrm>
          <a:custGeom>
            <a:avLst/>
            <a:gdLst>
              <a:gd name="connsiteX0" fmla="*/ 0 w 1237129"/>
              <a:gd name="connsiteY0" fmla="*/ 251012 h 251012"/>
              <a:gd name="connsiteX1" fmla="*/ 17929 w 1237129"/>
              <a:gd name="connsiteY1" fmla="*/ 197224 h 251012"/>
              <a:gd name="connsiteX2" fmla="*/ 44823 w 1237129"/>
              <a:gd name="connsiteY2" fmla="*/ 179294 h 251012"/>
              <a:gd name="connsiteX3" fmla="*/ 62753 w 1237129"/>
              <a:gd name="connsiteY3" fmla="*/ 161365 h 251012"/>
              <a:gd name="connsiteX4" fmla="*/ 89647 w 1237129"/>
              <a:gd name="connsiteY4" fmla="*/ 143436 h 251012"/>
              <a:gd name="connsiteX5" fmla="*/ 125506 w 1237129"/>
              <a:gd name="connsiteY5" fmla="*/ 107577 h 251012"/>
              <a:gd name="connsiteX6" fmla="*/ 179294 w 1237129"/>
              <a:gd name="connsiteY6" fmla="*/ 89647 h 251012"/>
              <a:gd name="connsiteX7" fmla="*/ 206188 w 1237129"/>
              <a:gd name="connsiteY7" fmla="*/ 71718 h 251012"/>
              <a:gd name="connsiteX8" fmla="*/ 286870 w 1237129"/>
              <a:gd name="connsiteY8" fmla="*/ 44824 h 251012"/>
              <a:gd name="connsiteX9" fmla="*/ 313765 w 1237129"/>
              <a:gd name="connsiteY9" fmla="*/ 35859 h 251012"/>
              <a:gd name="connsiteX10" fmla="*/ 340659 w 1237129"/>
              <a:gd name="connsiteY10" fmla="*/ 17930 h 251012"/>
              <a:gd name="connsiteX11" fmla="*/ 385482 w 1237129"/>
              <a:gd name="connsiteY11" fmla="*/ 8965 h 251012"/>
              <a:gd name="connsiteX12" fmla="*/ 421341 w 1237129"/>
              <a:gd name="connsiteY12" fmla="*/ 0 h 251012"/>
              <a:gd name="connsiteX13" fmla="*/ 744070 w 1237129"/>
              <a:gd name="connsiteY13" fmla="*/ 8965 h 251012"/>
              <a:gd name="connsiteX14" fmla="*/ 779929 w 1237129"/>
              <a:gd name="connsiteY14" fmla="*/ 17930 h 251012"/>
              <a:gd name="connsiteX15" fmla="*/ 824753 w 1237129"/>
              <a:gd name="connsiteY15" fmla="*/ 26894 h 251012"/>
              <a:gd name="connsiteX16" fmla="*/ 878541 w 1237129"/>
              <a:gd name="connsiteY16" fmla="*/ 44824 h 251012"/>
              <a:gd name="connsiteX17" fmla="*/ 905435 w 1237129"/>
              <a:gd name="connsiteY17" fmla="*/ 53788 h 251012"/>
              <a:gd name="connsiteX18" fmla="*/ 950259 w 1237129"/>
              <a:gd name="connsiteY18" fmla="*/ 80683 h 251012"/>
              <a:gd name="connsiteX19" fmla="*/ 977153 w 1237129"/>
              <a:gd name="connsiteY19" fmla="*/ 98612 h 251012"/>
              <a:gd name="connsiteX20" fmla="*/ 1004047 w 1237129"/>
              <a:gd name="connsiteY20" fmla="*/ 107577 h 251012"/>
              <a:gd name="connsiteX21" fmla="*/ 1030941 w 1237129"/>
              <a:gd name="connsiteY21" fmla="*/ 125506 h 251012"/>
              <a:gd name="connsiteX22" fmla="*/ 1084729 w 1237129"/>
              <a:gd name="connsiteY22" fmla="*/ 143436 h 251012"/>
              <a:gd name="connsiteX23" fmla="*/ 1102659 w 1237129"/>
              <a:gd name="connsiteY23" fmla="*/ 161365 h 251012"/>
              <a:gd name="connsiteX24" fmla="*/ 1156447 w 1237129"/>
              <a:gd name="connsiteY24" fmla="*/ 179294 h 251012"/>
              <a:gd name="connsiteX25" fmla="*/ 1174376 w 1237129"/>
              <a:gd name="connsiteY25" fmla="*/ 197224 h 251012"/>
              <a:gd name="connsiteX26" fmla="*/ 1237129 w 1237129"/>
              <a:gd name="connsiteY26" fmla="*/ 224118 h 2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7129" h="251012">
                <a:moveTo>
                  <a:pt x="0" y="251012"/>
                </a:moveTo>
                <a:cubicBezTo>
                  <a:pt x="5976" y="233083"/>
                  <a:pt x="7913" y="213251"/>
                  <a:pt x="17929" y="197224"/>
                </a:cubicBezTo>
                <a:cubicBezTo>
                  <a:pt x="23639" y="188087"/>
                  <a:pt x="36410" y="186025"/>
                  <a:pt x="44823" y="179294"/>
                </a:cubicBezTo>
                <a:cubicBezTo>
                  <a:pt x="51423" y="174014"/>
                  <a:pt x="56153" y="166645"/>
                  <a:pt x="62753" y="161365"/>
                </a:cubicBezTo>
                <a:cubicBezTo>
                  <a:pt x="71166" y="154635"/>
                  <a:pt x="81467" y="150448"/>
                  <a:pt x="89647" y="143436"/>
                </a:cubicBezTo>
                <a:cubicBezTo>
                  <a:pt x="102482" y="132435"/>
                  <a:pt x="109469" y="112923"/>
                  <a:pt x="125506" y="107577"/>
                </a:cubicBezTo>
                <a:cubicBezTo>
                  <a:pt x="143435" y="101600"/>
                  <a:pt x="163569" y="100130"/>
                  <a:pt x="179294" y="89647"/>
                </a:cubicBezTo>
                <a:cubicBezTo>
                  <a:pt x="188259" y="83671"/>
                  <a:pt x="196342" y="76094"/>
                  <a:pt x="206188" y="71718"/>
                </a:cubicBezTo>
                <a:cubicBezTo>
                  <a:pt x="206212" y="71707"/>
                  <a:pt x="273410" y="49310"/>
                  <a:pt x="286870" y="44824"/>
                </a:cubicBezTo>
                <a:cubicBezTo>
                  <a:pt x="295835" y="41836"/>
                  <a:pt x="305902" y="41101"/>
                  <a:pt x="313765" y="35859"/>
                </a:cubicBezTo>
                <a:cubicBezTo>
                  <a:pt x="322730" y="29883"/>
                  <a:pt x="330571" y="21713"/>
                  <a:pt x="340659" y="17930"/>
                </a:cubicBezTo>
                <a:cubicBezTo>
                  <a:pt x="354926" y="12580"/>
                  <a:pt x="370608" y="12270"/>
                  <a:pt x="385482" y="8965"/>
                </a:cubicBezTo>
                <a:cubicBezTo>
                  <a:pt x="397509" y="6292"/>
                  <a:pt x="409388" y="2988"/>
                  <a:pt x="421341" y="0"/>
                </a:cubicBezTo>
                <a:cubicBezTo>
                  <a:pt x="528917" y="2988"/>
                  <a:pt x="636586" y="3591"/>
                  <a:pt x="744070" y="8965"/>
                </a:cubicBezTo>
                <a:cubicBezTo>
                  <a:pt x="756376" y="9580"/>
                  <a:pt x="767901" y="15257"/>
                  <a:pt x="779929" y="17930"/>
                </a:cubicBezTo>
                <a:cubicBezTo>
                  <a:pt x="794803" y="21235"/>
                  <a:pt x="810053" y="22885"/>
                  <a:pt x="824753" y="26894"/>
                </a:cubicBezTo>
                <a:cubicBezTo>
                  <a:pt x="842986" y="31867"/>
                  <a:pt x="860612" y="38848"/>
                  <a:pt x="878541" y="44824"/>
                </a:cubicBezTo>
                <a:lnTo>
                  <a:pt x="905435" y="53788"/>
                </a:lnTo>
                <a:cubicBezTo>
                  <a:pt x="940455" y="88808"/>
                  <a:pt x="903710" y="57408"/>
                  <a:pt x="950259" y="80683"/>
                </a:cubicBezTo>
                <a:cubicBezTo>
                  <a:pt x="959896" y="85501"/>
                  <a:pt x="967516" y="93794"/>
                  <a:pt x="977153" y="98612"/>
                </a:cubicBezTo>
                <a:cubicBezTo>
                  <a:pt x="985605" y="102838"/>
                  <a:pt x="995595" y="103351"/>
                  <a:pt x="1004047" y="107577"/>
                </a:cubicBezTo>
                <a:cubicBezTo>
                  <a:pt x="1013684" y="112395"/>
                  <a:pt x="1021095" y="121130"/>
                  <a:pt x="1030941" y="125506"/>
                </a:cubicBezTo>
                <a:cubicBezTo>
                  <a:pt x="1048211" y="133182"/>
                  <a:pt x="1084729" y="143436"/>
                  <a:pt x="1084729" y="143436"/>
                </a:cubicBezTo>
                <a:cubicBezTo>
                  <a:pt x="1090706" y="149412"/>
                  <a:pt x="1095099" y="157585"/>
                  <a:pt x="1102659" y="161365"/>
                </a:cubicBezTo>
                <a:cubicBezTo>
                  <a:pt x="1119563" y="169817"/>
                  <a:pt x="1156447" y="179294"/>
                  <a:pt x="1156447" y="179294"/>
                </a:cubicBezTo>
                <a:cubicBezTo>
                  <a:pt x="1162423" y="185271"/>
                  <a:pt x="1166816" y="193444"/>
                  <a:pt x="1174376" y="197224"/>
                </a:cubicBezTo>
                <a:cubicBezTo>
                  <a:pt x="1251437" y="235755"/>
                  <a:pt x="1210495" y="197481"/>
                  <a:pt x="1237129" y="224118"/>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7173" y="2498131"/>
            <a:ext cx="355957" cy="73110"/>
          </a:xfrm>
          <a:custGeom>
            <a:avLst/>
            <a:gdLst>
              <a:gd name="connsiteX0" fmla="*/ 0 w 349623"/>
              <a:gd name="connsiteY0" fmla="*/ 0 h 67218"/>
              <a:gd name="connsiteX1" fmla="*/ 44823 w 349623"/>
              <a:gd name="connsiteY1" fmla="*/ 26894 h 67218"/>
              <a:gd name="connsiteX2" fmla="*/ 62753 w 349623"/>
              <a:gd name="connsiteY2" fmla="*/ 44823 h 67218"/>
              <a:gd name="connsiteX3" fmla="*/ 134470 w 349623"/>
              <a:gd name="connsiteY3" fmla="*/ 62753 h 67218"/>
              <a:gd name="connsiteX4" fmla="*/ 340659 w 349623"/>
              <a:gd name="connsiteY4" fmla="*/ 35859 h 67218"/>
              <a:gd name="connsiteX5" fmla="*/ 349623 w 349623"/>
              <a:gd name="connsiteY5" fmla="*/ 17929 h 6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623" h="67218">
                <a:moveTo>
                  <a:pt x="0" y="0"/>
                </a:moveTo>
                <a:cubicBezTo>
                  <a:pt x="14941" y="8965"/>
                  <a:pt x="30644" y="16767"/>
                  <a:pt x="44823" y="26894"/>
                </a:cubicBezTo>
                <a:cubicBezTo>
                  <a:pt x="51701" y="31807"/>
                  <a:pt x="54905" y="41684"/>
                  <a:pt x="62753" y="44823"/>
                </a:cubicBezTo>
                <a:cubicBezTo>
                  <a:pt x="85632" y="53975"/>
                  <a:pt x="134470" y="62753"/>
                  <a:pt x="134470" y="62753"/>
                </a:cubicBezTo>
                <a:cubicBezTo>
                  <a:pt x="175072" y="60723"/>
                  <a:pt x="290884" y="85635"/>
                  <a:pt x="340659" y="35859"/>
                </a:cubicBezTo>
                <a:cubicBezTo>
                  <a:pt x="345384" y="31134"/>
                  <a:pt x="346635" y="23906"/>
                  <a:pt x="349623" y="1792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7174" y="2503960"/>
            <a:ext cx="784932" cy="165760"/>
          </a:xfrm>
          <a:custGeom>
            <a:avLst/>
            <a:gdLst>
              <a:gd name="connsiteX0" fmla="*/ 0 w 770965"/>
              <a:gd name="connsiteY0" fmla="*/ 44824 h 152400"/>
              <a:gd name="connsiteX1" fmla="*/ 17929 w 770965"/>
              <a:gd name="connsiteY1" fmla="*/ 89647 h 152400"/>
              <a:gd name="connsiteX2" fmla="*/ 44823 w 770965"/>
              <a:gd name="connsiteY2" fmla="*/ 98612 h 152400"/>
              <a:gd name="connsiteX3" fmla="*/ 62753 w 770965"/>
              <a:gd name="connsiteY3" fmla="*/ 116542 h 152400"/>
              <a:gd name="connsiteX4" fmla="*/ 116541 w 770965"/>
              <a:gd name="connsiteY4" fmla="*/ 134471 h 152400"/>
              <a:gd name="connsiteX5" fmla="*/ 179294 w 770965"/>
              <a:gd name="connsiteY5" fmla="*/ 152400 h 152400"/>
              <a:gd name="connsiteX6" fmla="*/ 493059 w 770965"/>
              <a:gd name="connsiteY6" fmla="*/ 134471 h 152400"/>
              <a:gd name="connsiteX7" fmla="*/ 573741 w 770965"/>
              <a:gd name="connsiteY7" fmla="*/ 107577 h 152400"/>
              <a:gd name="connsiteX8" fmla="*/ 600635 w 770965"/>
              <a:gd name="connsiteY8" fmla="*/ 98612 h 152400"/>
              <a:gd name="connsiteX9" fmla="*/ 627529 w 770965"/>
              <a:gd name="connsiteY9" fmla="*/ 89647 h 152400"/>
              <a:gd name="connsiteX10" fmla="*/ 699247 w 770965"/>
              <a:gd name="connsiteY10" fmla="*/ 53789 h 152400"/>
              <a:gd name="connsiteX11" fmla="*/ 726141 w 770965"/>
              <a:gd name="connsiteY11" fmla="*/ 44824 h 152400"/>
              <a:gd name="connsiteX12" fmla="*/ 770965 w 770965"/>
              <a:gd name="connsiteY12"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965" h="152400">
                <a:moveTo>
                  <a:pt x="0" y="44824"/>
                </a:moveTo>
                <a:cubicBezTo>
                  <a:pt x="5976" y="59765"/>
                  <a:pt x="7627" y="77285"/>
                  <a:pt x="17929" y="89647"/>
                </a:cubicBezTo>
                <a:cubicBezTo>
                  <a:pt x="23978" y="96906"/>
                  <a:pt x="36720" y="93750"/>
                  <a:pt x="44823" y="98612"/>
                </a:cubicBezTo>
                <a:cubicBezTo>
                  <a:pt x="52071" y="102961"/>
                  <a:pt x="55193" y="112762"/>
                  <a:pt x="62753" y="116542"/>
                </a:cubicBezTo>
                <a:cubicBezTo>
                  <a:pt x="79657" y="124994"/>
                  <a:pt x="98612" y="128495"/>
                  <a:pt x="116541" y="134471"/>
                </a:cubicBezTo>
                <a:cubicBezTo>
                  <a:pt x="155129" y="147334"/>
                  <a:pt x="134260" y="141142"/>
                  <a:pt x="179294" y="152400"/>
                </a:cubicBezTo>
                <a:cubicBezTo>
                  <a:pt x="189684" y="152000"/>
                  <a:pt x="422014" y="148680"/>
                  <a:pt x="493059" y="134471"/>
                </a:cubicBezTo>
                <a:cubicBezTo>
                  <a:pt x="493068" y="134469"/>
                  <a:pt x="560290" y="112061"/>
                  <a:pt x="573741" y="107577"/>
                </a:cubicBezTo>
                <a:lnTo>
                  <a:pt x="600635" y="98612"/>
                </a:lnTo>
                <a:lnTo>
                  <a:pt x="627529" y="89647"/>
                </a:lnTo>
                <a:cubicBezTo>
                  <a:pt x="658823" y="58354"/>
                  <a:pt x="637440" y="74391"/>
                  <a:pt x="699247" y="53789"/>
                </a:cubicBezTo>
                <a:lnTo>
                  <a:pt x="726141" y="44824"/>
                </a:lnTo>
                <a:lnTo>
                  <a:pt x="770965"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87173" y="2876550"/>
            <a:ext cx="965627"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76400" y="3744686"/>
            <a:ext cx="261257" cy="55576"/>
          </a:xfrm>
          <a:custGeom>
            <a:avLst/>
            <a:gdLst>
              <a:gd name="connsiteX0" fmla="*/ 0 w 261257"/>
              <a:gd name="connsiteY0" fmla="*/ 0 h 55576"/>
              <a:gd name="connsiteX1" fmla="*/ 54429 w 261257"/>
              <a:gd name="connsiteY1" fmla="*/ 10885 h 55576"/>
              <a:gd name="connsiteX2" fmla="*/ 76200 w 261257"/>
              <a:gd name="connsiteY2" fmla="*/ 32657 h 55576"/>
              <a:gd name="connsiteX3" fmla="*/ 152400 w 261257"/>
              <a:gd name="connsiteY3" fmla="*/ 54428 h 55576"/>
              <a:gd name="connsiteX4" fmla="*/ 261257 w 261257"/>
              <a:gd name="connsiteY4" fmla="*/ 54428 h 5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57" h="55576">
                <a:moveTo>
                  <a:pt x="0" y="0"/>
                </a:moveTo>
                <a:cubicBezTo>
                  <a:pt x="18143" y="3628"/>
                  <a:pt x="37423" y="3597"/>
                  <a:pt x="54429" y="10885"/>
                </a:cubicBezTo>
                <a:cubicBezTo>
                  <a:pt x="63862" y="14928"/>
                  <a:pt x="67399" y="27376"/>
                  <a:pt x="76200" y="32657"/>
                </a:cubicBezTo>
                <a:cubicBezTo>
                  <a:pt x="85249" y="38087"/>
                  <a:pt x="147012" y="54043"/>
                  <a:pt x="152400" y="54428"/>
                </a:cubicBezTo>
                <a:cubicBezTo>
                  <a:pt x="188593" y="57013"/>
                  <a:pt x="224971" y="54428"/>
                  <a:pt x="261257" y="5442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19943" y="3755571"/>
            <a:ext cx="729343" cy="142022"/>
          </a:xfrm>
          <a:custGeom>
            <a:avLst/>
            <a:gdLst>
              <a:gd name="connsiteX0" fmla="*/ 0 w 729343"/>
              <a:gd name="connsiteY0" fmla="*/ 0 h 228600"/>
              <a:gd name="connsiteX1" fmla="*/ 32657 w 729343"/>
              <a:gd name="connsiteY1" fmla="*/ 65315 h 228600"/>
              <a:gd name="connsiteX2" fmla="*/ 54428 w 729343"/>
              <a:gd name="connsiteY2" fmla="*/ 97972 h 228600"/>
              <a:gd name="connsiteX3" fmla="*/ 87086 w 729343"/>
              <a:gd name="connsiteY3" fmla="*/ 152400 h 228600"/>
              <a:gd name="connsiteX4" fmla="*/ 97971 w 729343"/>
              <a:gd name="connsiteY4" fmla="*/ 185058 h 228600"/>
              <a:gd name="connsiteX5" fmla="*/ 130628 w 729343"/>
              <a:gd name="connsiteY5" fmla="*/ 195943 h 228600"/>
              <a:gd name="connsiteX6" fmla="*/ 185057 w 729343"/>
              <a:gd name="connsiteY6" fmla="*/ 228600 h 228600"/>
              <a:gd name="connsiteX7" fmla="*/ 391886 w 729343"/>
              <a:gd name="connsiteY7" fmla="*/ 217715 h 228600"/>
              <a:gd name="connsiteX8" fmla="*/ 457200 w 729343"/>
              <a:gd name="connsiteY8" fmla="*/ 195943 h 228600"/>
              <a:gd name="connsiteX9" fmla="*/ 489857 w 729343"/>
              <a:gd name="connsiteY9" fmla="*/ 185058 h 228600"/>
              <a:gd name="connsiteX10" fmla="*/ 544286 w 729343"/>
              <a:gd name="connsiteY10" fmla="*/ 152400 h 228600"/>
              <a:gd name="connsiteX11" fmla="*/ 576943 w 729343"/>
              <a:gd name="connsiteY11" fmla="*/ 130629 h 228600"/>
              <a:gd name="connsiteX12" fmla="*/ 609600 w 729343"/>
              <a:gd name="connsiteY12" fmla="*/ 119743 h 228600"/>
              <a:gd name="connsiteX13" fmla="*/ 642257 w 729343"/>
              <a:gd name="connsiteY13" fmla="*/ 97972 h 228600"/>
              <a:gd name="connsiteX14" fmla="*/ 664028 w 729343"/>
              <a:gd name="connsiteY14" fmla="*/ 76200 h 228600"/>
              <a:gd name="connsiteX15" fmla="*/ 696686 w 729343"/>
              <a:gd name="connsiteY15" fmla="*/ 65315 h 228600"/>
              <a:gd name="connsiteX16" fmla="*/ 729343 w 729343"/>
              <a:gd name="connsiteY16" fmla="*/ 2177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9343" h="228600">
                <a:moveTo>
                  <a:pt x="0" y="0"/>
                </a:moveTo>
                <a:cubicBezTo>
                  <a:pt x="10886" y="21772"/>
                  <a:pt x="20836" y="44037"/>
                  <a:pt x="32657" y="65315"/>
                </a:cubicBezTo>
                <a:cubicBezTo>
                  <a:pt x="39011" y="76752"/>
                  <a:pt x="48577" y="86270"/>
                  <a:pt x="54428" y="97972"/>
                </a:cubicBezTo>
                <a:cubicBezTo>
                  <a:pt x="82689" y="154494"/>
                  <a:pt x="44562" y="109878"/>
                  <a:pt x="87086" y="152400"/>
                </a:cubicBezTo>
                <a:cubicBezTo>
                  <a:pt x="90714" y="163286"/>
                  <a:pt x="89857" y="176944"/>
                  <a:pt x="97971" y="185058"/>
                </a:cubicBezTo>
                <a:cubicBezTo>
                  <a:pt x="106085" y="193172"/>
                  <a:pt x="120789" y="190040"/>
                  <a:pt x="130628" y="195943"/>
                </a:cubicBezTo>
                <a:cubicBezTo>
                  <a:pt x="205341" y="240770"/>
                  <a:pt x="92547" y="197765"/>
                  <a:pt x="185057" y="228600"/>
                </a:cubicBezTo>
                <a:cubicBezTo>
                  <a:pt x="254000" y="224972"/>
                  <a:pt x="323339" y="225941"/>
                  <a:pt x="391886" y="217715"/>
                </a:cubicBezTo>
                <a:cubicBezTo>
                  <a:pt x="414672" y="214981"/>
                  <a:pt x="435429" y="203200"/>
                  <a:pt x="457200" y="195943"/>
                </a:cubicBezTo>
                <a:lnTo>
                  <a:pt x="489857" y="185058"/>
                </a:lnTo>
                <a:cubicBezTo>
                  <a:pt x="532379" y="142534"/>
                  <a:pt x="487762" y="180661"/>
                  <a:pt x="544286" y="152400"/>
                </a:cubicBezTo>
                <a:cubicBezTo>
                  <a:pt x="555988" y="146549"/>
                  <a:pt x="565241" y="136480"/>
                  <a:pt x="576943" y="130629"/>
                </a:cubicBezTo>
                <a:cubicBezTo>
                  <a:pt x="587206" y="125497"/>
                  <a:pt x="599337" y="124875"/>
                  <a:pt x="609600" y="119743"/>
                </a:cubicBezTo>
                <a:cubicBezTo>
                  <a:pt x="621302" y="113892"/>
                  <a:pt x="632041" y="106145"/>
                  <a:pt x="642257" y="97972"/>
                </a:cubicBezTo>
                <a:cubicBezTo>
                  <a:pt x="650271" y="91561"/>
                  <a:pt x="655227" y="81480"/>
                  <a:pt x="664028" y="76200"/>
                </a:cubicBezTo>
                <a:cubicBezTo>
                  <a:pt x="673868" y="70296"/>
                  <a:pt x="685800" y="68943"/>
                  <a:pt x="696686" y="65315"/>
                </a:cubicBezTo>
                <a:cubicBezTo>
                  <a:pt x="724194" y="37806"/>
                  <a:pt x="713867" y="52723"/>
                  <a:pt x="729343" y="21772"/>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698171" y="3799114"/>
            <a:ext cx="1338985" cy="206829"/>
          </a:xfrm>
          <a:custGeom>
            <a:avLst/>
            <a:gdLst>
              <a:gd name="connsiteX0" fmla="*/ 0 w 1338985"/>
              <a:gd name="connsiteY0" fmla="*/ 10886 h 206829"/>
              <a:gd name="connsiteX1" fmla="*/ 54429 w 1338985"/>
              <a:gd name="connsiteY1" fmla="*/ 32657 h 206829"/>
              <a:gd name="connsiteX2" fmla="*/ 76200 w 1338985"/>
              <a:gd name="connsiteY2" fmla="*/ 54429 h 206829"/>
              <a:gd name="connsiteX3" fmla="*/ 174172 w 1338985"/>
              <a:gd name="connsiteY3" fmla="*/ 108857 h 206829"/>
              <a:gd name="connsiteX4" fmla="*/ 195943 w 1338985"/>
              <a:gd name="connsiteY4" fmla="*/ 130629 h 206829"/>
              <a:gd name="connsiteX5" fmla="*/ 261258 w 1338985"/>
              <a:gd name="connsiteY5" fmla="*/ 152400 h 206829"/>
              <a:gd name="connsiteX6" fmla="*/ 293915 w 1338985"/>
              <a:gd name="connsiteY6" fmla="*/ 163286 h 206829"/>
              <a:gd name="connsiteX7" fmla="*/ 326572 w 1338985"/>
              <a:gd name="connsiteY7" fmla="*/ 174172 h 206829"/>
              <a:gd name="connsiteX8" fmla="*/ 370115 w 1338985"/>
              <a:gd name="connsiteY8" fmla="*/ 185057 h 206829"/>
              <a:gd name="connsiteX9" fmla="*/ 468086 w 1338985"/>
              <a:gd name="connsiteY9" fmla="*/ 195943 h 206829"/>
              <a:gd name="connsiteX10" fmla="*/ 533400 w 1338985"/>
              <a:gd name="connsiteY10" fmla="*/ 206829 h 206829"/>
              <a:gd name="connsiteX11" fmla="*/ 1055915 w 1338985"/>
              <a:gd name="connsiteY11" fmla="*/ 195943 h 206829"/>
              <a:gd name="connsiteX12" fmla="*/ 1175658 w 1338985"/>
              <a:gd name="connsiteY12" fmla="*/ 163286 h 206829"/>
              <a:gd name="connsiteX13" fmla="*/ 1208315 w 1338985"/>
              <a:gd name="connsiteY13" fmla="*/ 152400 h 206829"/>
              <a:gd name="connsiteX14" fmla="*/ 1240972 w 1338985"/>
              <a:gd name="connsiteY14" fmla="*/ 141515 h 206829"/>
              <a:gd name="connsiteX15" fmla="*/ 1284515 w 1338985"/>
              <a:gd name="connsiteY15" fmla="*/ 97972 h 206829"/>
              <a:gd name="connsiteX16" fmla="*/ 1306286 w 1338985"/>
              <a:gd name="connsiteY16" fmla="*/ 76200 h 206829"/>
              <a:gd name="connsiteX17" fmla="*/ 1317172 w 1338985"/>
              <a:gd name="connsiteY17" fmla="*/ 43543 h 206829"/>
              <a:gd name="connsiteX18" fmla="*/ 1338943 w 1338985"/>
              <a:gd name="connsiteY18" fmla="*/ 0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8985" h="206829">
                <a:moveTo>
                  <a:pt x="0" y="10886"/>
                </a:moveTo>
                <a:cubicBezTo>
                  <a:pt x="18143" y="18143"/>
                  <a:pt x="37463" y="22962"/>
                  <a:pt x="54429" y="32657"/>
                </a:cubicBezTo>
                <a:cubicBezTo>
                  <a:pt x="63340" y="37749"/>
                  <a:pt x="67399" y="49149"/>
                  <a:pt x="76200" y="54429"/>
                </a:cubicBezTo>
                <a:cubicBezTo>
                  <a:pt x="144639" y="95493"/>
                  <a:pt x="74323" y="9003"/>
                  <a:pt x="174172" y="108857"/>
                </a:cubicBezTo>
                <a:cubicBezTo>
                  <a:pt x="181429" y="116114"/>
                  <a:pt x="186763" y="126039"/>
                  <a:pt x="195943" y="130629"/>
                </a:cubicBezTo>
                <a:cubicBezTo>
                  <a:pt x="216469" y="140892"/>
                  <a:pt x="239486" y="145143"/>
                  <a:pt x="261258" y="152400"/>
                </a:cubicBezTo>
                <a:lnTo>
                  <a:pt x="293915" y="163286"/>
                </a:lnTo>
                <a:cubicBezTo>
                  <a:pt x="304801" y="166915"/>
                  <a:pt x="315440" y="171389"/>
                  <a:pt x="326572" y="174172"/>
                </a:cubicBezTo>
                <a:cubicBezTo>
                  <a:pt x="341086" y="177800"/>
                  <a:pt x="355328" y="182782"/>
                  <a:pt x="370115" y="185057"/>
                </a:cubicBezTo>
                <a:cubicBezTo>
                  <a:pt x="402591" y="190053"/>
                  <a:pt x="435516" y="191600"/>
                  <a:pt x="468086" y="195943"/>
                </a:cubicBezTo>
                <a:cubicBezTo>
                  <a:pt x="489964" y="198860"/>
                  <a:pt x="511629" y="203200"/>
                  <a:pt x="533400" y="206829"/>
                </a:cubicBezTo>
                <a:lnTo>
                  <a:pt x="1055915" y="195943"/>
                </a:lnTo>
                <a:cubicBezTo>
                  <a:pt x="1090612" y="194634"/>
                  <a:pt x="1145177" y="173446"/>
                  <a:pt x="1175658" y="163286"/>
                </a:cubicBezTo>
                <a:lnTo>
                  <a:pt x="1208315" y="152400"/>
                </a:lnTo>
                <a:lnTo>
                  <a:pt x="1240972" y="141515"/>
                </a:lnTo>
                <a:lnTo>
                  <a:pt x="1284515" y="97972"/>
                </a:lnTo>
                <a:lnTo>
                  <a:pt x="1306286" y="76200"/>
                </a:lnTo>
                <a:cubicBezTo>
                  <a:pt x="1309915" y="65314"/>
                  <a:pt x="1312040" y="53806"/>
                  <a:pt x="1317172" y="43543"/>
                </a:cubicBezTo>
                <a:cubicBezTo>
                  <a:pt x="1340956" y="-4025"/>
                  <a:pt x="1338943" y="27267"/>
                  <a:pt x="1338943"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5325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par>
                          <p:cTn id="69" fill="hold">
                            <p:stCondLst>
                              <p:cond delay="1500"/>
                            </p:stCondLst>
                            <p:childTnLst>
                              <p:par>
                                <p:cTn id="70" presetID="1" presetClass="entr" presetSubtype="0" fill="hold" grpId="0" nodeType="after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9" grpId="0" animBg="1"/>
      <p:bldP spid="10" grpId="0" animBg="1"/>
      <p:bldP spid="11" grpId="0" animBg="1"/>
      <p:bldP spid="12" grpId="0" animBg="1"/>
    </p:bldLst>
  </p:timing>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4.2 Homework Quiz</a:t>
            </a:r>
            <a:endParaRPr lang="en-US" dirty="0"/>
          </a:p>
        </p:txBody>
      </p:sp>
    </p:spTree>
    <p:extLst>
      <p:ext uri="{BB962C8B-B14F-4D97-AF65-F5344CB8AC3E}">
        <p14:creationId xmlns:p14="http://schemas.microsoft.com/office/powerpoint/2010/main" val="1464080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4.3 Solve </a:t>
            </a:r>
            <a:r>
              <a:rPr lang="en-US" i="1" cap="none" dirty="0"/>
              <a:t>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p:sp>
        <p:nvSpPr>
          <p:cNvPr id="3" name="Text Placeholder 2"/>
          <p:cNvSpPr>
            <a:spLocks noGrp="1"/>
          </p:cNvSpPr>
          <p:nvPr>
            <p:ph type="body" idx="1"/>
          </p:nvPr>
        </p:nvSpPr>
        <p:spPr/>
        <p:txBody>
          <a:bodyPr/>
          <a:lstStyle/>
          <a:p>
            <a:endParaRPr lang="en-US"/>
          </a:p>
        </p:txBody>
      </p:sp>
      <p:pic>
        <p:nvPicPr>
          <p:cNvPr id="4" name="Fib goes to Satur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4326733"/>
            <a:ext cx="609600" cy="609600"/>
          </a:xfrm>
          <a:prstGeom prst="rect">
            <a:avLst/>
          </a:prstGeom>
        </p:spPr>
      </p:pic>
    </p:spTree>
    <p:extLst>
      <p:ext uri="{BB962C8B-B14F-4D97-AF65-F5344CB8AC3E}">
        <p14:creationId xmlns:p14="http://schemas.microsoft.com/office/powerpoint/2010/main" val="376605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Algebra 2</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77575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 Graph quadratic Functions in Standard Form</a:t>
            </a:r>
          </a:p>
        </p:txBody>
      </p:sp>
      <p:sp>
        <p:nvSpPr>
          <p:cNvPr id="3" name="Text Placeholder 2"/>
          <p:cNvSpPr>
            <a:spLocks noGrp="1"/>
          </p:cNvSpPr>
          <p:nvPr>
            <p:ph type="body" idx="1"/>
          </p:nvPr>
        </p:nvSpPr>
        <p:spPr/>
        <p:txBody>
          <a:bodyPr/>
          <a:lstStyle/>
          <a:p>
            <a:endParaRPr lang="en-US"/>
          </a:p>
        </p:txBody>
      </p:sp>
      <p:pic>
        <p:nvPicPr>
          <p:cNvPr id="4" name="Fib goes to Satur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4326733"/>
            <a:ext cx="609600" cy="609600"/>
          </a:xfrm>
          <a:prstGeom prst="rect">
            <a:avLst/>
          </a:prstGeom>
        </p:spPr>
      </p:pic>
    </p:spTree>
    <p:extLst>
      <p:ext uri="{BB962C8B-B14F-4D97-AF65-F5344CB8AC3E}">
        <p14:creationId xmlns:p14="http://schemas.microsoft.com/office/powerpoint/2010/main" val="22977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4"/>
                </p:tgtEl>
              </p:cMediaNode>
            </p:audio>
          </p:childTnLst>
        </p:cTn>
      </p:par>
    </p:tnLst>
  </p:timing>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4.3 Solve </a:t>
            </a:r>
            <a:r>
              <a:rPr lang="en-US" i="1" cap="none" dirty="0"/>
              <a:t>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p:sp>
        <p:nvSpPr>
          <p:cNvPr id="3" name="Content Placeholder 2"/>
          <p:cNvSpPr>
            <a:spLocks noGrp="1"/>
          </p:cNvSpPr>
          <p:nvPr>
            <p:ph idx="1"/>
          </p:nvPr>
        </p:nvSpPr>
        <p:spPr/>
        <p:txBody>
          <a:bodyPr>
            <a:normAutofit/>
          </a:bodyPr>
          <a:lstStyle/>
          <a:p>
            <a:r>
              <a:rPr lang="en-US" dirty="0"/>
              <a:t>Factoring is the opposite of </a:t>
            </a:r>
            <a:r>
              <a:rPr lang="en-US" dirty="0" err="1"/>
              <a:t>FOILing</a:t>
            </a:r>
            <a:endParaRPr lang="en-US" dirty="0"/>
          </a:p>
          <a:p>
            <a:endParaRPr lang="en-US" dirty="0"/>
          </a:p>
          <a:p>
            <a:r>
              <a:rPr lang="en-US" dirty="0"/>
              <a:t>Factoring undoes multiplication</a:t>
            </a:r>
          </a:p>
          <a:p>
            <a:endParaRPr lang="en-US" dirty="0"/>
          </a:p>
          <a:p>
            <a:r>
              <a:rPr lang="en-US" dirty="0"/>
              <a:t>(</a:t>
            </a:r>
            <a:r>
              <a:rPr lang="en-US" i="1" dirty="0"/>
              <a:t>x</a:t>
            </a:r>
            <a:r>
              <a:rPr lang="en-US" dirty="0"/>
              <a:t> + 2)(</a:t>
            </a:r>
            <a:r>
              <a:rPr lang="en-US" i="1" dirty="0"/>
              <a:t>x</a:t>
            </a:r>
            <a:r>
              <a:rPr lang="en-US" dirty="0"/>
              <a:t> + 5) = </a:t>
            </a:r>
            <a:r>
              <a:rPr lang="en-US" i="1" dirty="0"/>
              <a:t>x</a:t>
            </a:r>
            <a:r>
              <a:rPr lang="en-US" baseline="30000" dirty="0"/>
              <a:t>2</a:t>
            </a:r>
            <a:r>
              <a:rPr lang="en-US" dirty="0"/>
              <a:t> + 7</a:t>
            </a:r>
            <a:r>
              <a:rPr lang="en-US" i="1" dirty="0"/>
              <a:t>x</a:t>
            </a:r>
            <a:r>
              <a:rPr lang="en-US" dirty="0"/>
              <a:t> + 10</a:t>
            </a:r>
          </a:p>
          <a:p>
            <a:pPr lvl="1"/>
            <a:r>
              <a:rPr lang="en-US" i="1" dirty="0"/>
              <a:t>x</a:t>
            </a:r>
            <a:r>
              <a:rPr lang="en-US" dirty="0"/>
              <a:t> + 2 called </a:t>
            </a:r>
            <a:r>
              <a:rPr lang="en-US" b="1" dirty="0"/>
              <a:t>binomial</a:t>
            </a:r>
            <a:endParaRPr lang="en-US" dirty="0"/>
          </a:p>
          <a:p>
            <a:pPr lvl="1"/>
            <a:r>
              <a:rPr lang="en-US" i="1" dirty="0"/>
              <a:t>x</a:t>
            </a:r>
            <a:r>
              <a:rPr lang="en-US" baseline="30000" dirty="0"/>
              <a:t>2</a:t>
            </a:r>
            <a:r>
              <a:rPr lang="en-US" dirty="0"/>
              <a:t> + 7</a:t>
            </a:r>
            <a:r>
              <a:rPr lang="en-US" i="1" dirty="0"/>
              <a:t>x</a:t>
            </a:r>
            <a:r>
              <a:rPr lang="en-US" dirty="0"/>
              <a:t> + 10 called </a:t>
            </a:r>
            <a:r>
              <a:rPr lang="en-US" b="1" dirty="0"/>
              <a:t>trinomial</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4.3 Solve </a:t>
            </a:r>
            <a:r>
              <a:rPr lang="en-US" i="1" cap="none" dirty="0"/>
              <a:t>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p:sp>
        <p:nvSpPr>
          <p:cNvPr id="3" name="Content Placeholder 2"/>
          <p:cNvSpPr>
            <a:spLocks noGrp="1"/>
          </p:cNvSpPr>
          <p:nvPr>
            <p:ph idx="1"/>
          </p:nvPr>
        </p:nvSpPr>
        <p:spPr/>
        <p:txBody>
          <a:bodyPr>
            <a:normAutofit/>
          </a:bodyPr>
          <a:lstStyle/>
          <a:p>
            <a:r>
              <a:rPr lang="en-US" dirty="0"/>
              <a:t>Factoring trinomial</a:t>
            </a:r>
          </a:p>
          <a:p>
            <a:pPr lvl="1"/>
            <a:r>
              <a:rPr lang="en-US" i="1" dirty="0"/>
              <a:t>ax</a:t>
            </a:r>
            <a:r>
              <a:rPr lang="en-US" baseline="30000" dirty="0"/>
              <a:t>2</a:t>
            </a:r>
            <a:r>
              <a:rPr lang="en-US" dirty="0"/>
              <a:t> + </a:t>
            </a:r>
            <a:r>
              <a:rPr lang="en-US" i="1" dirty="0" err="1"/>
              <a:t>bx</a:t>
            </a:r>
            <a:r>
              <a:rPr lang="en-US" dirty="0"/>
              <a:t> + </a:t>
            </a:r>
            <a:r>
              <a:rPr lang="en-US" i="1" dirty="0"/>
              <a:t>c</a:t>
            </a:r>
          </a:p>
          <a:p>
            <a:pPr marL="514350" indent="-514350">
              <a:buFont typeface="+mj-lt"/>
              <a:buAutoNum type="arabicPeriod"/>
            </a:pPr>
            <a:r>
              <a:rPr lang="en-US" dirty="0"/>
              <a:t>Write two sets of parentheses  (          )(        )</a:t>
            </a:r>
          </a:p>
          <a:p>
            <a:pPr marL="514350" indent="-514350">
              <a:buFont typeface="+mj-lt"/>
              <a:buAutoNum type="arabicPeriod"/>
            </a:pPr>
            <a:r>
              <a:rPr lang="en-US" dirty="0"/>
              <a:t>Guess and Check</a:t>
            </a:r>
          </a:p>
          <a:p>
            <a:pPr marL="514350" indent="-514350">
              <a:buFont typeface="+mj-lt"/>
              <a:buAutoNum type="arabicPeriod"/>
            </a:pPr>
            <a:r>
              <a:rPr lang="en-US" dirty="0"/>
              <a:t>The Firsts multiply to make </a:t>
            </a:r>
            <a:r>
              <a:rPr lang="en-US" i="1" dirty="0"/>
              <a:t>ax</a:t>
            </a:r>
            <a:r>
              <a:rPr lang="en-US" baseline="30000" dirty="0"/>
              <a:t>2</a:t>
            </a:r>
            <a:endParaRPr lang="en-US" dirty="0"/>
          </a:p>
          <a:p>
            <a:pPr marL="514350" indent="-514350">
              <a:buFont typeface="+mj-lt"/>
              <a:buAutoNum type="arabicPeriod"/>
            </a:pPr>
            <a:r>
              <a:rPr lang="en-US" dirty="0"/>
              <a:t>The Lasts multiply to make </a:t>
            </a:r>
            <a:r>
              <a:rPr lang="en-US" i="1" dirty="0"/>
              <a:t>c</a:t>
            </a:r>
          </a:p>
          <a:p>
            <a:pPr marL="514350" indent="-514350">
              <a:buFont typeface="+mj-lt"/>
              <a:buAutoNum type="arabicPeriod"/>
            </a:pPr>
            <a:r>
              <a:rPr lang="en-US" dirty="0"/>
              <a:t>Check to make sure the Outers + Inners make </a:t>
            </a:r>
            <a:r>
              <a:rPr lang="en-US" i="1" dirty="0" err="1"/>
              <a:t>bx</a:t>
            </a:r>
            <a:endParaRPr lang="en-US" i="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4.3 Solve </a:t>
            </a:r>
            <a:r>
              <a:rPr lang="en-US" i="1" cap="none" dirty="0"/>
              <a:t>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p:sp>
        <p:nvSpPr>
          <p:cNvPr id="3" name="Content Placeholder 2"/>
          <p:cNvSpPr>
            <a:spLocks noGrp="1"/>
          </p:cNvSpPr>
          <p:nvPr>
            <p:ph sz="half" idx="1"/>
          </p:nvPr>
        </p:nvSpPr>
        <p:spPr/>
        <p:txBody>
          <a:bodyPr>
            <a:normAutofit fontScale="92500" lnSpcReduction="20000"/>
          </a:bodyPr>
          <a:lstStyle/>
          <a:p>
            <a:r>
              <a:rPr lang="en-US" dirty="0"/>
              <a:t>Factor the expression</a:t>
            </a:r>
          </a:p>
          <a:p>
            <a:pPr lvl="1"/>
            <a:r>
              <a:rPr lang="en-US" i="1" dirty="0"/>
              <a:t>x</a:t>
            </a:r>
            <a:r>
              <a:rPr lang="en-US" baseline="30000" dirty="0"/>
              <a:t>2</a:t>
            </a:r>
            <a:r>
              <a:rPr lang="en-US" dirty="0"/>
              <a:t> – 3</a:t>
            </a:r>
            <a:r>
              <a:rPr lang="en-US" i="1" dirty="0"/>
              <a:t>x</a:t>
            </a:r>
            <a:r>
              <a:rPr lang="en-US" dirty="0"/>
              <a:t> – 18</a:t>
            </a:r>
          </a:p>
          <a:p>
            <a:pPr lvl="1"/>
            <a:r>
              <a:rPr lang="en-US" dirty="0">
                <a:solidFill>
                  <a:schemeClr val="accent1"/>
                </a:solidFill>
              </a:rPr>
              <a:t>(         )(         )</a:t>
            </a:r>
          </a:p>
          <a:p>
            <a:pPr lvl="2"/>
            <a:r>
              <a:rPr lang="en-US" dirty="0">
                <a:solidFill>
                  <a:schemeClr val="accent1"/>
                </a:solidFill>
              </a:rPr>
              <a:t>Test outers + inners: 2</a:t>
            </a:r>
            <a:r>
              <a:rPr lang="en-US" i="1" dirty="0">
                <a:solidFill>
                  <a:schemeClr val="accent1"/>
                </a:solidFill>
              </a:rPr>
              <a:t>x</a:t>
            </a:r>
            <a:r>
              <a:rPr lang="en-US" dirty="0">
                <a:solidFill>
                  <a:schemeClr val="accent1"/>
                </a:solidFill>
              </a:rPr>
              <a:t> + -9</a:t>
            </a:r>
            <a:r>
              <a:rPr lang="en-US" i="1" dirty="0">
                <a:solidFill>
                  <a:schemeClr val="accent1"/>
                </a:solidFill>
              </a:rPr>
              <a:t>x</a:t>
            </a:r>
            <a:r>
              <a:rPr lang="en-US" dirty="0">
                <a:solidFill>
                  <a:schemeClr val="accent1"/>
                </a:solidFill>
              </a:rPr>
              <a:t> = -7</a:t>
            </a:r>
            <a:r>
              <a:rPr lang="en-US" i="1" dirty="0">
                <a:solidFill>
                  <a:schemeClr val="accent1"/>
                </a:solidFill>
              </a:rPr>
              <a:t>x</a:t>
            </a:r>
            <a:r>
              <a:rPr lang="en-US" dirty="0">
                <a:solidFill>
                  <a:schemeClr val="accent1"/>
                </a:solidFill>
              </a:rPr>
              <a:t> </a:t>
            </a:r>
          </a:p>
          <a:p>
            <a:pPr lvl="2"/>
            <a:r>
              <a:rPr lang="en-US" dirty="0">
                <a:solidFill>
                  <a:schemeClr val="accent1"/>
                </a:solidFill>
              </a:rPr>
              <a:t>Not -3</a:t>
            </a:r>
            <a:r>
              <a:rPr lang="en-US" i="1" dirty="0">
                <a:solidFill>
                  <a:schemeClr val="accent1"/>
                </a:solidFill>
              </a:rPr>
              <a:t>x</a:t>
            </a:r>
            <a:r>
              <a:rPr lang="en-US" dirty="0">
                <a:solidFill>
                  <a:schemeClr val="accent1"/>
                </a:solidFill>
              </a:rPr>
              <a:t> so doesn’t work</a:t>
            </a:r>
          </a:p>
          <a:p>
            <a:pPr lvl="1"/>
            <a:r>
              <a:rPr lang="en-US" dirty="0">
                <a:solidFill>
                  <a:schemeClr val="accent1"/>
                </a:solidFill>
              </a:rPr>
              <a:t>(         )(         )</a:t>
            </a:r>
          </a:p>
          <a:p>
            <a:pPr lvl="2"/>
            <a:r>
              <a:rPr lang="en-US" dirty="0">
                <a:solidFill>
                  <a:schemeClr val="accent1"/>
                </a:solidFill>
              </a:rPr>
              <a:t>Test outers + inners: 3</a:t>
            </a:r>
            <a:r>
              <a:rPr lang="en-US" i="1" dirty="0">
                <a:solidFill>
                  <a:schemeClr val="accent1"/>
                </a:solidFill>
              </a:rPr>
              <a:t>x</a:t>
            </a:r>
            <a:r>
              <a:rPr lang="en-US" dirty="0">
                <a:solidFill>
                  <a:schemeClr val="accent1"/>
                </a:solidFill>
              </a:rPr>
              <a:t> + -6</a:t>
            </a:r>
            <a:r>
              <a:rPr lang="en-US" i="1" dirty="0">
                <a:solidFill>
                  <a:schemeClr val="accent1"/>
                </a:solidFill>
              </a:rPr>
              <a:t>x</a:t>
            </a:r>
            <a:r>
              <a:rPr lang="en-US" dirty="0">
                <a:solidFill>
                  <a:schemeClr val="accent1"/>
                </a:solidFill>
              </a:rPr>
              <a:t> = -3</a:t>
            </a:r>
            <a:r>
              <a:rPr lang="en-US" i="1" dirty="0">
                <a:solidFill>
                  <a:schemeClr val="accent1"/>
                </a:solidFill>
              </a:rPr>
              <a:t>x</a:t>
            </a:r>
            <a:r>
              <a:rPr lang="en-US" dirty="0">
                <a:solidFill>
                  <a:schemeClr val="accent1"/>
                </a:solidFill>
              </a:rPr>
              <a:t> </a:t>
            </a:r>
          </a:p>
          <a:p>
            <a:pPr lvl="2"/>
            <a:r>
              <a:rPr lang="en-US" dirty="0">
                <a:solidFill>
                  <a:schemeClr val="accent1"/>
                </a:solidFill>
              </a:rPr>
              <a:t>This is -3</a:t>
            </a:r>
            <a:r>
              <a:rPr lang="en-US" i="1" dirty="0">
                <a:solidFill>
                  <a:schemeClr val="accent1"/>
                </a:solidFill>
              </a:rPr>
              <a:t>x</a:t>
            </a:r>
            <a:r>
              <a:rPr lang="en-US" dirty="0">
                <a:solidFill>
                  <a:schemeClr val="accent1"/>
                </a:solidFill>
              </a:rPr>
              <a:t>, so it works</a:t>
            </a:r>
          </a:p>
          <a:p>
            <a:pPr lvl="1"/>
            <a:endParaRPr lang="en-US" dirty="0"/>
          </a:p>
          <a:p>
            <a:pPr lvl="1"/>
            <a:endParaRPr lang="en-US" dirty="0"/>
          </a:p>
        </p:txBody>
      </p:sp>
      <p:sp>
        <p:nvSpPr>
          <p:cNvPr id="4" name="Content Placeholder 3"/>
          <p:cNvSpPr>
            <a:spLocks noGrp="1"/>
          </p:cNvSpPr>
          <p:nvPr>
            <p:ph sz="half" idx="2"/>
          </p:nvPr>
        </p:nvSpPr>
        <p:spPr/>
        <p:txBody>
          <a:bodyPr>
            <a:normAutofit fontScale="92500" lnSpcReduction="20000"/>
          </a:bodyPr>
          <a:lstStyle/>
          <a:p>
            <a:pPr lvl="1"/>
            <a:r>
              <a:rPr lang="en-US" i="1" dirty="0"/>
              <a:t>n</a:t>
            </a:r>
            <a:r>
              <a:rPr lang="en-US" baseline="30000" dirty="0"/>
              <a:t>2</a:t>
            </a:r>
            <a:r>
              <a:rPr lang="en-US" dirty="0"/>
              <a:t> – 3</a:t>
            </a:r>
            <a:r>
              <a:rPr lang="en-US" i="1" dirty="0"/>
              <a:t>n</a:t>
            </a:r>
            <a:r>
              <a:rPr lang="en-US" dirty="0"/>
              <a:t> + 9</a:t>
            </a:r>
          </a:p>
          <a:p>
            <a:pPr lvl="1"/>
            <a:r>
              <a:rPr lang="en-US" dirty="0">
                <a:solidFill>
                  <a:schemeClr val="accent1"/>
                </a:solidFill>
              </a:rPr>
              <a:t>(         )(         )</a:t>
            </a:r>
          </a:p>
          <a:p>
            <a:pPr lvl="2"/>
            <a:r>
              <a:rPr lang="en-US" dirty="0">
                <a:solidFill>
                  <a:schemeClr val="accent1"/>
                </a:solidFill>
              </a:rPr>
              <a:t>Test outers + inners: -3</a:t>
            </a:r>
            <a:r>
              <a:rPr lang="en-US" i="1" dirty="0">
                <a:solidFill>
                  <a:schemeClr val="accent1"/>
                </a:solidFill>
              </a:rPr>
              <a:t>n</a:t>
            </a:r>
            <a:r>
              <a:rPr lang="en-US" dirty="0">
                <a:solidFill>
                  <a:schemeClr val="accent1"/>
                </a:solidFill>
              </a:rPr>
              <a:t> + -3</a:t>
            </a:r>
            <a:r>
              <a:rPr lang="en-US" i="1" dirty="0">
                <a:solidFill>
                  <a:schemeClr val="accent1"/>
                </a:solidFill>
              </a:rPr>
              <a:t>n</a:t>
            </a:r>
            <a:r>
              <a:rPr lang="en-US" dirty="0">
                <a:solidFill>
                  <a:schemeClr val="accent1"/>
                </a:solidFill>
              </a:rPr>
              <a:t> = -6</a:t>
            </a:r>
            <a:r>
              <a:rPr lang="en-US" i="1" dirty="0">
                <a:solidFill>
                  <a:schemeClr val="accent1"/>
                </a:solidFill>
              </a:rPr>
              <a:t>n</a:t>
            </a:r>
            <a:r>
              <a:rPr lang="en-US" dirty="0">
                <a:solidFill>
                  <a:schemeClr val="accent1"/>
                </a:solidFill>
              </a:rPr>
              <a:t> </a:t>
            </a:r>
          </a:p>
          <a:p>
            <a:pPr lvl="2"/>
            <a:r>
              <a:rPr lang="en-US" dirty="0">
                <a:solidFill>
                  <a:schemeClr val="accent1"/>
                </a:solidFill>
              </a:rPr>
              <a:t>Not -3</a:t>
            </a:r>
            <a:r>
              <a:rPr lang="en-US" i="1" dirty="0">
                <a:solidFill>
                  <a:schemeClr val="accent1"/>
                </a:solidFill>
              </a:rPr>
              <a:t>n</a:t>
            </a:r>
            <a:r>
              <a:rPr lang="en-US" dirty="0">
                <a:solidFill>
                  <a:schemeClr val="accent1"/>
                </a:solidFill>
              </a:rPr>
              <a:t> so doesn’t work</a:t>
            </a:r>
          </a:p>
          <a:p>
            <a:pPr lvl="1"/>
            <a:r>
              <a:rPr lang="en-US" dirty="0">
                <a:solidFill>
                  <a:schemeClr val="accent1"/>
                </a:solidFill>
              </a:rPr>
              <a:t>(         )(         )</a:t>
            </a:r>
          </a:p>
          <a:p>
            <a:pPr lvl="2"/>
            <a:r>
              <a:rPr lang="en-US" dirty="0">
                <a:solidFill>
                  <a:schemeClr val="accent1"/>
                </a:solidFill>
              </a:rPr>
              <a:t>Test outers + inners: -1</a:t>
            </a:r>
            <a:r>
              <a:rPr lang="en-US" i="1" dirty="0">
                <a:solidFill>
                  <a:schemeClr val="accent1"/>
                </a:solidFill>
              </a:rPr>
              <a:t>n</a:t>
            </a:r>
            <a:r>
              <a:rPr lang="en-US" dirty="0">
                <a:solidFill>
                  <a:schemeClr val="accent1"/>
                </a:solidFill>
              </a:rPr>
              <a:t> + -9</a:t>
            </a:r>
            <a:r>
              <a:rPr lang="en-US" i="1" dirty="0">
                <a:solidFill>
                  <a:schemeClr val="accent1"/>
                </a:solidFill>
              </a:rPr>
              <a:t>n</a:t>
            </a:r>
            <a:r>
              <a:rPr lang="en-US" dirty="0">
                <a:solidFill>
                  <a:schemeClr val="accent1"/>
                </a:solidFill>
              </a:rPr>
              <a:t> = -10</a:t>
            </a:r>
            <a:r>
              <a:rPr lang="en-US" i="1" dirty="0">
                <a:solidFill>
                  <a:schemeClr val="accent1"/>
                </a:solidFill>
              </a:rPr>
              <a:t>n</a:t>
            </a:r>
            <a:r>
              <a:rPr lang="en-US" dirty="0">
                <a:solidFill>
                  <a:schemeClr val="accent1"/>
                </a:solidFill>
              </a:rPr>
              <a:t> </a:t>
            </a:r>
          </a:p>
          <a:p>
            <a:pPr lvl="2"/>
            <a:r>
              <a:rPr lang="en-US" dirty="0">
                <a:solidFill>
                  <a:schemeClr val="accent1"/>
                </a:solidFill>
              </a:rPr>
              <a:t>Not -3</a:t>
            </a:r>
            <a:r>
              <a:rPr lang="en-US" i="1" dirty="0">
                <a:solidFill>
                  <a:schemeClr val="accent1"/>
                </a:solidFill>
              </a:rPr>
              <a:t>n</a:t>
            </a:r>
            <a:r>
              <a:rPr lang="en-US" dirty="0">
                <a:solidFill>
                  <a:schemeClr val="accent1"/>
                </a:solidFill>
              </a:rPr>
              <a:t>, so doesn’t work</a:t>
            </a:r>
          </a:p>
          <a:p>
            <a:pPr lvl="1"/>
            <a:r>
              <a:rPr lang="en-US" dirty="0">
                <a:solidFill>
                  <a:schemeClr val="accent1"/>
                </a:solidFill>
              </a:rPr>
              <a:t>We have no more factors of 9, so this is </a:t>
            </a:r>
            <a:r>
              <a:rPr lang="en-US" dirty="0"/>
              <a:t>not factorable</a:t>
            </a:r>
          </a:p>
          <a:p>
            <a:pPr lvl="1"/>
            <a:endParaRPr lang="en-US" dirty="0"/>
          </a:p>
        </p:txBody>
      </p:sp>
      <p:sp>
        <p:nvSpPr>
          <p:cNvPr id="5" name="TextBox 4"/>
          <p:cNvSpPr txBox="1"/>
          <p:nvPr/>
        </p:nvSpPr>
        <p:spPr>
          <a:xfrm>
            <a:off x="867654" y="1907722"/>
            <a:ext cx="304800" cy="369332"/>
          </a:xfrm>
          <a:prstGeom prst="rect">
            <a:avLst/>
          </a:prstGeom>
          <a:noFill/>
        </p:spPr>
        <p:txBody>
          <a:bodyPr wrap="square" rtlCol="0">
            <a:spAutoFit/>
          </a:bodyPr>
          <a:lstStyle/>
          <a:p>
            <a:r>
              <a:rPr lang="en-US" i="1" dirty="0">
                <a:solidFill>
                  <a:schemeClr val="accent1"/>
                </a:solidFill>
              </a:rPr>
              <a:t>x</a:t>
            </a:r>
          </a:p>
        </p:txBody>
      </p:sp>
      <p:sp>
        <p:nvSpPr>
          <p:cNvPr id="6" name="TextBox 5"/>
          <p:cNvSpPr txBox="1"/>
          <p:nvPr/>
        </p:nvSpPr>
        <p:spPr>
          <a:xfrm>
            <a:off x="1705854" y="1907722"/>
            <a:ext cx="304800" cy="369332"/>
          </a:xfrm>
          <a:prstGeom prst="rect">
            <a:avLst/>
          </a:prstGeom>
          <a:noFill/>
        </p:spPr>
        <p:txBody>
          <a:bodyPr wrap="square" rtlCol="0">
            <a:spAutoFit/>
          </a:bodyPr>
          <a:lstStyle/>
          <a:p>
            <a:r>
              <a:rPr lang="en-US" i="1" dirty="0">
                <a:solidFill>
                  <a:schemeClr val="accent1"/>
                </a:solidFill>
              </a:rPr>
              <a:t>x</a:t>
            </a:r>
          </a:p>
        </p:txBody>
      </p:sp>
      <p:sp>
        <p:nvSpPr>
          <p:cNvPr id="7" name="TextBox 6"/>
          <p:cNvSpPr txBox="1"/>
          <p:nvPr/>
        </p:nvSpPr>
        <p:spPr>
          <a:xfrm>
            <a:off x="1087288" y="1907722"/>
            <a:ext cx="542366" cy="369332"/>
          </a:xfrm>
          <a:prstGeom prst="rect">
            <a:avLst/>
          </a:prstGeom>
          <a:noFill/>
        </p:spPr>
        <p:txBody>
          <a:bodyPr wrap="square" rtlCol="0">
            <a:spAutoFit/>
          </a:bodyPr>
          <a:lstStyle/>
          <a:p>
            <a:r>
              <a:rPr lang="en-US" dirty="0">
                <a:solidFill>
                  <a:schemeClr val="accent1"/>
                </a:solidFill>
              </a:rPr>
              <a:t>− 9</a:t>
            </a:r>
          </a:p>
        </p:txBody>
      </p:sp>
      <p:sp>
        <p:nvSpPr>
          <p:cNvPr id="8" name="TextBox 7"/>
          <p:cNvSpPr txBox="1"/>
          <p:nvPr/>
        </p:nvSpPr>
        <p:spPr>
          <a:xfrm>
            <a:off x="1896354" y="1907722"/>
            <a:ext cx="571500" cy="369332"/>
          </a:xfrm>
          <a:prstGeom prst="rect">
            <a:avLst/>
          </a:prstGeom>
          <a:noFill/>
        </p:spPr>
        <p:txBody>
          <a:bodyPr wrap="square" rtlCol="0">
            <a:spAutoFit/>
          </a:bodyPr>
          <a:lstStyle/>
          <a:p>
            <a:r>
              <a:rPr lang="en-US" dirty="0">
                <a:solidFill>
                  <a:schemeClr val="accent1"/>
                </a:solidFill>
              </a:rPr>
              <a:t>+ 2</a:t>
            </a:r>
          </a:p>
        </p:txBody>
      </p:sp>
      <p:cxnSp>
        <p:nvCxnSpPr>
          <p:cNvPr id="10" name="Straight Connector 9"/>
          <p:cNvCxnSpPr/>
          <p:nvPr/>
        </p:nvCxnSpPr>
        <p:spPr>
          <a:xfrm>
            <a:off x="446314" y="2091497"/>
            <a:ext cx="228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9086" y="3061105"/>
            <a:ext cx="304800" cy="369332"/>
          </a:xfrm>
          <a:prstGeom prst="rect">
            <a:avLst/>
          </a:prstGeom>
          <a:noFill/>
        </p:spPr>
        <p:txBody>
          <a:bodyPr wrap="square" rtlCol="0">
            <a:spAutoFit/>
          </a:bodyPr>
          <a:lstStyle/>
          <a:p>
            <a:r>
              <a:rPr lang="en-US" i="1" dirty="0">
                <a:solidFill>
                  <a:schemeClr val="accent1"/>
                </a:solidFill>
              </a:rPr>
              <a:t>x</a:t>
            </a:r>
          </a:p>
        </p:txBody>
      </p:sp>
      <p:sp>
        <p:nvSpPr>
          <p:cNvPr id="12" name="TextBox 11"/>
          <p:cNvSpPr txBox="1"/>
          <p:nvPr/>
        </p:nvSpPr>
        <p:spPr>
          <a:xfrm>
            <a:off x="1687286" y="3061105"/>
            <a:ext cx="304800" cy="369332"/>
          </a:xfrm>
          <a:prstGeom prst="rect">
            <a:avLst/>
          </a:prstGeom>
          <a:noFill/>
        </p:spPr>
        <p:txBody>
          <a:bodyPr wrap="square" rtlCol="0">
            <a:spAutoFit/>
          </a:bodyPr>
          <a:lstStyle/>
          <a:p>
            <a:r>
              <a:rPr lang="en-US" i="1" dirty="0">
                <a:solidFill>
                  <a:schemeClr val="accent1"/>
                </a:solidFill>
              </a:rPr>
              <a:t>x</a:t>
            </a:r>
          </a:p>
        </p:txBody>
      </p:sp>
      <p:sp>
        <p:nvSpPr>
          <p:cNvPr id="13" name="TextBox 12"/>
          <p:cNvSpPr txBox="1"/>
          <p:nvPr/>
        </p:nvSpPr>
        <p:spPr>
          <a:xfrm>
            <a:off x="1068720" y="3061105"/>
            <a:ext cx="542366" cy="369332"/>
          </a:xfrm>
          <a:prstGeom prst="rect">
            <a:avLst/>
          </a:prstGeom>
          <a:noFill/>
        </p:spPr>
        <p:txBody>
          <a:bodyPr wrap="square" rtlCol="0">
            <a:spAutoFit/>
          </a:bodyPr>
          <a:lstStyle/>
          <a:p>
            <a:r>
              <a:rPr lang="en-US" dirty="0">
                <a:solidFill>
                  <a:schemeClr val="accent1"/>
                </a:solidFill>
              </a:rPr>
              <a:t>− 6</a:t>
            </a:r>
          </a:p>
        </p:txBody>
      </p:sp>
      <p:sp>
        <p:nvSpPr>
          <p:cNvPr id="14" name="TextBox 13"/>
          <p:cNvSpPr txBox="1"/>
          <p:nvPr/>
        </p:nvSpPr>
        <p:spPr>
          <a:xfrm>
            <a:off x="1877786" y="3061105"/>
            <a:ext cx="571500" cy="369332"/>
          </a:xfrm>
          <a:prstGeom prst="rect">
            <a:avLst/>
          </a:prstGeom>
          <a:noFill/>
        </p:spPr>
        <p:txBody>
          <a:bodyPr wrap="square" rtlCol="0">
            <a:spAutoFit/>
          </a:bodyPr>
          <a:lstStyle/>
          <a:p>
            <a:r>
              <a:rPr lang="en-US" dirty="0">
                <a:solidFill>
                  <a:schemeClr val="accent1"/>
                </a:solidFill>
              </a:rPr>
              <a:t>+ 3</a:t>
            </a:r>
          </a:p>
        </p:txBody>
      </p:sp>
      <p:sp>
        <p:nvSpPr>
          <p:cNvPr id="15" name="TextBox 14"/>
          <p:cNvSpPr txBox="1"/>
          <p:nvPr/>
        </p:nvSpPr>
        <p:spPr>
          <a:xfrm>
            <a:off x="5515854" y="1537606"/>
            <a:ext cx="304800" cy="369332"/>
          </a:xfrm>
          <a:prstGeom prst="rect">
            <a:avLst/>
          </a:prstGeom>
          <a:noFill/>
        </p:spPr>
        <p:txBody>
          <a:bodyPr wrap="square" rtlCol="0">
            <a:spAutoFit/>
          </a:bodyPr>
          <a:lstStyle/>
          <a:p>
            <a:r>
              <a:rPr lang="en-US" i="1" dirty="0">
                <a:solidFill>
                  <a:schemeClr val="accent1"/>
                </a:solidFill>
              </a:rPr>
              <a:t>n</a:t>
            </a:r>
          </a:p>
        </p:txBody>
      </p:sp>
      <p:sp>
        <p:nvSpPr>
          <p:cNvPr id="16" name="TextBox 15"/>
          <p:cNvSpPr txBox="1"/>
          <p:nvPr/>
        </p:nvSpPr>
        <p:spPr>
          <a:xfrm>
            <a:off x="6354054" y="1537606"/>
            <a:ext cx="304800" cy="369332"/>
          </a:xfrm>
          <a:prstGeom prst="rect">
            <a:avLst/>
          </a:prstGeom>
          <a:noFill/>
        </p:spPr>
        <p:txBody>
          <a:bodyPr wrap="square" rtlCol="0">
            <a:spAutoFit/>
          </a:bodyPr>
          <a:lstStyle/>
          <a:p>
            <a:r>
              <a:rPr lang="en-US" i="1" dirty="0">
                <a:solidFill>
                  <a:schemeClr val="accent1"/>
                </a:solidFill>
              </a:rPr>
              <a:t>n</a:t>
            </a:r>
          </a:p>
        </p:txBody>
      </p:sp>
      <p:sp>
        <p:nvSpPr>
          <p:cNvPr id="17" name="TextBox 16"/>
          <p:cNvSpPr txBox="1"/>
          <p:nvPr/>
        </p:nvSpPr>
        <p:spPr>
          <a:xfrm>
            <a:off x="5735488" y="1537606"/>
            <a:ext cx="542366" cy="369332"/>
          </a:xfrm>
          <a:prstGeom prst="rect">
            <a:avLst/>
          </a:prstGeom>
          <a:noFill/>
        </p:spPr>
        <p:txBody>
          <a:bodyPr wrap="square" rtlCol="0">
            <a:spAutoFit/>
          </a:bodyPr>
          <a:lstStyle/>
          <a:p>
            <a:r>
              <a:rPr lang="en-US" dirty="0">
                <a:solidFill>
                  <a:schemeClr val="accent1"/>
                </a:solidFill>
              </a:rPr>
              <a:t>− 3</a:t>
            </a:r>
          </a:p>
        </p:txBody>
      </p:sp>
      <p:sp>
        <p:nvSpPr>
          <p:cNvPr id="18" name="TextBox 17"/>
          <p:cNvSpPr txBox="1"/>
          <p:nvPr/>
        </p:nvSpPr>
        <p:spPr>
          <a:xfrm>
            <a:off x="6544554" y="1537606"/>
            <a:ext cx="571500" cy="369332"/>
          </a:xfrm>
          <a:prstGeom prst="rect">
            <a:avLst/>
          </a:prstGeom>
          <a:noFill/>
        </p:spPr>
        <p:txBody>
          <a:bodyPr wrap="square" rtlCol="0">
            <a:spAutoFit/>
          </a:bodyPr>
          <a:lstStyle/>
          <a:p>
            <a:r>
              <a:rPr lang="en-US" dirty="0">
                <a:solidFill>
                  <a:schemeClr val="accent1"/>
                </a:solidFill>
              </a:rPr>
              <a:t>− 3</a:t>
            </a:r>
          </a:p>
        </p:txBody>
      </p:sp>
      <p:cxnSp>
        <p:nvCxnSpPr>
          <p:cNvPr id="19" name="Straight Connector 18"/>
          <p:cNvCxnSpPr/>
          <p:nvPr/>
        </p:nvCxnSpPr>
        <p:spPr>
          <a:xfrm>
            <a:off x="5134854" y="1690006"/>
            <a:ext cx="2286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86400" y="2680103"/>
            <a:ext cx="304800" cy="369332"/>
          </a:xfrm>
          <a:prstGeom prst="rect">
            <a:avLst/>
          </a:prstGeom>
          <a:noFill/>
        </p:spPr>
        <p:txBody>
          <a:bodyPr wrap="square" rtlCol="0">
            <a:spAutoFit/>
          </a:bodyPr>
          <a:lstStyle/>
          <a:p>
            <a:r>
              <a:rPr lang="en-US" i="1" dirty="0">
                <a:solidFill>
                  <a:schemeClr val="accent1"/>
                </a:solidFill>
              </a:rPr>
              <a:t>n</a:t>
            </a:r>
          </a:p>
        </p:txBody>
      </p:sp>
      <p:sp>
        <p:nvSpPr>
          <p:cNvPr id="21" name="TextBox 20"/>
          <p:cNvSpPr txBox="1"/>
          <p:nvPr/>
        </p:nvSpPr>
        <p:spPr>
          <a:xfrm>
            <a:off x="6324600" y="2680103"/>
            <a:ext cx="304800" cy="369332"/>
          </a:xfrm>
          <a:prstGeom prst="rect">
            <a:avLst/>
          </a:prstGeom>
          <a:noFill/>
        </p:spPr>
        <p:txBody>
          <a:bodyPr wrap="square" rtlCol="0">
            <a:spAutoFit/>
          </a:bodyPr>
          <a:lstStyle/>
          <a:p>
            <a:r>
              <a:rPr lang="en-US" i="1" dirty="0">
                <a:solidFill>
                  <a:schemeClr val="accent1"/>
                </a:solidFill>
              </a:rPr>
              <a:t>n</a:t>
            </a:r>
          </a:p>
        </p:txBody>
      </p:sp>
      <p:sp>
        <p:nvSpPr>
          <p:cNvPr id="22" name="TextBox 21"/>
          <p:cNvSpPr txBox="1"/>
          <p:nvPr/>
        </p:nvSpPr>
        <p:spPr>
          <a:xfrm>
            <a:off x="5706034" y="2680103"/>
            <a:ext cx="542366" cy="369332"/>
          </a:xfrm>
          <a:prstGeom prst="rect">
            <a:avLst/>
          </a:prstGeom>
          <a:noFill/>
        </p:spPr>
        <p:txBody>
          <a:bodyPr wrap="square" rtlCol="0">
            <a:spAutoFit/>
          </a:bodyPr>
          <a:lstStyle/>
          <a:p>
            <a:r>
              <a:rPr lang="en-US" dirty="0">
                <a:solidFill>
                  <a:schemeClr val="accent1"/>
                </a:solidFill>
              </a:rPr>
              <a:t>− 9</a:t>
            </a:r>
          </a:p>
        </p:txBody>
      </p:sp>
      <p:sp>
        <p:nvSpPr>
          <p:cNvPr id="23" name="TextBox 22"/>
          <p:cNvSpPr txBox="1"/>
          <p:nvPr/>
        </p:nvSpPr>
        <p:spPr>
          <a:xfrm>
            <a:off x="6515100" y="2680103"/>
            <a:ext cx="571500" cy="369332"/>
          </a:xfrm>
          <a:prstGeom prst="rect">
            <a:avLst/>
          </a:prstGeom>
          <a:noFill/>
        </p:spPr>
        <p:txBody>
          <a:bodyPr wrap="square" rtlCol="0">
            <a:spAutoFit/>
          </a:bodyPr>
          <a:lstStyle/>
          <a:p>
            <a:r>
              <a:rPr lang="en-US" dirty="0">
                <a:solidFill>
                  <a:schemeClr val="accent1"/>
                </a:solidFill>
              </a:rPr>
              <a:t>− 1</a:t>
            </a:r>
          </a:p>
        </p:txBody>
      </p:sp>
      <p:cxnSp>
        <p:nvCxnSpPr>
          <p:cNvPr id="24" name="Straight Connector 23"/>
          <p:cNvCxnSpPr/>
          <p:nvPr/>
        </p:nvCxnSpPr>
        <p:spPr>
          <a:xfrm>
            <a:off x="5221940" y="2865660"/>
            <a:ext cx="228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430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par>
                          <p:cTn id="37" fill="hold">
                            <p:stCondLst>
                              <p:cond delay="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childTnLst>
                                </p:cTn>
                              </p:par>
                            </p:childTnLst>
                          </p:cTn>
                        </p:par>
                        <p:par>
                          <p:cTn id="69" fill="hold">
                            <p:stCondLst>
                              <p:cond delay="0"/>
                            </p:stCondLst>
                            <p:childTnLst>
                              <p:par>
                                <p:cTn id="70" presetID="3" presetClass="emph" presetSubtype="2" fill="hold" grpId="1" nodeType="afterEffect">
                                  <p:stCondLst>
                                    <p:cond delay="0"/>
                                  </p:stCondLst>
                                  <p:childTnLst>
                                    <p:animClr clrSpc="rgb" dir="cw">
                                      <p:cBhvr override="childStyle">
                                        <p:cTn id="71" dur="2000" fill="hold"/>
                                        <p:tgtEl>
                                          <p:spTgt spid="11"/>
                                        </p:tgtEl>
                                        <p:attrNameLst>
                                          <p:attrName>style.color</p:attrName>
                                        </p:attrNameLst>
                                      </p:cBhvr>
                                      <p:to>
                                        <a:srgbClr val="FFFFFF"/>
                                      </p:to>
                                    </p:animClr>
                                  </p:childTnLst>
                                </p:cTn>
                              </p:par>
                              <p:par>
                                <p:cTn id="72" presetID="3" presetClass="emph" presetSubtype="2" fill="hold" grpId="1" nodeType="withEffect">
                                  <p:stCondLst>
                                    <p:cond delay="0"/>
                                  </p:stCondLst>
                                  <p:childTnLst>
                                    <p:animClr clrSpc="rgb" dir="cw">
                                      <p:cBhvr override="childStyle">
                                        <p:cTn id="73" dur="2000" fill="hold"/>
                                        <p:tgtEl>
                                          <p:spTgt spid="12"/>
                                        </p:tgtEl>
                                        <p:attrNameLst>
                                          <p:attrName>style.color</p:attrName>
                                        </p:attrNameLst>
                                      </p:cBhvr>
                                      <p:to>
                                        <a:srgbClr val="FFFFFF"/>
                                      </p:to>
                                    </p:animClr>
                                  </p:childTnLst>
                                </p:cTn>
                              </p:par>
                              <p:par>
                                <p:cTn id="74" presetID="3" presetClass="emph" presetSubtype="2" fill="hold" grpId="1" nodeType="withEffect">
                                  <p:stCondLst>
                                    <p:cond delay="0"/>
                                  </p:stCondLst>
                                  <p:childTnLst>
                                    <p:animClr clrSpc="rgb" dir="cw">
                                      <p:cBhvr override="childStyle">
                                        <p:cTn id="75" dur="2000" fill="hold"/>
                                        <p:tgtEl>
                                          <p:spTgt spid="13"/>
                                        </p:tgtEl>
                                        <p:attrNameLst>
                                          <p:attrName>style.color</p:attrName>
                                        </p:attrNameLst>
                                      </p:cBhvr>
                                      <p:to>
                                        <a:srgbClr val="FFFFFF"/>
                                      </p:to>
                                    </p:animClr>
                                  </p:childTnLst>
                                </p:cTn>
                              </p:par>
                              <p:par>
                                <p:cTn id="76" presetID="3" presetClass="emph" presetSubtype="2" fill="hold" grpId="1" nodeType="withEffect">
                                  <p:stCondLst>
                                    <p:cond delay="0"/>
                                  </p:stCondLst>
                                  <p:childTnLst>
                                    <p:animClr clrSpc="rgb" dir="cw">
                                      <p:cBhvr override="childStyle">
                                        <p:cTn id="77" dur="2000" fill="hold"/>
                                        <p:tgtEl>
                                          <p:spTgt spid="14"/>
                                        </p:tgtEl>
                                        <p:attrNameLst>
                                          <p:attrName>style.color</p:attrName>
                                        </p:attrNameLst>
                                      </p:cBhvr>
                                      <p:to>
                                        <a:srgbClr val="FFFFFF"/>
                                      </p:to>
                                    </p:animClr>
                                  </p:childTnLst>
                                </p:cTn>
                              </p:par>
                              <p:par>
                                <p:cTn id="78" presetID="3" presetClass="emph" presetSubtype="2" fill="hold" nodeType="withEffect">
                                  <p:stCondLst>
                                    <p:cond delay="0"/>
                                  </p:stCondLst>
                                  <p:childTnLst>
                                    <p:animClr clrSpc="rgb" dir="cw">
                                      <p:cBhvr override="childStyle">
                                        <p:cTn id="79" dur="2000" fill="hold"/>
                                        <p:tgtEl>
                                          <p:spTgt spid="3">
                                            <p:txEl>
                                              <p:pRg st="5" end="5"/>
                                            </p:txEl>
                                          </p:spTgt>
                                        </p:tgtEl>
                                        <p:attrNameLst>
                                          <p:attrName>style.color</p:attrName>
                                        </p:attrNameLst>
                                      </p:cBhvr>
                                      <p:to>
                                        <a:srgbClr val="FFFFFF"/>
                                      </p:to>
                                    </p:animClr>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500"/>
                                        <p:tgtEl>
                                          <p:spTgt spid="1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
                                            <p:txEl>
                                              <p:pRg st="3" end="3"/>
                                            </p:txEl>
                                          </p:spTgt>
                                        </p:tgtEl>
                                        <p:attrNameLst>
                                          <p:attrName>style.visibility</p:attrName>
                                        </p:attrNameLst>
                                      </p:cBhvr>
                                      <p:to>
                                        <p:strVal val="visible"/>
                                      </p:to>
                                    </p:set>
                                  </p:childTnLst>
                                </p:cTn>
                              </p:par>
                            </p:childTnLst>
                          </p:cTn>
                        </p:par>
                        <p:par>
                          <p:cTn id="112" fill="hold">
                            <p:stCondLst>
                              <p:cond delay="0"/>
                            </p:stCondLst>
                            <p:childTnLst>
                              <p:par>
                                <p:cTn id="113" presetID="22" presetClass="entr" presetSubtype="8" fill="hold"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left)">
                                      <p:cBhvr>
                                        <p:cTn id="115" dur="500"/>
                                        <p:tgtEl>
                                          <p:spTgt spid="19"/>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0"/>
                                        </p:tgtEl>
                                        <p:attrNameLst>
                                          <p:attrName>style.visibility</p:attrName>
                                        </p:attrNameLst>
                                      </p:cBhvr>
                                      <p:to>
                                        <p:strVal val="visible"/>
                                      </p:to>
                                    </p:set>
                                    <p:animEffect transition="in" filter="fade">
                                      <p:cBhvr>
                                        <p:cTn id="124" dur="500"/>
                                        <p:tgtEl>
                                          <p:spTgt spid="2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fade">
                                      <p:cBhvr>
                                        <p:cTn id="127" dur="500"/>
                                        <p:tgtEl>
                                          <p:spTgt spid="21"/>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fade">
                                      <p:cBhvr>
                                        <p:cTn id="132" dur="500"/>
                                        <p:tgtEl>
                                          <p:spTgt spid="2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fade">
                                      <p:cBhvr>
                                        <p:cTn id="135" dur="500"/>
                                        <p:tgtEl>
                                          <p:spTgt spid="23"/>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4">
                                            <p:txEl>
                                              <p:pRg st="6" end="6"/>
                                            </p:txEl>
                                          </p:spTgt>
                                        </p:tgtEl>
                                        <p:attrNameLst>
                                          <p:attrName>style.visibility</p:attrName>
                                        </p:attrNameLst>
                                      </p:cBhvr>
                                      <p:to>
                                        <p:strVal val="visible"/>
                                      </p:to>
                                    </p:set>
                                  </p:childTnLst>
                                </p:cTn>
                              </p:par>
                            </p:childTnLst>
                          </p:cTn>
                        </p:par>
                        <p:par>
                          <p:cTn id="144" fill="hold">
                            <p:stCondLst>
                              <p:cond delay="0"/>
                            </p:stCondLst>
                            <p:childTnLst>
                              <p:par>
                                <p:cTn id="145" presetID="22" presetClass="entr" presetSubtype="8" fill="hold" nodeType="afterEffect">
                                  <p:stCondLst>
                                    <p:cond delay="0"/>
                                  </p:stCondLst>
                                  <p:childTnLst>
                                    <p:set>
                                      <p:cBhvr>
                                        <p:cTn id="146" dur="1" fill="hold">
                                          <p:stCondLst>
                                            <p:cond delay="0"/>
                                          </p:stCondLst>
                                        </p:cTn>
                                        <p:tgtEl>
                                          <p:spTgt spid="24"/>
                                        </p:tgtEl>
                                        <p:attrNameLst>
                                          <p:attrName>style.visibility</p:attrName>
                                        </p:attrNameLst>
                                      </p:cBhvr>
                                      <p:to>
                                        <p:strVal val="visible"/>
                                      </p:to>
                                    </p:set>
                                    <p:animEffect transition="in" filter="wipe(left)">
                                      <p:cBhvr>
                                        <p:cTn id="147" dur="500"/>
                                        <p:tgtEl>
                                          <p:spTgt spid="24"/>
                                        </p:tgtEl>
                                      </p:cBhvr>
                                    </p:animEffec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p:bldP spid="6" grpId="0"/>
      <p:bldP spid="7" grpId="0"/>
      <p:bldP spid="8" grpId="0"/>
      <p:bldP spid="11" grpId="0"/>
      <p:bldP spid="11" grpId="1"/>
      <p:bldP spid="12" grpId="0"/>
      <p:bldP spid="12" grpId="1"/>
      <p:bldP spid="13" grpId="0"/>
      <p:bldP spid="13" grpId="1"/>
      <p:bldP spid="14" grpId="0"/>
      <p:bldP spid="14" grpId="1"/>
      <p:bldP spid="15" grpId="0"/>
      <p:bldP spid="16" grpId="0"/>
      <p:bldP spid="17" grpId="0"/>
      <p:bldP spid="18" grpId="0"/>
      <p:bldP spid="20" grpId="0"/>
      <p:bldP spid="21" grpId="0"/>
      <p:bldP spid="22" grpId="0"/>
      <p:bldP spid="23" grpId="0"/>
    </p:bldLst>
  </p:timing>
  <p:extLst mod="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4.3 Solve </a:t>
            </a:r>
            <a:r>
              <a:rPr lang="en-US" i="1" cap="none" dirty="0"/>
              <a:t>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p:sp>
        <p:nvSpPr>
          <p:cNvPr id="3" name="Content Placeholder 2"/>
          <p:cNvSpPr>
            <a:spLocks noGrp="1"/>
          </p:cNvSpPr>
          <p:nvPr>
            <p:ph idx="1"/>
          </p:nvPr>
        </p:nvSpPr>
        <p:spPr/>
        <p:txBody>
          <a:bodyPr>
            <a:normAutofit lnSpcReduction="10000"/>
          </a:bodyPr>
          <a:lstStyle/>
          <a:p>
            <a:r>
              <a:rPr lang="en-US" dirty="0"/>
              <a:t>Factor the expression</a:t>
            </a:r>
          </a:p>
          <a:p>
            <a:pPr lvl="1"/>
            <a:r>
              <a:rPr lang="en-US" i="1" dirty="0"/>
              <a:t>r</a:t>
            </a:r>
            <a:r>
              <a:rPr lang="en-US" baseline="30000" dirty="0"/>
              <a:t>2</a:t>
            </a:r>
            <a:r>
              <a:rPr lang="en-US" dirty="0"/>
              <a:t> + 2</a:t>
            </a:r>
            <a:r>
              <a:rPr lang="en-US" i="1" dirty="0"/>
              <a:t>r</a:t>
            </a:r>
            <a:r>
              <a:rPr lang="en-US" dirty="0"/>
              <a:t> – 63</a:t>
            </a:r>
          </a:p>
          <a:p>
            <a:pPr lvl="1"/>
            <a:r>
              <a:rPr lang="en-US" dirty="0">
                <a:solidFill>
                  <a:schemeClr val="accent1"/>
                </a:solidFill>
              </a:rPr>
              <a:t>(         )(         )</a:t>
            </a:r>
          </a:p>
          <a:p>
            <a:pPr lvl="2"/>
            <a:r>
              <a:rPr lang="en-US" dirty="0">
                <a:solidFill>
                  <a:schemeClr val="accent1"/>
                </a:solidFill>
              </a:rPr>
              <a:t>Test outers + inners: 7</a:t>
            </a:r>
            <a:r>
              <a:rPr lang="en-US" i="1" dirty="0">
                <a:solidFill>
                  <a:schemeClr val="accent1"/>
                </a:solidFill>
              </a:rPr>
              <a:t>r</a:t>
            </a:r>
            <a:r>
              <a:rPr lang="en-US" dirty="0">
                <a:solidFill>
                  <a:schemeClr val="accent1"/>
                </a:solidFill>
              </a:rPr>
              <a:t> + -9</a:t>
            </a:r>
            <a:r>
              <a:rPr lang="en-US" i="1" dirty="0">
                <a:solidFill>
                  <a:schemeClr val="accent1"/>
                </a:solidFill>
              </a:rPr>
              <a:t>r</a:t>
            </a:r>
            <a:r>
              <a:rPr lang="en-US" dirty="0">
                <a:solidFill>
                  <a:schemeClr val="accent1"/>
                </a:solidFill>
              </a:rPr>
              <a:t> = -2</a:t>
            </a:r>
            <a:r>
              <a:rPr lang="en-US" i="1" dirty="0">
                <a:solidFill>
                  <a:schemeClr val="accent1"/>
                </a:solidFill>
              </a:rPr>
              <a:t>r</a:t>
            </a:r>
            <a:r>
              <a:rPr lang="en-US" dirty="0">
                <a:solidFill>
                  <a:schemeClr val="accent1"/>
                </a:solidFill>
              </a:rPr>
              <a:t> </a:t>
            </a:r>
          </a:p>
          <a:p>
            <a:pPr lvl="2"/>
            <a:r>
              <a:rPr lang="en-US" dirty="0">
                <a:solidFill>
                  <a:schemeClr val="accent1"/>
                </a:solidFill>
              </a:rPr>
              <a:t>Not 2</a:t>
            </a:r>
            <a:r>
              <a:rPr lang="en-US" i="1" dirty="0">
                <a:solidFill>
                  <a:schemeClr val="accent1"/>
                </a:solidFill>
              </a:rPr>
              <a:t>r</a:t>
            </a:r>
            <a:r>
              <a:rPr lang="en-US" dirty="0">
                <a:solidFill>
                  <a:schemeClr val="accent1"/>
                </a:solidFill>
              </a:rPr>
              <a:t> so doesn’t work</a:t>
            </a:r>
          </a:p>
          <a:p>
            <a:pPr lvl="1"/>
            <a:r>
              <a:rPr lang="en-US" dirty="0">
                <a:solidFill>
                  <a:schemeClr val="accent1"/>
                </a:solidFill>
              </a:rPr>
              <a:t>(         )(         )</a:t>
            </a:r>
          </a:p>
          <a:p>
            <a:pPr lvl="2"/>
            <a:r>
              <a:rPr lang="en-US" dirty="0">
                <a:solidFill>
                  <a:schemeClr val="accent1"/>
                </a:solidFill>
              </a:rPr>
              <a:t>Test outers + inners: -7</a:t>
            </a:r>
            <a:r>
              <a:rPr lang="en-US" i="1" dirty="0">
                <a:solidFill>
                  <a:schemeClr val="accent1"/>
                </a:solidFill>
              </a:rPr>
              <a:t>r</a:t>
            </a:r>
            <a:r>
              <a:rPr lang="en-US" dirty="0">
                <a:solidFill>
                  <a:schemeClr val="accent1"/>
                </a:solidFill>
              </a:rPr>
              <a:t> + 9</a:t>
            </a:r>
            <a:r>
              <a:rPr lang="en-US" i="1" dirty="0">
                <a:solidFill>
                  <a:schemeClr val="accent1"/>
                </a:solidFill>
              </a:rPr>
              <a:t>r</a:t>
            </a:r>
            <a:r>
              <a:rPr lang="en-US" dirty="0">
                <a:solidFill>
                  <a:schemeClr val="accent1"/>
                </a:solidFill>
              </a:rPr>
              <a:t> = 2</a:t>
            </a:r>
            <a:r>
              <a:rPr lang="en-US" i="1" dirty="0">
                <a:solidFill>
                  <a:schemeClr val="accent1"/>
                </a:solidFill>
              </a:rPr>
              <a:t>r</a:t>
            </a:r>
            <a:r>
              <a:rPr lang="en-US" dirty="0">
                <a:solidFill>
                  <a:schemeClr val="accent1"/>
                </a:solidFill>
              </a:rPr>
              <a:t> </a:t>
            </a:r>
          </a:p>
          <a:p>
            <a:pPr lvl="2"/>
            <a:r>
              <a:rPr lang="en-US" dirty="0">
                <a:solidFill>
                  <a:schemeClr val="accent1"/>
                </a:solidFill>
              </a:rPr>
              <a:t>This is 2</a:t>
            </a:r>
            <a:r>
              <a:rPr lang="en-US" i="1" dirty="0">
                <a:solidFill>
                  <a:schemeClr val="accent1"/>
                </a:solidFill>
              </a:rPr>
              <a:t>r</a:t>
            </a:r>
            <a:r>
              <a:rPr lang="en-US" dirty="0">
                <a:solidFill>
                  <a:schemeClr val="accent1"/>
                </a:solidFill>
              </a:rPr>
              <a:t>, so it works</a:t>
            </a:r>
          </a:p>
          <a:p>
            <a:pPr lvl="1"/>
            <a:endParaRPr lang="en-US" dirty="0"/>
          </a:p>
        </p:txBody>
      </p:sp>
      <p:sp>
        <p:nvSpPr>
          <p:cNvPr id="4" name="TextBox 3"/>
          <p:cNvSpPr txBox="1"/>
          <p:nvPr/>
        </p:nvSpPr>
        <p:spPr>
          <a:xfrm>
            <a:off x="867654" y="2039635"/>
            <a:ext cx="304800" cy="369332"/>
          </a:xfrm>
          <a:prstGeom prst="rect">
            <a:avLst/>
          </a:prstGeom>
          <a:noFill/>
        </p:spPr>
        <p:txBody>
          <a:bodyPr wrap="square" rtlCol="0">
            <a:spAutoFit/>
          </a:bodyPr>
          <a:lstStyle/>
          <a:p>
            <a:r>
              <a:rPr lang="en-US" i="1" dirty="0">
                <a:solidFill>
                  <a:schemeClr val="accent1"/>
                </a:solidFill>
              </a:rPr>
              <a:t>r</a:t>
            </a:r>
          </a:p>
        </p:txBody>
      </p:sp>
      <p:sp>
        <p:nvSpPr>
          <p:cNvPr id="5" name="TextBox 4"/>
          <p:cNvSpPr txBox="1"/>
          <p:nvPr/>
        </p:nvSpPr>
        <p:spPr>
          <a:xfrm>
            <a:off x="1705854" y="2039635"/>
            <a:ext cx="304800" cy="369332"/>
          </a:xfrm>
          <a:prstGeom prst="rect">
            <a:avLst/>
          </a:prstGeom>
          <a:noFill/>
        </p:spPr>
        <p:txBody>
          <a:bodyPr wrap="square" rtlCol="0">
            <a:spAutoFit/>
          </a:bodyPr>
          <a:lstStyle/>
          <a:p>
            <a:r>
              <a:rPr lang="en-US" i="1" dirty="0">
                <a:solidFill>
                  <a:schemeClr val="accent1"/>
                </a:solidFill>
              </a:rPr>
              <a:t>r</a:t>
            </a:r>
          </a:p>
        </p:txBody>
      </p:sp>
      <p:sp>
        <p:nvSpPr>
          <p:cNvPr id="6" name="TextBox 5"/>
          <p:cNvSpPr txBox="1"/>
          <p:nvPr/>
        </p:nvSpPr>
        <p:spPr>
          <a:xfrm>
            <a:off x="1087288" y="2039635"/>
            <a:ext cx="542366" cy="369332"/>
          </a:xfrm>
          <a:prstGeom prst="rect">
            <a:avLst/>
          </a:prstGeom>
          <a:noFill/>
        </p:spPr>
        <p:txBody>
          <a:bodyPr wrap="square" rtlCol="0">
            <a:spAutoFit/>
          </a:bodyPr>
          <a:lstStyle/>
          <a:p>
            <a:r>
              <a:rPr lang="en-US" dirty="0">
                <a:solidFill>
                  <a:schemeClr val="accent1"/>
                </a:solidFill>
              </a:rPr>
              <a:t>− 9</a:t>
            </a:r>
          </a:p>
        </p:txBody>
      </p:sp>
      <p:sp>
        <p:nvSpPr>
          <p:cNvPr id="7" name="TextBox 6"/>
          <p:cNvSpPr txBox="1"/>
          <p:nvPr/>
        </p:nvSpPr>
        <p:spPr>
          <a:xfrm>
            <a:off x="1896354" y="2039635"/>
            <a:ext cx="571500" cy="369332"/>
          </a:xfrm>
          <a:prstGeom prst="rect">
            <a:avLst/>
          </a:prstGeom>
          <a:noFill/>
        </p:spPr>
        <p:txBody>
          <a:bodyPr wrap="square" rtlCol="0">
            <a:spAutoFit/>
          </a:bodyPr>
          <a:lstStyle/>
          <a:p>
            <a:r>
              <a:rPr lang="en-US" dirty="0">
                <a:solidFill>
                  <a:schemeClr val="accent1"/>
                </a:solidFill>
              </a:rPr>
              <a:t>+ 7</a:t>
            </a:r>
          </a:p>
        </p:txBody>
      </p:sp>
      <p:cxnSp>
        <p:nvCxnSpPr>
          <p:cNvPr id="8" name="Straight Connector 7"/>
          <p:cNvCxnSpPr/>
          <p:nvPr/>
        </p:nvCxnSpPr>
        <p:spPr>
          <a:xfrm>
            <a:off x="597431" y="2190750"/>
            <a:ext cx="2286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49086" y="3193018"/>
            <a:ext cx="304800" cy="369332"/>
          </a:xfrm>
          <a:prstGeom prst="rect">
            <a:avLst/>
          </a:prstGeom>
          <a:noFill/>
        </p:spPr>
        <p:txBody>
          <a:bodyPr wrap="square" rtlCol="0">
            <a:spAutoFit/>
          </a:bodyPr>
          <a:lstStyle/>
          <a:p>
            <a:r>
              <a:rPr lang="en-US" i="1" dirty="0">
                <a:solidFill>
                  <a:schemeClr val="accent1"/>
                </a:solidFill>
              </a:rPr>
              <a:t>r</a:t>
            </a:r>
          </a:p>
        </p:txBody>
      </p:sp>
      <p:sp>
        <p:nvSpPr>
          <p:cNvPr id="10" name="TextBox 9"/>
          <p:cNvSpPr txBox="1"/>
          <p:nvPr/>
        </p:nvSpPr>
        <p:spPr>
          <a:xfrm>
            <a:off x="1687286" y="3193018"/>
            <a:ext cx="304800" cy="369332"/>
          </a:xfrm>
          <a:prstGeom prst="rect">
            <a:avLst/>
          </a:prstGeom>
          <a:noFill/>
        </p:spPr>
        <p:txBody>
          <a:bodyPr wrap="square" rtlCol="0">
            <a:spAutoFit/>
          </a:bodyPr>
          <a:lstStyle/>
          <a:p>
            <a:r>
              <a:rPr lang="en-US" i="1" dirty="0">
                <a:solidFill>
                  <a:schemeClr val="accent1"/>
                </a:solidFill>
              </a:rPr>
              <a:t>r</a:t>
            </a:r>
          </a:p>
        </p:txBody>
      </p:sp>
      <p:sp>
        <p:nvSpPr>
          <p:cNvPr id="11" name="TextBox 10"/>
          <p:cNvSpPr txBox="1"/>
          <p:nvPr/>
        </p:nvSpPr>
        <p:spPr>
          <a:xfrm>
            <a:off x="1068720" y="3193018"/>
            <a:ext cx="542366" cy="369332"/>
          </a:xfrm>
          <a:prstGeom prst="rect">
            <a:avLst/>
          </a:prstGeom>
          <a:noFill/>
        </p:spPr>
        <p:txBody>
          <a:bodyPr wrap="square" rtlCol="0">
            <a:spAutoFit/>
          </a:bodyPr>
          <a:lstStyle/>
          <a:p>
            <a:r>
              <a:rPr lang="en-US" dirty="0">
                <a:solidFill>
                  <a:schemeClr val="accent1"/>
                </a:solidFill>
              </a:rPr>
              <a:t>+ 9</a:t>
            </a:r>
          </a:p>
        </p:txBody>
      </p:sp>
      <p:sp>
        <p:nvSpPr>
          <p:cNvPr id="12" name="TextBox 11"/>
          <p:cNvSpPr txBox="1"/>
          <p:nvPr/>
        </p:nvSpPr>
        <p:spPr>
          <a:xfrm>
            <a:off x="1877786" y="3193018"/>
            <a:ext cx="571500" cy="369332"/>
          </a:xfrm>
          <a:prstGeom prst="rect">
            <a:avLst/>
          </a:prstGeom>
          <a:noFill/>
        </p:spPr>
        <p:txBody>
          <a:bodyPr wrap="square" rtlCol="0">
            <a:spAutoFit/>
          </a:bodyPr>
          <a:lstStyle/>
          <a:p>
            <a:r>
              <a:rPr lang="en-US" dirty="0">
                <a:solidFill>
                  <a:schemeClr val="accent1"/>
                </a:solidFill>
              </a:rPr>
              <a:t>− 7</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par>
                          <p:cTn id="37" fill="hold">
                            <p:stCondLst>
                              <p:cond delay="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childTnLst>
                                </p:cTn>
                              </p:par>
                            </p:childTnLst>
                          </p:cTn>
                        </p:par>
                        <p:par>
                          <p:cTn id="69" fill="hold">
                            <p:stCondLst>
                              <p:cond delay="500"/>
                            </p:stCondLst>
                            <p:childTnLst>
                              <p:par>
                                <p:cTn id="70" presetID="3" presetClass="emph" presetSubtype="2" fill="hold" grpId="1" nodeType="afterEffect">
                                  <p:stCondLst>
                                    <p:cond delay="0"/>
                                  </p:stCondLst>
                                  <p:childTnLst>
                                    <p:animClr clrSpc="rgb" dir="cw">
                                      <p:cBhvr override="childStyle">
                                        <p:cTn id="71" dur="2000" fill="hold"/>
                                        <p:tgtEl>
                                          <p:spTgt spid="9"/>
                                        </p:tgtEl>
                                        <p:attrNameLst>
                                          <p:attrName>style.color</p:attrName>
                                        </p:attrNameLst>
                                      </p:cBhvr>
                                      <p:to>
                                        <a:srgbClr val="FFFFFF"/>
                                      </p:to>
                                    </p:animClr>
                                  </p:childTnLst>
                                </p:cTn>
                              </p:par>
                              <p:par>
                                <p:cTn id="72" presetID="3" presetClass="emph" presetSubtype="2" fill="hold" grpId="1" nodeType="withEffect">
                                  <p:stCondLst>
                                    <p:cond delay="0"/>
                                  </p:stCondLst>
                                  <p:childTnLst>
                                    <p:animClr clrSpc="rgb" dir="cw">
                                      <p:cBhvr override="childStyle">
                                        <p:cTn id="73" dur="2000" fill="hold"/>
                                        <p:tgtEl>
                                          <p:spTgt spid="10"/>
                                        </p:tgtEl>
                                        <p:attrNameLst>
                                          <p:attrName>style.color</p:attrName>
                                        </p:attrNameLst>
                                      </p:cBhvr>
                                      <p:to>
                                        <a:srgbClr val="FFFFFF"/>
                                      </p:to>
                                    </p:animClr>
                                  </p:childTnLst>
                                </p:cTn>
                              </p:par>
                              <p:par>
                                <p:cTn id="74" presetID="3" presetClass="emph" presetSubtype="2" fill="hold" grpId="1" nodeType="withEffect">
                                  <p:stCondLst>
                                    <p:cond delay="0"/>
                                  </p:stCondLst>
                                  <p:childTnLst>
                                    <p:animClr clrSpc="rgb" dir="cw">
                                      <p:cBhvr override="childStyle">
                                        <p:cTn id="75" dur="2000" fill="hold"/>
                                        <p:tgtEl>
                                          <p:spTgt spid="11"/>
                                        </p:tgtEl>
                                        <p:attrNameLst>
                                          <p:attrName>style.color</p:attrName>
                                        </p:attrNameLst>
                                      </p:cBhvr>
                                      <p:to>
                                        <a:srgbClr val="FFFFFF"/>
                                      </p:to>
                                    </p:animClr>
                                  </p:childTnLst>
                                </p:cTn>
                              </p:par>
                              <p:par>
                                <p:cTn id="76" presetID="3" presetClass="emph" presetSubtype="2" fill="hold" grpId="1" nodeType="withEffect">
                                  <p:stCondLst>
                                    <p:cond delay="0"/>
                                  </p:stCondLst>
                                  <p:childTnLst>
                                    <p:animClr clrSpc="rgb" dir="cw">
                                      <p:cBhvr override="childStyle">
                                        <p:cTn id="77" dur="2000" fill="hold"/>
                                        <p:tgtEl>
                                          <p:spTgt spid="12"/>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7" grpId="0"/>
      <p:bldP spid="9" grpId="0"/>
      <p:bldP spid="9" grpId="1"/>
      <p:bldP spid="10" grpId="0"/>
      <p:bldP spid="10" grpId="1"/>
      <p:bldP spid="11" grpId="0"/>
      <p:bldP spid="11" grpId="1"/>
      <p:bldP spid="12" grpId="0"/>
      <p:bldP spid="12" grpId="1"/>
    </p:bldLst>
  </p:timing>
  <p:extLst mod="1"/>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4.3 Solve </a:t>
            </a:r>
            <a:r>
              <a:rPr lang="en-US" i="1" cap="none" dirty="0"/>
              <a:t>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p:sp>
        <p:nvSpPr>
          <p:cNvPr id="3" name="Content Placeholder 2"/>
          <p:cNvSpPr>
            <a:spLocks noGrp="1"/>
          </p:cNvSpPr>
          <p:nvPr>
            <p:ph sz="half" idx="1"/>
          </p:nvPr>
        </p:nvSpPr>
        <p:spPr/>
        <p:txBody>
          <a:bodyPr>
            <a:normAutofit/>
          </a:bodyPr>
          <a:lstStyle/>
          <a:p>
            <a:r>
              <a:rPr lang="en-US" dirty="0"/>
              <a:t>Special patterns</a:t>
            </a:r>
          </a:p>
          <a:p>
            <a:pPr lvl="1"/>
            <a:r>
              <a:rPr lang="en-US" dirty="0"/>
              <a:t>Difference of Squares</a:t>
            </a:r>
          </a:p>
          <a:p>
            <a:pPr lvl="2"/>
            <a:r>
              <a:rPr lang="en-US" i="1" dirty="0"/>
              <a:t>a</a:t>
            </a:r>
            <a:r>
              <a:rPr lang="en-US" baseline="30000" dirty="0"/>
              <a:t>2</a:t>
            </a:r>
            <a:r>
              <a:rPr lang="en-US" dirty="0"/>
              <a:t> – </a:t>
            </a:r>
            <a:r>
              <a:rPr lang="en-US" i="1" dirty="0"/>
              <a:t>b</a:t>
            </a:r>
            <a:r>
              <a:rPr lang="en-US" baseline="30000" dirty="0"/>
              <a:t>2</a:t>
            </a:r>
            <a:r>
              <a:rPr lang="en-US" dirty="0"/>
              <a:t> = (</a:t>
            </a:r>
            <a:r>
              <a:rPr lang="en-US" i="1" dirty="0"/>
              <a:t>a</a:t>
            </a:r>
            <a:r>
              <a:rPr lang="en-US" dirty="0"/>
              <a:t> – </a:t>
            </a:r>
            <a:r>
              <a:rPr lang="en-US" i="1" dirty="0"/>
              <a:t>b</a:t>
            </a:r>
            <a:r>
              <a:rPr lang="en-US" dirty="0"/>
              <a:t>)(</a:t>
            </a:r>
            <a:r>
              <a:rPr lang="en-US" i="1" dirty="0"/>
              <a:t>a</a:t>
            </a:r>
            <a:r>
              <a:rPr lang="en-US" dirty="0"/>
              <a:t> + </a:t>
            </a:r>
            <a:r>
              <a:rPr lang="en-US" i="1" dirty="0"/>
              <a:t>b</a:t>
            </a:r>
            <a:r>
              <a:rPr lang="en-US" dirty="0"/>
              <a:t>)</a:t>
            </a:r>
          </a:p>
          <a:p>
            <a:pPr lvl="1"/>
            <a:r>
              <a:rPr lang="en-US" dirty="0"/>
              <a:t>Perfect Squares</a:t>
            </a:r>
          </a:p>
          <a:p>
            <a:pPr lvl="2"/>
            <a:r>
              <a:rPr lang="en-US" i="1" dirty="0"/>
              <a:t>a</a:t>
            </a:r>
            <a:r>
              <a:rPr lang="en-US" baseline="30000" dirty="0"/>
              <a:t>2</a:t>
            </a:r>
            <a:r>
              <a:rPr lang="en-US" dirty="0"/>
              <a:t> ± 2</a:t>
            </a:r>
            <a:r>
              <a:rPr lang="en-US" i="1" dirty="0"/>
              <a:t>ab</a:t>
            </a:r>
            <a:r>
              <a:rPr lang="en-US" dirty="0"/>
              <a:t> + </a:t>
            </a:r>
            <a:r>
              <a:rPr lang="en-US" i="1" dirty="0"/>
              <a:t>b</a:t>
            </a:r>
            <a:r>
              <a:rPr lang="en-US" baseline="30000" dirty="0"/>
              <a:t>2</a:t>
            </a:r>
            <a:r>
              <a:rPr lang="en-US" dirty="0"/>
              <a:t> = (</a:t>
            </a:r>
            <a:r>
              <a:rPr lang="en-US" i="1" dirty="0"/>
              <a:t>a</a:t>
            </a:r>
            <a:r>
              <a:rPr lang="en-US" dirty="0"/>
              <a:t> ± </a:t>
            </a:r>
            <a:r>
              <a:rPr lang="en-US" i="1" dirty="0"/>
              <a:t>b</a:t>
            </a:r>
            <a:r>
              <a:rPr lang="en-US" dirty="0"/>
              <a:t>)</a:t>
            </a:r>
            <a:r>
              <a:rPr lang="en-US" baseline="30000" dirty="0"/>
              <a:t>2</a:t>
            </a:r>
            <a:endParaRPr lang="en-US" dirty="0"/>
          </a:p>
        </p:txBody>
      </p:sp>
      <p:sp>
        <p:nvSpPr>
          <p:cNvPr id="4" name="Content Placeholder 3"/>
          <p:cNvSpPr>
            <a:spLocks noGrp="1"/>
          </p:cNvSpPr>
          <p:nvPr>
            <p:ph sz="half" idx="2"/>
          </p:nvPr>
        </p:nvSpPr>
        <p:spPr/>
        <p:txBody>
          <a:bodyPr>
            <a:normAutofit/>
          </a:bodyPr>
          <a:lstStyle/>
          <a:p>
            <a:r>
              <a:rPr lang="en-US" dirty="0"/>
              <a:t>Factor</a:t>
            </a:r>
          </a:p>
          <a:p>
            <a:pPr lvl="1"/>
            <a:r>
              <a:rPr lang="en-US" i="1" dirty="0"/>
              <a:t>x</a:t>
            </a:r>
            <a:r>
              <a:rPr lang="en-US" baseline="30000" dirty="0"/>
              <a:t>2</a:t>
            </a:r>
            <a:r>
              <a:rPr lang="en-US" dirty="0"/>
              <a:t> – 9</a:t>
            </a:r>
          </a:p>
          <a:p>
            <a:pPr lvl="1"/>
            <a:r>
              <a:rPr lang="en-US" dirty="0">
                <a:solidFill>
                  <a:schemeClr val="accent1"/>
                </a:solidFill>
              </a:rPr>
              <a:t>Difference of squares</a:t>
            </a:r>
          </a:p>
          <a:p>
            <a:pPr lvl="2"/>
            <a:r>
              <a:rPr lang="en-US" i="1" dirty="0">
                <a:solidFill>
                  <a:schemeClr val="accent1"/>
                </a:solidFill>
              </a:rPr>
              <a:t>x</a:t>
            </a:r>
            <a:r>
              <a:rPr lang="en-US" baseline="30000" dirty="0">
                <a:solidFill>
                  <a:schemeClr val="accent1"/>
                </a:solidFill>
              </a:rPr>
              <a:t>2</a:t>
            </a:r>
            <a:r>
              <a:rPr lang="en-US" dirty="0">
                <a:solidFill>
                  <a:schemeClr val="accent1"/>
                </a:solidFill>
              </a:rPr>
              <a:t> − 3</a:t>
            </a:r>
            <a:r>
              <a:rPr lang="en-US" baseline="30000" dirty="0">
                <a:solidFill>
                  <a:schemeClr val="accent1"/>
                </a:solidFill>
              </a:rPr>
              <a:t>2</a:t>
            </a:r>
            <a:endParaRPr lang="en-US" dirty="0">
              <a:solidFill>
                <a:schemeClr val="accent1"/>
              </a:solidFill>
            </a:endParaRPr>
          </a:p>
          <a:p>
            <a:pPr lvl="1"/>
            <a:r>
              <a:rPr lang="en-US" dirty="0">
                <a:solidFill>
                  <a:schemeClr val="accent1"/>
                </a:solidFill>
              </a:rPr>
              <a:t>(</a:t>
            </a:r>
            <a:r>
              <a:rPr lang="en-US" i="1" dirty="0">
                <a:solidFill>
                  <a:schemeClr val="accent1"/>
                </a:solidFill>
              </a:rPr>
              <a:t>x</a:t>
            </a:r>
            <a:r>
              <a:rPr lang="en-US" dirty="0">
                <a:solidFill>
                  <a:schemeClr val="accent1"/>
                </a:solidFill>
              </a:rPr>
              <a:t> − 3)(</a:t>
            </a:r>
            <a:r>
              <a:rPr lang="en-US" i="1" dirty="0">
                <a:solidFill>
                  <a:schemeClr val="accent1"/>
                </a:solidFill>
              </a:rPr>
              <a:t>x</a:t>
            </a:r>
            <a:r>
              <a:rPr lang="en-US" dirty="0">
                <a:solidFill>
                  <a:schemeClr val="accent1"/>
                </a:solidFill>
              </a:rPr>
              <a:t> + 3)</a:t>
            </a:r>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extLst mod="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4.3 Solve </a:t>
            </a:r>
            <a:r>
              <a:rPr lang="en-US" i="1" cap="none" dirty="0"/>
              <a:t>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p:sp>
        <p:nvSpPr>
          <p:cNvPr id="3" name="Content Placeholder 2"/>
          <p:cNvSpPr>
            <a:spLocks noGrp="1"/>
          </p:cNvSpPr>
          <p:nvPr>
            <p:ph sz="half" idx="1"/>
          </p:nvPr>
        </p:nvSpPr>
        <p:spPr/>
        <p:txBody>
          <a:bodyPr>
            <a:normAutofit/>
          </a:bodyPr>
          <a:lstStyle/>
          <a:p>
            <a:r>
              <a:rPr lang="en-US" dirty="0"/>
              <a:t>Special patterns</a:t>
            </a:r>
          </a:p>
          <a:p>
            <a:pPr lvl="1"/>
            <a:r>
              <a:rPr lang="en-US" dirty="0"/>
              <a:t>Difference of Squares</a:t>
            </a:r>
          </a:p>
          <a:p>
            <a:pPr lvl="2"/>
            <a:r>
              <a:rPr lang="en-US" i="1" dirty="0"/>
              <a:t>a</a:t>
            </a:r>
            <a:r>
              <a:rPr lang="en-US" baseline="30000" dirty="0"/>
              <a:t>2</a:t>
            </a:r>
            <a:r>
              <a:rPr lang="en-US" dirty="0"/>
              <a:t> – </a:t>
            </a:r>
            <a:r>
              <a:rPr lang="en-US" i="1" dirty="0"/>
              <a:t>b</a:t>
            </a:r>
            <a:r>
              <a:rPr lang="en-US" baseline="30000" dirty="0"/>
              <a:t>2</a:t>
            </a:r>
            <a:r>
              <a:rPr lang="en-US" dirty="0"/>
              <a:t> = (</a:t>
            </a:r>
            <a:r>
              <a:rPr lang="en-US" i="1" dirty="0"/>
              <a:t>a</a:t>
            </a:r>
            <a:r>
              <a:rPr lang="en-US" dirty="0"/>
              <a:t> – </a:t>
            </a:r>
            <a:r>
              <a:rPr lang="en-US" i="1" dirty="0"/>
              <a:t>b</a:t>
            </a:r>
            <a:r>
              <a:rPr lang="en-US" dirty="0"/>
              <a:t>)(</a:t>
            </a:r>
            <a:r>
              <a:rPr lang="en-US" i="1" dirty="0"/>
              <a:t>a</a:t>
            </a:r>
            <a:r>
              <a:rPr lang="en-US" dirty="0"/>
              <a:t> + </a:t>
            </a:r>
            <a:r>
              <a:rPr lang="en-US" i="1" dirty="0"/>
              <a:t>b</a:t>
            </a:r>
            <a:r>
              <a:rPr lang="en-US" dirty="0"/>
              <a:t>)</a:t>
            </a:r>
          </a:p>
          <a:p>
            <a:pPr lvl="1"/>
            <a:r>
              <a:rPr lang="en-US" dirty="0"/>
              <a:t>Perfect Squares</a:t>
            </a:r>
          </a:p>
          <a:p>
            <a:pPr lvl="2"/>
            <a:r>
              <a:rPr lang="en-US" i="1" dirty="0"/>
              <a:t>a</a:t>
            </a:r>
            <a:r>
              <a:rPr lang="en-US" baseline="30000" dirty="0"/>
              <a:t>2</a:t>
            </a:r>
            <a:r>
              <a:rPr lang="en-US" dirty="0"/>
              <a:t> ± 2</a:t>
            </a:r>
            <a:r>
              <a:rPr lang="en-US" i="1" dirty="0"/>
              <a:t>ab</a:t>
            </a:r>
            <a:r>
              <a:rPr lang="en-US" dirty="0"/>
              <a:t> + </a:t>
            </a:r>
            <a:r>
              <a:rPr lang="en-US" i="1" dirty="0"/>
              <a:t>b</a:t>
            </a:r>
            <a:r>
              <a:rPr lang="en-US" baseline="30000" dirty="0"/>
              <a:t>2</a:t>
            </a:r>
            <a:r>
              <a:rPr lang="en-US" dirty="0"/>
              <a:t> = (</a:t>
            </a:r>
            <a:r>
              <a:rPr lang="en-US" i="1" dirty="0"/>
              <a:t>a</a:t>
            </a:r>
            <a:r>
              <a:rPr lang="en-US" dirty="0"/>
              <a:t> ± </a:t>
            </a:r>
            <a:r>
              <a:rPr lang="en-US" i="1" dirty="0"/>
              <a:t>b</a:t>
            </a:r>
            <a:r>
              <a:rPr lang="en-US" dirty="0"/>
              <a:t>)</a:t>
            </a:r>
            <a:r>
              <a:rPr lang="en-US" baseline="30000" dirty="0"/>
              <a:t>2</a:t>
            </a:r>
            <a:endParaRPr lang="en-US" dirty="0"/>
          </a:p>
        </p:txBody>
      </p:sp>
      <p:sp>
        <p:nvSpPr>
          <p:cNvPr id="4" name="Content Placeholder 3"/>
          <p:cNvSpPr>
            <a:spLocks noGrp="1"/>
          </p:cNvSpPr>
          <p:nvPr>
            <p:ph sz="half" idx="2"/>
          </p:nvPr>
        </p:nvSpPr>
        <p:spPr/>
        <p:txBody>
          <a:bodyPr>
            <a:normAutofit/>
          </a:bodyPr>
          <a:lstStyle/>
          <a:p>
            <a:r>
              <a:rPr lang="en-US" dirty="0"/>
              <a:t>Factor</a:t>
            </a:r>
          </a:p>
          <a:p>
            <a:pPr lvl="1"/>
            <a:r>
              <a:rPr lang="en-US" i="1" dirty="0"/>
              <a:t>w</a:t>
            </a:r>
            <a:r>
              <a:rPr lang="en-US" baseline="30000" dirty="0"/>
              <a:t>2</a:t>
            </a:r>
            <a:r>
              <a:rPr lang="en-US" dirty="0"/>
              <a:t> – 18</a:t>
            </a:r>
            <a:r>
              <a:rPr lang="en-US" i="1" dirty="0"/>
              <a:t>w</a:t>
            </a:r>
            <a:r>
              <a:rPr lang="en-US" dirty="0"/>
              <a:t> + 81</a:t>
            </a:r>
          </a:p>
          <a:p>
            <a:pPr lvl="1"/>
            <a:r>
              <a:rPr lang="en-US" dirty="0">
                <a:solidFill>
                  <a:schemeClr val="accent1"/>
                </a:solidFill>
              </a:rPr>
              <a:t>Perfect Square</a:t>
            </a:r>
          </a:p>
          <a:p>
            <a:pPr lvl="2"/>
            <a:r>
              <a:rPr lang="en-US" i="1" dirty="0">
                <a:solidFill>
                  <a:schemeClr val="accent1"/>
                </a:solidFill>
              </a:rPr>
              <a:t>w</a:t>
            </a:r>
            <a:r>
              <a:rPr lang="en-US" baseline="30000" dirty="0">
                <a:solidFill>
                  <a:schemeClr val="accent1"/>
                </a:solidFill>
              </a:rPr>
              <a:t>2</a:t>
            </a:r>
            <a:r>
              <a:rPr lang="en-US" dirty="0">
                <a:solidFill>
                  <a:schemeClr val="accent1"/>
                </a:solidFill>
              </a:rPr>
              <a:t> − 2×9×</a:t>
            </a:r>
            <a:r>
              <a:rPr lang="en-US" i="1" dirty="0">
                <a:solidFill>
                  <a:schemeClr val="accent1"/>
                </a:solidFill>
              </a:rPr>
              <a:t>w</a:t>
            </a:r>
            <a:r>
              <a:rPr lang="en-US" dirty="0">
                <a:solidFill>
                  <a:schemeClr val="accent1"/>
                </a:solidFill>
              </a:rPr>
              <a:t> + 9</a:t>
            </a:r>
            <a:r>
              <a:rPr lang="en-US" baseline="30000" dirty="0">
                <a:solidFill>
                  <a:schemeClr val="accent1"/>
                </a:solidFill>
              </a:rPr>
              <a:t>2</a:t>
            </a:r>
          </a:p>
          <a:p>
            <a:pPr lvl="1"/>
            <a:r>
              <a:rPr lang="en-US" dirty="0">
                <a:solidFill>
                  <a:schemeClr val="accent1"/>
                </a:solidFill>
              </a:rPr>
              <a:t>(</a:t>
            </a:r>
            <a:r>
              <a:rPr lang="en-US" i="1" dirty="0">
                <a:solidFill>
                  <a:schemeClr val="accent1"/>
                </a:solidFill>
              </a:rPr>
              <a:t>w</a:t>
            </a:r>
            <a:r>
              <a:rPr lang="en-US" dirty="0">
                <a:solidFill>
                  <a:schemeClr val="accent1"/>
                </a:solidFill>
              </a:rPr>
              <a:t> − 9)</a:t>
            </a:r>
            <a:r>
              <a:rPr lang="en-US" baseline="30000" dirty="0">
                <a:solidFill>
                  <a:schemeClr val="accent1"/>
                </a:solidFill>
              </a:rPr>
              <a:t>2</a:t>
            </a:r>
            <a:endParaRPr lang="en-US" dirty="0">
              <a:solidFill>
                <a:schemeClr val="accent1"/>
              </a:solidFill>
            </a:endParaRPr>
          </a:p>
          <a:p>
            <a:endParaRPr lang="en-US" dirty="0"/>
          </a:p>
        </p:txBody>
      </p:sp>
    </p:spTree>
    <p:custDataLst>
      <p:tags r:id="rId1"/>
    </p:custDataLst>
    <p:extLst>
      <p:ext uri="{BB962C8B-B14F-4D97-AF65-F5344CB8AC3E}">
        <p14:creationId xmlns:p14="http://schemas.microsoft.com/office/powerpoint/2010/main" val="196342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extLst mod="1"/>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4.3 Solve </a:t>
            </a:r>
            <a:r>
              <a:rPr lang="en-US" i="1" cap="none" dirty="0"/>
              <a:t>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p:sp>
        <p:nvSpPr>
          <p:cNvPr id="3" name="Content Placeholder 2"/>
          <p:cNvSpPr>
            <a:spLocks noGrp="1"/>
          </p:cNvSpPr>
          <p:nvPr>
            <p:ph idx="1"/>
          </p:nvPr>
        </p:nvSpPr>
        <p:spPr/>
        <p:txBody>
          <a:bodyPr>
            <a:normAutofit lnSpcReduction="10000"/>
          </a:bodyPr>
          <a:lstStyle/>
          <a:p>
            <a:r>
              <a:rPr lang="en-US" sz="2800" dirty="0"/>
              <a:t>Solving quadratic equations by factoring</a:t>
            </a:r>
          </a:p>
          <a:p>
            <a:pPr lvl="1"/>
            <a:r>
              <a:rPr lang="en-US" sz="2400" dirty="0"/>
              <a:t>The solutions to quadratic equation are called zeros</a:t>
            </a:r>
          </a:p>
          <a:p>
            <a:r>
              <a:rPr lang="en-US" sz="2800" dirty="0"/>
              <a:t>Zero Product Property</a:t>
            </a:r>
          </a:p>
          <a:p>
            <a:pPr lvl="1"/>
            <a:r>
              <a:rPr lang="en-US" sz="2400" dirty="0"/>
              <a:t>Zero times anything = 0</a:t>
            </a:r>
          </a:p>
          <a:p>
            <a:pPr lvl="1"/>
            <a:r>
              <a:rPr lang="en-US" sz="2400" dirty="0"/>
              <a:t>If </a:t>
            </a:r>
            <a:r>
              <a:rPr lang="en-US" sz="2400" i="1" dirty="0" err="1"/>
              <a:t>ab</a:t>
            </a:r>
            <a:r>
              <a:rPr lang="en-US" sz="2400" dirty="0"/>
              <a:t> = 0, then </a:t>
            </a:r>
            <a:r>
              <a:rPr lang="en-US" sz="2400" i="1" dirty="0"/>
              <a:t>a</a:t>
            </a:r>
            <a:r>
              <a:rPr lang="en-US" sz="2400" dirty="0"/>
              <a:t> = 0, </a:t>
            </a:r>
            <a:r>
              <a:rPr lang="en-US" sz="2400" i="1" dirty="0"/>
              <a:t>b</a:t>
            </a:r>
            <a:r>
              <a:rPr lang="en-US" sz="2400" dirty="0"/>
              <a:t> = 0, or both.</a:t>
            </a:r>
          </a:p>
          <a:p>
            <a:pPr lvl="1"/>
            <a:r>
              <a:rPr lang="en-US" sz="2400" dirty="0"/>
              <a:t>Thus we can factor a quadratic equation (remember factoring gives you at least two pieces multiplied together) and set each factor equal to zero to solve.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4.3 Solve </a:t>
            </a:r>
            <a:r>
              <a:rPr lang="en-US" i="1" cap="none" dirty="0"/>
              <a:t>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a:t>Solve</a:t>
                </a:r>
              </a:p>
              <a:p>
                <a:pPr lvl="1"/>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r>
                      <a:rPr lang="en-US" i="1" dirty="0">
                        <a:latin typeface="Cambria Math" panose="02040503050406030204" pitchFamily="18" charset="0"/>
                      </a:rPr>
                      <m:t>𝑥</m:t>
                    </m:r>
                    <m:r>
                      <a:rPr lang="en-US" b="0" i="1" dirty="0" smtClean="0">
                        <a:latin typeface="Cambria Math" panose="02040503050406030204" pitchFamily="18" charset="0"/>
                      </a:rPr>
                      <m:t>−</m:t>
                    </m:r>
                    <m:r>
                      <a:rPr lang="en-US" i="1" dirty="0">
                        <a:latin typeface="Cambria Math" panose="02040503050406030204" pitchFamily="18" charset="0"/>
                      </a:rPr>
                      <m:t>42=</m:t>
                    </m:r>
                    <m:r>
                      <a:rPr lang="en-US" i="1" dirty="0" smtClean="0">
                        <a:latin typeface="Cambria Math" panose="02040503050406030204" pitchFamily="18" charset="0"/>
                      </a:rPr>
                      <m:t>0</m:t>
                    </m:r>
                  </m:oMath>
                </a14:m>
                <a:endParaRPr lang="en-US" i="1" dirty="0">
                  <a:latin typeface="Cambria Math" panose="02040503050406030204" pitchFamily="18" charset="0"/>
                </a:endParaRPr>
              </a:p>
              <a:p>
                <a:pPr lvl="1"/>
                <a14:m>
                  <m:oMath xmlns:m="http://schemas.openxmlformats.org/officeDocument/2006/math">
                    <m:d>
                      <m:dPr>
                        <m:ctrlPr>
                          <a:rPr lang="en-US" i="1" dirty="0" smtClean="0">
                            <a:solidFill>
                              <a:schemeClr val="accent1"/>
                            </a:solidFill>
                            <a:latin typeface="Cambria Math" panose="02040503050406030204" pitchFamily="18" charset="0"/>
                            <a:sym typeface="Wingdings" pitchFamily="2" charset="2"/>
                          </a:rPr>
                        </m:ctrlPr>
                      </m:dPr>
                      <m:e>
                        <m:r>
                          <a:rPr lang="en-US" i="1" dirty="0">
                            <a:solidFill>
                              <a:schemeClr val="accent1"/>
                            </a:solidFill>
                            <a:latin typeface="Cambria Math" panose="02040503050406030204" pitchFamily="18" charset="0"/>
                            <a:sym typeface="Wingdings" pitchFamily="2" charset="2"/>
                          </a:rPr>
                          <m:t>𝑥</m:t>
                        </m:r>
                        <m:r>
                          <a:rPr lang="en-US" b="0" i="1" dirty="0" smtClean="0">
                            <a:solidFill>
                              <a:schemeClr val="accent1"/>
                            </a:solidFill>
                            <a:latin typeface="Cambria Math" panose="02040503050406030204" pitchFamily="18" charset="0"/>
                            <a:sym typeface="Wingdings" pitchFamily="2" charset="2"/>
                          </a:rPr>
                          <m:t>−</m:t>
                        </m:r>
                        <m:r>
                          <a:rPr lang="en-US" i="1" dirty="0">
                            <a:solidFill>
                              <a:schemeClr val="accent1"/>
                            </a:solidFill>
                            <a:latin typeface="Cambria Math" panose="02040503050406030204" pitchFamily="18" charset="0"/>
                            <a:sym typeface="Wingdings" pitchFamily="2" charset="2"/>
                          </a:rPr>
                          <m:t>7</m:t>
                        </m:r>
                      </m:e>
                    </m:d>
                    <m:d>
                      <m:dPr>
                        <m:ctrlPr>
                          <a:rPr lang="en-US" i="1" dirty="0">
                            <a:solidFill>
                              <a:schemeClr val="accent1"/>
                            </a:solidFill>
                            <a:latin typeface="Cambria Math" panose="02040503050406030204" pitchFamily="18" charset="0"/>
                            <a:sym typeface="Wingdings" pitchFamily="2" charset="2"/>
                          </a:rPr>
                        </m:ctrlPr>
                      </m:dPr>
                      <m:e>
                        <m:r>
                          <a:rPr lang="en-US" i="1" dirty="0">
                            <a:solidFill>
                              <a:schemeClr val="accent1"/>
                            </a:solidFill>
                            <a:latin typeface="Cambria Math" panose="02040503050406030204" pitchFamily="18" charset="0"/>
                            <a:sym typeface="Wingdings" pitchFamily="2" charset="2"/>
                          </a:rPr>
                          <m:t>𝑥</m:t>
                        </m:r>
                        <m:r>
                          <a:rPr lang="en-US" i="1" dirty="0">
                            <a:solidFill>
                              <a:schemeClr val="accent1"/>
                            </a:solidFill>
                            <a:latin typeface="Cambria Math" panose="02040503050406030204" pitchFamily="18" charset="0"/>
                            <a:sym typeface="Wingdings" pitchFamily="2" charset="2"/>
                          </a:rPr>
                          <m:t>+6</m:t>
                        </m:r>
                      </m:e>
                    </m:d>
                    <m:r>
                      <a:rPr lang="en-US" i="1" dirty="0">
                        <a:solidFill>
                          <a:schemeClr val="accent1"/>
                        </a:solidFill>
                        <a:latin typeface="Cambria Math" panose="02040503050406030204" pitchFamily="18" charset="0"/>
                        <a:sym typeface="Wingdings" pitchFamily="2" charset="2"/>
                      </a:rPr>
                      <m:t>=0</m:t>
                    </m:r>
                  </m:oMath>
                </a14:m>
                <a:endParaRPr lang="en-US" i="1" dirty="0">
                  <a:solidFill>
                    <a:schemeClr val="accent1"/>
                  </a:solidFill>
                  <a:latin typeface="Cambria Math" panose="02040503050406030204" pitchFamily="18" charset="0"/>
                  <a:sym typeface="Wingdings" pitchFamily="2" charset="2"/>
                </a:endParaRPr>
              </a:p>
              <a:p>
                <a:pPr lvl="1"/>
                <a14:m>
                  <m:oMath xmlns:m="http://schemas.openxmlformats.org/officeDocument/2006/math">
                    <m:r>
                      <a:rPr lang="en-US" i="1" dirty="0" smtClean="0">
                        <a:solidFill>
                          <a:schemeClr val="accent1"/>
                        </a:solidFill>
                        <a:latin typeface="Cambria Math" panose="02040503050406030204" pitchFamily="18" charset="0"/>
                        <a:sym typeface="Wingdings" pitchFamily="2" charset="2"/>
                      </a:rPr>
                      <m:t>𝑥</m:t>
                    </m:r>
                    <m:r>
                      <a:rPr lang="en-US" b="0" i="1" dirty="0" smtClean="0">
                        <a:solidFill>
                          <a:schemeClr val="accent1"/>
                        </a:solidFill>
                        <a:latin typeface="Cambria Math" panose="02040503050406030204" pitchFamily="18" charset="0"/>
                        <a:sym typeface="Wingdings" pitchFamily="2" charset="2"/>
                      </a:rPr>
                      <m:t>−</m:t>
                    </m:r>
                    <m:r>
                      <a:rPr lang="en-US" i="1" dirty="0" smtClean="0">
                        <a:solidFill>
                          <a:schemeClr val="accent1"/>
                        </a:solidFill>
                        <a:latin typeface="Cambria Math" panose="02040503050406030204" pitchFamily="18" charset="0"/>
                        <a:sym typeface="Wingdings" pitchFamily="2" charset="2"/>
                      </a:rPr>
                      <m:t>7=0</m:t>
                    </m:r>
                  </m:oMath>
                </a14:m>
                <a:r>
                  <a:rPr lang="en-US" i="1" dirty="0">
                    <a:solidFill>
                      <a:schemeClr val="accent1"/>
                    </a:solidFill>
                    <a:latin typeface="Cambria Math" panose="02040503050406030204" pitchFamily="18" charset="0"/>
                    <a:sym typeface="Wingdings" pitchFamily="2" charset="2"/>
                  </a:rPr>
                  <a:t>     	</a:t>
                </a:r>
                <a14:m>
                  <m:oMath xmlns:m="http://schemas.openxmlformats.org/officeDocument/2006/math">
                    <m:r>
                      <a:rPr lang="en-US" i="1" dirty="0">
                        <a:solidFill>
                          <a:schemeClr val="accent1"/>
                        </a:solidFill>
                        <a:latin typeface="Cambria Math" panose="02040503050406030204" pitchFamily="18" charset="0"/>
                        <a:sym typeface="Wingdings" pitchFamily="2" charset="2"/>
                      </a:rPr>
                      <m:t>𝑥</m:t>
                    </m:r>
                    <m:r>
                      <a:rPr lang="en-US" i="1" dirty="0">
                        <a:solidFill>
                          <a:schemeClr val="accent1"/>
                        </a:solidFill>
                        <a:latin typeface="Cambria Math" panose="02040503050406030204" pitchFamily="18" charset="0"/>
                        <a:sym typeface="Wingdings" pitchFamily="2" charset="2"/>
                      </a:rPr>
                      <m:t>+6=0 </m:t>
                    </m:r>
                  </m:oMath>
                </a14:m>
                <a:endParaRPr lang="en-US" i="1" dirty="0">
                  <a:solidFill>
                    <a:schemeClr val="accent1"/>
                  </a:solidFill>
                  <a:latin typeface="Cambria Math" panose="02040503050406030204" pitchFamily="18" charset="0"/>
                  <a:sym typeface="Wingdings" pitchFamily="2" charset="2"/>
                </a:endParaRPr>
              </a:p>
              <a:p>
                <a:pPr lvl="1"/>
                <a14:m>
                  <m:oMath xmlns:m="http://schemas.openxmlformats.org/officeDocument/2006/math">
                    <m:r>
                      <a:rPr lang="en-US" i="1" dirty="0" smtClean="0">
                        <a:solidFill>
                          <a:schemeClr val="accent1"/>
                        </a:solidFill>
                        <a:latin typeface="Cambria Math" panose="02040503050406030204" pitchFamily="18" charset="0"/>
                        <a:sym typeface="Wingdings" pitchFamily="2" charset="2"/>
                      </a:rPr>
                      <m:t>𝑥</m:t>
                    </m:r>
                    <m:r>
                      <a:rPr lang="en-US" i="1" dirty="0" smtClean="0">
                        <a:solidFill>
                          <a:schemeClr val="accent1"/>
                        </a:solidFill>
                        <a:latin typeface="Cambria Math" panose="02040503050406030204" pitchFamily="18" charset="0"/>
                        <a:sym typeface="Wingdings" pitchFamily="2" charset="2"/>
                      </a:rPr>
                      <m:t>=7</m:t>
                    </m:r>
                  </m:oMath>
                </a14:m>
                <a:r>
                  <a:rPr lang="en-US" dirty="0">
                    <a:solidFill>
                      <a:schemeClr val="accent1"/>
                    </a:solidFill>
                    <a:sym typeface="Wingdings" pitchFamily="2" charset="2"/>
                  </a:rPr>
                  <a:t>        	</a:t>
                </a:r>
                <a14:m>
                  <m:oMath xmlns:m="http://schemas.openxmlformats.org/officeDocument/2006/math">
                    <m:r>
                      <a:rPr lang="en-US" i="1" dirty="0">
                        <a:solidFill>
                          <a:schemeClr val="accent1"/>
                        </a:solidFill>
                        <a:latin typeface="Cambria Math" panose="02040503050406030204" pitchFamily="18" charset="0"/>
                        <a:sym typeface="Wingdings" pitchFamily="2" charset="2"/>
                      </a:rPr>
                      <m:t>𝑥</m:t>
                    </m:r>
                    <m:r>
                      <a:rPr lang="en-US" i="1" dirty="0">
                        <a:solidFill>
                          <a:schemeClr val="accent1"/>
                        </a:solidFill>
                        <a:latin typeface="Cambria Math" panose="02040503050406030204" pitchFamily="18" charset="0"/>
                        <a:sym typeface="Wingdings" pitchFamily="2" charset="2"/>
                      </a:rPr>
                      <m:t>=−6</m:t>
                    </m:r>
                  </m:oMath>
                </a14:m>
                <a:endParaRPr lang="en-US" dirty="0">
                  <a:solidFill>
                    <a:schemeClr val="accent1"/>
                  </a:solidFill>
                  <a:sym typeface="Wingdings" pitchFamily="2" charset="2"/>
                </a:endParaRPr>
              </a:p>
              <a:p>
                <a:pPr lvl="1"/>
                <a:r>
                  <a:rPr lang="en-US" dirty="0">
                    <a:solidFill>
                      <a:schemeClr val="accent1"/>
                    </a:solidFill>
                    <a:sym typeface="Wingdings" pitchFamily="2" charset="2"/>
                  </a:rPr>
                  <a:t>Solutions are </a:t>
                </a:r>
                <a:r>
                  <a:rPr lang="en-US" i="1" dirty="0">
                    <a:solidFill>
                      <a:schemeClr val="accent1"/>
                    </a:solidFill>
                    <a:sym typeface="Wingdings" pitchFamily="2" charset="2"/>
                  </a:rPr>
                  <a:t>x</a:t>
                </a:r>
                <a:r>
                  <a:rPr lang="en-US" dirty="0">
                    <a:solidFill>
                      <a:schemeClr val="accent1"/>
                    </a:solidFill>
                    <a:sym typeface="Wingdings" pitchFamily="2" charset="2"/>
                  </a:rPr>
                  <a:t> = -6, 7</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439"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pPr lvl="1"/>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r>
                      <a:rPr lang="en-US" i="1" dirty="0">
                        <a:latin typeface="Cambria Math" panose="02040503050406030204" pitchFamily="18" charset="0"/>
                      </a:rPr>
                      <m:t>8</m:t>
                    </m:r>
                    <m:r>
                      <a:rPr lang="en-US" i="1" dirty="0">
                        <a:latin typeface="Cambria Math" panose="02040503050406030204" pitchFamily="18" charset="0"/>
                      </a:rPr>
                      <m:t>𝑥</m:t>
                    </m:r>
                    <m:r>
                      <a:rPr lang="en-US" i="1" dirty="0">
                        <a:latin typeface="Cambria Math" panose="02040503050406030204" pitchFamily="18" charset="0"/>
                      </a:rPr>
                      <m:t>+16=0</m:t>
                    </m:r>
                  </m:oMath>
                </a14:m>
                <a:endParaRPr lang="en-US" dirty="0"/>
              </a:p>
              <a:p>
                <a:pPr lvl="1"/>
                <a14:m>
                  <m:oMath xmlns:m="http://schemas.openxmlformats.org/officeDocument/2006/math">
                    <m:d>
                      <m:dPr>
                        <m:ctrlPr>
                          <a:rPr lang="en-US" i="1" dirty="0" smtClean="0">
                            <a:solidFill>
                              <a:schemeClr val="accent1"/>
                            </a:solidFill>
                            <a:latin typeface="Cambria Math" panose="02040503050406030204" pitchFamily="18" charset="0"/>
                            <a:sym typeface="Wingdings" pitchFamily="2" charset="2"/>
                          </a:rPr>
                        </m:ctrlPr>
                      </m:dPr>
                      <m:e>
                        <m:r>
                          <a:rPr lang="en-US" i="1" dirty="0">
                            <a:solidFill>
                              <a:schemeClr val="accent1"/>
                            </a:solidFill>
                            <a:latin typeface="Cambria Math" panose="02040503050406030204" pitchFamily="18" charset="0"/>
                            <a:sym typeface="Wingdings" pitchFamily="2" charset="2"/>
                          </a:rPr>
                          <m:t>𝑥</m:t>
                        </m:r>
                        <m:r>
                          <a:rPr lang="en-US" b="0" i="1" dirty="0" smtClean="0">
                            <a:solidFill>
                              <a:schemeClr val="accent1"/>
                            </a:solidFill>
                            <a:latin typeface="Cambria Math" panose="02040503050406030204" pitchFamily="18" charset="0"/>
                            <a:sym typeface="Wingdings" pitchFamily="2" charset="2"/>
                          </a:rPr>
                          <m:t>−</m:t>
                        </m:r>
                        <m:r>
                          <a:rPr lang="en-US" i="1" dirty="0">
                            <a:solidFill>
                              <a:schemeClr val="accent1"/>
                            </a:solidFill>
                            <a:latin typeface="Cambria Math" panose="02040503050406030204" pitchFamily="18" charset="0"/>
                            <a:sym typeface="Wingdings" pitchFamily="2" charset="2"/>
                          </a:rPr>
                          <m:t>4</m:t>
                        </m:r>
                      </m:e>
                    </m:d>
                    <m:d>
                      <m:dPr>
                        <m:ctrlPr>
                          <a:rPr lang="en-US" i="1" dirty="0">
                            <a:solidFill>
                              <a:schemeClr val="accent1"/>
                            </a:solidFill>
                            <a:latin typeface="Cambria Math" panose="02040503050406030204" pitchFamily="18" charset="0"/>
                            <a:sym typeface="Wingdings" pitchFamily="2" charset="2"/>
                          </a:rPr>
                        </m:ctrlPr>
                      </m:dPr>
                      <m:e>
                        <m:r>
                          <a:rPr lang="en-US" i="1" dirty="0">
                            <a:solidFill>
                              <a:schemeClr val="accent1"/>
                            </a:solidFill>
                            <a:latin typeface="Cambria Math" panose="02040503050406030204" pitchFamily="18" charset="0"/>
                            <a:sym typeface="Wingdings" pitchFamily="2" charset="2"/>
                          </a:rPr>
                          <m:t>𝑥</m:t>
                        </m:r>
                        <m:r>
                          <a:rPr lang="en-US" b="0" i="1" dirty="0" smtClean="0">
                            <a:solidFill>
                              <a:schemeClr val="accent1"/>
                            </a:solidFill>
                            <a:latin typeface="Cambria Math" panose="02040503050406030204" pitchFamily="18" charset="0"/>
                            <a:sym typeface="Wingdings" pitchFamily="2" charset="2"/>
                          </a:rPr>
                          <m:t>−</m:t>
                        </m:r>
                        <m:r>
                          <a:rPr lang="en-US" i="1" dirty="0">
                            <a:solidFill>
                              <a:schemeClr val="accent1"/>
                            </a:solidFill>
                            <a:latin typeface="Cambria Math" panose="02040503050406030204" pitchFamily="18" charset="0"/>
                            <a:sym typeface="Wingdings" pitchFamily="2" charset="2"/>
                          </a:rPr>
                          <m:t>4</m:t>
                        </m:r>
                      </m:e>
                    </m:d>
                    <m:r>
                      <a:rPr lang="en-US" i="1" dirty="0">
                        <a:solidFill>
                          <a:schemeClr val="accent1"/>
                        </a:solidFill>
                        <a:latin typeface="Cambria Math" panose="02040503050406030204" pitchFamily="18" charset="0"/>
                        <a:sym typeface="Wingdings" pitchFamily="2" charset="2"/>
                      </a:rPr>
                      <m:t>=0</m:t>
                    </m:r>
                  </m:oMath>
                </a14:m>
                <a:endParaRPr lang="en-US" dirty="0">
                  <a:solidFill>
                    <a:schemeClr val="accent1"/>
                  </a:solidFill>
                  <a:sym typeface="Wingdings" pitchFamily="2" charset="2"/>
                </a:endParaRPr>
              </a:p>
              <a:p>
                <a:pPr lvl="1"/>
                <a14:m>
                  <m:oMath xmlns:m="http://schemas.openxmlformats.org/officeDocument/2006/math">
                    <m:r>
                      <a:rPr lang="en-US" i="1" dirty="0" smtClean="0">
                        <a:solidFill>
                          <a:schemeClr val="accent1"/>
                        </a:solidFill>
                        <a:latin typeface="Cambria Math" panose="02040503050406030204" pitchFamily="18" charset="0"/>
                        <a:sym typeface="Wingdings" pitchFamily="2" charset="2"/>
                      </a:rPr>
                      <m:t>𝑥</m:t>
                    </m:r>
                    <m:r>
                      <a:rPr lang="en-US" b="0" i="1" dirty="0" smtClean="0">
                        <a:solidFill>
                          <a:schemeClr val="accent1"/>
                        </a:solidFill>
                        <a:latin typeface="Cambria Math" panose="02040503050406030204" pitchFamily="18" charset="0"/>
                        <a:sym typeface="Wingdings" pitchFamily="2" charset="2"/>
                      </a:rPr>
                      <m:t>−</m:t>
                    </m:r>
                    <m:r>
                      <a:rPr lang="en-US" i="1" dirty="0" smtClean="0">
                        <a:solidFill>
                          <a:schemeClr val="accent1"/>
                        </a:solidFill>
                        <a:latin typeface="Cambria Math" panose="02040503050406030204" pitchFamily="18" charset="0"/>
                        <a:sym typeface="Wingdings" pitchFamily="2" charset="2"/>
                      </a:rPr>
                      <m:t>4=0</m:t>
                    </m:r>
                  </m:oMath>
                </a14:m>
                <a:r>
                  <a:rPr lang="en-US" i="1" dirty="0">
                    <a:solidFill>
                      <a:schemeClr val="accent1"/>
                    </a:solidFill>
                    <a:latin typeface="Cambria Math" panose="02040503050406030204" pitchFamily="18" charset="0"/>
                    <a:sym typeface="Wingdings" pitchFamily="2" charset="2"/>
                  </a:rPr>
                  <a:t>	</a:t>
                </a:r>
                <a14:m>
                  <m:oMath xmlns:m="http://schemas.openxmlformats.org/officeDocument/2006/math">
                    <m:r>
                      <a:rPr lang="en-US" b="0" i="1" smtClean="0">
                        <a:solidFill>
                          <a:schemeClr val="accent1"/>
                        </a:solidFill>
                        <a:latin typeface="Cambria Math" panose="02040503050406030204" pitchFamily="18" charset="0"/>
                        <a:sym typeface="Wingdings" pitchFamily="2" charset="2"/>
                      </a:rPr>
                      <m:t>𝑥</m:t>
                    </m:r>
                    <m:r>
                      <a:rPr lang="en-US" b="0" i="1" smtClean="0">
                        <a:solidFill>
                          <a:schemeClr val="accent1"/>
                        </a:solidFill>
                        <a:latin typeface="Cambria Math" panose="02040503050406030204" pitchFamily="18" charset="0"/>
                        <a:sym typeface="Wingdings" pitchFamily="2" charset="2"/>
                      </a:rPr>
                      <m:t>−4=0</m:t>
                    </m:r>
                  </m:oMath>
                </a14:m>
                <a:endParaRPr lang="en-US" i="1" dirty="0">
                  <a:solidFill>
                    <a:schemeClr val="accent1"/>
                  </a:solidFill>
                  <a:latin typeface="Cambria Math" panose="02040503050406030204" pitchFamily="18" charset="0"/>
                  <a:sym typeface="Wingdings" pitchFamily="2" charset="2"/>
                </a:endParaRPr>
              </a:p>
              <a:p>
                <a:pPr lvl="1"/>
                <a14:m>
                  <m:oMath xmlns:m="http://schemas.openxmlformats.org/officeDocument/2006/math">
                    <m:r>
                      <a:rPr lang="en-US" i="1" dirty="0" smtClean="0">
                        <a:solidFill>
                          <a:schemeClr val="accent1"/>
                        </a:solidFill>
                        <a:latin typeface="Cambria Math" panose="02040503050406030204" pitchFamily="18" charset="0"/>
                        <a:sym typeface="Wingdings" pitchFamily="2" charset="2"/>
                      </a:rPr>
                      <m:t>𝑥</m:t>
                    </m:r>
                    <m:r>
                      <a:rPr lang="en-US" i="1" dirty="0" smtClean="0">
                        <a:solidFill>
                          <a:schemeClr val="accent1"/>
                        </a:solidFill>
                        <a:latin typeface="Cambria Math" panose="02040503050406030204" pitchFamily="18" charset="0"/>
                        <a:sym typeface="Wingdings" pitchFamily="2" charset="2"/>
                      </a:rPr>
                      <m:t>=4</m:t>
                    </m:r>
                  </m:oMath>
                </a14:m>
                <a:r>
                  <a:rPr lang="en-US" dirty="0">
                    <a:solidFill>
                      <a:schemeClr val="accent1"/>
                    </a:solidFill>
                    <a:sym typeface="Wingdings" pitchFamily="2" charset="2"/>
                  </a:rPr>
                  <a:t>		</a:t>
                </a:r>
                <a14:m>
                  <m:oMath xmlns:m="http://schemas.openxmlformats.org/officeDocument/2006/math">
                    <m:r>
                      <a:rPr lang="en-US" b="0" i="1" smtClean="0">
                        <a:solidFill>
                          <a:schemeClr val="accent1"/>
                        </a:solidFill>
                        <a:latin typeface="Cambria Math" panose="02040503050406030204" pitchFamily="18" charset="0"/>
                        <a:sym typeface="Wingdings" pitchFamily="2" charset="2"/>
                      </a:rPr>
                      <m:t>𝑥</m:t>
                    </m:r>
                    <m:r>
                      <a:rPr lang="en-US" b="0" i="1" smtClean="0">
                        <a:solidFill>
                          <a:schemeClr val="accent1"/>
                        </a:solidFill>
                        <a:latin typeface="Cambria Math" panose="02040503050406030204" pitchFamily="18" charset="0"/>
                        <a:sym typeface="Wingdings" pitchFamily="2" charset="2"/>
                      </a:rPr>
                      <m:t>=4</m:t>
                    </m:r>
                  </m:oMath>
                </a14:m>
                <a:endParaRPr lang="en-US" dirty="0">
                  <a:solidFill>
                    <a:schemeClr val="accent1"/>
                  </a:solidFill>
                  <a:sym typeface="Wingdings" pitchFamily="2" charset="2"/>
                </a:endParaRPr>
              </a:p>
              <a:p>
                <a:pPr lvl="1"/>
                <a:r>
                  <a:rPr lang="en-US" dirty="0">
                    <a:solidFill>
                      <a:schemeClr val="accent1"/>
                    </a:solidFill>
                    <a:sym typeface="Wingdings" pitchFamily="2" charset="2"/>
                  </a:rPr>
                  <a:t>Solutions are </a:t>
                </a:r>
                <a:r>
                  <a:rPr lang="en-US" i="1" dirty="0">
                    <a:solidFill>
                      <a:schemeClr val="accent1"/>
                    </a:solidFill>
                    <a:sym typeface="Wingdings" pitchFamily="2" charset="2"/>
                  </a:rPr>
                  <a:t>x</a:t>
                </a:r>
                <a:r>
                  <a:rPr lang="en-US" dirty="0">
                    <a:solidFill>
                      <a:schemeClr val="accent1"/>
                    </a:solidFill>
                    <a:sym typeface="Wingdings" pitchFamily="2" charset="2"/>
                  </a:rPr>
                  <a:t> = 4</a:t>
                </a:r>
                <a:endParaRPr lang="en-US" dirty="0">
                  <a:solidFill>
                    <a:schemeClr val="accent1"/>
                  </a:solidFill>
                </a:endParaRP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t="-539"/>
                </a:stretch>
              </a:blipFill>
            </p:spPr>
            <p:txBody>
              <a:bodyPr/>
              <a:lstStyle/>
              <a:p>
                <a:r>
                  <a:rPr lang="en-US">
                    <a:noFill/>
                  </a:rPr>
                  <a:t> </a:t>
                </a:r>
              </a:p>
            </p:txBody>
          </p:sp>
        </mc:Fallback>
      </mc:AlternateContent>
      <p:sp>
        <p:nvSpPr>
          <p:cNvPr id="5" name="TextBox 4"/>
          <p:cNvSpPr txBox="1"/>
          <p:nvPr/>
        </p:nvSpPr>
        <p:spPr>
          <a:xfrm>
            <a:off x="628650" y="2543443"/>
            <a:ext cx="3238500" cy="707886"/>
          </a:xfrm>
          <a:prstGeom prst="rect">
            <a:avLst/>
          </a:prstGeom>
          <a:noFill/>
        </p:spPr>
        <p:txBody>
          <a:bodyPr wrap="square" rtlCol="0">
            <a:spAutoFit/>
          </a:bodyPr>
          <a:lstStyle/>
          <a:p>
            <a:r>
              <a:rPr lang="en-US" sz="2000" dirty="0"/>
              <a:t>Check outers + inners = </a:t>
            </a:r>
            <a:r>
              <a:rPr lang="en-US" sz="2000" i="1" dirty="0" err="1"/>
              <a:t>bx</a:t>
            </a:r>
            <a:r>
              <a:rPr lang="en-US" sz="2000" dirty="0"/>
              <a:t>:</a:t>
            </a:r>
          </a:p>
          <a:p>
            <a:r>
              <a:rPr lang="en-US" sz="2000" dirty="0"/>
              <a:t>6</a:t>
            </a:r>
            <a:r>
              <a:rPr lang="en-US" sz="2000" i="1" dirty="0"/>
              <a:t>x</a:t>
            </a:r>
            <a:r>
              <a:rPr lang="en-US" sz="2000" dirty="0"/>
              <a:t> + -7</a:t>
            </a:r>
            <a:r>
              <a:rPr lang="en-US" sz="2000" i="1" dirty="0"/>
              <a:t>x</a:t>
            </a:r>
            <a:r>
              <a:rPr lang="en-US" sz="2000" dirty="0"/>
              <a:t> = -</a:t>
            </a:r>
            <a:r>
              <a:rPr lang="en-US" sz="2000" i="1" dirty="0"/>
              <a:t>x </a:t>
            </a:r>
            <a:r>
              <a:rPr lang="en-US" sz="2000" dirty="0">
                <a:solidFill>
                  <a:srgbClr val="FF0000"/>
                </a:solidFill>
              </a:rPr>
              <a:t>✔</a:t>
            </a:r>
          </a:p>
        </p:txBody>
      </p:sp>
      <p:sp>
        <p:nvSpPr>
          <p:cNvPr id="6" name="TextBox 5"/>
          <p:cNvSpPr txBox="1"/>
          <p:nvPr/>
        </p:nvSpPr>
        <p:spPr>
          <a:xfrm>
            <a:off x="5334000" y="2038350"/>
            <a:ext cx="3238500" cy="707886"/>
          </a:xfrm>
          <a:prstGeom prst="rect">
            <a:avLst/>
          </a:prstGeom>
          <a:noFill/>
        </p:spPr>
        <p:txBody>
          <a:bodyPr wrap="square" rtlCol="0">
            <a:spAutoFit/>
          </a:bodyPr>
          <a:lstStyle/>
          <a:p>
            <a:r>
              <a:rPr lang="en-US" sz="2000" dirty="0"/>
              <a:t>Check outers + inners = </a:t>
            </a:r>
            <a:r>
              <a:rPr lang="en-US" sz="2000" i="1" dirty="0" err="1"/>
              <a:t>bx</a:t>
            </a:r>
            <a:r>
              <a:rPr lang="en-US" sz="2000" dirty="0"/>
              <a:t>:</a:t>
            </a:r>
          </a:p>
          <a:p>
            <a:r>
              <a:rPr lang="en-US" sz="2000" dirty="0"/>
              <a:t>-4</a:t>
            </a:r>
            <a:r>
              <a:rPr lang="en-US" sz="2000" i="1" dirty="0"/>
              <a:t>x</a:t>
            </a:r>
            <a:r>
              <a:rPr lang="en-US" sz="2000" dirty="0"/>
              <a:t> + -4</a:t>
            </a:r>
            <a:r>
              <a:rPr lang="en-US" sz="2000" i="1" dirty="0"/>
              <a:t>x</a:t>
            </a:r>
            <a:r>
              <a:rPr lang="en-US" sz="2000" dirty="0"/>
              <a:t> = -8</a:t>
            </a:r>
            <a:r>
              <a:rPr lang="en-US" sz="2000" i="1" dirty="0"/>
              <a:t>x </a:t>
            </a:r>
            <a:r>
              <a:rPr lang="en-US" sz="2000" dirty="0">
                <a:solidFill>
                  <a:srgbClr val="FF000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p:bldP spid="5" grpId="1"/>
      <p:bldP spid="6" grpId="0"/>
      <p:bldP spid="6" grpId="1"/>
    </p:bldLst>
  </p:timing>
  <p:extLst mod="1"/>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4.3 Solve </a:t>
            </a:r>
            <a:r>
              <a:rPr lang="en-US" i="1" cap="none" dirty="0"/>
              <a:t>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mc:AlternateContent xmlns:mc="http://schemas.openxmlformats.org/markup-compatibility/2006" xmlns:a14="http://schemas.microsoft.com/office/drawing/2010/main">
        <mc:Choice Requires="a14">
          <p:sp>
            <p:nvSpPr>
              <p:cNvPr id="6" name="Content Placeholder 5"/>
              <p:cNvSpPr>
                <a:spLocks noGrp="1"/>
              </p:cNvSpPr>
              <p:nvPr>
                <p:ph sz="half" idx="1"/>
              </p:nvPr>
            </p:nvSpPr>
            <p:spPr/>
            <p:txBody>
              <a:bodyPr>
                <a:normAutofit fontScale="92500" lnSpcReduction="20000"/>
              </a:bodyPr>
              <a:lstStyle/>
              <a:p>
                <a:r>
                  <a:rPr lang="en-US" dirty="0"/>
                  <a:t>Finding Zeros</a:t>
                </a:r>
              </a:p>
              <a:p>
                <a:pPr lvl="1"/>
                <a:r>
                  <a:rPr lang="en-US" dirty="0"/>
                  <a:t>Zeros are the values of </a:t>
                </a:r>
                <a:r>
                  <a:rPr lang="en-US" i="1" dirty="0"/>
                  <a:t>x</a:t>
                </a:r>
                <a:r>
                  <a:rPr lang="en-US" dirty="0"/>
                  <a:t> when </a:t>
                </a:r>
                <a:r>
                  <a:rPr lang="en-US" i="1" dirty="0"/>
                  <a:t>y</a:t>
                </a:r>
                <a:r>
                  <a:rPr lang="en-US" dirty="0"/>
                  <a:t> = 0</a:t>
                </a:r>
              </a:p>
              <a:p>
                <a:pPr lvl="2"/>
                <a:r>
                  <a:rPr lang="en-US" dirty="0"/>
                  <a:t>Also called </a:t>
                </a:r>
                <a:r>
                  <a:rPr lang="en-US" i="1" dirty="0"/>
                  <a:t>x</a:t>
                </a:r>
                <a:r>
                  <a:rPr lang="en-US" dirty="0"/>
                  <a:t>-intercepts or roots</a:t>
                </a:r>
              </a:p>
              <a:p>
                <a:pPr lvl="1"/>
                <a:r>
                  <a:rPr lang="en-US" dirty="0"/>
                  <a:t>When you find zeros make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=0</m:t>
                    </m:r>
                  </m:oMath>
                </a14:m>
                <a:r>
                  <a:rPr lang="en-US" dirty="0"/>
                  <a:t> and solve</a:t>
                </a:r>
              </a:p>
            </p:txBody>
          </p:sp>
        </mc:Choice>
        <mc:Fallback xmlns="">
          <p:sp>
            <p:nvSpPr>
              <p:cNvPr id="6" name="Content Placeholder 5"/>
              <p:cNvSpPr>
                <a:spLocks noGrp="1" noRot="1" noChangeAspect="1" noMove="1" noResize="1" noEditPoints="1" noAdjustHandles="1" noChangeArrowheads="1" noChangeShapeType="1" noTextEdit="1"/>
              </p:cNvSpPr>
              <p:nvPr>
                <p:ph sz="half" idx="1"/>
              </p:nvPr>
            </p:nvSpPr>
            <p:spPr>
              <a:blipFill>
                <a:blip r:embed="rId6"/>
                <a:stretch>
                  <a:fillRect l="-2033" t="-39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half" idx="2"/>
              </p:nvPr>
            </p:nvSpPr>
            <p:spPr/>
            <p:txBody>
              <a:bodyPr>
                <a:normAutofit fontScale="92500" lnSpcReduction="20000"/>
              </a:bodyPr>
              <a:lstStyle/>
              <a:p>
                <a:r>
                  <a:rPr lang="en-US" dirty="0"/>
                  <a:t>Find the zeros of </a:t>
                </a:r>
                <a:br>
                  <a:rPr lang="en-US" dirty="0"/>
                </a:b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r>
                      <a:rPr lang="en-US" i="1" dirty="0">
                        <a:latin typeface="Cambria Math" panose="02040503050406030204" pitchFamily="18" charset="0"/>
                      </a:rPr>
                      <m:t>7</m:t>
                    </m:r>
                    <m:r>
                      <a:rPr lang="en-US" i="1" dirty="0">
                        <a:latin typeface="Cambria Math" panose="02040503050406030204" pitchFamily="18" charset="0"/>
                      </a:rPr>
                      <m:t>𝑥</m:t>
                    </m:r>
                    <m:r>
                      <a:rPr lang="en-US" b="0" i="1" dirty="0" smtClean="0">
                        <a:latin typeface="Cambria Math" panose="02040503050406030204" pitchFamily="18" charset="0"/>
                      </a:rPr>
                      <m:t>−</m:t>
                    </m:r>
                    <m:r>
                      <a:rPr lang="en-US" i="1" dirty="0">
                        <a:latin typeface="Cambria Math" panose="02040503050406030204" pitchFamily="18" charset="0"/>
                      </a:rPr>
                      <m:t>30</m:t>
                    </m:r>
                  </m:oMath>
                </a14:m>
                <a:r>
                  <a:rPr lang="en-US" dirty="0"/>
                  <a:t> by rewriting the function in intercept form.</a:t>
                </a:r>
              </a:p>
              <a:p>
                <a:pPr lvl="1"/>
                <a14:m>
                  <m:oMath xmlns:m="http://schemas.openxmlformats.org/officeDocument/2006/math">
                    <m:r>
                      <a:rPr lang="en-US" i="1" dirty="0" smtClean="0">
                        <a:solidFill>
                          <a:schemeClr val="accent1"/>
                        </a:solidFill>
                        <a:latin typeface="Cambria Math" panose="02040503050406030204" pitchFamily="18" charset="0"/>
                      </a:rPr>
                      <m:t>𝑦</m:t>
                    </m:r>
                    <m:r>
                      <a:rPr lang="en-US" i="1" dirty="0">
                        <a:solidFill>
                          <a:schemeClr val="accent1"/>
                        </a:solidFill>
                        <a:latin typeface="Cambria Math" panose="02040503050406030204" pitchFamily="18" charset="0"/>
                      </a:rPr>
                      <m:t>=</m:t>
                    </m:r>
                    <m:sSup>
                      <m:sSupPr>
                        <m:ctrlPr>
                          <a:rPr lang="en-US" b="0" i="1" dirty="0" smtClean="0">
                            <a:solidFill>
                              <a:schemeClr val="accent1"/>
                            </a:solidFill>
                            <a:latin typeface="Cambria Math" panose="02040503050406030204" pitchFamily="18" charset="0"/>
                          </a:rPr>
                        </m:ctrlPr>
                      </m:sSupPr>
                      <m:e>
                        <m:r>
                          <a:rPr lang="en-US" i="1" dirty="0">
                            <a:solidFill>
                              <a:schemeClr val="accent1"/>
                            </a:solidFill>
                            <a:latin typeface="Cambria Math" panose="02040503050406030204" pitchFamily="18" charset="0"/>
                          </a:rPr>
                          <m:t>𝑥</m:t>
                        </m:r>
                      </m:e>
                      <m:sup>
                        <m:r>
                          <a:rPr lang="en-US" b="0" i="1" dirty="0" smtClean="0">
                            <a:solidFill>
                              <a:schemeClr val="accent1"/>
                            </a:solidFill>
                            <a:latin typeface="Cambria Math" panose="02040503050406030204" pitchFamily="18" charset="0"/>
                          </a:rPr>
                          <m:t>2</m:t>
                        </m:r>
                      </m:sup>
                    </m:sSup>
                    <m:r>
                      <a:rPr lang="en-US" b="0" i="1" dirty="0" smtClean="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7</m:t>
                    </m:r>
                    <m:r>
                      <a:rPr lang="en-US" i="1" dirty="0">
                        <a:solidFill>
                          <a:schemeClr val="accent1"/>
                        </a:solidFill>
                        <a:latin typeface="Cambria Math" panose="02040503050406030204" pitchFamily="18" charset="0"/>
                      </a:rPr>
                      <m:t>𝑥</m:t>
                    </m:r>
                    <m:r>
                      <a:rPr lang="en-US" b="0" i="1" dirty="0" smtClean="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30</m:t>
                    </m:r>
                  </m:oMath>
                </a14:m>
                <a:endParaRPr lang="en-US" i="1" dirty="0">
                  <a:solidFill>
                    <a:schemeClr val="accent1"/>
                  </a:solidFill>
                  <a:latin typeface="Cambria Math" panose="02040503050406030204" pitchFamily="18" charset="0"/>
                </a:endParaRPr>
              </a:p>
              <a:p>
                <a:pPr lvl="1"/>
                <a14:m>
                  <m:oMath xmlns:m="http://schemas.openxmlformats.org/officeDocument/2006/math">
                    <m:r>
                      <a:rPr lang="en-US" i="1" dirty="0">
                        <a:solidFill>
                          <a:schemeClr val="accent1"/>
                        </a:solidFill>
                        <a:latin typeface="Cambria Math" panose="02040503050406030204" pitchFamily="18" charset="0"/>
                        <a:sym typeface="Wingdings" pitchFamily="2" charset="2"/>
                      </a:rPr>
                      <m:t>𝑦</m:t>
                    </m:r>
                    <m:r>
                      <a:rPr lang="en-US" i="1" dirty="0">
                        <a:solidFill>
                          <a:schemeClr val="accent1"/>
                        </a:solidFill>
                        <a:latin typeface="Cambria Math" panose="02040503050406030204" pitchFamily="18" charset="0"/>
                        <a:sym typeface="Wingdings" pitchFamily="2" charset="2"/>
                      </a:rPr>
                      <m:t>=</m:t>
                    </m:r>
                    <m:d>
                      <m:dPr>
                        <m:ctrlPr>
                          <a:rPr lang="en-US" i="1" dirty="0">
                            <a:solidFill>
                              <a:schemeClr val="accent1"/>
                            </a:solidFill>
                            <a:latin typeface="Cambria Math" panose="02040503050406030204" pitchFamily="18" charset="0"/>
                            <a:sym typeface="Wingdings" pitchFamily="2" charset="2"/>
                          </a:rPr>
                        </m:ctrlPr>
                      </m:dPr>
                      <m:e>
                        <m:r>
                          <a:rPr lang="en-US" i="1" dirty="0">
                            <a:solidFill>
                              <a:schemeClr val="accent1"/>
                            </a:solidFill>
                            <a:latin typeface="Cambria Math" panose="02040503050406030204" pitchFamily="18" charset="0"/>
                            <a:sym typeface="Wingdings" pitchFamily="2" charset="2"/>
                          </a:rPr>
                          <m:t>𝑥</m:t>
                        </m:r>
                        <m:r>
                          <a:rPr lang="en-US" b="0" i="1" dirty="0" smtClean="0">
                            <a:solidFill>
                              <a:schemeClr val="accent1"/>
                            </a:solidFill>
                            <a:latin typeface="Cambria Math" panose="02040503050406030204" pitchFamily="18" charset="0"/>
                            <a:sym typeface="Wingdings" pitchFamily="2" charset="2"/>
                          </a:rPr>
                          <m:t>−</m:t>
                        </m:r>
                        <m:r>
                          <a:rPr lang="en-US" i="1" dirty="0">
                            <a:solidFill>
                              <a:schemeClr val="accent1"/>
                            </a:solidFill>
                            <a:latin typeface="Cambria Math" panose="02040503050406030204" pitchFamily="18" charset="0"/>
                            <a:sym typeface="Wingdings" pitchFamily="2" charset="2"/>
                          </a:rPr>
                          <m:t>10</m:t>
                        </m:r>
                      </m:e>
                    </m:d>
                    <m:d>
                      <m:dPr>
                        <m:ctrlPr>
                          <a:rPr lang="en-US" i="1" dirty="0">
                            <a:solidFill>
                              <a:schemeClr val="accent1"/>
                            </a:solidFill>
                            <a:latin typeface="Cambria Math" panose="02040503050406030204" pitchFamily="18" charset="0"/>
                            <a:sym typeface="Wingdings" pitchFamily="2" charset="2"/>
                          </a:rPr>
                        </m:ctrlPr>
                      </m:dPr>
                      <m:e>
                        <m:r>
                          <a:rPr lang="en-US" i="1" dirty="0">
                            <a:solidFill>
                              <a:schemeClr val="accent1"/>
                            </a:solidFill>
                            <a:latin typeface="Cambria Math" panose="02040503050406030204" pitchFamily="18" charset="0"/>
                            <a:sym typeface="Wingdings" pitchFamily="2" charset="2"/>
                          </a:rPr>
                          <m:t>𝑥</m:t>
                        </m:r>
                        <m:r>
                          <a:rPr lang="en-US" i="1" dirty="0">
                            <a:solidFill>
                              <a:schemeClr val="accent1"/>
                            </a:solidFill>
                            <a:latin typeface="Cambria Math" panose="02040503050406030204" pitchFamily="18" charset="0"/>
                            <a:sym typeface="Wingdings" pitchFamily="2" charset="2"/>
                          </a:rPr>
                          <m:t>+3</m:t>
                        </m:r>
                      </m:e>
                    </m:d>
                  </m:oMath>
                </a14:m>
                <a:endParaRPr lang="en-US" dirty="0">
                  <a:solidFill>
                    <a:schemeClr val="accent1"/>
                  </a:solidFill>
                  <a:sym typeface="Wingdings" pitchFamily="2" charset="2"/>
                </a:endParaRPr>
              </a:p>
              <a:p>
                <a:pPr lvl="1"/>
                <a14:m>
                  <m:oMath xmlns:m="http://schemas.openxmlformats.org/officeDocument/2006/math">
                    <m:r>
                      <a:rPr lang="en-US" b="0" i="1" smtClean="0">
                        <a:solidFill>
                          <a:schemeClr val="accent1"/>
                        </a:solidFill>
                        <a:latin typeface="Cambria Math" panose="02040503050406030204" pitchFamily="18" charset="0"/>
                        <a:sym typeface="Wingdings" pitchFamily="2" charset="2"/>
                      </a:rPr>
                      <m:t>𝑥</m:t>
                    </m:r>
                    <m:r>
                      <a:rPr lang="en-US" b="0" i="1" smtClean="0">
                        <a:solidFill>
                          <a:schemeClr val="accent1"/>
                        </a:solidFill>
                        <a:latin typeface="Cambria Math" panose="02040503050406030204" pitchFamily="18" charset="0"/>
                        <a:sym typeface="Wingdings" pitchFamily="2" charset="2"/>
                      </a:rPr>
                      <m:t>−10=0</m:t>
                    </m:r>
                  </m:oMath>
                </a14:m>
                <a:r>
                  <a:rPr lang="en-US" dirty="0">
                    <a:solidFill>
                      <a:schemeClr val="accent1"/>
                    </a:solidFill>
                    <a:sym typeface="Wingdings" pitchFamily="2" charset="2"/>
                  </a:rPr>
                  <a:t>	</a:t>
                </a:r>
                <a14:m>
                  <m:oMath xmlns:m="http://schemas.openxmlformats.org/officeDocument/2006/math">
                    <m:r>
                      <a:rPr lang="en-US" b="0" i="1" smtClean="0">
                        <a:solidFill>
                          <a:schemeClr val="accent1"/>
                        </a:solidFill>
                        <a:latin typeface="Cambria Math" panose="02040503050406030204" pitchFamily="18" charset="0"/>
                        <a:sym typeface="Wingdings" pitchFamily="2" charset="2"/>
                      </a:rPr>
                      <m:t>𝑥</m:t>
                    </m:r>
                    <m:r>
                      <a:rPr lang="en-US" b="0" i="1" smtClean="0">
                        <a:solidFill>
                          <a:schemeClr val="accent1"/>
                        </a:solidFill>
                        <a:latin typeface="Cambria Math" panose="02040503050406030204" pitchFamily="18" charset="0"/>
                        <a:sym typeface="Wingdings" pitchFamily="2" charset="2"/>
                      </a:rPr>
                      <m:t>+3=0</m:t>
                    </m:r>
                  </m:oMath>
                </a14:m>
                <a:endParaRPr lang="en-US" b="0" dirty="0">
                  <a:solidFill>
                    <a:schemeClr val="accent1"/>
                  </a:solidFill>
                  <a:sym typeface="Wingdings" pitchFamily="2" charset="2"/>
                </a:endParaRPr>
              </a:p>
              <a:p>
                <a:pPr lvl="1"/>
                <a14:m>
                  <m:oMath xmlns:m="http://schemas.openxmlformats.org/officeDocument/2006/math">
                    <m:r>
                      <a:rPr lang="en-US" b="0" i="1" smtClean="0">
                        <a:solidFill>
                          <a:schemeClr val="accent1"/>
                        </a:solidFill>
                        <a:latin typeface="Cambria Math" panose="02040503050406030204" pitchFamily="18" charset="0"/>
                        <a:sym typeface="Wingdings" pitchFamily="2" charset="2"/>
                      </a:rPr>
                      <m:t>𝑥</m:t>
                    </m:r>
                    <m:r>
                      <a:rPr lang="en-US" b="0" i="1" smtClean="0">
                        <a:solidFill>
                          <a:schemeClr val="accent1"/>
                        </a:solidFill>
                        <a:latin typeface="Cambria Math" panose="02040503050406030204" pitchFamily="18" charset="0"/>
                        <a:sym typeface="Wingdings" pitchFamily="2" charset="2"/>
                      </a:rPr>
                      <m:t>=10</m:t>
                    </m:r>
                  </m:oMath>
                </a14:m>
                <a:r>
                  <a:rPr lang="en-US" dirty="0">
                    <a:solidFill>
                      <a:schemeClr val="accent1"/>
                    </a:solidFill>
                    <a:sym typeface="Wingdings" pitchFamily="2" charset="2"/>
                  </a:rPr>
                  <a:t>		</a:t>
                </a:r>
                <a14:m>
                  <m:oMath xmlns:m="http://schemas.openxmlformats.org/officeDocument/2006/math">
                    <m:r>
                      <a:rPr lang="en-US" b="0" i="1" smtClean="0">
                        <a:solidFill>
                          <a:schemeClr val="accent1"/>
                        </a:solidFill>
                        <a:latin typeface="Cambria Math" panose="02040503050406030204" pitchFamily="18" charset="0"/>
                        <a:sym typeface="Wingdings" pitchFamily="2" charset="2"/>
                      </a:rPr>
                      <m:t>𝑥</m:t>
                    </m:r>
                    <m:r>
                      <a:rPr lang="en-US" b="0" i="1" smtClean="0">
                        <a:solidFill>
                          <a:schemeClr val="accent1"/>
                        </a:solidFill>
                        <a:latin typeface="Cambria Math" panose="02040503050406030204" pitchFamily="18" charset="0"/>
                        <a:sym typeface="Wingdings" pitchFamily="2" charset="2"/>
                      </a:rPr>
                      <m:t>=−3</m:t>
                    </m:r>
                  </m:oMath>
                </a14:m>
                <a:endParaRPr lang="en-US" dirty="0">
                  <a:solidFill>
                    <a:schemeClr val="accent1"/>
                  </a:solidFill>
                  <a:sym typeface="Wingdings" pitchFamily="2" charset="2"/>
                </a:endParaRPr>
              </a:p>
              <a:p>
                <a:pPr lvl="1"/>
                <a:r>
                  <a:rPr lang="en-US" dirty="0">
                    <a:solidFill>
                      <a:schemeClr val="accent1"/>
                    </a:solidFill>
                    <a:sym typeface="Wingdings" pitchFamily="2" charset="2"/>
                  </a:rPr>
                  <a:t>Zeros are -3, 10</a:t>
                </a:r>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blipFill>
                <a:blip r:embed="rId7"/>
                <a:stretch>
                  <a:fillRect l="-2171" t="-3950"/>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extLst mod="1"/>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4.3 Homework Quiz</a:t>
            </a:r>
            <a:endParaRPr lang="en-US" dirty="0"/>
          </a:p>
        </p:txBody>
      </p:sp>
    </p:spTree>
    <p:extLst>
      <p:ext uri="{BB962C8B-B14F-4D97-AF65-F5344CB8AC3E}">
        <p14:creationId xmlns:p14="http://schemas.microsoft.com/office/powerpoint/2010/main" val="146408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Algebra 2</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201943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4.4 Solve </a:t>
            </a:r>
            <a:r>
              <a:rPr lang="en-US" i="1" cap="none" dirty="0"/>
              <a:t>ax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p:sp>
        <p:nvSpPr>
          <p:cNvPr id="3" name="Text Placeholder 2"/>
          <p:cNvSpPr>
            <a:spLocks noGrp="1"/>
          </p:cNvSpPr>
          <p:nvPr>
            <p:ph type="body" idx="1"/>
          </p:nvPr>
        </p:nvSpPr>
        <p:spPr/>
        <p:txBody>
          <a:bodyPr/>
          <a:lstStyle/>
          <a:p>
            <a:endParaRPr lang="en-US"/>
          </a:p>
        </p:txBody>
      </p:sp>
      <p:pic>
        <p:nvPicPr>
          <p:cNvPr id="4" name="Fib goes to Satur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4326733"/>
            <a:ext cx="609600" cy="609600"/>
          </a:xfrm>
          <a:prstGeom prst="rect">
            <a:avLst/>
          </a:prstGeom>
        </p:spPr>
      </p:pic>
    </p:spTree>
    <p:extLst>
      <p:ext uri="{BB962C8B-B14F-4D97-AF65-F5344CB8AC3E}">
        <p14:creationId xmlns:p14="http://schemas.microsoft.com/office/powerpoint/2010/main" val="154756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Algebra 2</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382398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4.4 Solve </a:t>
            </a:r>
            <a:r>
              <a:rPr lang="en-US" i="1" cap="none" dirty="0"/>
              <a:t>ax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p:sp>
        <p:nvSpPr>
          <p:cNvPr id="3" name="Content Placeholder 2"/>
          <p:cNvSpPr>
            <a:spLocks noGrp="1"/>
          </p:cNvSpPr>
          <p:nvPr>
            <p:ph idx="1"/>
          </p:nvPr>
        </p:nvSpPr>
        <p:spPr/>
        <p:txBody>
          <a:bodyPr>
            <a:normAutofit/>
          </a:bodyPr>
          <a:lstStyle/>
          <a:p>
            <a:r>
              <a:rPr lang="en-US" dirty="0"/>
              <a:t>Very similar to yesterday’s lesson</a:t>
            </a:r>
          </a:p>
          <a:p>
            <a:endParaRPr lang="en-US" dirty="0"/>
          </a:p>
          <a:p>
            <a:r>
              <a:rPr lang="en-US" dirty="0"/>
              <a:t>Two differences</a:t>
            </a:r>
          </a:p>
          <a:p>
            <a:pPr lvl="1"/>
            <a:r>
              <a:rPr lang="en-US" dirty="0"/>
              <a:t>Factor monomial first</a:t>
            </a:r>
          </a:p>
          <a:p>
            <a:pPr lvl="1"/>
            <a:r>
              <a:rPr lang="en-US" dirty="0"/>
              <a:t>Make </a:t>
            </a:r>
            <a:r>
              <a:rPr lang="en-US" i="1" dirty="0"/>
              <a:t>a</a:t>
            </a:r>
            <a:r>
              <a:rPr lang="en-US" dirty="0"/>
              <a:t> work just like </a:t>
            </a:r>
            <a:r>
              <a:rPr lang="en-US" i="1" dirty="0"/>
              <a:t>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4.4 Solve </a:t>
            </a:r>
            <a:r>
              <a:rPr lang="en-US" i="1" cap="none" dirty="0"/>
              <a:t>ax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10000"/>
              </a:bodyPr>
              <a:lstStyle/>
              <a:p>
                <a:pPr lvl="0"/>
                <a:r>
                  <a:rPr lang="en-US" dirty="0"/>
                  <a:t>Monomial First</a:t>
                </a:r>
              </a:p>
              <a:p>
                <a:pPr lvl="1"/>
                <a:r>
                  <a:rPr lang="en-US" dirty="0"/>
                  <a:t>Factor out any common terms first, then factor what’s left</a:t>
                </a:r>
              </a:p>
              <a:p>
                <a14:m>
                  <m:oMath xmlns:m="http://schemas.openxmlformats.org/officeDocument/2006/math">
                    <m:r>
                      <a:rPr lang="en-US" i="1" dirty="0" smtClean="0">
                        <a:latin typeface="Cambria Math" panose="02040503050406030204" pitchFamily="18" charset="0"/>
                      </a:rPr>
                      <m:t>14</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i="1" dirty="0" smtClean="0">
                        <a:latin typeface="Cambria Math" panose="02040503050406030204" pitchFamily="18" charset="0"/>
                      </a:rPr>
                      <m:t>+2</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12</m:t>
                    </m:r>
                  </m:oMath>
                </a14:m>
                <a:endParaRPr lang="en-US" dirty="0"/>
              </a:p>
              <a:p>
                <a14:m>
                  <m:oMath xmlns:m="http://schemas.openxmlformats.org/officeDocument/2006/math">
                    <m:r>
                      <a:rPr lang="en-US" b="0" i="1" smtClean="0">
                        <a:solidFill>
                          <a:schemeClr val="accent1"/>
                        </a:solidFill>
                        <a:latin typeface="Cambria Math" panose="02040503050406030204" pitchFamily="18" charset="0"/>
                      </a:rPr>
                      <m:t>2</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7</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𝑥</m:t>
                            </m:r>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−6</m:t>
                        </m:r>
                      </m:e>
                    </m:d>
                  </m:oMath>
                </a14:m>
                <a:endParaRPr lang="en-US" b="0" dirty="0">
                  <a:solidFill>
                    <a:schemeClr val="accent1"/>
                  </a:solidFill>
                </a:endParaRPr>
              </a:p>
              <a:p>
                <a:r>
                  <a:rPr lang="en-US" b="0" i="0" dirty="0">
                    <a:solidFill>
                      <a:schemeClr val="accent1"/>
                    </a:solidFill>
                  </a:rPr>
                  <a:t>2(            )(         )</a:t>
                </a:r>
                <a:endParaRPr lang="en-US" dirty="0">
                  <a:solidFill>
                    <a:schemeClr val="accent1"/>
                  </a:solidFill>
                </a:endParaRPr>
              </a:p>
              <a:p>
                <a:r>
                  <a:rPr lang="en-US" dirty="0">
                    <a:solidFill>
                      <a:schemeClr val="accent1"/>
                    </a:solidFill>
                  </a:rPr>
                  <a:t>Check outers + inners:</a:t>
                </a:r>
              </a:p>
              <a:p>
                <a:pPr lvl="1"/>
                <a:r>
                  <a:rPr lang="en-US" dirty="0">
                    <a:solidFill>
                      <a:schemeClr val="accent1"/>
                    </a:solidFill>
                  </a:rPr>
                  <a:t>7</a:t>
                </a:r>
                <a:r>
                  <a:rPr lang="en-US" i="1" dirty="0">
                    <a:solidFill>
                      <a:schemeClr val="accent1"/>
                    </a:solidFill>
                  </a:rPr>
                  <a:t>x</a:t>
                </a:r>
                <a:r>
                  <a:rPr lang="en-US" dirty="0">
                    <a:solidFill>
                      <a:schemeClr val="accent1"/>
                    </a:solidFill>
                  </a:rPr>
                  <a:t> + -6</a:t>
                </a:r>
                <a:r>
                  <a:rPr lang="en-US" i="1" dirty="0">
                    <a:solidFill>
                      <a:schemeClr val="accent1"/>
                    </a:solidFill>
                  </a:rPr>
                  <a:t>x</a:t>
                </a:r>
                <a:r>
                  <a:rPr lang="en-US" dirty="0">
                    <a:solidFill>
                      <a:schemeClr val="accent1"/>
                    </a:solidFill>
                  </a:rPr>
                  <a:t> = </a:t>
                </a:r>
                <a:r>
                  <a:rPr lang="en-US" i="1" dirty="0">
                    <a:solidFill>
                      <a:schemeClr val="accent1"/>
                    </a:solidFill>
                  </a:rPr>
                  <a:t>x </a:t>
                </a:r>
                <a:r>
                  <a:rPr lang="en-US" dirty="0">
                    <a:solidFill>
                      <a:srgbClr val="FF0000"/>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033" t="-2873" r="-2981" b="-12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92500" lnSpcReduction="10000"/>
              </a:bodyPr>
              <a:lstStyle/>
              <a:p>
                <a14:m>
                  <m:oMath xmlns:m="http://schemas.openxmlformats.org/officeDocument/2006/math">
                    <m:r>
                      <a:rPr lang="en-US" i="1" dirty="0" smtClean="0">
                        <a:latin typeface="Cambria Math" panose="02040503050406030204" pitchFamily="18" charset="0"/>
                      </a:rPr>
                      <m:t>3</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r>
                      <a:rPr lang="en-US" i="1" dirty="0">
                        <a:latin typeface="Cambria Math" panose="02040503050406030204" pitchFamily="18" charset="0"/>
                      </a:rPr>
                      <m:t>18</m:t>
                    </m:r>
                    <m:r>
                      <a:rPr lang="en-US" i="1" dirty="0">
                        <a:latin typeface="Cambria Math" panose="02040503050406030204" pitchFamily="18" charset="0"/>
                      </a:rPr>
                      <m:t>𝑥</m:t>
                    </m:r>
                  </m:oMath>
                </a14:m>
                <a:endParaRPr lang="en-US" dirty="0"/>
              </a:p>
              <a:p>
                <a14:m>
                  <m:oMath xmlns:m="http://schemas.openxmlformats.org/officeDocument/2006/math">
                    <m:r>
                      <a:rPr lang="en-US" b="0" i="1" smtClean="0">
                        <a:solidFill>
                          <a:schemeClr val="accent1"/>
                        </a:solidFill>
                        <a:latin typeface="Cambria Math" panose="02040503050406030204" pitchFamily="18" charset="0"/>
                      </a:rPr>
                      <m:t>3</m:t>
                    </m:r>
                    <m:r>
                      <a:rPr lang="en-US" b="0" i="1" smtClean="0">
                        <a:solidFill>
                          <a:schemeClr val="accent1"/>
                        </a:solidFill>
                        <a:latin typeface="Cambria Math" panose="02040503050406030204" pitchFamily="18" charset="0"/>
                      </a:rPr>
                      <m:t>𝑥</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−6</m:t>
                        </m:r>
                      </m:e>
                    </m:d>
                  </m:oMath>
                </a14:m>
                <a:endParaRPr lang="en-US" b="0" dirty="0">
                  <a:solidFill>
                    <a:schemeClr val="accent1"/>
                  </a:solidFill>
                </a:endParaRPr>
              </a:p>
              <a:p>
                <a:r>
                  <a:rPr lang="en-US" dirty="0">
                    <a:solidFill>
                      <a:schemeClr val="accent1"/>
                    </a:solidFill>
                  </a:rPr>
                  <a:t>There are no more </a:t>
                </a:r>
                <a:r>
                  <a:rPr lang="en-US" i="1" dirty="0">
                    <a:solidFill>
                      <a:schemeClr val="accent1"/>
                    </a:solidFill>
                  </a:rPr>
                  <a:t>x</a:t>
                </a:r>
                <a:r>
                  <a:rPr lang="en-US" dirty="0">
                    <a:solidFill>
                      <a:schemeClr val="accent1"/>
                    </a:solidFill>
                  </a:rPr>
                  <a:t>’s with exponents and we factored the monomial, so we are done factoring.</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2171"/>
                </a:stretch>
              </a:blipFill>
            </p:spPr>
            <p:txBody>
              <a:bodyPr/>
              <a:lstStyle/>
              <a:p>
                <a:r>
                  <a:rPr lang="en-US">
                    <a:noFill/>
                  </a:rPr>
                  <a:t> </a:t>
                </a:r>
              </a:p>
            </p:txBody>
          </p:sp>
        </mc:Fallback>
      </mc:AlternateContent>
      <p:sp>
        <p:nvSpPr>
          <p:cNvPr id="5" name="TextBox 4"/>
          <p:cNvSpPr txBox="1"/>
          <p:nvPr/>
        </p:nvSpPr>
        <p:spPr>
          <a:xfrm>
            <a:off x="685800" y="3181351"/>
            <a:ext cx="533400" cy="461665"/>
          </a:xfrm>
          <a:prstGeom prst="rect">
            <a:avLst/>
          </a:prstGeom>
          <a:noFill/>
        </p:spPr>
        <p:txBody>
          <a:bodyPr wrap="square" rtlCol="0">
            <a:spAutoFit/>
          </a:bodyPr>
          <a:lstStyle/>
          <a:p>
            <a:r>
              <a:rPr lang="en-US" sz="2400" dirty="0">
                <a:solidFill>
                  <a:schemeClr val="accent1"/>
                </a:solidFill>
              </a:rPr>
              <a:t>7</a:t>
            </a:r>
            <a:r>
              <a:rPr lang="en-US" sz="2400" i="1" dirty="0">
                <a:solidFill>
                  <a:schemeClr val="accent1"/>
                </a:solidFill>
              </a:rPr>
              <a:t>x</a:t>
            </a:r>
          </a:p>
        </p:txBody>
      </p:sp>
      <p:sp>
        <p:nvSpPr>
          <p:cNvPr id="6" name="TextBox 5"/>
          <p:cNvSpPr txBox="1"/>
          <p:nvPr/>
        </p:nvSpPr>
        <p:spPr>
          <a:xfrm>
            <a:off x="1839686" y="3181350"/>
            <a:ext cx="304800" cy="461665"/>
          </a:xfrm>
          <a:prstGeom prst="rect">
            <a:avLst/>
          </a:prstGeom>
          <a:noFill/>
        </p:spPr>
        <p:txBody>
          <a:bodyPr wrap="square" rtlCol="0">
            <a:spAutoFit/>
          </a:bodyPr>
          <a:lstStyle/>
          <a:p>
            <a:r>
              <a:rPr lang="en-US" sz="2400" i="1" dirty="0">
                <a:solidFill>
                  <a:schemeClr val="accent1"/>
                </a:solidFill>
              </a:rPr>
              <a:t>x</a:t>
            </a:r>
          </a:p>
        </p:txBody>
      </p:sp>
      <p:sp>
        <p:nvSpPr>
          <p:cNvPr id="7" name="TextBox 6"/>
          <p:cNvSpPr txBox="1"/>
          <p:nvPr/>
        </p:nvSpPr>
        <p:spPr>
          <a:xfrm>
            <a:off x="1030620" y="3207684"/>
            <a:ext cx="656666" cy="461665"/>
          </a:xfrm>
          <a:prstGeom prst="rect">
            <a:avLst/>
          </a:prstGeom>
          <a:noFill/>
        </p:spPr>
        <p:txBody>
          <a:bodyPr wrap="square" rtlCol="0">
            <a:spAutoFit/>
          </a:bodyPr>
          <a:lstStyle/>
          <a:p>
            <a:r>
              <a:rPr lang="en-US" sz="2400" dirty="0">
                <a:solidFill>
                  <a:schemeClr val="accent1"/>
                </a:solidFill>
              </a:rPr>
              <a:t>− 6</a:t>
            </a:r>
          </a:p>
        </p:txBody>
      </p:sp>
      <p:sp>
        <p:nvSpPr>
          <p:cNvPr id="8" name="TextBox 7"/>
          <p:cNvSpPr txBox="1"/>
          <p:nvPr/>
        </p:nvSpPr>
        <p:spPr>
          <a:xfrm>
            <a:off x="2111829" y="3182310"/>
            <a:ext cx="729343" cy="461665"/>
          </a:xfrm>
          <a:prstGeom prst="rect">
            <a:avLst/>
          </a:prstGeom>
          <a:noFill/>
        </p:spPr>
        <p:txBody>
          <a:bodyPr wrap="square" rtlCol="0">
            <a:spAutoFit/>
          </a:bodyPr>
          <a:lstStyle/>
          <a:p>
            <a:r>
              <a:rPr lang="en-US" sz="2400" dirty="0">
                <a:solidFill>
                  <a:schemeClr val="accent1"/>
                </a:solidFill>
              </a:rPr>
              <a:t>+1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par>
                          <p:cTn id="43" fill="hold">
                            <p:stCondLst>
                              <p:cond delay="0"/>
                            </p:stCondLst>
                            <p:childTnLst>
                              <p:par>
                                <p:cTn id="44" presetID="3" presetClass="emph" presetSubtype="2" fill="hold" grpId="1" nodeType="afterEffect">
                                  <p:stCondLst>
                                    <p:cond delay="0"/>
                                  </p:stCondLst>
                                  <p:childTnLst>
                                    <p:animClr clrSpc="rgb" dir="cw">
                                      <p:cBhvr override="childStyle">
                                        <p:cTn id="45" dur="2000" fill="hold"/>
                                        <p:tgtEl>
                                          <p:spTgt spid="5"/>
                                        </p:tgtEl>
                                        <p:attrNameLst>
                                          <p:attrName>style.color</p:attrName>
                                        </p:attrNameLst>
                                      </p:cBhvr>
                                      <p:to>
                                        <a:srgbClr val="FFFFFF"/>
                                      </p:to>
                                    </p:animClr>
                                  </p:childTnLst>
                                </p:cTn>
                              </p:par>
                              <p:par>
                                <p:cTn id="46" presetID="3" presetClass="emph" presetSubtype="2" fill="hold" grpId="1" nodeType="withEffect">
                                  <p:stCondLst>
                                    <p:cond delay="0"/>
                                  </p:stCondLst>
                                  <p:childTnLst>
                                    <p:animClr clrSpc="rgb" dir="cw">
                                      <p:cBhvr override="childStyle">
                                        <p:cTn id="47" dur="2000" fill="hold"/>
                                        <p:tgtEl>
                                          <p:spTgt spid="6"/>
                                        </p:tgtEl>
                                        <p:attrNameLst>
                                          <p:attrName>style.color</p:attrName>
                                        </p:attrNameLst>
                                      </p:cBhvr>
                                      <p:to>
                                        <a:srgbClr val="FFFFFF"/>
                                      </p:to>
                                    </p:animClr>
                                  </p:childTnLst>
                                </p:cTn>
                              </p:par>
                              <p:par>
                                <p:cTn id="48" presetID="3" presetClass="emph" presetSubtype="2" fill="hold" grpId="1" nodeType="withEffect">
                                  <p:stCondLst>
                                    <p:cond delay="0"/>
                                  </p:stCondLst>
                                  <p:childTnLst>
                                    <p:animClr clrSpc="rgb" dir="cw">
                                      <p:cBhvr override="childStyle">
                                        <p:cTn id="49" dur="2000" fill="hold"/>
                                        <p:tgtEl>
                                          <p:spTgt spid="7"/>
                                        </p:tgtEl>
                                        <p:attrNameLst>
                                          <p:attrName>style.color</p:attrName>
                                        </p:attrNameLst>
                                      </p:cBhvr>
                                      <p:to>
                                        <a:srgbClr val="FFFFFF"/>
                                      </p:to>
                                    </p:animClr>
                                  </p:childTnLst>
                                </p:cTn>
                              </p:par>
                              <p:par>
                                <p:cTn id="50" presetID="3" presetClass="emph" presetSubtype="2" fill="hold" grpId="1" nodeType="withEffect">
                                  <p:stCondLst>
                                    <p:cond delay="0"/>
                                  </p:stCondLst>
                                  <p:childTnLst>
                                    <p:animClr clrSpc="rgb" dir="cw">
                                      <p:cBhvr override="childStyle">
                                        <p:cTn id="51" dur="2000" fill="hold"/>
                                        <p:tgtEl>
                                          <p:spTgt spid="8"/>
                                        </p:tgtEl>
                                        <p:attrNameLst>
                                          <p:attrName>style.color</p:attrName>
                                        </p:attrNameLst>
                                      </p:cBhvr>
                                      <p:to>
                                        <a:srgbClr val="FFFFFF"/>
                                      </p:to>
                                    </p:animClr>
                                  </p:childTnLst>
                                </p:cTn>
                              </p:par>
                              <p:par>
                                <p:cTn id="52" presetID="3" presetClass="emph" presetSubtype="2" fill="hold" nodeType="withEffect">
                                  <p:stCondLst>
                                    <p:cond delay="0"/>
                                  </p:stCondLst>
                                  <p:childTnLst>
                                    <p:animClr clrSpc="rgb" dir="cw">
                                      <p:cBhvr override="childStyle">
                                        <p:cTn id="53" dur="2000" fill="hold"/>
                                        <p:tgtEl>
                                          <p:spTgt spid="3">
                                            <p:txEl>
                                              <p:pRg st="4" end="4"/>
                                            </p:txEl>
                                          </p:spTgt>
                                        </p:tgtEl>
                                        <p:attrNameLst>
                                          <p:attrName>style.color</p:attrName>
                                        </p:attrNameLst>
                                      </p:cBhvr>
                                      <p:to>
                                        <a:srgbClr val="FFFFFF"/>
                                      </p:to>
                                    </p:animClr>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5" grpId="0"/>
      <p:bldP spid="5" grpId="1"/>
      <p:bldP spid="6" grpId="0"/>
      <p:bldP spid="6" grpId="1"/>
      <p:bldP spid="7" grpId="0"/>
      <p:bldP spid="7" grpId="1"/>
      <p:bldP spid="8" grpId="0"/>
      <p:bldP spid="8" grpId="1"/>
    </p:bldLst>
  </p:timing>
  <p:extLst mod="1"/>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4.4 Solve </a:t>
            </a:r>
            <a:r>
              <a:rPr lang="en-US" i="1" cap="none" dirty="0"/>
              <a:t>ax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85000" lnSpcReduction="20000"/>
              </a:bodyPr>
              <a:lstStyle/>
              <a:p>
                <a:pPr lvl="0"/>
                <a:r>
                  <a:rPr lang="en-US" dirty="0"/>
                  <a:t>Factor</a:t>
                </a:r>
              </a:p>
              <a:p>
                <a:pPr lvl="1"/>
                <a14:m>
                  <m:oMath xmlns:m="http://schemas.openxmlformats.org/officeDocument/2006/math">
                    <m:r>
                      <a:rPr lang="en-US" i="1" dirty="0" smtClean="0">
                        <a:latin typeface="Cambria Math" panose="02040503050406030204" pitchFamily="18" charset="0"/>
                      </a:rPr>
                      <m:t>12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i="1" dirty="0" smtClean="0">
                        <a:latin typeface="Cambria Math" panose="02040503050406030204" pitchFamily="18" charset="0"/>
                      </a:rPr>
                      <m:t>+3</m:t>
                    </m:r>
                    <m:r>
                      <a:rPr lang="en-US" i="1" dirty="0" smtClean="0">
                        <a:latin typeface="Cambria Math" panose="02040503050406030204" pitchFamily="18" charset="0"/>
                      </a:rPr>
                      <m:t>𝑥</m:t>
                    </m:r>
                    <m:r>
                      <a:rPr lang="en-US" i="1" dirty="0" smtClean="0">
                        <a:latin typeface="Cambria Math" panose="02040503050406030204" pitchFamily="18" charset="0"/>
                      </a:rPr>
                      <m:t>+3</m:t>
                    </m:r>
                  </m:oMath>
                </a14:m>
                <a:endParaRPr lang="en-US" dirty="0"/>
              </a:p>
              <a:p>
                <a:pPr lvl="1"/>
                <a14:m>
                  <m:oMath xmlns:m="http://schemas.openxmlformats.org/officeDocument/2006/math">
                    <m:r>
                      <a:rPr lang="en-US" b="0" i="1" smtClean="0">
                        <a:solidFill>
                          <a:schemeClr val="accent1"/>
                        </a:solidFill>
                        <a:latin typeface="Cambria Math" panose="02040503050406030204" pitchFamily="18" charset="0"/>
                      </a:rPr>
                      <m:t>3</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4</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𝑥</m:t>
                            </m:r>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+1</m:t>
                        </m:r>
                      </m:e>
                    </m:d>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3</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4</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+1</m:t>
                        </m:r>
                      </m:e>
                    </m:d>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+1</m:t>
                        </m:r>
                      </m:e>
                    </m:d>
                  </m:oMath>
                </a14:m>
                <a:endParaRPr lang="en-US" b="0" dirty="0">
                  <a:solidFill>
                    <a:schemeClr val="accent1"/>
                  </a:solidFill>
                </a:endParaRPr>
              </a:p>
              <a:p>
                <a:pPr lvl="1"/>
                <a:r>
                  <a:rPr lang="en-US" dirty="0">
                    <a:solidFill>
                      <a:schemeClr val="accent1"/>
                    </a:solidFill>
                  </a:rPr>
                  <a:t>Check outers + inners:</a:t>
                </a:r>
              </a:p>
              <a:p>
                <a:pPr lvl="2"/>
                <a14:m>
                  <m:oMath xmlns:m="http://schemas.openxmlformats.org/officeDocument/2006/math">
                    <m:r>
                      <a:rPr lang="en-US" b="0" i="1" smtClean="0">
                        <a:solidFill>
                          <a:schemeClr val="accent1"/>
                        </a:solidFill>
                        <a:latin typeface="Cambria Math" panose="02040503050406030204" pitchFamily="18" charset="0"/>
                      </a:rPr>
                      <m:t>4</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=5</m:t>
                    </m:r>
                    <m:r>
                      <a:rPr lang="en-US" b="0" i="1" smtClean="0">
                        <a:solidFill>
                          <a:schemeClr val="accent1"/>
                        </a:solidFill>
                        <a:latin typeface="Cambria Math" panose="02040503050406030204" pitchFamily="18" charset="0"/>
                      </a:rPr>
                      <m:t>𝑥</m:t>
                    </m:r>
                  </m:oMath>
                </a14:m>
                <a:r>
                  <a:rPr lang="en-US" dirty="0">
                    <a:solidFill>
                      <a:schemeClr val="accent1"/>
                    </a:solidFill>
                  </a:rPr>
                  <a:t> Nope</a:t>
                </a:r>
              </a:p>
              <a:p>
                <a:pPr lvl="1"/>
                <a14:m>
                  <m:oMath xmlns:m="http://schemas.openxmlformats.org/officeDocument/2006/math">
                    <m:r>
                      <a:rPr lang="en-US" b="0" i="1" smtClean="0">
                        <a:solidFill>
                          <a:schemeClr val="accent1"/>
                        </a:solidFill>
                        <a:latin typeface="Cambria Math" panose="02040503050406030204" pitchFamily="18" charset="0"/>
                      </a:rPr>
                      <m:t>3</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+1</m:t>
                        </m:r>
                      </m:e>
                    </m:d>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+1</m:t>
                        </m:r>
                      </m:e>
                    </m:d>
                  </m:oMath>
                </a14:m>
                <a:endParaRPr lang="en-US" b="0" dirty="0">
                  <a:solidFill>
                    <a:schemeClr val="accent1"/>
                  </a:solidFill>
                </a:endParaRPr>
              </a:p>
              <a:p>
                <a:pPr lvl="2"/>
                <a:r>
                  <a:rPr lang="en-US" dirty="0">
                    <a:solidFill>
                      <a:schemeClr val="accent1"/>
                    </a:solidFill>
                  </a:rPr>
                  <a:t>Check 2</a:t>
                </a:r>
                <a:r>
                  <a:rPr lang="en-US" i="1" dirty="0">
                    <a:solidFill>
                      <a:schemeClr val="accent1"/>
                    </a:solidFill>
                  </a:rPr>
                  <a:t>x</a:t>
                </a:r>
                <a:r>
                  <a:rPr lang="en-US" dirty="0">
                    <a:solidFill>
                      <a:schemeClr val="accent1"/>
                    </a:solidFill>
                  </a:rPr>
                  <a:t> + 2</a:t>
                </a:r>
                <a:r>
                  <a:rPr lang="en-US" i="1" dirty="0">
                    <a:solidFill>
                      <a:schemeClr val="accent1"/>
                    </a:solidFill>
                  </a:rPr>
                  <a:t>x</a:t>
                </a:r>
                <a:r>
                  <a:rPr lang="en-US" dirty="0">
                    <a:solidFill>
                      <a:schemeClr val="accent1"/>
                    </a:solidFill>
                  </a:rPr>
                  <a:t> = 4</a:t>
                </a:r>
                <a:r>
                  <a:rPr lang="en-US" i="1" dirty="0">
                    <a:solidFill>
                      <a:schemeClr val="accent1"/>
                    </a:solidFill>
                  </a:rPr>
                  <a:t>x</a:t>
                </a:r>
                <a:r>
                  <a:rPr lang="en-US" dirty="0">
                    <a:solidFill>
                      <a:schemeClr val="accent1"/>
                    </a:solidFill>
                  </a:rPr>
                  <a:t> Nope</a:t>
                </a:r>
              </a:p>
              <a:p>
                <a:pPr lvl="1"/>
                <a:r>
                  <a:rPr lang="en-US" dirty="0">
                    <a:solidFill>
                      <a:schemeClr val="accent1"/>
                    </a:solidFill>
                  </a:rPr>
                  <a:t>No other options, so just</a:t>
                </a:r>
              </a:p>
              <a:p>
                <a:pPr lvl="1"/>
                <a14:m>
                  <m:oMath xmlns:m="http://schemas.openxmlformats.org/officeDocument/2006/math">
                    <m:r>
                      <a:rPr lang="en-US" b="0" i="1" smtClean="0">
                        <a:solidFill>
                          <a:schemeClr val="accent1"/>
                        </a:solidFill>
                        <a:latin typeface="Cambria Math" panose="02040503050406030204" pitchFamily="18" charset="0"/>
                      </a:rPr>
                      <m:t>3</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4</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𝑥</m:t>
                            </m:r>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+1</m:t>
                        </m:r>
                      </m:e>
                    </m:d>
                  </m:oMath>
                </a14:m>
                <a:endParaRPr lang="en-US"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762" t="-3591" b="-12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85000" lnSpcReduction="20000"/>
              </a:bodyPr>
              <a:lstStyle/>
              <a:p>
                <a:pPr marL="342900" lvl="1" indent="-342900">
                  <a:buClr>
                    <a:schemeClr val="accent1">
                      <a:shade val="75000"/>
                    </a:schemeClr>
                  </a:buClr>
                  <a:buSzPct val="55000"/>
                  <a:buFont typeface="Wingdings"/>
                  <a:buChar char="p"/>
                </a:pPr>
                <a:endParaRPr lang="en-US" dirty="0"/>
              </a:p>
              <a:p>
                <a:pPr lvl="1"/>
                <a14:m>
                  <m:oMath xmlns:m="http://schemas.openxmlformats.org/officeDocument/2006/math">
                    <m:r>
                      <a:rPr lang="en-US" i="1" dirty="0" smtClean="0">
                        <a:latin typeface="Cambria Math" panose="02040503050406030204" pitchFamily="18" charset="0"/>
                      </a:rPr>
                      <m:t>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r>
                      <a:rPr lang="en-US" i="1" dirty="0" smtClean="0">
                        <a:latin typeface="Cambria Math" panose="02040503050406030204" pitchFamily="18" charset="0"/>
                      </a:rPr>
                      <m:t>32</m:t>
                    </m:r>
                  </m:oMath>
                </a14:m>
                <a:endParaRPr lang="en-US" dirty="0"/>
              </a:p>
              <a:p>
                <a:pPr lvl="1"/>
                <a14:m>
                  <m:oMath xmlns:m="http://schemas.openxmlformats.org/officeDocument/2006/math">
                    <m:r>
                      <a:rPr lang="en-US" b="0" i="1" smtClean="0">
                        <a:solidFill>
                          <a:schemeClr val="accent1"/>
                        </a:solidFill>
                        <a:latin typeface="Cambria Math" panose="02040503050406030204" pitchFamily="18" charset="0"/>
                      </a:rPr>
                      <m:t>2</m:t>
                    </m:r>
                    <m:d>
                      <m:dPr>
                        <m:ctrlPr>
                          <a:rPr lang="en-US" b="0" i="1" smtClean="0">
                            <a:solidFill>
                              <a:schemeClr val="accent1"/>
                            </a:solidFill>
                            <a:latin typeface="Cambria Math" panose="02040503050406030204" pitchFamily="18" charset="0"/>
                          </a:rPr>
                        </m:ctrlPr>
                      </m:dPr>
                      <m:e>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𝑥</m:t>
                            </m:r>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−16</m:t>
                        </m:r>
                      </m:e>
                    </m:d>
                  </m:oMath>
                </a14:m>
                <a:endParaRPr lang="en-US" b="0" dirty="0">
                  <a:solidFill>
                    <a:schemeClr val="accent1"/>
                  </a:solidFill>
                </a:endParaRPr>
              </a:p>
              <a:p>
                <a:pPr lvl="1"/>
                <a:r>
                  <a:rPr lang="en-US" dirty="0">
                    <a:solidFill>
                      <a:schemeClr val="accent1"/>
                    </a:solidFill>
                  </a:rPr>
                  <a:t>Difference of squares</a:t>
                </a:r>
              </a:p>
              <a:p>
                <a:pPr lvl="1"/>
                <a14:m>
                  <m:oMath xmlns:m="http://schemas.openxmlformats.org/officeDocument/2006/math">
                    <m:r>
                      <a:rPr lang="en-US" b="0" i="1" smtClean="0">
                        <a:solidFill>
                          <a:schemeClr val="accent1"/>
                        </a:solidFill>
                        <a:latin typeface="Cambria Math" panose="02040503050406030204" pitchFamily="18" charset="0"/>
                      </a:rPr>
                      <m:t>2</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−4</m:t>
                        </m:r>
                      </m:e>
                    </m:d>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+4</m:t>
                        </m:r>
                      </m:e>
                    </m:d>
                  </m:oMath>
                </a14:m>
                <a:endParaRPr lang="en-US" dirty="0">
                  <a:solidFill>
                    <a:schemeClr val="accent1"/>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a:stretch>
              </a:blipFill>
            </p:spPr>
            <p:txBody>
              <a:bodyPr/>
              <a:lstStyle/>
              <a:p>
                <a:r>
                  <a:rPr lang="en-US">
                    <a:noFill/>
                  </a:rPr>
                  <a:t> </a:t>
                </a:r>
              </a:p>
            </p:txBody>
          </p:sp>
        </mc:Fallback>
      </mc:AlternateContent>
      <p:cxnSp>
        <p:nvCxnSpPr>
          <p:cNvPr id="6" name="Straight Connector 5"/>
          <p:cNvCxnSpPr/>
          <p:nvPr/>
        </p:nvCxnSpPr>
        <p:spPr>
          <a:xfrm>
            <a:off x="457200" y="24955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409950"/>
            <a:ext cx="28194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par>
                          <p:cTn id="25" fill="hold">
                            <p:stCondLst>
                              <p:cond delay="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22" presetClass="entr" presetSubtype="8"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extLst mod="1"/>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4.4 Solve </a:t>
            </a:r>
            <a:r>
              <a:rPr lang="en-US" i="1" cap="none" dirty="0"/>
              <a:t>ax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a:bodyPr>
              <a:lstStyle/>
              <a:p>
                <a:pPr lvl="0"/>
                <a:r>
                  <a:rPr lang="en-US" dirty="0"/>
                  <a:t>Solve</a:t>
                </a:r>
              </a:p>
              <a:p>
                <a:pPr lvl="1"/>
                <a14:m>
                  <m:oMath xmlns:m="http://schemas.openxmlformats.org/officeDocument/2006/math">
                    <m:r>
                      <a:rPr lang="en-US" i="1" dirty="0" smtClean="0">
                        <a:latin typeface="Cambria Math" panose="02040503050406030204" pitchFamily="18" charset="0"/>
                      </a:rPr>
                      <m:t>9</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𝑡</m:t>
                        </m:r>
                      </m:e>
                      <m:sup>
                        <m:r>
                          <a:rPr lang="en-US" i="1" dirty="0" smtClean="0">
                            <a:latin typeface="Cambria Math" panose="02040503050406030204" pitchFamily="18" charset="0"/>
                          </a:rPr>
                          <m:t>2</m:t>
                        </m:r>
                      </m:sup>
                    </m:sSup>
                    <m:r>
                      <a:rPr lang="en-US" b="0" i="1" dirty="0" smtClean="0">
                        <a:latin typeface="Cambria Math" panose="02040503050406030204" pitchFamily="18" charset="0"/>
                      </a:rPr>
                      <m:t>−</m:t>
                    </m:r>
                    <m:r>
                      <a:rPr lang="en-US" i="1" dirty="0" smtClean="0">
                        <a:latin typeface="Cambria Math" panose="02040503050406030204" pitchFamily="18" charset="0"/>
                      </a:rPr>
                      <m:t>12</m:t>
                    </m:r>
                    <m:r>
                      <a:rPr lang="en-US" i="1" dirty="0" smtClean="0">
                        <a:latin typeface="Cambria Math" panose="02040503050406030204" pitchFamily="18" charset="0"/>
                      </a:rPr>
                      <m:t>𝑡</m:t>
                    </m:r>
                    <m:r>
                      <a:rPr lang="en-US" i="1" dirty="0" smtClean="0">
                        <a:latin typeface="Cambria Math" panose="02040503050406030204" pitchFamily="18" charset="0"/>
                      </a:rPr>
                      <m:t>+4=0</m:t>
                    </m:r>
                  </m:oMath>
                </a14:m>
                <a:endParaRPr lang="en-US" dirty="0"/>
              </a:p>
              <a:p>
                <a:pPr lvl="1"/>
                <a:r>
                  <a:rPr lang="en-US" dirty="0">
                    <a:solidFill>
                      <a:schemeClr val="accent1"/>
                    </a:solidFill>
                  </a:rPr>
                  <a:t>Monomial first: there is none</a:t>
                </a:r>
              </a:p>
              <a:p>
                <a:pPr lvl="1"/>
                <a14:m>
                  <m:oMath xmlns:m="http://schemas.openxmlformats.org/officeDocument/2006/math">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3</m:t>
                        </m:r>
                        <m:r>
                          <a:rPr lang="en-US" b="0" i="1" smtClean="0">
                            <a:solidFill>
                              <a:schemeClr val="accent1"/>
                            </a:solidFill>
                            <a:latin typeface="Cambria Math" panose="02040503050406030204" pitchFamily="18" charset="0"/>
                          </a:rPr>
                          <m:t>𝑡</m:t>
                        </m:r>
                        <m:r>
                          <a:rPr lang="en-US" b="0" i="1" smtClean="0">
                            <a:solidFill>
                              <a:schemeClr val="accent1"/>
                            </a:solidFill>
                            <a:latin typeface="Cambria Math" panose="02040503050406030204" pitchFamily="18" charset="0"/>
                          </a:rPr>
                          <m:t>−2</m:t>
                        </m:r>
                      </m:e>
                    </m:d>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3</m:t>
                        </m:r>
                        <m:r>
                          <a:rPr lang="en-US" b="0" i="1" smtClean="0">
                            <a:solidFill>
                              <a:schemeClr val="accent1"/>
                            </a:solidFill>
                            <a:latin typeface="Cambria Math" panose="02040503050406030204" pitchFamily="18" charset="0"/>
                          </a:rPr>
                          <m:t>𝑡</m:t>
                        </m:r>
                        <m:r>
                          <a:rPr lang="en-US" b="0" i="1" smtClean="0">
                            <a:solidFill>
                              <a:schemeClr val="accent1"/>
                            </a:solidFill>
                            <a:latin typeface="Cambria Math" panose="02040503050406030204" pitchFamily="18" charset="0"/>
                          </a:rPr>
                          <m:t>−2</m:t>
                        </m:r>
                      </m:e>
                    </m:d>
                    <m:r>
                      <a:rPr lang="en-US" b="0" i="1" smtClean="0">
                        <a:solidFill>
                          <a:schemeClr val="accent1"/>
                        </a:solidFill>
                        <a:latin typeface="Cambria Math" panose="02040503050406030204" pitchFamily="18" charset="0"/>
                      </a:rPr>
                      <m:t>=0</m:t>
                    </m:r>
                  </m:oMath>
                </a14:m>
                <a:endParaRPr lang="en-US" b="0" dirty="0">
                  <a:solidFill>
                    <a:schemeClr val="accent1"/>
                  </a:solidFill>
                </a:endParaRPr>
              </a:p>
              <a:p>
                <a:pPr lvl="1"/>
                <a:r>
                  <a:rPr lang="en-US" dirty="0">
                    <a:solidFill>
                      <a:schemeClr val="accent1"/>
                    </a:solidFill>
                  </a:rPr>
                  <a:t>Each factor = 0</a:t>
                </a:r>
              </a:p>
              <a:p>
                <a:pPr lvl="2"/>
                <a14:m>
                  <m:oMath xmlns:m="http://schemas.openxmlformats.org/officeDocument/2006/math">
                    <m:r>
                      <a:rPr lang="en-US" b="0" i="1" smtClean="0">
                        <a:solidFill>
                          <a:schemeClr val="accent1"/>
                        </a:solidFill>
                        <a:latin typeface="Cambria Math" panose="02040503050406030204" pitchFamily="18" charset="0"/>
                      </a:rPr>
                      <m:t>3</m:t>
                    </m:r>
                    <m:r>
                      <a:rPr lang="en-US" b="0" i="1" smtClean="0">
                        <a:solidFill>
                          <a:schemeClr val="accent1"/>
                        </a:solidFill>
                        <a:latin typeface="Cambria Math" panose="02040503050406030204" pitchFamily="18" charset="0"/>
                      </a:rPr>
                      <m:t>𝑡</m:t>
                    </m:r>
                    <m:r>
                      <a:rPr lang="en-US" b="0" i="1" smtClean="0">
                        <a:solidFill>
                          <a:schemeClr val="accent1"/>
                        </a:solidFill>
                        <a:latin typeface="Cambria Math" panose="02040503050406030204" pitchFamily="18" charset="0"/>
                      </a:rPr>
                      <m:t>−2=0</m:t>
                    </m:r>
                  </m:oMath>
                </a14:m>
                <a:endParaRPr lang="en-US" b="0" dirty="0">
                  <a:solidFill>
                    <a:schemeClr val="accent1"/>
                  </a:solidFill>
                </a:endParaRPr>
              </a:p>
              <a:p>
                <a:pPr lvl="2"/>
                <a14:m>
                  <m:oMath xmlns:m="http://schemas.openxmlformats.org/officeDocument/2006/math">
                    <m:r>
                      <a:rPr lang="en-US" b="0" i="1" smtClean="0">
                        <a:solidFill>
                          <a:schemeClr val="accent1"/>
                        </a:solidFill>
                        <a:latin typeface="Cambria Math" panose="02040503050406030204" pitchFamily="18" charset="0"/>
                      </a:rPr>
                      <m:t>3</m:t>
                    </m:r>
                    <m:r>
                      <a:rPr lang="en-US" b="0" i="1" smtClean="0">
                        <a:solidFill>
                          <a:schemeClr val="accent1"/>
                        </a:solidFill>
                        <a:latin typeface="Cambria Math" panose="02040503050406030204" pitchFamily="18" charset="0"/>
                      </a:rPr>
                      <m:t>𝑡</m:t>
                    </m:r>
                    <m:r>
                      <a:rPr lang="en-US" b="0" i="1" smtClean="0">
                        <a:solidFill>
                          <a:schemeClr val="accent1"/>
                        </a:solidFill>
                        <a:latin typeface="Cambria Math" panose="02040503050406030204" pitchFamily="18" charset="0"/>
                      </a:rPr>
                      <m:t>=2</m:t>
                    </m:r>
                  </m:oMath>
                </a14:m>
                <a:endParaRPr lang="en-US" b="0" dirty="0">
                  <a:solidFill>
                    <a:schemeClr val="accent1"/>
                  </a:solidFill>
                </a:endParaRPr>
              </a:p>
              <a:p>
                <a:pPr lvl="2"/>
                <a14:m>
                  <m:oMath xmlns:m="http://schemas.openxmlformats.org/officeDocument/2006/math">
                    <m:r>
                      <a:rPr lang="en-US" b="0" i="1" smtClean="0">
                        <a:solidFill>
                          <a:schemeClr val="accent1"/>
                        </a:solidFill>
                        <a:latin typeface="Cambria Math" panose="02040503050406030204" pitchFamily="18" charset="0"/>
                      </a:rPr>
                      <m:t>𝑡</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2</m:t>
                        </m:r>
                      </m:num>
                      <m:den>
                        <m:r>
                          <a:rPr lang="en-US" b="0" i="1" smtClean="0">
                            <a:solidFill>
                              <a:schemeClr val="accent1"/>
                            </a:solidFill>
                            <a:latin typeface="Cambria Math" panose="02040503050406030204" pitchFamily="18" charset="0"/>
                          </a:rPr>
                          <m:t>3</m:t>
                        </m:r>
                      </m:den>
                    </m:f>
                  </m:oMath>
                </a14:m>
                <a:endParaRPr lang="en-US"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033" t="-16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ormAutofit fontScale="92500"/>
              </a:bodyPr>
              <a:lstStyle/>
              <a:p>
                <a:pPr lvl="1"/>
                <a14:m>
                  <m:oMath xmlns:m="http://schemas.openxmlformats.org/officeDocument/2006/math">
                    <m:r>
                      <a:rPr lang="en-US" i="1" dirty="0" smtClean="0">
                        <a:latin typeface="Cambria Math" panose="02040503050406030204" pitchFamily="18" charset="0"/>
                      </a:rPr>
                      <m:t>3</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6=</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i="1" dirty="0" smtClean="0">
                            <a:latin typeface="Cambria Math" panose="02040503050406030204" pitchFamily="18" charset="0"/>
                          </a:rPr>
                          <m:t>2</m:t>
                        </m:r>
                      </m:sup>
                    </m:sSup>
                    <m:r>
                      <a:rPr lang="en-US" b="0" i="1" dirty="0" smtClean="0">
                        <a:latin typeface="Cambria Math" panose="02040503050406030204" pitchFamily="18" charset="0"/>
                      </a:rPr>
                      <m:t>−</m:t>
                    </m:r>
                    <m:r>
                      <a:rPr lang="en-US" i="1" dirty="0" smtClean="0">
                        <a:latin typeface="Cambria Math" panose="02040503050406030204" pitchFamily="18" charset="0"/>
                      </a:rPr>
                      <m:t>10</m:t>
                    </m:r>
                  </m:oMath>
                </a14:m>
                <a:endParaRPr lang="en-US" dirty="0"/>
              </a:p>
              <a:p>
                <a:pPr lvl="1"/>
                <a:r>
                  <a:rPr lang="en-US" dirty="0">
                    <a:solidFill>
                      <a:schemeClr val="accent1"/>
                    </a:solidFill>
                  </a:rPr>
                  <a:t>Put in standard form (subtract 3</a:t>
                </a:r>
                <a:r>
                  <a:rPr lang="en-US" i="1" dirty="0">
                    <a:solidFill>
                      <a:schemeClr val="accent1"/>
                    </a:solidFill>
                  </a:rPr>
                  <a:t>x</a:t>
                </a:r>
                <a:r>
                  <a:rPr lang="en-US" dirty="0">
                    <a:solidFill>
                      <a:schemeClr val="accent1"/>
                    </a:solidFill>
                  </a:rPr>
                  <a:t> and add 6)</a:t>
                </a:r>
              </a:p>
              <a:p>
                <a:pPr lvl="2"/>
                <a14:m>
                  <m:oMath xmlns:m="http://schemas.openxmlformats.org/officeDocument/2006/math">
                    <m:r>
                      <a:rPr lang="en-US" b="0" i="1" dirty="0" smtClean="0">
                        <a:solidFill>
                          <a:schemeClr val="accent1"/>
                        </a:solidFill>
                        <a:latin typeface="Cambria Math" panose="02040503050406030204" pitchFamily="18" charset="0"/>
                      </a:rPr>
                      <m:t>0=</m:t>
                    </m:r>
                    <m:sSup>
                      <m:sSupPr>
                        <m:ctrlPr>
                          <a:rPr lang="en-US" b="0" i="1" dirty="0" smtClean="0">
                            <a:solidFill>
                              <a:schemeClr val="accent1"/>
                            </a:solidFill>
                            <a:latin typeface="Cambria Math" panose="02040503050406030204" pitchFamily="18" charset="0"/>
                          </a:rPr>
                        </m:ctrlPr>
                      </m:sSupPr>
                      <m:e>
                        <m:r>
                          <a:rPr lang="en-US" i="1" dirty="0" smtClean="0">
                            <a:solidFill>
                              <a:schemeClr val="accent1"/>
                            </a:solidFill>
                            <a:latin typeface="Cambria Math" panose="02040503050406030204" pitchFamily="18" charset="0"/>
                          </a:rPr>
                          <m:t>𝑥</m:t>
                        </m:r>
                      </m:e>
                      <m:sup>
                        <m:r>
                          <a:rPr lang="en-US" b="0" i="1" dirty="0" smtClean="0">
                            <a:solidFill>
                              <a:schemeClr val="accent1"/>
                            </a:solidFill>
                            <a:latin typeface="Cambria Math" panose="02040503050406030204" pitchFamily="18" charset="0"/>
                          </a:rPr>
                          <m:t>2</m:t>
                        </m:r>
                      </m:sup>
                    </m:sSup>
                    <m:r>
                      <a:rPr lang="en-US" b="0" i="1" dirty="0" smtClean="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3</m:t>
                    </m:r>
                    <m:r>
                      <a:rPr lang="en-US" i="1" dirty="0">
                        <a:solidFill>
                          <a:schemeClr val="accent1"/>
                        </a:solidFill>
                        <a:latin typeface="Cambria Math" panose="02040503050406030204" pitchFamily="18" charset="0"/>
                      </a:rPr>
                      <m:t>𝑥</m:t>
                    </m:r>
                    <m:r>
                      <a:rPr lang="en-US" b="0" i="1" dirty="0" smtClean="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4</m:t>
                    </m:r>
                  </m:oMath>
                </a14:m>
                <a:endParaRPr lang="en-US" dirty="0">
                  <a:solidFill>
                    <a:schemeClr val="accent1"/>
                  </a:solidFill>
                </a:endParaRPr>
              </a:p>
              <a:p>
                <a:pPr lvl="1"/>
                <a:r>
                  <a:rPr lang="en-US" b="0" dirty="0">
                    <a:solidFill>
                      <a:schemeClr val="accent1"/>
                    </a:solidFill>
                    <a:latin typeface="Cambria Math" panose="02040503050406030204" pitchFamily="18" charset="0"/>
                  </a:rPr>
                  <a:t>Factor</a:t>
                </a:r>
              </a:p>
              <a:p>
                <a:pPr lvl="2"/>
                <a14:m>
                  <m:oMath xmlns:m="http://schemas.openxmlformats.org/officeDocument/2006/math">
                    <m:r>
                      <a:rPr lang="en-US" b="0" i="1" dirty="0" smtClean="0">
                        <a:solidFill>
                          <a:schemeClr val="accent1"/>
                        </a:solidFill>
                        <a:latin typeface="Cambria Math" panose="02040503050406030204" pitchFamily="18" charset="0"/>
                      </a:rPr>
                      <m:t>0=</m:t>
                    </m:r>
                    <m:d>
                      <m:dPr>
                        <m:ctrlPr>
                          <a:rPr lang="en-US" i="1" dirty="0" smtClean="0">
                            <a:solidFill>
                              <a:schemeClr val="accent1"/>
                            </a:solidFill>
                            <a:latin typeface="Cambria Math" panose="02040503050406030204" pitchFamily="18" charset="0"/>
                          </a:rPr>
                        </m:ctrlPr>
                      </m:dPr>
                      <m:e>
                        <m:r>
                          <a:rPr lang="en-US" i="1" dirty="0" smtClean="0">
                            <a:solidFill>
                              <a:schemeClr val="accent1"/>
                            </a:solidFill>
                            <a:latin typeface="Cambria Math" panose="02040503050406030204" pitchFamily="18" charset="0"/>
                          </a:rPr>
                          <m:t>𝑥</m:t>
                        </m:r>
                        <m:r>
                          <a:rPr lang="en-US" b="0"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4</m:t>
                        </m:r>
                      </m:e>
                    </m:d>
                    <m:d>
                      <m:dPr>
                        <m:ctrlPr>
                          <a:rPr lang="en-US" i="1" dirty="0" smtClean="0">
                            <a:solidFill>
                              <a:schemeClr val="accent1"/>
                            </a:solidFill>
                            <a:latin typeface="Cambria Math" panose="02040503050406030204" pitchFamily="18" charset="0"/>
                          </a:rPr>
                        </m:ctrlPr>
                      </m:dPr>
                      <m:e>
                        <m:r>
                          <a:rPr lang="en-US" i="1" dirty="0" smtClean="0">
                            <a:solidFill>
                              <a:schemeClr val="accent1"/>
                            </a:solidFill>
                            <a:latin typeface="Cambria Math" panose="02040503050406030204" pitchFamily="18" charset="0"/>
                          </a:rPr>
                          <m:t>𝑥</m:t>
                        </m:r>
                        <m:r>
                          <a:rPr lang="en-US" i="1" dirty="0" smtClean="0">
                            <a:solidFill>
                              <a:schemeClr val="accent1"/>
                            </a:solidFill>
                            <a:latin typeface="Cambria Math" panose="02040503050406030204" pitchFamily="18" charset="0"/>
                          </a:rPr>
                          <m:t>+1</m:t>
                        </m:r>
                      </m:e>
                    </m:d>
                  </m:oMath>
                </a14:m>
                <a:endParaRPr lang="en-US" dirty="0">
                  <a:solidFill>
                    <a:schemeClr val="accent1"/>
                  </a:solidFill>
                </a:endParaRPr>
              </a:p>
              <a:p>
                <a:pPr lvl="1"/>
                <a:r>
                  <a:rPr lang="en-US" dirty="0">
                    <a:solidFill>
                      <a:schemeClr val="accent1"/>
                    </a:solidFill>
                  </a:rPr>
                  <a:t>Each factor = 0</a:t>
                </a:r>
              </a:p>
              <a:p>
                <a:pPr lvl="2"/>
                <a14:m>
                  <m:oMath xmlns:m="http://schemas.openxmlformats.org/officeDocument/2006/math">
                    <m:r>
                      <a:rPr lang="en-US" i="1" dirty="0" smtClean="0">
                        <a:solidFill>
                          <a:schemeClr val="accent1"/>
                        </a:solidFill>
                        <a:latin typeface="Cambria Math" panose="02040503050406030204" pitchFamily="18" charset="0"/>
                      </a:rPr>
                      <m:t>𝑥</m:t>
                    </m:r>
                    <m:r>
                      <a:rPr lang="en-US" b="0"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4=0</m:t>
                    </m:r>
                  </m:oMath>
                </a14:m>
                <a:r>
                  <a:rPr lang="en-US" i="1" dirty="0">
                    <a:solidFill>
                      <a:schemeClr val="accent1"/>
                    </a:solidFill>
                    <a:latin typeface="Cambria Math" panose="02040503050406030204" pitchFamily="18" charset="0"/>
                  </a:rPr>
                  <a:t>	</a:t>
                </a:r>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+1=0</m:t>
                    </m:r>
                  </m:oMath>
                </a14:m>
                <a:endParaRPr lang="en-US" i="1" dirty="0">
                  <a:solidFill>
                    <a:schemeClr val="accent1"/>
                  </a:solidFill>
                  <a:latin typeface="Cambria Math" panose="02040503050406030204" pitchFamily="18" charset="0"/>
                </a:endParaRPr>
              </a:p>
              <a:p>
                <a:pPr lvl="2"/>
                <a14:m>
                  <m:oMath xmlns:m="http://schemas.openxmlformats.org/officeDocument/2006/math">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=4</m:t>
                    </m:r>
                  </m:oMath>
                </a14:m>
                <a:r>
                  <a:rPr lang="en-US" dirty="0">
                    <a:solidFill>
                      <a:schemeClr val="accent1"/>
                    </a:solidFill>
                  </a:rPr>
                  <a:t>		</a:t>
                </a:r>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=−1</m:t>
                    </m:r>
                  </m:oMath>
                </a14:m>
                <a:endParaRPr lang="en-US" dirty="0">
                  <a:solidFill>
                    <a:schemeClr val="accent1"/>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a:blip r:embed="rId7"/>
                <a:stretch>
                  <a:fillRect t="-359" b="-14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14400" y="2724150"/>
                <a:ext cx="2514600" cy="646331"/>
              </a:xfrm>
              <a:prstGeom prst="rect">
                <a:avLst/>
              </a:prstGeom>
              <a:noFill/>
            </p:spPr>
            <p:txBody>
              <a:bodyPr wrap="square" rtlCol="0">
                <a:spAutoFit/>
              </a:bodyPr>
              <a:lstStyle/>
              <a:p>
                <a:r>
                  <a:rPr lang="en-US" dirty="0">
                    <a:solidFill>
                      <a:schemeClr val="accent1"/>
                    </a:solidFill>
                  </a:rPr>
                  <a:t>Check outers + inners: </a:t>
                </a:r>
                <a14:m>
                  <m:oMath xmlns:m="http://schemas.openxmlformats.org/officeDocument/2006/math">
                    <m:r>
                      <a:rPr lang="en-US" i="1">
                        <a:solidFill>
                          <a:schemeClr val="accent1"/>
                        </a:solidFill>
                        <a:latin typeface="Cambria Math" panose="02040503050406030204" pitchFamily="18" charset="0"/>
                      </a:rPr>
                      <m:t>−6</m:t>
                    </m:r>
                    <m:r>
                      <a:rPr lang="en-US" i="1">
                        <a:solidFill>
                          <a:schemeClr val="accent1"/>
                        </a:solidFill>
                        <a:latin typeface="Cambria Math" panose="02040503050406030204" pitchFamily="18" charset="0"/>
                      </a:rPr>
                      <m:t>𝑡</m:t>
                    </m:r>
                    <m:r>
                      <a:rPr lang="en-US" i="1">
                        <a:solidFill>
                          <a:schemeClr val="accent1"/>
                        </a:solidFill>
                        <a:latin typeface="Cambria Math" panose="02040503050406030204" pitchFamily="18" charset="0"/>
                      </a:rPr>
                      <m:t>+−6</m:t>
                    </m:r>
                    <m:r>
                      <a:rPr lang="en-US" i="1">
                        <a:solidFill>
                          <a:schemeClr val="accent1"/>
                        </a:solidFill>
                        <a:latin typeface="Cambria Math" panose="02040503050406030204" pitchFamily="18" charset="0"/>
                      </a:rPr>
                      <m:t>𝑡</m:t>
                    </m:r>
                    <m:r>
                      <a:rPr lang="en-US" i="1">
                        <a:solidFill>
                          <a:schemeClr val="accent1"/>
                        </a:solidFill>
                        <a:latin typeface="Cambria Math" panose="02040503050406030204" pitchFamily="18" charset="0"/>
                      </a:rPr>
                      <m:t>=−12</m:t>
                    </m:r>
                    <m:r>
                      <a:rPr lang="en-US" i="1">
                        <a:solidFill>
                          <a:schemeClr val="accent1"/>
                        </a:solidFill>
                        <a:latin typeface="Cambria Math" panose="02040503050406030204" pitchFamily="18" charset="0"/>
                      </a:rPr>
                      <m:t>𝑡</m:t>
                    </m:r>
                  </m:oMath>
                </a14:m>
                <a:r>
                  <a:rPr lang="en-US" dirty="0">
                    <a:solidFill>
                      <a:schemeClr val="accent1"/>
                    </a:solidFill>
                  </a:rPr>
                  <a:t> </a:t>
                </a:r>
                <a:r>
                  <a:rPr lang="en-US" dirty="0">
                    <a:solidFill>
                      <a:srgbClr val="FF0000"/>
                    </a:solidFil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914400" y="2724150"/>
                <a:ext cx="2514600" cy="646331"/>
              </a:xfrm>
              <a:prstGeom prst="rect">
                <a:avLst/>
              </a:prstGeom>
              <a:blipFill>
                <a:blip r:embed="rId8"/>
                <a:stretch>
                  <a:fillRect l="-1937" t="-6604"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562600" y="3351431"/>
                <a:ext cx="2514600" cy="646331"/>
              </a:xfrm>
              <a:prstGeom prst="rect">
                <a:avLst/>
              </a:prstGeom>
              <a:noFill/>
            </p:spPr>
            <p:txBody>
              <a:bodyPr wrap="square" rtlCol="0">
                <a:spAutoFit/>
              </a:bodyPr>
              <a:lstStyle/>
              <a:p>
                <a:r>
                  <a:rPr lang="en-US" dirty="0">
                    <a:solidFill>
                      <a:schemeClr val="accent1"/>
                    </a:solidFill>
                  </a:rPr>
                  <a:t>Check outers + inners: </a:t>
                </a:r>
                <a14:m>
                  <m:oMath xmlns:m="http://schemas.openxmlformats.org/officeDocument/2006/math">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+−4</m:t>
                    </m:r>
                    <m:r>
                      <a:rPr lang="en-US" b="0" i="1" smtClean="0">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3</m:t>
                    </m:r>
                    <m:r>
                      <a:rPr lang="en-US" b="0" i="1" smtClean="0">
                        <a:solidFill>
                          <a:schemeClr val="accent1"/>
                        </a:solidFill>
                        <a:latin typeface="Cambria Math" panose="02040503050406030204" pitchFamily="18" charset="0"/>
                      </a:rPr>
                      <m:t>𝑥</m:t>
                    </m:r>
                  </m:oMath>
                </a14:m>
                <a:r>
                  <a:rPr lang="en-US" dirty="0">
                    <a:solidFill>
                      <a:schemeClr val="accent1"/>
                    </a:solidFill>
                  </a:rPr>
                  <a:t> </a:t>
                </a:r>
                <a:r>
                  <a:rPr lang="en-US" dirty="0">
                    <a:solidFill>
                      <a:srgbClr val="FF0000"/>
                    </a:solidFill>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5562600" y="3351431"/>
                <a:ext cx="2514600" cy="646331"/>
              </a:xfrm>
              <a:prstGeom prst="rect">
                <a:avLst/>
              </a:prstGeom>
              <a:blipFill>
                <a:blip r:embed="rId9"/>
                <a:stretch>
                  <a:fillRect l="-2184" t="-6604" b="-14151"/>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6" grpId="0"/>
      <p:bldP spid="6" grpId="1"/>
      <p:bldP spid="7" grpId="0"/>
      <p:bldP spid="7" grpId="1"/>
    </p:bldLst>
  </p:timing>
  <p:extLst mod="1"/>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4.4 Solve </a:t>
            </a:r>
            <a:r>
              <a:rPr lang="en-US" i="1" cap="none" dirty="0"/>
              <a:t>ax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p:sp>
        <p:nvSpPr>
          <p:cNvPr id="3" name="Content Placeholder 2"/>
          <p:cNvSpPr>
            <a:spLocks noGrp="1"/>
          </p:cNvSpPr>
          <p:nvPr>
            <p:ph idx="1"/>
          </p:nvPr>
        </p:nvSpPr>
        <p:spPr>
          <a:xfrm>
            <a:off x="0" y="1200150"/>
            <a:ext cx="5867400" cy="3394472"/>
          </a:xfrm>
        </p:spPr>
        <p:txBody>
          <a:bodyPr>
            <a:normAutofit lnSpcReduction="10000"/>
          </a:bodyPr>
          <a:lstStyle/>
          <a:p>
            <a:r>
              <a:rPr lang="en-US" dirty="0"/>
              <a:t>You are designing a garden.  You want the garden to be made up of a rectangular flower bed surrounded by a border of uniform width to be covered with decorative stones.  You have decided that the flower bed will be 22 feet by 15 feet, and your budget will allow for enough stone to cover 120 square feet.  What should be the width of the border?</a:t>
            </a:r>
          </a:p>
        </p:txBody>
      </p:sp>
      <p:sp>
        <p:nvSpPr>
          <p:cNvPr id="4" name="Rectangle 3"/>
          <p:cNvSpPr/>
          <p:nvPr/>
        </p:nvSpPr>
        <p:spPr>
          <a:xfrm>
            <a:off x="6248400" y="1371600"/>
            <a:ext cx="2667000" cy="3086100"/>
          </a:xfrm>
          <a:prstGeom prst="rect">
            <a:avLst/>
          </a:prstGeom>
          <a:solidFill>
            <a:schemeClr val="tx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6629400" y="1657350"/>
            <a:ext cx="1905000" cy="2514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6705600" y="2686050"/>
            <a:ext cx="685800" cy="400110"/>
          </a:xfrm>
          <a:prstGeom prst="rect">
            <a:avLst/>
          </a:prstGeom>
          <a:noFill/>
        </p:spPr>
        <p:txBody>
          <a:bodyPr wrap="square" rtlCol="0">
            <a:spAutoFit/>
          </a:bodyPr>
          <a:lstStyle/>
          <a:p>
            <a:r>
              <a:rPr lang="en-US" sz="2000" dirty="0">
                <a:solidFill>
                  <a:schemeClr val="bg2"/>
                </a:solidFill>
              </a:rPr>
              <a:t>22</a:t>
            </a:r>
            <a:endParaRPr lang="en-US" dirty="0">
              <a:solidFill>
                <a:schemeClr val="bg2"/>
              </a:solidFill>
            </a:endParaRPr>
          </a:p>
        </p:txBody>
      </p:sp>
      <p:sp>
        <p:nvSpPr>
          <p:cNvPr id="7" name="TextBox 6"/>
          <p:cNvSpPr txBox="1"/>
          <p:nvPr/>
        </p:nvSpPr>
        <p:spPr>
          <a:xfrm>
            <a:off x="7385090" y="3821854"/>
            <a:ext cx="685800" cy="400110"/>
          </a:xfrm>
          <a:prstGeom prst="rect">
            <a:avLst/>
          </a:prstGeom>
          <a:noFill/>
        </p:spPr>
        <p:txBody>
          <a:bodyPr wrap="square" rtlCol="0">
            <a:spAutoFit/>
          </a:bodyPr>
          <a:lstStyle/>
          <a:p>
            <a:r>
              <a:rPr lang="en-US" sz="2000" dirty="0">
                <a:solidFill>
                  <a:schemeClr val="bg2"/>
                </a:solidFill>
              </a:rPr>
              <a:t>15</a:t>
            </a:r>
            <a:endParaRPr lang="en-US" dirty="0">
              <a:solidFill>
                <a:schemeClr val="bg2"/>
              </a:solidFill>
            </a:endParaRPr>
          </a:p>
        </p:txBody>
      </p:sp>
      <p:sp>
        <p:nvSpPr>
          <p:cNvPr id="8" name="TextBox 7"/>
          <p:cNvSpPr txBox="1"/>
          <p:nvPr/>
        </p:nvSpPr>
        <p:spPr>
          <a:xfrm>
            <a:off x="6293604" y="3348603"/>
            <a:ext cx="685800" cy="400110"/>
          </a:xfrm>
          <a:prstGeom prst="rect">
            <a:avLst/>
          </a:prstGeom>
          <a:noFill/>
        </p:spPr>
        <p:txBody>
          <a:bodyPr wrap="square" rtlCol="0">
            <a:spAutoFit/>
          </a:bodyPr>
          <a:lstStyle/>
          <a:p>
            <a:r>
              <a:rPr lang="en-US" sz="2000" dirty="0">
                <a:solidFill>
                  <a:schemeClr val="bg2"/>
                </a:solidFill>
              </a:rPr>
              <a:t>x</a:t>
            </a:r>
            <a:endParaRPr lang="en-US" dirty="0">
              <a:solidFill>
                <a:schemeClr val="bg2"/>
              </a:solidFill>
            </a:endParaRPr>
          </a:p>
        </p:txBody>
      </p:sp>
      <p:cxnSp>
        <p:nvCxnSpPr>
          <p:cNvPr id="10" name="Straight Arrow Connector 9"/>
          <p:cNvCxnSpPr/>
          <p:nvPr/>
        </p:nvCxnSpPr>
        <p:spPr>
          <a:xfrm>
            <a:off x="6248400" y="3371850"/>
            <a:ext cx="381000" cy="1191"/>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87394" y="4114680"/>
            <a:ext cx="685800" cy="400110"/>
          </a:xfrm>
          <a:prstGeom prst="rect">
            <a:avLst/>
          </a:prstGeom>
          <a:noFill/>
        </p:spPr>
        <p:txBody>
          <a:bodyPr wrap="square" rtlCol="0">
            <a:spAutoFit/>
          </a:bodyPr>
          <a:lstStyle/>
          <a:p>
            <a:r>
              <a:rPr lang="en-US" sz="2000" dirty="0">
                <a:solidFill>
                  <a:schemeClr val="bg2"/>
                </a:solidFill>
              </a:rPr>
              <a:t>x</a:t>
            </a:r>
            <a:endParaRPr lang="en-US" dirty="0">
              <a:solidFill>
                <a:schemeClr val="bg2"/>
              </a:solidFill>
            </a:endParaRPr>
          </a:p>
        </p:txBody>
      </p:sp>
      <p:cxnSp>
        <p:nvCxnSpPr>
          <p:cNvPr id="12" name="Straight Arrow Connector 11"/>
          <p:cNvCxnSpPr/>
          <p:nvPr/>
        </p:nvCxnSpPr>
        <p:spPr>
          <a:xfrm rot="5400000">
            <a:off x="6905625" y="4314031"/>
            <a:ext cx="28575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4.4 Solve </a:t>
            </a:r>
            <a:r>
              <a:rPr lang="en-US" i="1" cap="none" dirty="0"/>
              <a:t>ax</a:t>
            </a:r>
            <a:r>
              <a:rPr lang="en-US" cap="none" baseline="30000" dirty="0"/>
              <a:t>2</a:t>
            </a:r>
            <a:r>
              <a:rPr lang="en-US" i="1" cap="none" dirty="0"/>
              <a:t> + </a:t>
            </a:r>
            <a:r>
              <a:rPr lang="en-US" i="1" cap="none" dirty="0" err="1"/>
              <a:t>bx</a:t>
            </a:r>
            <a:r>
              <a:rPr lang="en-US" i="1" cap="none" dirty="0"/>
              <a:t> + c </a:t>
            </a:r>
            <a:r>
              <a:rPr lang="en-US" cap="none" dirty="0"/>
              <a:t>= 0 </a:t>
            </a:r>
            <a:r>
              <a:rPr lang="en-US" dirty="0"/>
              <a:t>by Factoring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00150"/>
                <a:ext cx="5867400" cy="3943350"/>
              </a:xfrm>
            </p:spPr>
            <p:txBody>
              <a:bodyPr>
                <a:normAutofit fontScale="62500" lnSpcReduction="20000"/>
              </a:bodyPr>
              <a:lstStyle/>
              <a:p>
                <a:r>
                  <a:rPr lang="en-US" dirty="0">
                    <a:solidFill>
                      <a:schemeClr val="tx1">
                        <a:lumMod val="65000"/>
                      </a:schemeClr>
                    </a:solidFill>
                  </a:rPr>
                  <a:t>Outer rectangle area</a:t>
                </a:r>
                <a:r>
                  <a:rPr lang="en-US" dirty="0"/>
                  <a:t> – </a:t>
                </a:r>
                <a:r>
                  <a:rPr lang="en-US" dirty="0">
                    <a:solidFill>
                      <a:schemeClr val="accent3"/>
                    </a:solidFill>
                  </a:rPr>
                  <a:t>inner rectangle area </a:t>
                </a:r>
                <a:r>
                  <a:rPr lang="en-US" dirty="0"/>
                  <a:t>= 120</a:t>
                </a:r>
              </a:p>
              <a:p>
                <a14:m>
                  <m:oMath xmlns:m="http://schemas.openxmlformats.org/officeDocument/2006/math">
                    <m:d>
                      <m:dPr>
                        <m:ctrlPr>
                          <a:rPr lang="en-US" i="1" dirty="0" smtClean="0">
                            <a:solidFill>
                              <a:schemeClr val="tx1">
                                <a:lumMod val="65000"/>
                              </a:schemeClr>
                            </a:solidFill>
                            <a:latin typeface="Cambria Math" panose="02040503050406030204" pitchFamily="18" charset="0"/>
                          </a:rPr>
                        </m:ctrlPr>
                      </m:dPr>
                      <m:e>
                        <m:r>
                          <a:rPr lang="en-US" i="1" dirty="0" smtClean="0">
                            <a:solidFill>
                              <a:schemeClr val="tx1">
                                <a:lumMod val="65000"/>
                              </a:schemeClr>
                            </a:solidFill>
                            <a:latin typeface="Cambria Math" panose="02040503050406030204" pitchFamily="18" charset="0"/>
                          </a:rPr>
                          <m:t>2</m:t>
                        </m:r>
                        <m:r>
                          <a:rPr lang="en-US" i="1" dirty="0" smtClean="0">
                            <a:solidFill>
                              <a:schemeClr val="tx1">
                                <a:lumMod val="65000"/>
                              </a:schemeClr>
                            </a:solidFill>
                            <a:latin typeface="Cambria Math" panose="02040503050406030204" pitchFamily="18" charset="0"/>
                          </a:rPr>
                          <m:t>𝑥</m:t>
                        </m:r>
                        <m:r>
                          <a:rPr lang="en-US" i="1" dirty="0" smtClean="0">
                            <a:solidFill>
                              <a:schemeClr val="tx1">
                                <a:lumMod val="65000"/>
                              </a:schemeClr>
                            </a:solidFill>
                            <a:latin typeface="Cambria Math" panose="02040503050406030204" pitchFamily="18" charset="0"/>
                          </a:rPr>
                          <m:t>+22</m:t>
                        </m:r>
                      </m:e>
                    </m:d>
                    <m:d>
                      <m:dPr>
                        <m:ctrlPr>
                          <a:rPr lang="en-US" i="1" dirty="0" smtClean="0">
                            <a:solidFill>
                              <a:schemeClr val="tx1">
                                <a:lumMod val="65000"/>
                              </a:schemeClr>
                            </a:solidFill>
                            <a:latin typeface="Cambria Math" panose="02040503050406030204" pitchFamily="18" charset="0"/>
                          </a:rPr>
                        </m:ctrlPr>
                      </m:dPr>
                      <m:e>
                        <m:r>
                          <a:rPr lang="en-US" i="1" dirty="0" smtClean="0">
                            <a:solidFill>
                              <a:schemeClr val="tx1">
                                <a:lumMod val="65000"/>
                              </a:schemeClr>
                            </a:solidFill>
                            <a:latin typeface="Cambria Math" panose="02040503050406030204" pitchFamily="18" charset="0"/>
                          </a:rPr>
                          <m:t>2</m:t>
                        </m:r>
                        <m:r>
                          <a:rPr lang="en-US" i="1" dirty="0" smtClean="0">
                            <a:solidFill>
                              <a:schemeClr val="tx1">
                                <a:lumMod val="65000"/>
                              </a:schemeClr>
                            </a:solidFill>
                            <a:latin typeface="Cambria Math" panose="02040503050406030204" pitchFamily="18" charset="0"/>
                          </a:rPr>
                          <m:t>𝑥</m:t>
                        </m:r>
                        <m:r>
                          <a:rPr lang="en-US" i="1" dirty="0" smtClean="0">
                            <a:solidFill>
                              <a:schemeClr val="tx1">
                                <a:lumMod val="65000"/>
                              </a:schemeClr>
                            </a:solidFill>
                            <a:latin typeface="Cambria Math" panose="02040503050406030204" pitchFamily="18" charset="0"/>
                          </a:rPr>
                          <m:t>+15</m:t>
                        </m:r>
                      </m:e>
                    </m:d>
                    <m:r>
                      <a:rPr lang="en-US" b="0" i="1" dirty="0" smtClean="0">
                        <a:latin typeface="Cambria Math" panose="02040503050406030204" pitchFamily="18" charset="0"/>
                      </a:rPr>
                      <m:t>−</m:t>
                    </m:r>
                    <m:d>
                      <m:dPr>
                        <m:ctrlPr>
                          <a:rPr lang="en-US" i="1" dirty="0" smtClean="0">
                            <a:solidFill>
                              <a:schemeClr val="accent3"/>
                            </a:solidFill>
                            <a:latin typeface="Cambria Math" panose="02040503050406030204" pitchFamily="18" charset="0"/>
                          </a:rPr>
                        </m:ctrlPr>
                      </m:dPr>
                      <m:e>
                        <m:r>
                          <a:rPr lang="en-US" i="1" dirty="0" smtClean="0">
                            <a:solidFill>
                              <a:schemeClr val="accent3"/>
                            </a:solidFill>
                            <a:latin typeface="Cambria Math" panose="02040503050406030204" pitchFamily="18" charset="0"/>
                          </a:rPr>
                          <m:t>22</m:t>
                        </m:r>
                      </m:e>
                    </m:d>
                    <m:d>
                      <m:dPr>
                        <m:ctrlPr>
                          <a:rPr lang="en-US" i="1" dirty="0" smtClean="0">
                            <a:solidFill>
                              <a:schemeClr val="accent3"/>
                            </a:solidFill>
                            <a:latin typeface="Cambria Math" panose="02040503050406030204" pitchFamily="18" charset="0"/>
                          </a:rPr>
                        </m:ctrlPr>
                      </m:dPr>
                      <m:e>
                        <m:r>
                          <a:rPr lang="en-US" i="1" dirty="0" smtClean="0">
                            <a:solidFill>
                              <a:schemeClr val="accent3"/>
                            </a:solidFill>
                            <a:latin typeface="Cambria Math" panose="02040503050406030204" pitchFamily="18" charset="0"/>
                          </a:rPr>
                          <m:t>15</m:t>
                        </m:r>
                      </m:e>
                    </m:d>
                    <m:r>
                      <a:rPr lang="en-US" i="1" dirty="0" smtClean="0">
                        <a:latin typeface="Cambria Math" panose="02040503050406030204" pitchFamily="18" charset="0"/>
                      </a:rPr>
                      <m:t>=120</m:t>
                    </m:r>
                  </m:oMath>
                </a14:m>
                <a:endParaRPr lang="en-US" dirty="0"/>
              </a:p>
              <a:p>
                <a14:m>
                  <m:oMath xmlns:m="http://schemas.openxmlformats.org/officeDocument/2006/math">
                    <m:r>
                      <a:rPr lang="en-US" i="1" dirty="0" smtClean="0">
                        <a:solidFill>
                          <a:schemeClr val="tx1">
                            <a:lumMod val="65000"/>
                          </a:schemeClr>
                        </a:solidFill>
                        <a:latin typeface="Cambria Math" panose="02040503050406030204" pitchFamily="18" charset="0"/>
                      </a:rPr>
                      <m:t>4</m:t>
                    </m:r>
                    <m:sSup>
                      <m:sSupPr>
                        <m:ctrlPr>
                          <a:rPr lang="en-US" b="0" i="1" dirty="0" smtClean="0">
                            <a:solidFill>
                              <a:schemeClr val="tx1">
                                <a:lumMod val="65000"/>
                              </a:schemeClr>
                            </a:solidFill>
                            <a:latin typeface="Cambria Math" panose="02040503050406030204" pitchFamily="18" charset="0"/>
                          </a:rPr>
                        </m:ctrlPr>
                      </m:sSupPr>
                      <m:e>
                        <m:r>
                          <a:rPr lang="en-US" i="1" dirty="0" smtClean="0">
                            <a:solidFill>
                              <a:schemeClr val="tx1">
                                <a:lumMod val="65000"/>
                              </a:schemeClr>
                            </a:solidFill>
                            <a:latin typeface="Cambria Math" panose="02040503050406030204" pitchFamily="18" charset="0"/>
                          </a:rPr>
                          <m:t>𝑥</m:t>
                        </m:r>
                      </m:e>
                      <m:sup>
                        <m:r>
                          <a:rPr lang="en-US" b="0" i="1" dirty="0" smtClean="0">
                            <a:solidFill>
                              <a:schemeClr val="tx1">
                                <a:lumMod val="65000"/>
                              </a:schemeClr>
                            </a:solidFill>
                            <a:latin typeface="Cambria Math" panose="02040503050406030204" pitchFamily="18" charset="0"/>
                          </a:rPr>
                          <m:t>2</m:t>
                        </m:r>
                      </m:sup>
                    </m:sSup>
                    <m:r>
                      <a:rPr lang="en-US" i="1" dirty="0">
                        <a:solidFill>
                          <a:schemeClr val="tx1">
                            <a:lumMod val="65000"/>
                          </a:schemeClr>
                        </a:solidFill>
                        <a:latin typeface="Cambria Math" panose="02040503050406030204" pitchFamily="18" charset="0"/>
                      </a:rPr>
                      <m:t>+30</m:t>
                    </m:r>
                    <m:r>
                      <a:rPr lang="en-US" i="1" dirty="0">
                        <a:solidFill>
                          <a:schemeClr val="tx1">
                            <a:lumMod val="65000"/>
                          </a:schemeClr>
                        </a:solidFill>
                        <a:latin typeface="Cambria Math" panose="02040503050406030204" pitchFamily="18" charset="0"/>
                      </a:rPr>
                      <m:t>𝑥</m:t>
                    </m:r>
                    <m:r>
                      <a:rPr lang="en-US" i="1" dirty="0">
                        <a:solidFill>
                          <a:schemeClr val="tx1">
                            <a:lumMod val="65000"/>
                          </a:schemeClr>
                        </a:solidFill>
                        <a:latin typeface="Cambria Math" panose="02040503050406030204" pitchFamily="18" charset="0"/>
                      </a:rPr>
                      <m:t>+44</m:t>
                    </m:r>
                    <m:r>
                      <a:rPr lang="en-US" i="1" dirty="0">
                        <a:solidFill>
                          <a:schemeClr val="tx1">
                            <a:lumMod val="65000"/>
                          </a:schemeClr>
                        </a:solidFill>
                        <a:latin typeface="Cambria Math" panose="02040503050406030204" pitchFamily="18" charset="0"/>
                      </a:rPr>
                      <m:t>𝑥</m:t>
                    </m:r>
                    <m:r>
                      <a:rPr lang="en-US" i="1" dirty="0">
                        <a:solidFill>
                          <a:schemeClr val="tx1">
                            <a:lumMod val="65000"/>
                          </a:schemeClr>
                        </a:solidFill>
                        <a:latin typeface="Cambria Math" panose="02040503050406030204" pitchFamily="18" charset="0"/>
                      </a:rPr>
                      <m:t>+330−330=120</m:t>
                    </m:r>
                  </m:oMath>
                </a14:m>
                <a:endParaRPr lang="en-US" dirty="0"/>
              </a:p>
              <a:p>
                <a14:m>
                  <m:oMath xmlns:m="http://schemas.openxmlformats.org/officeDocument/2006/math">
                    <m:r>
                      <a:rPr lang="en-US" i="1" dirty="0" smtClean="0">
                        <a:latin typeface="Cambria Math" panose="02040503050406030204" pitchFamily="18" charset="0"/>
                      </a:rPr>
                      <m:t>4</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i="1" dirty="0">
                        <a:latin typeface="Cambria Math" panose="02040503050406030204" pitchFamily="18" charset="0"/>
                      </a:rPr>
                      <m:t>+74</m:t>
                    </m:r>
                    <m:r>
                      <a:rPr lang="en-US" i="1" dirty="0">
                        <a:latin typeface="Cambria Math" panose="02040503050406030204" pitchFamily="18" charset="0"/>
                      </a:rPr>
                      <m:t>𝑥</m:t>
                    </m:r>
                    <m:r>
                      <a:rPr lang="en-US" i="1" dirty="0">
                        <a:latin typeface="Cambria Math" panose="02040503050406030204" pitchFamily="18" charset="0"/>
                      </a:rPr>
                      <m:t>=120</m:t>
                    </m:r>
                  </m:oMath>
                </a14:m>
                <a:endParaRPr lang="en-US" dirty="0"/>
              </a:p>
              <a:p>
                <a14:m>
                  <m:oMath xmlns:m="http://schemas.openxmlformats.org/officeDocument/2006/math">
                    <m:r>
                      <a:rPr lang="en-US" i="1" dirty="0" smtClean="0">
                        <a:latin typeface="Cambria Math" panose="02040503050406030204" pitchFamily="18" charset="0"/>
                      </a:rPr>
                      <m:t>4</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i="1" dirty="0">
                        <a:latin typeface="Cambria Math" panose="02040503050406030204" pitchFamily="18" charset="0"/>
                      </a:rPr>
                      <m:t>+74</m:t>
                    </m:r>
                    <m:r>
                      <a:rPr lang="en-US" i="1" dirty="0">
                        <a:latin typeface="Cambria Math" panose="02040503050406030204" pitchFamily="18" charset="0"/>
                      </a:rPr>
                      <m:t>𝑥</m:t>
                    </m:r>
                    <m:r>
                      <a:rPr lang="en-US" b="0" i="1" dirty="0" smtClean="0">
                        <a:latin typeface="Cambria Math" panose="02040503050406030204" pitchFamily="18" charset="0"/>
                      </a:rPr>
                      <m:t>−</m:t>
                    </m:r>
                    <m:r>
                      <a:rPr lang="en-US" i="1" dirty="0">
                        <a:latin typeface="Cambria Math" panose="02040503050406030204" pitchFamily="18" charset="0"/>
                      </a:rPr>
                      <m:t>120=0</m:t>
                    </m:r>
                  </m:oMath>
                </a14:m>
                <a:endParaRPr lang="en-US" dirty="0"/>
              </a:p>
              <a:p>
                <a:r>
                  <a:rPr lang="en-US" dirty="0"/>
                  <a:t>Factor monomial:</a:t>
                </a:r>
              </a:p>
              <a:p>
                <a:pPr lvl="1"/>
                <a14:m>
                  <m:oMath xmlns:m="http://schemas.openxmlformats.org/officeDocument/2006/math">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+37</m:t>
                        </m:r>
                        <m:r>
                          <a:rPr lang="en-US" b="0" i="1" smtClean="0">
                            <a:latin typeface="Cambria Math" panose="02040503050406030204" pitchFamily="18" charset="0"/>
                          </a:rPr>
                          <m:t>𝑥</m:t>
                        </m:r>
                        <m:r>
                          <a:rPr lang="en-US" b="0" i="1" smtClean="0">
                            <a:latin typeface="Cambria Math" panose="02040503050406030204" pitchFamily="18" charset="0"/>
                          </a:rPr>
                          <m:t>−60</m:t>
                        </m:r>
                      </m:e>
                    </m:d>
                    <m:r>
                      <a:rPr lang="en-US" b="0" i="1" smtClean="0">
                        <a:latin typeface="Cambria Math" panose="02040503050406030204" pitchFamily="18" charset="0"/>
                      </a:rPr>
                      <m:t>=0</m:t>
                    </m:r>
                  </m:oMath>
                </a14:m>
                <a:endParaRPr lang="en-US" dirty="0"/>
              </a:p>
              <a:p>
                <a:r>
                  <a:rPr lang="en-US" dirty="0"/>
                  <a:t>Factor trinomial:</a:t>
                </a:r>
              </a:p>
              <a:p>
                <a:pPr lvl="1"/>
                <a14:m>
                  <m:oMath xmlns:m="http://schemas.openxmlformats.org/officeDocument/2006/math">
                    <m:r>
                      <a:rPr lang="en-US" b="0" i="1" dirty="0" smtClean="0">
                        <a:latin typeface="Cambria Math" panose="02040503050406030204" pitchFamily="18" charset="0"/>
                      </a:rPr>
                      <m:t>2</m:t>
                    </m:r>
                    <m:d>
                      <m:dPr>
                        <m:ctrlPr>
                          <a:rPr lang="en-US" b="0" i="1" dirty="0" smtClean="0">
                            <a:latin typeface="Cambria Math" panose="02040503050406030204" pitchFamily="18" charset="0"/>
                          </a:rPr>
                        </m:ctrlPr>
                      </m:dPr>
                      <m:e>
                        <m:r>
                          <a:rPr lang="en-US" i="1" dirty="0">
                            <a:latin typeface="Cambria Math" panose="02040503050406030204" pitchFamily="18" charset="0"/>
                          </a:rPr>
                          <m:t>2</m:t>
                        </m:r>
                        <m:r>
                          <a:rPr lang="en-US" i="1" dirty="0">
                            <a:latin typeface="Cambria Math" panose="02040503050406030204" pitchFamily="18" charset="0"/>
                          </a:rPr>
                          <m:t>𝑥</m:t>
                        </m:r>
                        <m:r>
                          <a:rPr lang="en-US" b="0" i="1" dirty="0" smtClean="0">
                            <a:latin typeface="Cambria Math" panose="02040503050406030204" pitchFamily="18" charset="0"/>
                          </a:rPr>
                          <m:t>−</m:t>
                        </m:r>
                        <m:r>
                          <a:rPr lang="en-US" i="1" dirty="0">
                            <a:latin typeface="Cambria Math" panose="02040503050406030204" pitchFamily="18" charset="0"/>
                          </a:rPr>
                          <m:t>3</m:t>
                        </m:r>
                      </m:e>
                    </m:d>
                    <m:d>
                      <m:dPr>
                        <m:ctrlPr>
                          <a:rPr lang="en-US" i="1" dirty="0">
                            <a:latin typeface="Cambria Math" panose="02040503050406030204" pitchFamily="18" charset="0"/>
                          </a:rPr>
                        </m:ctrlPr>
                      </m:dPr>
                      <m:e>
                        <m:r>
                          <a:rPr lang="en-US" i="1" dirty="0">
                            <a:latin typeface="Cambria Math" panose="02040503050406030204" pitchFamily="18" charset="0"/>
                          </a:rPr>
                          <m:t>𝑥</m:t>
                        </m:r>
                        <m:r>
                          <a:rPr lang="en-US" i="1" dirty="0">
                            <a:latin typeface="Cambria Math" panose="02040503050406030204" pitchFamily="18" charset="0"/>
                          </a:rPr>
                          <m:t>+20</m:t>
                        </m:r>
                      </m:e>
                    </m:d>
                    <m:r>
                      <a:rPr lang="en-US" i="1" dirty="0">
                        <a:latin typeface="Cambria Math" panose="02040503050406030204" pitchFamily="18" charset="0"/>
                      </a:rPr>
                      <m:t>=0</m:t>
                    </m:r>
                  </m:oMath>
                </a14:m>
                <a:endParaRPr lang="en-US" dirty="0"/>
              </a:p>
              <a:p>
                <a:r>
                  <a:rPr lang="en-US" dirty="0"/>
                  <a:t>Each factor = 0</a:t>
                </a:r>
              </a:p>
              <a:p>
                <a:pPr lvl="1"/>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a:latin typeface="Cambria Math" panose="02040503050406030204" pitchFamily="18" charset="0"/>
                      </a:rPr>
                      <m:t>3=0</m:t>
                    </m:r>
                  </m:oMath>
                </a14:m>
                <a:r>
                  <a:rPr lang="en-US" i="1"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+20=0</m:t>
                    </m:r>
                  </m:oMath>
                </a14:m>
                <a:endParaRPr lang="en-US" i="1" dirty="0">
                  <a:latin typeface="Cambria Math" panose="02040503050406030204" pitchFamily="18" charset="0"/>
                </a:endParaRPr>
              </a:p>
              <a:p>
                <a:pPr lvl="1"/>
                <a14:m>
                  <m:oMath xmlns:m="http://schemas.openxmlformats.org/officeDocument/2006/math">
                    <m:r>
                      <a:rPr lang="en-US" i="1" dirty="0">
                        <a:latin typeface="Cambria Math" panose="02040503050406030204" pitchFamily="18" charset="0"/>
                        <a:sym typeface="Wingdings" pitchFamily="2" charset="2"/>
                      </a:rPr>
                      <m:t>2</m:t>
                    </m:r>
                    <m:r>
                      <a:rPr lang="en-US" i="1" dirty="0">
                        <a:latin typeface="Cambria Math" panose="02040503050406030204" pitchFamily="18" charset="0"/>
                        <a:sym typeface="Wingdings" pitchFamily="2" charset="2"/>
                      </a:rPr>
                      <m:t>𝑥</m:t>
                    </m:r>
                    <m:r>
                      <a:rPr lang="en-US" i="1" dirty="0">
                        <a:latin typeface="Cambria Math" panose="02040503050406030204" pitchFamily="18" charset="0"/>
                        <a:sym typeface="Wingdings" pitchFamily="2" charset="2"/>
                      </a:rPr>
                      <m:t>=3</m:t>
                    </m:r>
                  </m:oMath>
                </a14:m>
                <a:r>
                  <a:rPr lang="en-US" i="1" dirty="0">
                    <a:latin typeface="Cambria Math" panose="02040503050406030204" pitchFamily="18" charset="0"/>
                    <a:sym typeface="Wingdings" pitchFamily="2" charset="2"/>
                  </a:rPr>
                  <a:t>	</a:t>
                </a:r>
                <a14:m>
                  <m:oMath xmlns:m="http://schemas.openxmlformats.org/officeDocument/2006/math">
                    <m:r>
                      <a:rPr lang="en-US" b="0" i="1" smtClean="0">
                        <a:latin typeface="Cambria Math" panose="02040503050406030204" pitchFamily="18" charset="0"/>
                        <a:sym typeface="Wingdings" pitchFamily="2" charset="2"/>
                      </a:rPr>
                      <m:t>𝑥</m:t>
                    </m:r>
                    <m:r>
                      <a:rPr lang="en-US" b="0" i="1" smtClean="0">
                        <a:latin typeface="Cambria Math" panose="02040503050406030204" pitchFamily="18" charset="0"/>
                        <a:sym typeface="Wingdings" pitchFamily="2" charset="2"/>
                      </a:rPr>
                      <m:t>=−20</m:t>
                    </m:r>
                  </m:oMath>
                </a14:m>
                <a:endParaRPr lang="en-US" i="1" dirty="0">
                  <a:latin typeface="Cambria Math" panose="02040503050406030204" pitchFamily="18" charset="0"/>
                  <a:sym typeface="Wingdings" pitchFamily="2" charset="2"/>
                </a:endParaRPr>
              </a:p>
              <a:p>
                <a:pPr lvl="1"/>
                <a14:m>
                  <m:oMath xmlns:m="http://schemas.openxmlformats.org/officeDocument/2006/math">
                    <m:r>
                      <a:rPr lang="en-US" i="1" dirty="0">
                        <a:latin typeface="Cambria Math" panose="02040503050406030204" pitchFamily="18" charset="0"/>
                        <a:sym typeface="Wingdings" pitchFamily="2" charset="2"/>
                      </a:rPr>
                      <m:t>𝑥</m:t>
                    </m:r>
                    <m:r>
                      <a:rPr lang="en-US" i="1" dirty="0">
                        <a:latin typeface="Cambria Math" panose="02040503050406030204" pitchFamily="18" charset="0"/>
                        <a:sym typeface="Wingdings" pitchFamily="2" charset="2"/>
                      </a:rPr>
                      <m:t>=</m:t>
                    </m:r>
                    <m:f>
                      <m:fPr>
                        <m:ctrlPr>
                          <a:rPr lang="en-US" i="1" dirty="0">
                            <a:latin typeface="Cambria Math" panose="02040503050406030204" pitchFamily="18" charset="0"/>
                            <a:sym typeface="Wingdings" pitchFamily="2" charset="2"/>
                          </a:rPr>
                        </m:ctrlPr>
                      </m:fPr>
                      <m:num>
                        <m:r>
                          <a:rPr lang="en-US" i="1" dirty="0">
                            <a:latin typeface="Cambria Math" panose="02040503050406030204" pitchFamily="18" charset="0"/>
                            <a:sym typeface="Wingdings" pitchFamily="2" charset="2"/>
                          </a:rPr>
                          <m:t>3</m:t>
                        </m:r>
                      </m:num>
                      <m:den>
                        <m:r>
                          <a:rPr lang="en-US" i="1" dirty="0">
                            <a:latin typeface="Cambria Math" panose="02040503050406030204" pitchFamily="18" charset="0"/>
                            <a:sym typeface="Wingdings" pitchFamily="2" charset="2"/>
                          </a:rPr>
                          <m:t>2</m:t>
                        </m:r>
                      </m:den>
                    </m:f>
                  </m:oMath>
                </a14:m>
                <a:r>
                  <a:rPr lang="en-US" dirty="0">
                    <a:sym typeface="Wingdings" pitchFamily="2" charset="2"/>
                  </a:rPr>
                  <a:t>	Can’t use negative numbers</a:t>
                </a:r>
              </a:p>
              <a:p>
                <a:r>
                  <a:rPr lang="en-US" dirty="0">
                    <a:sym typeface="Wingdings" pitchFamily="2" charset="2"/>
                  </a:rPr>
                  <a:t>Border is 3/2 feet or 1.5 feet or 18 inches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00150"/>
                <a:ext cx="5867400" cy="3943350"/>
              </a:xfrm>
              <a:blipFill>
                <a:blip r:embed="rId6"/>
                <a:stretch>
                  <a:fillRect l="-312" t="-1391"/>
                </a:stretch>
              </a:blipFill>
            </p:spPr>
            <p:txBody>
              <a:bodyPr/>
              <a:lstStyle/>
              <a:p>
                <a:r>
                  <a:rPr lang="en-US">
                    <a:noFill/>
                  </a:rPr>
                  <a:t> </a:t>
                </a:r>
              </a:p>
            </p:txBody>
          </p:sp>
        </mc:Fallback>
      </mc:AlternateContent>
      <p:sp>
        <p:nvSpPr>
          <p:cNvPr id="4" name="Rectangle 3"/>
          <p:cNvSpPr/>
          <p:nvPr/>
        </p:nvSpPr>
        <p:spPr>
          <a:xfrm>
            <a:off x="6248400" y="1371600"/>
            <a:ext cx="2667000" cy="3086100"/>
          </a:xfrm>
          <a:prstGeom prst="rect">
            <a:avLst/>
          </a:prstGeom>
          <a:solidFill>
            <a:schemeClr val="tx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2">
                  <a:lumMod val="50000"/>
                </a:schemeClr>
              </a:solidFill>
            </a:endParaRPr>
          </a:p>
        </p:txBody>
      </p:sp>
      <p:sp>
        <p:nvSpPr>
          <p:cNvPr id="5" name="Rectangle 4"/>
          <p:cNvSpPr/>
          <p:nvPr/>
        </p:nvSpPr>
        <p:spPr>
          <a:xfrm>
            <a:off x="6629400" y="1657350"/>
            <a:ext cx="1905000" cy="2514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6705600" y="2686050"/>
            <a:ext cx="685800" cy="400110"/>
          </a:xfrm>
          <a:prstGeom prst="rect">
            <a:avLst/>
          </a:prstGeom>
          <a:noFill/>
        </p:spPr>
        <p:txBody>
          <a:bodyPr wrap="square" rtlCol="0">
            <a:spAutoFit/>
          </a:bodyPr>
          <a:lstStyle/>
          <a:p>
            <a:r>
              <a:rPr lang="en-US" sz="2000" dirty="0">
                <a:solidFill>
                  <a:schemeClr val="bg2"/>
                </a:solidFill>
              </a:rPr>
              <a:t>22</a:t>
            </a:r>
            <a:endParaRPr lang="en-US" dirty="0">
              <a:solidFill>
                <a:schemeClr val="bg2"/>
              </a:solidFill>
            </a:endParaRPr>
          </a:p>
        </p:txBody>
      </p:sp>
      <p:sp>
        <p:nvSpPr>
          <p:cNvPr id="7" name="TextBox 6"/>
          <p:cNvSpPr txBox="1"/>
          <p:nvPr/>
        </p:nvSpPr>
        <p:spPr>
          <a:xfrm>
            <a:off x="7385090" y="3821854"/>
            <a:ext cx="685800" cy="400110"/>
          </a:xfrm>
          <a:prstGeom prst="rect">
            <a:avLst/>
          </a:prstGeom>
          <a:noFill/>
        </p:spPr>
        <p:txBody>
          <a:bodyPr wrap="square" rtlCol="0">
            <a:spAutoFit/>
          </a:bodyPr>
          <a:lstStyle/>
          <a:p>
            <a:r>
              <a:rPr lang="en-US" sz="2000" dirty="0">
                <a:solidFill>
                  <a:schemeClr val="bg2"/>
                </a:solidFill>
              </a:rPr>
              <a:t>15</a:t>
            </a:r>
            <a:endParaRPr lang="en-US" dirty="0">
              <a:solidFill>
                <a:schemeClr val="bg2"/>
              </a:solidFill>
            </a:endParaRPr>
          </a:p>
        </p:txBody>
      </p:sp>
      <p:sp>
        <p:nvSpPr>
          <p:cNvPr id="8" name="TextBox 7"/>
          <p:cNvSpPr txBox="1"/>
          <p:nvPr/>
        </p:nvSpPr>
        <p:spPr>
          <a:xfrm>
            <a:off x="6293604" y="3348603"/>
            <a:ext cx="685800" cy="400110"/>
          </a:xfrm>
          <a:prstGeom prst="rect">
            <a:avLst/>
          </a:prstGeom>
          <a:noFill/>
        </p:spPr>
        <p:txBody>
          <a:bodyPr wrap="square" rtlCol="0">
            <a:spAutoFit/>
          </a:bodyPr>
          <a:lstStyle/>
          <a:p>
            <a:r>
              <a:rPr lang="en-US" sz="2000" dirty="0">
                <a:solidFill>
                  <a:schemeClr val="bg2"/>
                </a:solidFill>
              </a:rPr>
              <a:t>x</a:t>
            </a:r>
            <a:endParaRPr lang="en-US" dirty="0">
              <a:solidFill>
                <a:schemeClr val="bg2"/>
              </a:solidFill>
            </a:endParaRPr>
          </a:p>
        </p:txBody>
      </p:sp>
      <p:cxnSp>
        <p:nvCxnSpPr>
          <p:cNvPr id="10" name="Straight Arrow Connector 9"/>
          <p:cNvCxnSpPr/>
          <p:nvPr/>
        </p:nvCxnSpPr>
        <p:spPr>
          <a:xfrm>
            <a:off x="6248400" y="3371850"/>
            <a:ext cx="381000" cy="1191"/>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87394" y="4114680"/>
            <a:ext cx="685800" cy="400110"/>
          </a:xfrm>
          <a:prstGeom prst="rect">
            <a:avLst/>
          </a:prstGeom>
          <a:noFill/>
        </p:spPr>
        <p:txBody>
          <a:bodyPr wrap="square" rtlCol="0">
            <a:spAutoFit/>
          </a:bodyPr>
          <a:lstStyle/>
          <a:p>
            <a:r>
              <a:rPr lang="en-US" sz="2000" dirty="0">
                <a:solidFill>
                  <a:schemeClr val="bg2"/>
                </a:solidFill>
              </a:rPr>
              <a:t>x</a:t>
            </a:r>
            <a:endParaRPr lang="en-US" dirty="0">
              <a:solidFill>
                <a:schemeClr val="bg2"/>
              </a:solidFill>
            </a:endParaRPr>
          </a:p>
        </p:txBody>
      </p:sp>
      <p:cxnSp>
        <p:nvCxnSpPr>
          <p:cNvPr id="12" name="Straight Arrow Connector 11"/>
          <p:cNvCxnSpPr/>
          <p:nvPr/>
        </p:nvCxnSpPr>
        <p:spPr>
          <a:xfrm rot="5400000">
            <a:off x="6905625" y="4314031"/>
            <a:ext cx="28575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642257" y="1679123"/>
            <a:ext cx="805543" cy="54428"/>
          </a:xfrm>
          <a:custGeom>
            <a:avLst/>
            <a:gdLst>
              <a:gd name="connsiteX0" fmla="*/ 0 w 1012372"/>
              <a:gd name="connsiteY0" fmla="*/ 0 h 108857"/>
              <a:gd name="connsiteX1" fmla="*/ 76200 w 1012372"/>
              <a:gd name="connsiteY1" fmla="*/ 21771 h 108857"/>
              <a:gd name="connsiteX2" fmla="*/ 97972 w 1012372"/>
              <a:gd name="connsiteY2" fmla="*/ 43543 h 108857"/>
              <a:gd name="connsiteX3" fmla="*/ 163286 w 1012372"/>
              <a:gd name="connsiteY3" fmla="*/ 65314 h 108857"/>
              <a:gd name="connsiteX4" fmla="*/ 195943 w 1012372"/>
              <a:gd name="connsiteY4" fmla="*/ 76200 h 108857"/>
              <a:gd name="connsiteX5" fmla="*/ 228600 w 1012372"/>
              <a:gd name="connsiteY5" fmla="*/ 87086 h 108857"/>
              <a:gd name="connsiteX6" fmla="*/ 283029 w 1012372"/>
              <a:gd name="connsiteY6" fmla="*/ 97971 h 108857"/>
              <a:gd name="connsiteX7" fmla="*/ 402772 w 1012372"/>
              <a:gd name="connsiteY7" fmla="*/ 108857 h 108857"/>
              <a:gd name="connsiteX8" fmla="*/ 827314 w 1012372"/>
              <a:gd name="connsiteY8" fmla="*/ 97971 h 108857"/>
              <a:gd name="connsiteX9" fmla="*/ 892629 w 1012372"/>
              <a:gd name="connsiteY9" fmla="*/ 76200 h 108857"/>
              <a:gd name="connsiteX10" fmla="*/ 925286 w 1012372"/>
              <a:gd name="connsiteY10" fmla="*/ 65314 h 108857"/>
              <a:gd name="connsiteX11" fmla="*/ 957943 w 1012372"/>
              <a:gd name="connsiteY11" fmla="*/ 54428 h 108857"/>
              <a:gd name="connsiteX12" fmla="*/ 1012372 w 1012372"/>
              <a:gd name="connsiteY12" fmla="*/ 21771 h 10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2372" h="108857">
                <a:moveTo>
                  <a:pt x="0" y="0"/>
                </a:moveTo>
                <a:cubicBezTo>
                  <a:pt x="25400" y="7257"/>
                  <a:pt x="52060" y="11042"/>
                  <a:pt x="76200" y="21771"/>
                </a:cubicBezTo>
                <a:cubicBezTo>
                  <a:pt x="85579" y="25939"/>
                  <a:pt x="88792" y="38953"/>
                  <a:pt x="97972" y="43543"/>
                </a:cubicBezTo>
                <a:cubicBezTo>
                  <a:pt x="118498" y="53806"/>
                  <a:pt x="141515" y="58057"/>
                  <a:pt x="163286" y="65314"/>
                </a:cubicBezTo>
                <a:lnTo>
                  <a:pt x="195943" y="76200"/>
                </a:lnTo>
                <a:cubicBezTo>
                  <a:pt x="206829" y="79829"/>
                  <a:pt x="217348" y="84836"/>
                  <a:pt x="228600" y="87086"/>
                </a:cubicBezTo>
                <a:cubicBezTo>
                  <a:pt x="246743" y="90714"/>
                  <a:pt x="264670" y="95676"/>
                  <a:pt x="283029" y="97971"/>
                </a:cubicBezTo>
                <a:cubicBezTo>
                  <a:pt x="322798" y="102942"/>
                  <a:pt x="362858" y="105228"/>
                  <a:pt x="402772" y="108857"/>
                </a:cubicBezTo>
                <a:cubicBezTo>
                  <a:pt x="544286" y="105228"/>
                  <a:pt x="686067" y="107387"/>
                  <a:pt x="827314" y="97971"/>
                </a:cubicBezTo>
                <a:cubicBezTo>
                  <a:pt x="850212" y="96444"/>
                  <a:pt x="870857" y="83457"/>
                  <a:pt x="892629" y="76200"/>
                </a:cubicBezTo>
                <a:lnTo>
                  <a:pt x="925286" y="65314"/>
                </a:lnTo>
                <a:cubicBezTo>
                  <a:pt x="936172" y="61685"/>
                  <a:pt x="948396" y="60793"/>
                  <a:pt x="957943" y="54428"/>
                </a:cubicBezTo>
                <a:cubicBezTo>
                  <a:pt x="997351" y="28156"/>
                  <a:pt x="978898" y="38508"/>
                  <a:pt x="1012372" y="217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98714" y="1668236"/>
            <a:ext cx="1246415" cy="141514"/>
          </a:xfrm>
          <a:custGeom>
            <a:avLst/>
            <a:gdLst>
              <a:gd name="connsiteX0" fmla="*/ 0 w 1643743"/>
              <a:gd name="connsiteY0" fmla="*/ 0 h 174172"/>
              <a:gd name="connsiteX1" fmla="*/ 54429 w 1643743"/>
              <a:gd name="connsiteY1" fmla="*/ 32657 h 174172"/>
              <a:gd name="connsiteX2" fmla="*/ 65315 w 1643743"/>
              <a:gd name="connsiteY2" fmla="*/ 65314 h 174172"/>
              <a:gd name="connsiteX3" fmla="*/ 119743 w 1643743"/>
              <a:gd name="connsiteY3" fmla="*/ 108857 h 174172"/>
              <a:gd name="connsiteX4" fmla="*/ 141515 w 1643743"/>
              <a:gd name="connsiteY4" fmla="*/ 130629 h 174172"/>
              <a:gd name="connsiteX5" fmla="*/ 174172 w 1643743"/>
              <a:gd name="connsiteY5" fmla="*/ 152400 h 174172"/>
              <a:gd name="connsiteX6" fmla="*/ 239486 w 1643743"/>
              <a:gd name="connsiteY6" fmla="*/ 174172 h 174172"/>
              <a:gd name="connsiteX7" fmla="*/ 1251857 w 1643743"/>
              <a:gd name="connsiteY7" fmla="*/ 163286 h 174172"/>
              <a:gd name="connsiteX8" fmla="*/ 1458686 w 1643743"/>
              <a:gd name="connsiteY8" fmla="*/ 141514 h 174172"/>
              <a:gd name="connsiteX9" fmla="*/ 1524000 w 1643743"/>
              <a:gd name="connsiteY9" fmla="*/ 119743 h 174172"/>
              <a:gd name="connsiteX10" fmla="*/ 1556657 w 1643743"/>
              <a:gd name="connsiteY10" fmla="*/ 108857 h 174172"/>
              <a:gd name="connsiteX11" fmla="*/ 1578429 w 1643743"/>
              <a:gd name="connsiteY11" fmla="*/ 87086 h 174172"/>
              <a:gd name="connsiteX12" fmla="*/ 1611086 w 1643743"/>
              <a:gd name="connsiteY12" fmla="*/ 76200 h 174172"/>
              <a:gd name="connsiteX13" fmla="*/ 1643743 w 1643743"/>
              <a:gd name="connsiteY13" fmla="*/ 43543 h 17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3743" h="174172">
                <a:moveTo>
                  <a:pt x="0" y="0"/>
                </a:moveTo>
                <a:cubicBezTo>
                  <a:pt x="18143" y="10886"/>
                  <a:pt x="39468" y="17696"/>
                  <a:pt x="54429" y="32657"/>
                </a:cubicBezTo>
                <a:cubicBezTo>
                  <a:pt x="62543" y="40771"/>
                  <a:pt x="59411" y="55475"/>
                  <a:pt x="65315" y="65314"/>
                </a:cubicBezTo>
                <a:cubicBezTo>
                  <a:pt x="77447" y="85535"/>
                  <a:pt x="102625" y="95163"/>
                  <a:pt x="119743" y="108857"/>
                </a:cubicBezTo>
                <a:cubicBezTo>
                  <a:pt x="127757" y="115268"/>
                  <a:pt x="133501" y="124218"/>
                  <a:pt x="141515" y="130629"/>
                </a:cubicBezTo>
                <a:cubicBezTo>
                  <a:pt x="151731" y="138802"/>
                  <a:pt x="162217" y="147087"/>
                  <a:pt x="174172" y="152400"/>
                </a:cubicBezTo>
                <a:cubicBezTo>
                  <a:pt x="195143" y="161721"/>
                  <a:pt x="239486" y="174172"/>
                  <a:pt x="239486" y="174172"/>
                </a:cubicBezTo>
                <a:lnTo>
                  <a:pt x="1251857" y="163286"/>
                </a:lnTo>
                <a:cubicBezTo>
                  <a:pt x="1321156" y="161430"/>
                  <a:pt x="1458686" y="141514"/>
                  <a:pt x="1458686" y="141514"/>
                </a:cubicBezTo>
                <a:lnTo>
                  <a:pt x="1524000" y="119743"/>
                </a:lnTo>
                <a:lnTo>
                  <a:pt x="1556657" y="108857"/>
                </a:lnTo>
                <a:cubicBezTo>
                  <a:pt x="1563914" y="101600"/>
                  <a:pt x="1569628" y="92366"/>
                  <a:pt x="1578429" y="87086"/>
                </a:cubicBezTo>
                <a:cubicBezTo>
                  <a:pt x="1588268" y="81182"/>
                  <a:pt x="1602126" y="83368"/>
                  <a:pt x="1611086" y="76200"/>
                </a:cubicBezTo>
                <a:cubicBezTo>
                  <a:pt x="1655681" y="40524"/>
                  <a:pt x="1614002" y="43543"/>
                  <a:pt x="1643743" y="435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143000" y="1483179"/>
            <a:ext cx="304800" cy="48136"/>
          </a:xfrm>
          <a:custGeom>
            <a:avLst/>
            <a:gdLst>
              <a:gd name="connsiteX0" fmla="*/ 0 w 435428"/>
              <a:gd name="connsiteY0" fmla="*/ 97971 h 97971"/>
              <a:gd name="connsiteX1" fmla="*/ 43542 w 435428"/>
              <a:gd name="connsiteY1" fmla="*/ 43542 h 97971"/>
              <a:gd name="connsiteX2" fmla="*/ 108857 w 435428"/>
              <a:gd name="connsiteY2" fmla="*/ 0 h 97971"/>
              <a:gd name="connsiteX3" fmla="*/ 293914 w 435428"/>
              <a:gd name="connsiteY3" fmla="*/ 10885 h 97971"/>
              <a:gd name="connsiteX4" fmla="*/ 359228 w 435428"/>
              <a:gd name="connsiteY4" fmla="*/ 32657 h 97971"/>
              <a:gd name="connsiteX5" fmla="*/ 413657 w 435428"/>
              <a:gd name="connsiteY5" fmla="*/ 65314 h 97971"/>
              <a:gd name="connsiteX6" fmla="*/ 435428 w 435428"/>
              <a:gd name="connsiteY6" fmla="*/ 87085 h 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28" h="97971">
                <a:moveTo>
                  <a:pt x="0" y="97971"/>
                </a:moveTo>
                <a:cubicBezTo>
                  <a:pt x="14514" y="79828"/>
                  <a:pt x="26272" y="59085"/>
                  <a:pt x="43542" y="43542"/>
                </a:cubicBezTo>
                <a:cubicBezTo>
                  <a:pt x="62991" y="26038"/>
                  <a:pt x="108857" y="0"/>
                  <a:pt x="108857" y="0"/>
                </a:cubicBezTo>
                <a:cubicBezTo>
                  <a:pt x="170543" y="3628"/>
                  <a:pt x="232641" y="2893"/>
                  <a:pt x="293914" y="10885"/>
                </a:cubicBezTo>
                <a:cubicBezTo>
                  <a:pt x="316670" y="13853"/>
                  <a:pt x="359228" y="32657"/>
                  <a:pt x="359228" y="32657"/>
                </a:cubicBezTo>
                <a:cubicBezTo>
                  <a:pt x="414395" y="87822"/>
                  <a:pt x="342998" y="22919"/>
                  <a:pt x="413657" y="65314"/>
                </a:cubicBezTo>
                <a:cubicBezTo>
                  <a:pt x="422457" y="70594"/>
                  <a:pt x="428171" y="79828"/>
                  <a:pt x="435428" y="870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132115" y="1352550"/>
            <a:ext cx="849086" cy="130629"/>
          </a:xfrm>
          <a:custGeom>
            <a:avLst/>
            <a:gdLst>
              <a:gd name="connsiteX0" fmla="*/ 0 w 1132115"/>
              <a:gd name="connsiteY0" fmla="*/ 141515 h 141742"/>
              <a:gd name="connsiteX1" fmla="*/ 54429 w 1132115"/>
              <a:gd name="connsiteY1" fmla="*/ 87086 h 141742"/>
              <a:gd name="connsiteX2" fmla="*/ 87086 w 1132115"/>
              <a:gd name="connsiteY2" fmla="*/ 76200 h 141742"/>
              <a:gd name="connsiteX3" fmla="*/ 119743 w 1132115"/>
              <a:gd name="connsiteY3" fmla="*/ 54429 h 141742"/>
              <a:gd name="connsiteX4" fmla="*/ 185057 w 1132115"/>
              <a:gd name="connsiteY4" fmla="*/ 32658 h 141742"/>
              <a:gd name="connsiteX5" fmla="*/ 337457 w 1132115"/>
              <a:gd name="connsiteY5" fmla="*/ 0 h 141742"/>
              <a:gd name="connsiteX6" fmla="*/ 707572 w 1132115"/>
              <a:gd name="connsiteY6" fmla="*/ 10886 h 141742"/>
              <a:gd name="connsiteX7" fmla="*/ 772886 w 1132115"/>
              <a:gd name="connsiteY7" fmla="*/ 21772 h 141742"/>
              <a:gd name="connsiteX8" fmla="*/ 838200 w 1132115"/>
              <a:gd name="connsiteY8" fmla="*/ 43543 h 141742"/>
              <a:gd name="connsiteX9" fmla="*/ 903515 w 1132115"/>
              <a:gd name="connsiteY9" fmla="*/ 65315 h 141742"/>
              <a:gd name="connsiteX10" fmla="*/ 1012372 w 1132115"/>
              <a:gd name="connsiteY10" fmla="*/ 97972 h 141742"/>
              <a:gd name="connsiteX11" fmla="*/ 1045029 w 1132115"/>
              <a:gd name="connsiteY11" fmla="*/ 108858 h 141742"/>
              <a:gd name="connsiteX12" fmla="*/ 1077686 w 1132115"/>
              <a:gd name="connsiteY12" fmla="*/ 119743 h 141742"/>
              <a:gd name="connsiteX13" fmla="*/ 1132115 w 1132115"/>
              <a:gd name="connsiteY13" fmla="*/ 141515 h 1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2115" h="141742">
                <a:moveTo>
                  <a:pt x="0" y="141515"/>
                </a:moveTo>
                <a:cubicBezTo>
                  <a:pt x="18143" y="123372"/>
                  <a:pt x="33903" y="102481"/>
                  <a:pt x="54429" y="87086"/>
                </a:cubicBezTo>
                <a:cubicBezTo>
                  <a:pt x="63609" y="80201"/>
                  <a:pt x="76823" y="81332"/>
                  <a:pt x="87086" y="76200"/>
                </a:cubicBezTo>
                <a:cubicBezTo>
                  <a:pt x="98788" y="70349"/>
                  <a:pt x="107788" y="59742"/>
                  <a:pt x="119743" y="54429"/>
                </a:cubicBezTo>
                <a:cubicBezTo>
                  <a:pt x="140714" y="45109"/>
                  <a:pt x="162793" y="38224"/>
                  <a:pt x="185057" y="32658"/>
                </a:cubicBezTo>
                <a:cubicBezTo>
                  <a:pt x="293556" y="5533"/>
                  <a:pt x="242628" y="15805"/>
                  <a:pt x="337457" y="0"/>
                </a:cubicBezTo>
                <a:cubicBezTo>
                  <a:pt x="460829" y="3629"/>
                  <a:pt x="584301" y="4722"/>
                  <a:pt x="707572" y="10886"/>
                </a:cubicBezTo>
                <a:cubicBezTo>
                  <a:pt x="729616" y="11988"/>
                  <a:pt x="751473" y="16419"/>
                  <a:pt x="772886" y="21772"/>
                </a:cubicBezTo>
                <a:cubicBezTo>
                  <a:pt x="795150" y="27338"/>
                  <a:pt x="816429" y="36286"/>
                  <a:pt x="838200" y="43543"/>
                </a:cubicBezTo>
                <a:lnTo>
                  <a:pt x="903515" y="65315"/>
                </a:lnTo>
                <a:cubicBezTo>
                  <a:pt x="969320" y="81766"/>
                  <a:pt x="932866" y="71469"/>
                  <a:pt x="1012372" y="97972"/>
                </a:cubicBezTo>
                <a:lnTo>
                  <a:pt x="1045029" y="108858"/>
                </a:lnTo>
                <a:lnTo>
                  <a:pt x="1077686" y="119743"/>
                </a:lnTo>
                <a:cubicBezTo>
                  <a:pt x="1116381" y="145541"/>
                  <a:pt x="1097260" y="141515"/>
                  <a:pt x="1132115" y="1415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845129" y="4107822"/>
            <a:ext cx="8382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8510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childTnLst>
                                </p:cTn>
                              </p:par>
                              <p:par>
                                <p:cTn id="72" presetID="2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3" grpId="0" animBg="1"/>
      <p:bldP spid="14" grpId="0" animBg="1"/>
      <p:bldP spid="15" grpId="0" animBg="1"/>
    </p:bldLst>
  </p:timing>
  <p:extLst mod="1"/>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4.4 Homework Quiz</a:t>
            </a:r>
            <a:endParaRPr lang="en-US" dirty="0"/>
          </a:p>
        </p:txBody>
      </p:sp>
    </p:spTree>
    <p:extLst>
      <p:ext uri="{BB962C8B-B14F-4D97-AF65-F5344CB8AC3E}">
        <p14:creationId xmlns:p14="http://schemas.microsoft.com/office/powerpoint/2010/main" val="1464080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4.5 Solve Quadratic Equations by Finding Square Roots</a:t>
            </a:r>
          </a:p>
        </p:txBody>
      </p:sp>
      <p:sp>
        <p:nvSpPr>
          <p:cNvPr id="3" name="Text Placeholder 2"/>
          <p:cNvSpPr>
            <a:spLocks noGrp="1"/>
          </p:cNvSpPr>
          <p:nvPr>
            <p:ph type="body" idx="1"/>
          </p:nvPr>
        </p:nvSpPr>
        <p:spPr/>
        <p:txBody>
          <a:bodyPr/>
          <a:lstStyle/>
          <a:p>
            <a:endParaRPr lang="en-US"/>
          </a:p>
        </p:txBody>
      </p:sp>
      <p:pic>
        <p:nvPicPr>
          <p:cNvPr id="4" name="Fib goes to Satur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4326733"/>
            <a:ext cx="609600" cy="609600"/>
          </a:xfrm>
          <a:prstGeom prst="rect">
            <a:avLst/>
          </a:prstGeom>
        </p:spPr>
      </p:pic>
    </p:spTree>
    <p:extLst>
      <p:ext uri="{BB962C8B-B14F-4D97-AF65-F5344CB8AC3E}">
        <p14:creationId xmlns:p14="http://schemas.microsoft.com/office/powerpoint/2010/main" val="222540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4.1 Graph quadratic Functions in Standard Form</a:t>
            </a:r>
          </a:p>
        </p:txBody>
      </p:sp>
      <p:sp>
        <p:nvSpPr>
          <p:cNvPr id="3" name="Content Placeholder 2"/>
          <p:cNvSpPr>
            <a:spLocks noGrp="1"/>
          </p:cNvSpPr>
          <p:nvPr>
            <p:ph sz="half" idx="1"/>
          </p:nvPr>
        </p:nvSpPr>
        <p:spPr>
          <a:xfrm>
            <a:off x="457200" y="1339445"/>
            <a:ext cx="2971800" cy="3518305"/>
          </a:xfrm>
        </p:spPr>
        <p:txBody>
          <a:bodyPr>
            <a:normAutofit fontScale="85000" lnSpcReduction="20000"/>
          </a:bodyPr>
          <a:lstStyle/>
          <a:p>
            <a:r>
              <a:rPr lang="en-US" dirty="0"/>
              <a:t>Many physical events can be modeled with quadratic equations such as projectile motion.  </a:t>
            </a:r>
          </a:p>
          <a:p>
            <a:r>
              <a:rPr lang="en-US" dirty="0"/>
              <a:t>The graph of a projectile versus time looks exactly like the path the projectile takes.</a:t>
            </a:r>
          </a:p>
          <a:p>
            <a:endParaRPr lang="en-US" dirty="0"/>
          </a:p>
        </p:txBody>
      </p:sp>
      <p:pic>
        <p:nvPicPr>
          <p:cNvPr id="5" name="Picture 4" descr="foxtrot Physics projectile motion.jpg"/>
          <p:cNvPicPr>
            <a:picLocks noChangeAspect="1"/>
          </p:cNvPicPr>
          <p:nvPr/>
        </p:nvPicPr>
        <p:blipFill>
          <a:blip r:embed="rId4" cstate="print"/>
          <a:srcRect r="50082" b="66667"/>
          <a:stretch>
            <a:fillRect/>
          </a:stretch>
        </p:blipFill>
        <p:spPr>
          <a:xfrm>
            <a:off x="4876800" y="1257300"/>
            <a:ext cx="2743200" cy="97155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6879" b="75088"/>
          <a:stretch/>
        </p:blipFill>
        <p:spPr>
          <a:xfrm>
            <a:off x="3584558" y="2342502"/>
            <a:ext cx="2575588" cy="2439048"/>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96" t="24936" r="65484" b="50128"/>
          <a:stretch/>
        </p:blipFill>
        <p:spPr>
          <a:xfrm>
            <a:off x="6096000" y="2342502"/>
            <a:ext cx="2668845" cy="244141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Algebra 2</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270092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4.5 Solve Quadratic Equations by Finding Square Roots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Find</a:t>
                </a:r>
              </a:p>
              <a:p>
                <a:pPr lvl="1"/>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a:rPr>
                          <m:t>36</m:t>
                        </m:r>
                      </m:e>
                    </m:rad>
                  </m:oMath>
                </a14:m>
                <a:endParaRPr lang="en-US" dirty="0"/>
              </a:p>
              <a:p>
                <a:pPr lvl="2"/>
                <a:r>
                  <a:rPr lang="en-US" dirty="0">
                    <a:solidFill>
                      <a:schemeClr val="accent1"/>
                    </a:solidFill>
                  </a:rPr>
                  <a:t>6</a:t>
                </a:r>
              </a:p>
              <a:p>
                <a:pPr lvl="1"/>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a:rPr>
                          <m:t>9</m:t>
                        </m:r>
                      </m:e>
                    </m:rad>
                  </m:oMath>
                </a14:m>
                <a:endParaRPr lang="en-US" dirty="0"/>
              </a:p>
              <a:p>
                <a:pPr lvl="2"/>
                <a:r>
                  <a:rPr lang="en-US" dirty="0">
                    <a:solidFill>
                      <a:schemeClr val="accent1"/>
                    </a:solidFill>
                  </a:rPr>
                  <a:t>3</a:t>
                </a:r>
              </a:p>
              <a:p>
                <a:pPr lvl="1"/>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a:rPr>
                          <m:t>4</m:t>
                        </m:r>
                      </m:e>
                    </m:rad>
                  </m:oMath>
                </a14:m>
                <a:endParaRPr lang="en-US" dirty="0"/>
              </a:p>
              <a:p>
                <a:pPr lvl="2"/>
                <a:r>
                  <a:rPr lang="en-US" dirty="0">
                    <a:solidFill>
                      <a:schemeClr val="accent1"/>
                    </a:solidFill>
                  </a:rPr>
                  <a:t>2</a:t>
                </a:r>
              </a:p>
              <a:p>
                <a:r>
                  <a:rPr lang="en-US" dirty="0"/>
                  <a:t>What do you notice? </a:t>
                </a:r>
              </a:p>
              <a:p>
                <a:pPr lvl="1"/>
                <a14:m>
                  <m:oMath xmlns:m="http://schemas.openxmlformats.org/officeDocument/2006/math">
                    <m:r>
                      <a:rPr lang="en-US" b="0" i="1" smtClean="0">
                        <a:solidFill>
                          <a:schemeClr val="accent1"/>
                        </a:solidFill>
                        <a:latin typeface="Cambria Math" panose="02040503050406030204" pitchFamily="18" charset="0"/>
                      </a:rPr>
                      <m:t>6=3×2</m:t>
                    </m:r>
                  </m:oMath>
                </a14:m>
                <a:r>
                  <a:rPr lang="en-US" dirty="0">
                    <a:solidFill>
                      <a:schemeClr val="accent1"/>
                    </a:solidFill>
                  </a:rPr>
                  <a:t> and </a:t>
                </a:r>
                <a14:m>
                  <m:oMath xmlns:m="http://schemas.openxmlformats.org/officeDocument/2006/math">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36</m:t>
                        </m:r>
                      </m:e>
                    </m:rad>
                    <m:r>
                      <a:rPr lang="en-US" b="0" i="1" smtClean="0">
                        <a:solidFill>
                          <a:schemeClr val="accent1"/>
                        </a:solidFill>
                        <a:latin typeface="Cambria Math" panose="02040503050406030204" pitchFamily="18" charset="0"/>
                      </a:rPr>
                      <m:t>=</m:t>
                    </m:r>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9</m:t>
                        </m:r>
                      </m:e>
                    </m:rad>
                    <m:r>
                      <a:rPr lang="en-US" b="0" i="1" smtClean="0">
                        <a:solidFill>
                          <a:schemeClr val="accent1"/>
                        </a:solidFill>
                        <a:latin typeface="Cambria Math" panose="02040503050406030204" pitchFamily="18" charset="0"/>
                      </a:rPr>
                      <m:t>×</m:t>
                    </m:r>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4</m:t>
                        </m:r>
                      </m:e>
                    </m:rad>
                  </m:oMath>
                </a14:m>
                <a:endParaRPr lang="en-US"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734" t="-3232" b="-3411"/>
                </a:stretch>
              </a:blipFill>
            </p:spPr>
            <p:txBody>
              <a:bodyPr/>
              <a:lstStyle/>
              <a:p>
                <a:r>
                  <a:rPr lang="en-US">
                    <a:noFill/>
                  </a:rPr>
                  <a:t> </a:t>
                </a:r>
              </a:p>
            </p:txBody>
          </p:sp>
        </mc:Fallback>
      </mc:AlternateContent>
      <p:sp>
        <p:nvSpPr>
          <p:cNvPr id="102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mod="1"/>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4.5 Solve Quadratic Equations by Finding Square Roots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Square Root Definition</a:t>
                </a:r>
              </a:p>
              <a:p>
                <a:pPr lvl="1"/>
                <a:r>
                  <a:rPr lang="en-US" dirty="0"/>
                  <a:t>If </a:t>
                </a:r>
                <a:r>
                  <a:rPr lang="en-US" i="1" dirty="0"/>
                  <a:t>a</a:t>
                </a:r>
                <a:r>
                  <a:rPr lang="en-US" baseline="30000" dirty="0"/>
                  <a:t>2</a:t>
                </a:r>
                <a:r>
                  <a:rPr lang="en-US" dirty="0"/>
                  <a:t> = </a:t>
                </a:r>
                <a:r>
                  <a:rPr lang="en-US" i="1" dirty="0"/>
                  <a:t>b</a:t>
                </a:r>
                <a:r>
                  <a:rPr lang="en-US" dirty="0"/>
                  <a:t>, then </a:t>
                </a:r>
                <a:r>
                  <a:rPr lang="en-US" i="1" dirty="0"/>
                  <a:t>a</a:t>
                </a:r>
                <a:r>
                  <a:rPr lang="en-US" dirty="0"/>
                  <a:t> is the square root of </a:t>
                </a:r>
                <a:r>
                  <a:rPr lang="en-US" i="1" dirty="0"/>
                  <a:t>b</a:t>
                </a:r>
              </a:p>
              <a:p>
                <a:pPr lvl="1"/>
                <a:r>
                  <a:rPr lang="en-US" dirty="0"/>
                  <a:t>A positive number has 2 square roots shown by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a:rPr>
                          <m:t>𝑏</m:t>
                        </m:r>
                      </m:e>
                    </m:rad>
                  </m:oMath>
                </a14:m>
                <a:r>
                  <a:rPr lang="en-US" dirty="0"/>
                  <a:t> and  </a:t>
                </a:r>
                <a14:m>
                  <m:oMath xmlns:m="http://schemas.openxmlformats.org/officeDocument/2006/math">
                    <m:r>
                      <a:rPr lang="en-US" b="0" i="1" smtClean="0">
                        <a:latin typeface="Cambria Math"/>
                      </a:rPr>
                      <m:t>−</m:t>
                    </m:r>
                    <m:rad>
                      <m:radPr>
                        <m:degHide m:val="on"/>
                        <m:ctrlPr>
                          <a:rPr lang="en-US" b="0" i="1" smtClean="0">
                            <a:latin typeface="Cambria Math" panose="02040503050406030204" pitchFamily="18" charset="0"/>
                          </a:rPr>
                        </m:ctrlPr>
                      </m:radPr>
                      <m:deg/>
                      <m:e>
                        <m:r>
                          <a:rPr lang="en-US" b="0" i="1" smtClean="0">
                            <a:latin typeface="Cambria Math"/>
                          </a:rPr>
                          <m:t>𝑏</m:t>
                        </m:r>
                      </m:e>
                    </m:rad>
                  </m:oMath>
                </a14:m>
                <a:endParaRPr lang="en-US" dirty="0"/>
              </a:p>
              <a:p>
                <a:pPr lvl="1"/>
                <a:endParaRPr lang="en-US" dirty="0"/>
              </a:p>
              <a:p>
                <a:pPr lvl="1"/>
                <a:endParaRPr lang="en-US" dirty="0"/>
              </a:p>
              <a:p>
                <a:pPr lvl="1"/>
                <a:r>
                  <a:rPr lang="en-US" dirty="0"/>
                  <a:t>Expression with radical sign is called a radical expression</a:t>
                </a:r>
              </a:p>
              <a:p>
                <a:pPr lvl="0"/>
                <a:r>
                  <a:rPr lang="en-US" dirty="0"/>
                  <a:t>Simplifying</a:t>
                </a:r>
              </a:p>
              <a:p>
                <a:pPr lvl="1"/>
                <a:r>
                  <a:rPr lang="en-US" dirty="0"/>
                  <a:t>All perfect squares taken out</a:t>
                </a:r>
              </a:p>
              <a:p>
                <a:pPr lvl="1"/>
                <a:r>
                  <a:rPr lang="en-US" dirty="0"/>
                  <a:t>No radicals in denominator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734" t="-2334" b="-3052"/>
                </a:stretch>
              </a:blipFill>
            </p:spPr>
            <p:txBody>
              <a:bodyPr/>
              <a:lstStyle/>
              <a:p>
                <a:r>
                  <a:rPr lang="en-US">
                    <a:noFill/>
                  </a:rPr>
                  <a:t> </a:t>
                </a:r>
              </a:p>
            </p:txBody>
          </p:sp>
        </mc:Fallback>
      </mc:AlternateContent>
      <p:sp>
        <p:nvSpPr>
          <p:cNvPr id="5" name="TextBox 4"/>
          <p:cNvSpPr txBox="1"/>
          <p:nvPr/>
        </p:nvSpPr>
        <p:spPr>
          <a:xfrm>
            <a:off x="6019800" y="2481491"/>
            <a:ext cx="1676400" cy="523220"/>
          </a:xfrm>
          <a:prstGeom prst="rect">
            <a:avLst/>
          </a:prstGeom>
          <a:noFill/>
        </p:spPr>
        <p:txBody>
          <a:bodyPr wrap="square" rtlCol="0">
            <a:spAutoFit/>
          </a:bodyPr>
          <a:lstStyle/>
          <a:p>
            <a:r>
              <a:rPr lang="en-US" sz="2800" dirty="0"/>
              <a:t>radicand</a:t>
            </a:r>
            <a:endParaRPr lang="en-US" dirty="0"/>
          </a:p>
        </p:txBody>
      </p:sp>
      <p:sp>
        <p:nvSpPr>
          <p:cNvPr id="6" name="TextBox 5"/>
          <p:cNvSpPr txBox="1"/>
          <p:nvPr/>
        </p:nvSpPr>
        <p:spPr>
          <a:xfrm>
            <a:off x="1905000" y="2481491"/>
            <a:ext cx="1981200" cy="523220"/>
          </a:xfrm>
          <a:prstGeom prst="rect">
            <a:avLst/>
          </a:prstGeom>
          <a:noFill/>
        </p:spPr>
        <p:txBody>
          <a:bodyPr wrap="square" rtlCol="0">
            <a:spAutoFit/>
          </a:bodyPr>
          <a:lstStyle/>
          <a:p>
            <a:r>
              <a:rPr lang="en-US" sz="2800" dirty="0"/>
              <a:t>radical sign</a:t>
            </a:r>
            <a:endParaRPr lang="en-US" dirty="0"/>
          </a:p>
        </p:txBody>
      </p:sp>
      <p:cxnSp>
        <p:nvCxnSpPr>
          <p:cNvPr id="8" name="Straight Arrow Connector 7"/>
          <p:cNvCxnSpPr>
            <a:stCxn id="6" idx="3"/>
          </p:cNvCxnSpPr>
          <p:nvPr/>
        </p:nvCxnSpPr>
        <p:spPr>
          <a:xfrm flipV="1">
            <a:off x="3886200" y="2595792"/>
            <a:ext cx="609600" cy="14730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a:stCxn id="5" idx="1"/>
          </p:cNvCxnSpPr>
          <p:nvPr/>
        </p:nvCxnSpPr>
        <p:spPr>
          <a:xfrm flipH="1" flipV="1">
            <a:off x="5486400" y="2652942"/>
            <a:ext cx="533400" cy="9015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267200" y="2343150"/>
                <a:ext cx="1411284" cy="9178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4800" b="0" i="1" smtClean="0">
                              <a:latin typeface="Cambria Math" panose="02040503050406030204" pitchFamily="18" charset="0"/>
                            </a:rPr>
                          </m:ctrlPr>
                        </m:radPr>
                        <m:deg/>
                        <m:e>
                          <m:r>
                            <a:rPr lang="en-US" sz="4800" b="0" i="1" smtClean="0">
                              <a:latin typeface="Cambria Math"/>
                            </a:rPr>
                            <m:t>36</m:t>
                          </m:r>
                        </m:e>
                      </m:ra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267200" y="2343150"/>
                <a:ext cx="1411284" cy="917880"/>
              </a:xfrm>
              <a:prstGeom prst="rect">
                <a:avLst/>
              </a:prstGeom>
              <a:blipFill rotWithShape="1">
                <a:blip r:embed="rId7"/>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p:bldP spid="6" grpId="0" uiExpand="1"/>
      <p:bldP spid="7" grpId="0"/>
    </p:bldLst>
  </p:timing>
  <p:extLst mod="1"/>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4.5 Solve Quadratic Equations by Finding Square Roots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85000" lnSpcReduction="10000"/>
              </a:bodyPr>
              <a:lstStyle/>
              <a:p>
                <a:r>
                  <a:rPr lang="en-US" dirty="0"/>
                  <a:t>Properties of square roots</a:t>
                </a:r>
              </a:p>
              <a:p>
                <a:pPr lvl="0"/>
                <a:r>
                  <a:rPr lang="en-US" dirty="0"/>
                  <a:t>Product Property</a:t>
                </a:r>
              </a:p>
              <a:p>
                <a:pPr lvl="1"/>
                <a14:m>
                  <m:oMath xmlns:m="http://schemas.openxmlformats.org/officeDocument/2006/math">
                    <m:rad>
                      <m:radPr>
                        <m:degHide m:val="on"/>
                        <m:ctrlPr>
                          <a:rPr lang="en-US" b="0" i="1" smtClean="0">
                            <a:latin typeface="Cambria Math" panose="02040503050406030204" pitchFamily="18" charset="0"/>
                            <a:sym typeface="Symbol"/>
                          </a:rPr>
                        </m:ctrlPr>
                      </m:radPr>
                      <m:deg/>
                      <m:e>
                        <m:r>
                          <a:rPr lang="en-US" b="0" i="1" smtClean="0">
                            <a:latin typeface="Cambria Math"/>
                            <a:sym typeface="Symbol"/>
                          </a:rPr>
                          <m:t>𝑎𝑏</m:t>
                        </m:r>
                      </m:e>
                    </m:rad>
                    <m:r>
                      <a:rPr lang="en-US" b="0" i="1" smtClean="0">
                        <a:latin typeface="Cambria Math"/>
                        <a:sym typeface="Symbol"/>
                      </a:rPr>
                      <m:t>=</m:t>
                    </m:r>
                    <m:rad>
                      <m:radPr>
                        <m:degHide m:val="on"/>
                        <m:ctrlPr>
                          <a:rPr lang="en-US" b="0" i="1" smtClean="0">
                            <a:latin typeface="Cambria Math" panose="02040503050406030204" pitchFamily="18" charset="0"/>
                            <a:sym typeface="Symbol"/>
                          </a:rPr>
                        </m:ctrlPr>
                      </m:radPr>
                      <m:deg/>
                      <m:e>
                        <m:r>
                          <a:rPr lang="en-US" b="0" i="1" smtClean="0">
                            <a:latin typeface="Cambria Math"/>
                            <a:sym typeface="Symbol"/>
                          </a:rPr>
                          <m:t>𝑎</m:t>
                        </m:r>
                      </m:e>
                    </m:rad>
                    <m:rad>
                      <m:radPr>
                        <m:degHide m:val="on"/>
                        <m:ctrlPr>
                          <a:rPr lang="en-US" b="0" i="1" smtClean="0">
                            <a:latin typeface="Cambria Math" panose="02040503050406030204" pitchFamily="18" charset="0"/>
                            <a:sym typeface="Symbol"/>
                          </a:rPr>
                        </m:ctrlPr>
                      </m:radPr>
                      <m:deg/>
                      <m:e>
                        <m:r>
                          <a:rPr lang="en-US" b="0" i="1" smtClean="0">
                            <a:latin typeface="Cambria Math"/>
                            <a:sym typeface="Symbol"/>
                          </a:rPr>
                          <m:t>𝑏</m:t>
                        </m:r>
                      </m:e>
                    </m:rad>
                  </m:oMath>
                </a14:m>
                <a:endParaRPr lang="en-US" dirty="0"/>
              </a:p>
              <a:p>
                <a:pPr lvl="0"/>
                <a:r>
                  <a:rPr lang="en-US" dirty="0"/>
                  <a:t>Quotient Property</a:t>
                </a:r>
              </a:p>
              <a:p>
                <a:pPr lvl="1"/>
                <a14:m>
                  <m:oMath xmlns:m="http://schemas.openxmlformats.org/officeDocument/2006/math">
                    <m:rad>
                      <m:radPr>
                        <m:degHide m:val="on"/>
                        <m:ctrlPr>
                          <a:rPr lang="en-US" b="0" i="1" smtClean="0">
                            <a:latin typeface="Cambria Math" panose="02040503050406030204" pitchFamily="18" charset="0"/>
                            <a:sym typeface="Symbol"/>
                          </a:rPr>
                        </m:ctrlPr>
                      </m:radPr>
                      <m:deg/>
                      <m:e>
                        <m:f>
                          <m:fPr>
                            <m:ctrlPr>
                              <a:rPr lang="en-US" b="0" i="1" smtClean="0">
                                <a:latin typeface="Cambria Math" panose="02040503050406030204" pitchFamily="18" charset="0"/>
                                <a:sym typeface="Symbol"/>
                              </a:rPr>
                            </m:ctrlPr>
                          </m:fPr>
                          <m:num>
                            <m:r>
                              <a:rPr lang="en-US" b="0" i="1" smtClean="0">
                                <a:latin typeface="Cambria Math"/>
                                <a:sym typeface="Symbol"/>
                              </a:rPr>
                              <m:t>𝑎</m:t>
                            </m:r>
                          </m:num>
                          <m:den>
                            <m:r>
                              <a:rPr lang="en-US" b="0" i="1" smtClean="0">
                                <a:latin typeface="Cambria Math"/>
                                <a:sym typeface="Symbol"/>
                              </a:rPr>
                              <m:t>𝑏</m:t>
                            </m:r>
                          </m:den>
                        </m:f>
                      </m:e>
                    </m:rad>
                    <m:r>
                      <a:rPr lang="en-US" b="0" i="1" smtClean="0">
                        <a:latin typeface="Cambria Math"/>
                        <a:sym typeface="Symbol"/>
                      </a:rPr>
                      <m:t>=</m:t>
                    </m:r>
                    <m:f>
                      <m:fPr>
                        <m:ctrlPr>
                          <a:rPr lang="en-US" b="0" i="1" smtClean="0">
                            <a:latin typeface="Cambria Math" panose="02040503050406030204" pitchFamily="18" charset="0"/>
                            <a:sym typeface="Symbol"/>
                          </a:rPr>
                        </m:ctrlPr>
                      </m:fPr>
                      <m:num>
                        <m:rad>
                          <m:radPr>
                            <m:degHide m:val="on"/>
                            <m:ctrlPr>
                              <a:rPr lang="en-US" b="0" i="1" smtClean="0">
                                <a:latin typeface="Cambria Math" panose="02040503050406030204" pitchFamily="18" charset="0"/>
                                <a:sym typeface="Symbol"/>
                              </a:rPr>
                            </m:ctrlPr>
                          </m:radPr>
                          <m:deg/>
                          <m:e>
                            <m:r>
                              <a:rPr lang="en-US" b="0" i="1" smtClean="0">
                                <a:latin typeface="Cambria Math"/>
                                <a:sym typeface="Symbol"/>
                              </a:rPr>
                              <m:t>𝑎</m:t>
                            </m:r>
                          </m:e>
                        </m:rad>
                      </m:num>
                      <m:den>
                        <m:rad>
                          <m:radPr>
                            <m:degHide m:val="on"/>
                            <m:ctrlPr>
                              <a:rPr lang="en-US" b="0" i="1" smtClean="0">
                                <a:latin typeface="Cambria Math" panose="02040503050406030204" pitchFamily="18" charset="0"/>
                                <a:sym typeface="Symbol"/>
                              </a:rPr>
                            </m:ctrlPr>
                          </m:radPr>
                          <m:deg/>
                          <m:e>
                            <m:r>
                              <a:rPr lang="en-US" b="0" i="1" smtClean="0">
                                <a:latin typeface="Cambria Math"/>
                                <a:sym typeface="Symbol"/>
                              </a:rPr>
                              <m:t>𝑏</m:t>
                            </m:r>
                          </m:e>
                        </m:rad>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6"/>
                <a:stretch>
                  <a:fillRect l="-2564" t="-14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85000" lnSpcReduction="10000"/>
              </a:bodyPr>
              <a:lstStyle/>
              <a:p>
                <a:pPr lvl="0"/>
                <a:r>
                  <a:rPr lang="en-US" dirty="0"/>
                  <a:t>Simplify</a:t>
                </a:r>
              </a:p>
              <a:p>
                <a:pPr lvl="1"/>
                <a14:m>
                  <m:oMath xmlns:m="http://schemas.openxmlformats.org/officeDocument/2006/math">
                    <m:rad>
                      <m:radPr>
                        <m:degHide m:val="on"/>
                        <m:ctrlPr>
                          <a:rPr lang="en-US" i="1">
                            <a:latin typeface="Cambria Math" panose="02040503050406030204" pitchFamily="18" charset="0"/>
                            <a:sym typeface="Symbol"/>
                          </a:rPr>
                        </m:ctrlPr>
                      </m:radPr>
                      <m:deg/>
                      <m:e>
                        <m:r>
                          <a:rPr lang="en-US" i="1">
                            <a:latin typeface="Cambria Math"/>
                            <a:sym typeface="Symbol"/>
                          </a:rPr>
                          <m:t>500</m:t>
                        </m:r>
                      </m:e>
                    </m:rad>
                  </m:oMath>
                </a14:m>
                <a:endParaRPr lang="en-US" dirty="0"/>
              </a:p>
              <a:p>
                <a:pPr lvl="2"/>
                <a14:m>
                  <m:oMath xmlns:m="http://schemas.openxmlformats.org/officeDocument/2006/math">
                    <m:rad>
                      <m:radPr>
                        <m:degHide m:val="on"/>
                        <m:ctrlPr>
                          <a:rPr lang="en-US" b="0" i="1" dirty="0" smtClean="0">
                            <a:solidFill>
                              <a:schemeClr val="accent1"/>
                            </a:solidFill>
                            <a:latin typeface="Cambria Math" panose="02040503050406030204" pitchFamily="18" charset="0"/>
                            <a:sym typeface="Symbol"/>
                          </a:rPr>
                        </m:ctrlPr>
                      </m:radPr>
                      <m:deg/>
                      <m:e>
                        <m:r>
                          <a:rPr lang="en-US" b="0" i="1" dirty="0" smtClean="0">
                            <a:solidFill>
                              <a:schemeClr val="accent1"/>
                            </a:solidFill>
                            <a:latin typeface="Cambria Math" panose="02040503050406030204" pitchFamily="18" charset="0"/>
                            <a:sym typeface="Symbol"/>
                          </a:rPr>
                          <m:t>100</m:t>
                        </m:r>
                      </m:e>
                    </m:rad>
                    <m:rad>
                      <m:radPr>
                        <m:degHide m:val="on"/>
                        <m:ctrlPr>
                          <a:rPr lang="en-US" b="0" i="1" dirty="0" smtClean="0">
                            <a:solidFill>
                              <a:schemeClr val="accent1"/>
                            </a:solidFill>
                            <a:latin typeface="Cambria Math" panose="02040503050406030204" pitchFamily="18" charset="0"/>
                            <a:sym typeface="Symbol"/>
                          </a:rPr>
                        </m:ctrlPr>
                      </m:radPr>
                      <m:deg/>
                      <m:e>
                        <m:r>
                          <a:rPr lang="en-US" b="0" i="1" dirty="0" smtClean="0">
                            <a:solidFill>
                              <a:schemeClr val="accent1"/>
                            </a:solidFill>
                            <a:latin typeface="Cambria Math" panose="02040503050406030204" pitchFamily="18" charset="0"/>
                            <a:sym typeface="Symbol"/>
                          </a:rPr>
                          <m:t>5</m:t>
                        </m:r>
                      </m:e>
                    </m:rad>
                  </m:oMath>
                </a14:m>
                <a:endParaRPr lang="en-US" dirty="0">
                  <a:solidFill>
                    <a:schemeClr val="accent1"/>
                  </a:solidFill>
                </a:endParaRPr>
              </a:p>
              <a:p>
                <a:pPr lvl="2"/>
                <a14:m>
                  <m:oMath xmlns:m="http://schemas.openxmlformats.org/officeDocument/2006/math">
                    <m:r>
                      <a:rPr lang="en-US" i="1" dirty="0" smtClean="0">
                        <a:solidFill>
                          <a:schemeClr val="accent1"/>
                        </a:solidFill>
                        <a:latin typeface="Cambria Math" panose="02040503050406030204" pitchFamily="18" charset="0"/>
                      </a:rPr>
                      <m:t>10</m:t>
                    </m:r>
                    <m:rad>
                      <m:radPr>
                        <m:degHide m:val="on"/>
                        <m:ctrlPr>
                          <a:rPr lang="en-US" b="0" i="1" dirty="0" smtClean="0">
                            <a:solidFill>
                              <a:schemeClr val="accent1"/>
                            </a:solidFill>
                            <a:latin typeface="Cambria Math" panose="02040503050406030204" pitchFamily="18" charset="0"/>
                          </a:rPr>
                        </m:ctrlPr>
                      </m:radPr>
                      <m:deg/>
                      <m:e>
                        <m:r>
                          <a:rPr lang="en-US" i="1" dirty="0" smtClean="0">
                            <a:solidFill>
                              <a:schemeClr val="accent1"/>
                            </a:solidFill>
                            <a:latin typeface="Cambria Math" panose="02040503050406030204" pitchFamily="18" charset="0"/>
                          </a:rPr>
                          <m:t>5</m:t>
                        </m:r>
                      </m:e>
                    </m:rad>
                  </m:oMath>
                </a14:m>
                <a:endParaRPr lang="en-US" dirty="0">
                  <a:solidFill>
                    <a:schemeClr val="accent1"/>
                  </a:solidFill>
                </a:endParaRPr>
              </a:p>
              <a:p>
                <a:pPr lvl="1"/>
                <a14:m>
                  <m:oMath xmlns:m="http://schemas.openxmlformats.org/officeDocument/2006/math">
                    <m:r>
                      <a:rPr lang="en-US" i="1">
                        <a:latin typeface="Cambria Math"/>
                      </a:rPr>
                      <m:t>3</m:t>
                    </m:r>
                    <m:rad>
                      <m:radPr>
                        <m:degHide m:val="on"/>
                        <m:ctrlPr>
                          <a:rPr lang="en-US" i="1">
                            <a:latin typeface="Cambria Math" panose="02040503050406030204" pitchFamily="18" charset="0"/>
                          </a:rPr>
                        </m:ctrlPr>
                      </m:radPr>
                      <m:deg/>
                      <m:e>
                        <m:r>
                          <a:rPr lang="en-US" i="1">
                            <a:latin typeface="Cambria Math"/>
                          </a:rPr>
                          <m:t>12</m:t>
                        </m:r>
                      </m:e>
                    </m:rad>
                    <m:rad>
                      <m:radPr>
                        <m:degHide m:val="on"/>
                        <m:ctrlPr>
                          <a:rPr lang="en-US" i="1">
                            <a:latin typeface="Cambria Math" panose="02040503050406030204" pitchFamily="18" charset="0"/>
                          </a:rPr>
                        </m:ctrlPr>
                      </m:radPr>
                      <m:deg/>
                      <m:e>
                        <m:r>
                          <a:rPr lang="en-US" i="1">
                            <a:latin typeface="Cambria Math"/>
                          </a:rPr>
                          <m:t>6</m:t>
                        </m:r>
                      </m:e>
                    </m:rad>
                  </m:oMath>
                </a14:m>
                <a:endParaRPr lang="en-US" dirty="0"/>
              </a:p>
              <a:p>
                <a:pPr lvl="2"/>
                <a14:m>
                  <m:oMath xmlns:m="http://schemas.openxmlformats.org/officeDocument/2006/math">
                    <m:r>
                      <a:rPr lang="en-US" b="0" i="1" smtClean="0">
                        <a:solidFill>
                          <a:schemeClr val="accent1"/>
                        </a:solidFill>
                        <a:latin typeface="Cambria Math" panose="02040503050406030204" pitchFamily="18" charset="0"/>
                      </a:rPr>
                      <m:t>3</m:t>
                    </m:r>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72</m:t>
                        </m:r>
                      </m:e>
                    </m:rad>
                  </m:oMath>
                </a14:m>
                <a:endParaRPr lang="en-US" b="0" dirty="0">
                  <a:solidFill>
                    <a:schemeClr val="accent1"/>
                  </a:solidFill>
                </a:endParaRPr>
              </a:p>
              <a:p>
                <a:pPr lvl="2"/>
                <a14:m>
                  <m:oMath xmlns:m="http://schemas.openxmlformats.org/officeDocument/2006/math">
                    <m:r>
                      <a:rPr lang="en-US" b="0" i="1" smtClean="0">
                        <a:solidFill>
                          <a:schemeClr val="accent1"/>
                        </a:solidFill>
                        <a:latin typeface="Cambria Math" panose="02040503050406030204" pitchFamily="18" charset="0"/>
                      </a:rPr>
                      <m:t>3</m:t>
                    </m:r>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36</m:t>
                        </m:r>
                      </m:e>
                    </m:rad>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2</m:t>
                        </m:r>
                      </m:e>
                    </m:rad>
                  </m:oMath>
                </a14:m>
                <a:endParaRPr lang="en-US" b="0" dirty="0">
                  <a:solidFill>
                    <a:schemeClr val="accent1"/>
                  </a:solidFill>
                </a:endParaRPr>
              </a:p>
              <a:p>
                <a:pPr lvl="2"/>
                <a14:m>
                  <m:oMath xmlns:m="http://schemas.openxmlformats.org/officeDocument/2006/math">
                    <m:r>
                      <a:rPr lang="en-US" b="0" i="1" smtClean="0">
                        <a:solidFill>
                          <a:schemeClr val="accent1"/>
                        </a:solidFill>
                        <a:latin typeface="Cambria Math" panose="02040503050406030204" pitchFamily="18" charset="0"/>
                      </a:rPr>
                      <m:t>3</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6</m:t>
                        </m:r>
                      </m:e>
                    </m:d>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2</m:t>
                        </m:r>
                      </m:e>
                    </m:rad>
                  </m:oMath>
                </a14:m>
                <a:endParaRPr lang="en-US" b="0" dirty="0">
                  <a:solidFill>
                    <a:schemeClr val="accent1"/>
                  </a:solidFill>
                </a:endParaRPr>
              </a:p>
              <a:p>
                <a:pPr lvl="2"/>
                <a14:m>
                  <m:oMath xmlns:m="http://schemas.openxmlformats.org/officeDocument/2006/math">
                    <m:r>
                      <a:rPr lang="en-US" b="0" i="1" smtClean="0">
                        <a:solidFill>
                          <a:schemeClr val="accent1"/>
                        </a:solidFill>
                        <a:latin typeface="Cambria Math" panose="02040503050406030204" pitchFamily="18" charset="0"/>
                      </a:rPr>
                      <m:t>18</m:t>
                    </m:r>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2</m:t>
                        </m:r>
                      </m:e>
                    </m:rad>
                  </m:oMath>
                </a14:m>
                <a:endParaRPr lang="en-US" dirty="0">
                  <a:solidFill>
                    <a:schemeClr val="accent1"/>
                  </a:solidFill>
                </a:endParaRP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1900" t="-2513"/>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4.5 Solve Quadratic Equations by Finding Square Roots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a:t>Simplify</a:t>
                </a:r>
              </a:p>
              <a:p>
                <a:pPr lvl="1"/>
                <a14:m>
                  <m:oMath xmlns:m="http://schemas.openxmlformats.org/officeDocument/2006/math">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a:rPr>
                              <m:t>25</m:t>
                            </m:r>
                          </m:num>
                          <m:den>
                            <m:r>
                              <a:rPr lang="en-US" b="0" i="1" smtClean="0">
                                <a:latin typeface="Cambria Math"/>
                              </a:rPr>
                              <m:t>3</m:t>
                            </m:r>
                          </m:den>
                        </m:f>
                      </m:e>
                    </m:rad>
                  </m:oMath>
                </a14:m>
                <a:endParaRPr lang="en-US" dirty="0"/>
              </a:p>
              <a:p>
                <a:pPr lvl="2"/>
                <a14:m>
                  <m:oMath xmlns:m="http://schemas.openxmlformats.org/officeDocument/2006/math">
                    <m:f>
                      <m:fPr>
                        <m:ctrlPr>
                          <a:rPr lang="en-US" i="1" dirty="0" smtClean="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5</m:t>
                        </m:r>
                      </m:num>
                      <m:den>
                        <m:rad>
                          <m:radPr>
                            <m:degHide m:val="on"/>
                            <m:ctrlPr>
                              <a:rPr lang="en-US" b="0" i="1" dirty="0" smtClean="0">
                                <a:solidFill>
                                  <a:schemeClr val="accent1"/>
                                </a:solidFill>
                                <a:latin typeface="Cambria Math" panose="02040503050406030204" pitchFamily="18" charset="0"/>
                              </a:rPr>
                            </m:ctrlPr>
                          </m:radPr>
                          <m:deg/>
                          <m:e>
                            <m:r>
                              <a:rPr lang="en-US" i="1" dirty="0">
                                <a:solidFill>
                                  <a:schemeClr val="accent1"/>
                                </a:solidFill>
                                <a:latin typeface="Cambria Math" panose="02040503050406030204" pitchFamily="18" charset="0"/>
                              </a:rPr>
                              <m:t>3</m:t>
                            </m:r>
                          </m:e>
                        </m:rad>
                      </m:den>
                    </m:f>
                  </m:oMath>
                </a14:m>
                <a:endParaRPr lang="en-US" b="0" i="1" dirty="0">
                  <a:solidFill>
                    <a:schemeClr val="accent1"/>
                  </a:solidFill>
                  <a:latin typeface="Cambria Math" panose="02040503050406030204" pitchFamily="18" charset="0"/>
                </a:endParaRPr>
              </a:p>
              <a:p>
                <a:pPr lvl="2"/>
                <a14:m>
                  <m:oMath xmlns:m="http://schemas.openxmlformats.org/officeDocument/2006/math">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5</m:t>
                        </m:r>
                        <m:rad>
                          <m:radPr>
                            <m:degHide m:val="on"/>
                            <m:ctrlPr>
                              <a:rPr lang="en-US" b="0" i="1" dirty="0" smtClean="0">
                                <a:solidFill>
                                  <a:schemeClr val="accent1"/>
                                </a:solidFill>
                                <a:latin typeface="Cambria Math" panose="02040503050406030204" pitchFamily="18" charset="0"/>
                              </a:rPr>
                            </m:ctrlPr>
                          </m:radPr>
                          <m:deg/>
                          <m:e>
                            <m:r>
                              <a:rPr lang="en-US" i="1" dirty="0">
                                <a:solidFill>
                                  <a:schemeClr val="accent1"/>
                                </a:solidFill>
                                <a:latin typeface="Cambria Math" panose="02040503050406030204" pitchFamily="18" charset="0"/>
                              </a:rPr>
                              <m:t>3</m:t>
                            </m:r>
                          </m:e>
                        </m:rad>
                      </m:num>
                      <m:den>
                        <m:rad>
                          <m:radPr>
                            <m:degHide m:val="on"/>
                            <m:ctrlPr>
                              <a:rPr lang="en-US" b="0" i="1" dirty="0" smtClean="0">
                                <a:solidFill>
                                  <a:schemeClr val="accent1"/>
                                </a:solidFill>
                                <a:latin typeface="Cambria Math" panose="02040503050406030204" pitchFamily="18" charset="0"/>
                              </a:rPr>
                            </m:ctrlPr>
                          </m:radPr>
                          <m:deg/>
                          <m:e>
                            <m:r>
                              <a:rPr lang="en-US" i="1" dirty="0">
                                <a:solidFill>
                                  <a:schemeClr val="accent1"/>
                                </a:solidFill>
                                <a:latin typeface="Cambria Math" panose="02040503050406030204" pitchFamily="18" charset="0"/>
                              </a:rPr>
                              <m:t>3</m:t>
                            </m:r>
                          </m:e>
                        </m:rad>
                        <m:rad>
                          <m:radPr>
                            <m:degHide m:val="on"/>
                            <m:ctrlPr>
                              <a:rPr lang="en-US" b="0" i="1" dirty="0" smtClean="0">
                                <a:solidFill>
                                  <a:schemeClr val="accent1"/>
                                </a:solidFill>
                                <a:latin typeface="Cambria Math" panose="02040503050406030204" pitchFamily="18" charset="0"/>
                              </a:rPr>
                            </m:ctrlPr>
                          </m:radPr>
                          <m:deg/>
                          <m:e>
                            <m:r>
                              <a:rPr lang="en-US" i="1" dirty="0">
                                <a:solidFill>
                                  <a:schemeClr val="accent1"/>
                                </a:solidFill>
                                <a:latin typeface="Cambria Math" panose="02040503050406030204" pitchFamily="18" charset="0"/>
                              </a:rPr>
                              <m:t>3</m:t>
                            </m:r>
                          </m:e>
                        </m:rad>
                      </m:den>
                    </m:f>
                  </m:oMath>
                </a14:m>
                <a:endParaRPr lang="en-US" b="0" i="1" dirty="0">
                  <a:solidFill>
                    <a:schemeClr val="accent1"/>
                  </a:solidFill>
                  <a:latin typeface="Cambria Math" panose="02040503050406030204" pitchFamily="18" charset="0"/>
                </a:endParaRPr>
              </a:p>
              <a:p>
                <a:pPr lvl="2"/>
                <a14:m>
                  <m:oMath xmlns:m="http://schemas.openxmlformats.org/officeDocument/2006/math">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5</m:t>
                        </m:r>
                        <m:rad>
                          <m:radPr>
                            <m:degHide m:val="on"/>
                            <m:ctrlPr>
                              <a:rPr lang="en-US" b="0" i="1" dirty="0" smtClean="0">
                                <a:solidFill>
                                  <a:schemeClr val="accent1"/>
                                </a:solidFill>
                                <a:latin typeface="Cambria Math" panose="02040503050406030204" pitchFamily="18" charset="0"/>
                              </a:rPr>
                            </m:ctrlPr>
                          </m:radPr>
                          <m:deg/>
                          <m:e>
                            <m:r>
                              <a:rPr lang="en-US" i="1" dirty="0">
                                <a:solidFill>
                                  <a:schemeClr val="accent1"/>
                                </a:solidFill>
                                <a:latin typeface="Cambria Math" panose="02040503050406030204" pitchFamily="18" charset="0"/>
                              </a:rPr>
                              <m:t>3</m:t>
                            </m:r>
                          </m:e>
                        </m:rad>
                      </m:num>
                      <m:den>
                        <m:r>
                          <a:rPr lang="en-US" i="1" dirty="0">
                            <a:solidFill>
                              <a:schemeClr val="accent1"/>
                            </a:solidFill>
                            <a:latin typeface="Cambria Math" panose="02040503050406030204" pitchFamily="18" charset="0"/>
                          </a:rPr>
                          <m:t>3</m:t>
                        </m:r>
                      </m:den>
                    </m:f>
                  </m:oMath>
                </a14:m>
                <a:endParaRPr lang="en-US" dirty="0">
                  <a:solidFill>
                    <a:schemeClr val="accent1"/>
                  </a:solidFill>
                </a:endParaRPr>
              </a:p>
              <a:p>
                <a:pPr lvl="1"/>
                <a:endParaRPr lang="en-US" dirty="0"/>
              </a:p>
              <a:p>
                <a:pPr lvl="1"/>
                <a:endParaRPr lang="en-US" dirty="0"/>
              </a:p>
              <a:p>
                <a:pPr lvl="1"/>
                <a:endParaRPr lang="en-US" dirty="0"/>
              </a:p>
              <a:p>
                <a:pPr lvl="1"/>
                <a:endParaRPr lang="en-US" dirty="0"/>
              </a:p>
              <a:p>
                <a:pPr lvl="1"/>
                <a:endParaRPr lang="en-US" dirty="0">
                  <a:sym typeface="Symbol"/>
                </a:endParaRPr>
              </a:p>
              <a:p>
                <a:pPr lvl="1"/>
                <a:endParaRPr lang="en-US" dirty="0">
                  <a:sym typeface="Symbol"/>
                </a:endParaRPr>
              </a:p>
              <a:p>
                <a:pPr lvl="1"/>
                <a:endParaRPr lang="en-US" dirty="0">
                  <a:sym typeface="Symbol"/>
                </a:endParaRPr>
              </a:p>
              <a:p>
                <a:pPr lvl="1">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439"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a:bodyPr>
              <a:lstStyle/>
              <a:p>
                <a14:m>
                  <m:oMath xmlns:m="http://schemas.openxmlformats.org/officeDocument/2006/math">
                    <m:f>
                      <m:fPr>
                        <m:ctrlPr>
                          <a:rPr lang="en-US" i="1" smtClean="0">
                            <a:latin typeface="Cambria Math" panose="02040503050406030204" pitchFamily="18" charset="0"/>
                          </a:rPr>
                        </m:ctrlPr>
                      </m:fPr>
                      <m:num>
                        <m:r>
                          <a:rPr lang="en-US" i="1">
                            <a:latin typeface="Cambria Math"/>
                          </a:rPr>
                          <m:t>5</m:t>
                        </m:r>
                      </m:num>
                      <m:den>
                        <m:r>
                          <a:rPr lang="en-US" i="1">
                            <a:latin typeface="Cambria Math"/>
                          </a:rPr>
                          <m:t>2+</m:t>
                        </m:r>
                        <m:rad>
                          <m:radPr>
                            <m:degHide m:val="on"/>
                            <m:ctrlPr>
                              <a:rPr lang="en-US" i="1">
                                <a:latin typeface="Cambria Math" panose="02040503050406030204" pitchFamily="18" charset="0"/>
                              </a:rPr>
                            </m:ctrlPr>
                          </m:radPr>
                          <m:deg/>
                          <m:e>
                            <m:r>
                              <a:rPr lang="en-US" i="1">
                                <a:latin typeface="Cambria Math"/>
                              </a:rPr>
                              <m:t>3</m:t>
                            </m:r>
                          </m:e>
                        </m:rad>
                      </m:den>
                    </m:f>
                  </m:oMath>
                </a14:m>
                <a:endParaRPr lang="en-US" dirty="0"/>
              </a:p>
              <a:p>
                <a:pPr lvl="1"/>
                <a14:m>
                  <m:oMath xmlns:m="http://schemas.openxmlformats.org/officeDocument/2006/math">
                    <m:f>
                      <m:fPr>
                        <m:ctrlPr>
                          <a:rPr lang="en-US" i="1" smtClean="0">
                            <a:solidFill>
                              <a:schemeClr val="accent1"/>
                            </a:solidFill>
                            <a:latin typeface="Cambria Math" panose="02040503050406030204" pitchFamily="18" charset="0"/>
                          </a:rPr>
                        </m:ctrlPr>
                      </m:fPr>
                      <m:num>
                        <m:r>
                          <a:rPr lang="en-US" i="1">
                            <a:solidFill>
                              <a:schemeClr val="accent1"/>
                            </a:solidFill>
                            <a:latin typeface="Cambria Math"/>
                          </a:rPr>
                          <m:t>5</m:t>
                        </m:r>
                        <m:d>
                          <m:dPr>
                            <m:ctrlPr>
                              <a:rPr lang="en-US" i="1">
                                <a:solidFill>
                                  <a:schemeClr val="accent1"/>
                                </a:solidFill>
                                <a:latin typeface="Cambria Math" panose="02040503050406030204" pitchFamily="18" charset="0"/>
                              </a:rPr>
                            </m:ctrlPr>
                          </m:dPr>
                          <m:e>
                            <m:r>
                              <a:rPr lang="en-US" i="1">
                                <a:solidFill>
                                  <a:schemeClr val="accent1"/>
                                </a:solidFill>
                                <a:latin typeface="Cambria Math"/>
                              </a:rPr>
                              <m:t>2−</m:t>
                            </m:r>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a:rPr>
                                  <m:t>3</m:t>
                                </m:r>
                              </m:e>
                            </m:rad>
                          </m:e>
                        </m:d>
                      </m:num>
                      <m:den>
                        <m:d>
                          <m:dPr>
                            <m:ctrlPr>
                              <a:rPr lang="en-US" i="1">
                                <a:solidFill>
                                  <a:schemeClr val="accent1"/>
                                </a:solidFill>
                                <a:latin typeface="Cambria Math" panose="02040503050406030204" pitchFamily="18" charset="0"/>
                              </a:rPr>
                            </m:ctrlPr>
                          </m:dPr>
                          <m:e>
                            <m:r>
                              <a:rPr lang="en-US" i="1">
                                <a:solidFill>
                                  <a:schemeClr val="accent1"/>
                                </a:solidFill>
                                <a:latin typeface="Cambria Math"/>
                              </a:rPr>
                              <m:t>2+</m:t>
                            </m:r>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a:rPr>
                                  <m:t>3</m:t>
                                </m:r>
                              </m:e>
                            </m:rad>
                          </m:e>
                        </m:d>
                        <m:d>
                          <m:dPr>
                            <m:ctrlPr>
                              <a:rPr lang="en-US" i="1">
                                <a:solidFill>
                                  <a:schemeClr val="accent1"/>
                                </a:solidFill>
                                <a:latin typeface="Cambria Math" panose="02040503050406030204" pitchFamily="18" charset="0"/>
                              </a:rPr>
                            </m:ctrlPr>
                          </m:dPr>
                          <m:e>
                            <m:r>
                              <a:rPr lang="en-US" i="1">
                                <a:solidFill>
                                  <a:schemeClr val="accent1"/>
                                </a:solidFill>
                                <a:latin typeface="Cambria Math"/>
                              </a:rPr>
                              <m:t>2−</m:t>
                            </m:r>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a:rPr>
                                  <m:t>3</m:t>
                                </m:r>
                              </m:e>
                            </m:rad>
                          </m:e>
                        </m:d>
                      </m:den>
                    </m:f>
                  </m:oMath>
                </a14:m>
                <a:endParaRPr lang="en-US" i="1" dirty="0">
                  <a:solidFill>
                    <a:schemeClr val="accent1"/>
                  </a:solidFill>
                  <a:latin typeface="Cambria Math" panose="02040503050406030204" pitchFamily="18" charset="0"/>
                </a:endParaRPr>
              </a:p>
              <a:p>
                <a:pPr lvl="1"/>
                <a14:m>
                  <m:oMath xmlns:m="http://schemas.openxmlformats.org/officeDocument/2006/math">
                    <m:f>
                      <m:fPr>
                        <m:ctrlPr>
                          <a:rPr lang="en-US" i="1">
                            <a:solidFill>
                              <a:schemeClr val="accent1"/>
                            </a:solidFill>
                            <a:latin typeface="Cambria Math" panose="02040503050406030204" pitchFamily="18" charset="0"/>
                          </a:rPr>
                        </m:ctrlPr>
                      </m:fPr>
                      <m:num>
                        <m:r>
                          <a:rPr lang="en-US" i="1">
                            <a:solidFill>
                              <a:schemeClr val="accent1"/>
                            </a:solidFill>
                            <a:latin typeface="Cambria Math"/>
                          </a:rPr>
                          <m:t>10−5</m:t>
                        </m:r>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a:rPr>
                              <m:t>3</m:t>
                            </m:r>
                          </m:e>
                        </m:rad>
                      </m:num>
                      <m:den>
                        <m:r>
                          <a:rPr lang="en-US" i="1">
                            <a:solidFill>
                              <a:schemeClr val="accent1"/>
                            </a:solidFill>
                            <a:latin typeface="Cambria Math"/>
                          </a:rPr>
                          <m:t>4−3</m:t>
                        </m:r>
                      </m:den>
                    </m:f>
                  </m:oMath>
                </a14:m>
                <a:endParaRPr lang="en-US" i="1" dirty="0">
                  <a:solidFill>
                    <a:schemeClr val="accent1"/>
                  </a:solidFill>
                  <a:latin typeface="Cambria Math" panose="02040503050406030204" pitchFamily="18" charset="0"/>
                </a:endParaRPr>
              </a:p>
              <a:p>
                <a:pPr lvl="1"/>
                <a14:m>
                  <m:oMath xmlns:m="http://schemas.openxmlformats.org/officeDocument/2006/math">
                    <m:r>
                      <a:rPr lang="en-US" i="1">
                        <a:solidFill>
                          <a:schemeClr val="accent1"/>
                        </a:solidFill>
                        <a:latin typeface="Cambria Math"/>
                      </a:rPr>
                      <m:t>10−5</m:t>
                    </m:r>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a:rPr>
                          <m:t>3</m:t>
                        </m:r>
                      </m:e>
                    </m:rad>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28800" y="2919635"/>
                <a:ext cx="2667000" cy="1226426"/>
              </a:xfrm>
              <a:prstGeom prst="rect">
                <a:avLst/>
              </a:prstGeom>
              <a:noFill/>
            </p:spPr>
            <p:txBody>
              <a:bodyPr wrap="square" rtlCol="0">
                <a:spAutoFit/>
              </a:bodyPr>
              <a:lstStyle/>
              <a:p>
                <a:r>
                  <a:rPr lang="en-US" dirty="0"/>
                  <a:t>Multiply top and bottom by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oMath>
                </a14:m>
                <a:r>
                  <a:rPr lang="en-US" dirty="0"/>
                  <a:t> to remove the radical from the denominator.</a:t>
                </a:r>
              </a:p>
            </p:txBody>
          </p:sp>
        </mc:Choice>
        <mc:Fallback xmlns="">
          <p:sp>
            <p:nvSpPr>
              <p:cNvPr id="5" name="TextBox 4"/>
              <p:cNvSpPr txBox="1">
                <a:spLocks noRot="1" noChangeAspect="1" noMove="1" noResize="1" noEditPoints="1" noAdjustHandles="1" noChangeArrowheads="1" noChangeShapeType="1" noTextEdit="1"/>
              </p:cNvSpPr>
              <p:nvPr/>
            </p:nvSpPr>
            <p:spPr>
              <a:xfrm>
                <a:off x="1828800" y="2919635"/>
                <a:ext cx="2667000" cy="1226426"/>
              </a:xfrm>
              <a:prstGeom prst="rect">
                <a:avLst/>
              </a:prstGeom>
              <a:blipFill>
                <a:blip r:embed="rId8"/>
                <a:stretch>
                  <a:fillRect l="-1826" t="-3483" b="-69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14600" y="2147252"/>
                <a:ext cx="2667000" cy="1248675"/>
              </a:xfrm>
              <a:prstGeom prst="rect">
                <a:avLst/>
              </a:prstGeom>
              <a:noFill/>
            </p:spPr>
            <p:txBody>
              <a:bodyPr wrap="square" rtlCol="0">
                <a:spAutoFit/>
              </a:bodyPr>
              <a:lstStyle/>
              <a:p>
                <a:r>
                  <a:rPr lang="en-US" dirty="0"/>
                  <a:t>Multiply top and bottom by conjugate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e>
                    </m:d>
                  </m:oMath>
                </a14:m>
                <a:r>
                  <a:rPr lang="en-US" dirty="0"/>
                  <a:t> to remove the radical from the denominator.</a:t>
                </a:r>
              </a:p>
            </p:txBody>
          </p:sp>
        </mc:Choice>
        <mc:Fallback xmlns="">
          <p:sp>
            <p:nvSpPr>
              <p:cNvPr id="6" name="TextBox 5"/>
              <p:cNvSpPr txBox="1">
                <a:spLocks noRot="1" noChangeAspect="1" noMove="1" noResize="1" noEditPoints="1" noAdjustHandles="1" noChangeArrowheads="1" noChangeShapeType="1" noTextEdit="1"/>
              </p:cNvSpPr>
              <p:nvPr/>
            </p:nvSpPr>
            <p:spPr>
              <a:xfrm>
                <a:off x="2514600" y="2147252"/>
                <a:ext cx="2667000" cy="1248675"/>
              </a:xfrm>
              <a:prstGeom prst="rect">
                <a:avLst/>
              </a:prstGeom>
              <a:blipFill>
                <a:blip r:embed="rId9"/>
                <a:stretch>
                  <a:fillRect l="-2059" t="-2927" r="-1144" b="-6341"/>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0"/>
                            </p:stCondLst>
                            <p:childTnLst>
                              <p:par>
                                <p:cTn id="26" presetID="10" presetClass="exit" presetSubtype="0" fill="hold" grpId="1"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p:bldP spid="5" grpId="1"/>
      <p:bldP spid="6" grpId="0"/>
    </p:bldLst>
  </p:timing>
  <p:extLst mod="1"/>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4.5 Solve Quadratic Equations by Finding Square Roots</a:t>
            </a:r>
          </a:p>
        </p:txBody>
      </p:sp>
      <p:sp>
        <p:nvSpPr>
          <p:cNvPr id="3" name="Content Placeholder 2"/>
          <p:cNvSpPr>
            <a:spLocks noGrp="1"/>
          </p:cNvSpPr>
          <p:nvPr>
            <p:ph sz="half" idx="1"/>
          </p:nvPr>
        </p:nvSpPr>
        <p:spPr/>
        <p:txBody>
          <a:bodyPr>
            <a:normAutofit fontScale="62500" lnSpcReduction="20000"/>
          </a:bodyPr>
          <a:lstStyle/>
          <a:p>
            <a:r>
              <a:rPr lang="en-US" dirty="0"/>
              <a:t>Solving Quadratic Equations by finding square roots</a:t>
            </a:r>
          </a:p>
          <a:p>
            <a:pPr lvl="1"/>
            <a:r>
              <a:rPr lang="en-US" dirty="0"/>
              <a:t>When? Only 1 term with x and it is squared</a:t>
            </a:r>
          </a:p>
          <a:p>
            <a:pPr lvl="1"/>
            <a:r>
              <a:rPr lang="en-US" dirty="0"/>
              <a:t>Isolate the square and then take the </a:t>
            </a:r>
            <a:r>
              <a:rPr lang="en-US" dirty="0">
                <a:sym typeface="Symbol"/>
              </a:rPr>
              <a:t></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ormAutofit fontScale="62500" lnSpcReduction="20000"/>
              </a:bodyPr>
              <a:lstStyle/>
              <a:p>
                <a:pPr lvl="0"/>
                <a:r>
                  <a:rPr lang="en-US" dirty="0"/>
                  <a:t>Solve</a:t>
                </a:r>
              </a:p>
              <a:p>
                <a:pPr lvl="1"/>
                <a14:m>
                  <m:oMath xmlns:m="http://schemas.openxmlformats.org/officeDocument/2006/math">
                    <m:r>
                      <a:rPr lang="en-US" i="1" dirty="0" smtClean="0">
                        <a:latin typeface="Cambria Math" panose="02040503050406030204" pitchFamily="18" charset="0"/>
                      </a:rPr>
                      <m:t>3</m:t>
                    </m:r>
                    <m:r>
                      <a:rPr lang="en-US" b="0" i="1" dirty="0" smtClean="0">
                        <a:latin typeface="Cambria Math" panose="02040503050406030204" pitchFamily="18" charset="0"/>
                      </a:rPr>
                      <m:t>−</m:t>
                    </m:r>
                    <m:r>
                      <a:rPr lang="en-US" i="1" dirty="0" smtClean="0">
                        <a:latin typeface="Cambria Math" panose="02040503050406030204" pitchFamily="18" charset="0"/>
                      </a:rPr>
                      <m:t>5</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i="1" dirty="0">
                        <a:latin typeface="Cambria Math" panose="02040503050406030204" pitchFamily="18" charset="0"/>
                      </a:rPr>
                      <m:t>=−</m:t>
                    </m:r>
                    <m:r>
                      <a:rPr lang="en-US" i="1" dirty="0" smtClean="0">
                        <a:latin typeface="Cambria Math" panose="02040503050406030204" pitchFamily="18" charset="0"/>
                      </a:rPr>
                      <m:t>9</m:t>
                    </m:r>
                  </m:oMath>
                </a14:m>
                <a:endParaRPr lang="en-US" dirty="0"/>
              </a:p>
              <a:p>
                <a:pPr lvl="1"/>
                <a14:m>
                  <m:oMath xmlns:m="http://schemas.openxmlformats.org/officeDocument/2006/math">
                    <m:r>
                      <a:rPr lang="en-US" i="1" dirty="0" smtClean="0">
                        <a:solidFill>
                          <a:schemeClr val="accent1"/>
                        </a:solidFill>
                        <a:latin typeface="Cambria Math" panose="02040503050406030204" pitchFamily="18" charset="0"/>
                      </a:rPr>
                      <m:t>−5</m:t>
                    </m:r>
                    <m:sSup>
                      <m:sSupPr>
                        <m:ctrlPr>
                          <a:rPr lang="en-US" b="0" i="1" dirty="0" smtClean="0">
                            <a:solidFill>
                              <a:schemeClr val="accent1"/>
                            </a:solidFill>
                            <a:latin typeface="Cambria Math" panose="02040503050406030204" pitchFamily="18" charset="0"/>
                          </a:rPr>
                        </m:ctrlPr>
                      </m:sSupPr>
                      <m:e>
                        <m:r>
                          <a:rPr lang="en-US" i="1" dirty="0" smtClean="0">
                            <a:solidFill>
                              <a:schemeClr val="accent1"/>
                            </a:solidFill>
                            <a:latin typeface="Cambria Math" panose="02040503050406030204" pitchFamily="18" charset="0"/>
                          </a:rPr>
                          <m:t>𝑥</m:t>
                        </m:r>
                      </m:e>
                      <m:sup>
                        <m:r>
                          <a:rPr lang="en-US" b="0" i="1" dirty="0" smtClean="0">
                            <a:solidFill>
                              <a:schemeClr val="accent1"/>
                            </a:solidFill>
                            <a:latin typeface="Cambria Math" panose="02040503050406030204" pitchFamily="18" charset="0"/>
                          </a:rPr>
                          <m:t>2</m:t>
                        </m:r>
                      </m:sup>
                    </m:sSup>
                    <m:r>
                      <a:rPr lang="en-US" i="1" dirty="0">
                        <a:solidFill>
                          <a:schemeClr val="accent1"/>
                        </a:solidFill>
                        <a:latin typeface="Cambria Math" panose="02040503050406030204" pitchFamily="18" charset="0"/>
                      </a:rPr>
                      <m:t>=−12</m:t>
                    </m:r>
                  </m:oMath>
                </a14:m>
                <a:endParaRPr lang="en-US" i="1" dirty="0">
                  <a:solidFill>
                    <a:schemeClr val="accent1"/>
                  </a:solidFill>
                  <a:latin typeface="Cambria Math" panose="02040503050406030204" pitchFamily="18" charset="0"/>
                </a:endParaRPr>
              </a:p>
              <a:p>
                <a:pPr lvl="1"/>
                <a14:m>
                  <m:oMath xmlns:m="http://schemas.openxmlformats.org/officeDocument/2006/math">
                    <m:sSup>
                      <m:sSupPr>
                        <m:ctrlPr>
                          <a:rPr lang="en-US" b="0" i="1" dirty="0" smtClean="0">
                            <a:solidFill>
                              <a:schemeClr val="accent1"/>
                            </a:solidFill>
                            <a:latin typeface="Cambria Math" panose="02040503050406030204" pitchFamily="18" charset="0"/>
                          </a:rPr>
                        </m:ctrlPr>
                      </m:sSupPr>
                      <m:e>
                        <m:r>
                          <a:rPr lang="en-US" i="1" dirty="0">
                            <a:solidFill>
                              <a:schemeClr val="accent1"/>
                            </a:solidFill>
                            <a:latin typeface="Cambria Math" panose="02040503050406030204" pitchFamily="18" charset="0"/>
                          </a:rPr>
                          <m:t>𝑥</m:t>
                        </m:r>
                      </m:e>
                      <m:sup>
                        <m:r>
                          <a:rPr lang="en-US" b="0" i="1" dirty="0" smtClean="0">
                            <a:solidFill>
                              <a:schemeClr val="accent1"/>
                            </a:solidFill>
                            <a:latin typeface="Cambria Math" panose="02040503050406030204" pitchFamily="18" charset="0"/>
                          </a:rPr>
                          <m:t>2</m:t>
                        </m:r>
                      </m:sup>
                    </m:sSup>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12</m:t>
                        </m:r>
                      </m:num>
                      <m:den>
                        <m:r>
                          <a:rPr lang="en-US" i="1" dirty="0">
                            <a:solidFill>
                              <a:schemeClr val="accent1"/>
                            </a:solidFill>
                            <a:latin typeface="Cambria Math" panose="02040503050406030204" pitchFamily="18" charset="0"/>
                          </a:rPr>
                          <m:t>5</m:t>
                        </m:r>
                      </m:den>
                    </m:f>
                  </m:oMath>
                </a14:m>
                <a:endParaRPr lang="en-US" i="1" dirty="0">
                  <a:solidFill>
                    <a:schemeClr val="accent1"/>
                  </a:solidFill>
                  <a:latin typeface="Cambria Math" panose="02040503050406030204" pitchFamily="18" charset="0"/>
                </a:endParaRPr>
              </a:p>
              <a:p>
                <a:pPr lvl="1"/>
                <a14:m>
                  <m:oMath xmlns:m="http://schemas.openxmlformats.org/officeDocument/2006/math">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m:t>
                    </m:r>
                    <m:rad>
                      <m:radPr>
                        <m:degHide m:val="on"/>
                        <m:ctrlPr>
                          <a:rPr lang="en-US" b="0" i="1" dirty="0" smtClean="0">
                            <a:solidFill>
                              <a:schemeClr val="accent1"/>
                            </a:solidFill>
                            <a:latin typeface="Cambria Math" panose="02040503050406030204" pitchFamily="18" charset="0"/>
                            <a:sym typeface="Symbol"/>
                          </a:rPr>
                        </m:ctrlPr>
                      </m:radPr>
                      <m:deg/>
                      <m:e>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12</m:t>
                            </m:r>
                          </m:num>
                          <m:den>
                            <m:r>
                              <a:rPr lang="en-US" i="1" dirty="0">
                                <a:solidFill>
                                  <a:schemeClr val="accent1"/>
                                </a:solidFill>
                                <a:latin typeface="Cambria Math" panose="02040503050406030204" pitchFamily="18" charset="0"/>
                              </a:rPr>
                              <m:t>5</m:t>
                            </m:r>
                          </m:den>
                        </m:f>
                      </m:e>
                    </m:rad>
                  </m:oMath>
                </a14:m>
                <a:endParaRPr lang="en-US" b="0" i="1" dirty="0">
                  <a:solidFill>
                    <a:schemeClr val="accent1"/>
                  </a:solidFill>
                  <a:latin typeface="Cambria Math" panose="02040503050406030204" pitchFamily="18" charset="0"/>
                  <a:sym typeface="Symbol"/>
                </a:endParaRPr>
              </a:p>
              <a:p>
                <a:pPr lvl="1"/>
                <a14:m>
                  <m:oMath xmlns:m="http://schemas.openxmlformats.org/officeDocument/2006/math">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m:t>
                    </m:r>
                    <m:f>
                      <m:fPr>
                        <m:ctrlPr>
                          <a:rPr lang="en-US" b="0" i="1" dirty="0" smtClean="0">
                            <a:solidFill>
                              <a:schemeClr val="accent1"/>
                            </a:solidFill>
                            <a:latin typeface="Cambria Math" panose="02040503050406030204" pitchFamily="18" charset="0"/>
                            <a:sym typeface="Symbol"/>
                          </a:rPr>
                        </m:ctrlPr>
                      </m:fPr>
                      <m:num>
                        <m:rad>
                          <m:radPr>
                            <m:degHide m:val="on"/>
                            <m:ctrlPr>
                              <a:rPr lang="en-US" b="0" i="1" dirty="0" smtClean="0">
                                <a:solidFill>
                                  <a:schemeClr val="accent1"/>
                                </a:solidFill>
                                <a:latin typeface="Cambria Math" panose="02040503050406030204" pitchFamily="18" charset="0"/>
                                <a:sym typeface="Symbol"/>
                              </a:rPr>
                            </m:ctrlPr>
                          </m:radPr>
                          <m:deg/>
                          <m:e>
                            <m:r>
                              <a:rPr lang="en-US" i="1" dirty="0">
                                <a:solidFill>
                                  <a:schemeClr val="accent1"/>
                                </a:solidFill>
                                <a:latin typeface="Cambria Math" panose="02040503050406030204" pitchFamily="18" charset="0"/>
                              </a:rPr>
                              <m:t>12</m:t>
                            </m:r>
                          </m:e>
                        </m:rad>
                      </m:num>
                      <m:den>
                        <m:rad>
                          <m:radPr>
                            <m:degHide m:val="on"/>
                            <m:ctrlPr>
                              <a:rPr lang="en-US" b="0" i="1" dirty="0" smtClean="0">
                                <a:solidFill>
                                  <a:schemeClr val="accent1"/>
                                </a:solidFill>
                                <a:latin typeface="Cambria Math" panose="02040503050406030204" pitchFamily="18" charset="0"/>
                                <a:sym typeface="Symbol"/>
                              </a:rPr>
                            </m:ctrlPr>
                          </m:radPr>
                          <m:deg/>
                          <m:e>
                            <m:r>
                              <a:rPr lang="en-US" i="1" dirty="0">
                                <a:solidFill>
                                  <a:schemeClr val="accent1"/>
                                </a:solidFill>
                                <a:latin typeface="Cambria Math" panose="02040503050406030204" pitchFamily="18" charset="0"/>
                              </a:rPr>
                              <m:t>5</m:t>
                            </m:r>
                          </m:e>
                        </m:rad>
                      </m:den>
                    </m:f>
                  </m:oMath>
                </a14:m>
                <a:endParaRPr lang="en-US" b="0" i="1" dirty="0">
                  <a:solidFill>
                    <a:schemeClr val="accent1"/>
                  </a:solidFill>
                  <a:latin typeface="Cambria Math" panose="02040503050406030204" pitchFamily="18" charset="0"/>
                </a:endParaRPr>
              </a:p>
              <a:p>
                <a:pPr lvl="1"/>
                <a14:m>
                  <m:oMath xmlns:m="http://schemas.openxmlformats.org/officeDocument/2006/math">
                    <m:r>
                      <a:rPr lang="en-US" i="1" dirty="0">
                        <a:solidFill>
                          <a:schemeClr val="accent1"/>
                        </a:solidFill>
                        <a:latin typeface="Cambria Math" panose="02040503050406030204" pitchFamily="18" charset="0"/>
                      </a:rPr>
                      <m:t>𝑥</m:t>
                    </m:r>
                    <m:r>
                      <a:rPr lang="en-US" b="0" i="1" dirty="0" smtClean="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2</m:t>
                        </m:r>
                        <m:rad>
                          <m:radPr>
                            <m:degHide m:val="on"/>
                            <m:ctrlPr>
                              <a:rPr lang="en-US" b="0" i="1" dirty="0" smtClean="0">
                                <a:solidFill>
                                  <a:schemeClr val="accent1"/>
                                </a:solidFill>
                                <a:latin typeface="Cambria Math" panose="02040503050406030204" pitchFamily="18" charset="0"/>
                              </a:rPr>
                            </m:ctrlPr>
                          </m:radPr>
                          <m:deg/>
                          <m:e>
                            <m:r>
                              <a:rPr lang="en-US" i="1" dirty="0">
                                <a:solidFill>
                                  <a:schemeClr val="accent1"/>
                                </a:solidFill>
                                <a:latin typeface="Cambria Math" panose="02040503050406030204" pitchFamily="18" charset="0"/>
                              </a:rPr>
                              <m:t>3</m:t>
                            </m:r>
                          </m:e>
                        </m:rad>
                        <m:rad>
                          <m:radPr>
                            <m:degHide m:val="on"/>
                            <m:ctrlPr>
                              <a:rPr lang="en-US" b="0" i="1" dirty="0" smtClean="0">
                                <a:solidFill>
                                  <a:schemeClr val="accent1"/>
                                </a:solidFill>
                                <a:latin typeface="Cambria Math" panose="02040503050406030204" pitchFamily="18" charset="0"/>
                              </a:rPr>
                            </m:ctrlPr>
                          </m:radPr>
                          <m:deg/>
                          <m:e>
                            <m:r>
                              <a:rPr lang="en-US" i="1" dirty="0">
                                <a:solidFill>
                                  <a:schemeClr val="accent1"/>
                                </a:solidFill>
                                <a:latin typeface="Cambria Math" panose="02040503050406030204" pitchFamily="18" charset="0"/>
                              </a:rPr>
                              <m:t>5</m:t>
                            </m:r>
                          </m:e>
                        </m:rad>
                      </m:num>
                      <m:den>
                        <m:rad>
                          <m:radPr>
                            <m:degHide m:val="on"/>
                            <m:ctrlPr>
                              <a:rPr lang="en-US" b="0" i="1" dirty="0" smtClean="0">
                                <a:solidFill>
                                  <a:schemeClr val="accent1"/>
                                </a:solidFill>
                                <a:latin typeface="Cambria Math" panose="02040503050406030204" pitchFamily="18" charset="0"/>
                              </a:rPr>
                            </m:ctrlPr>
                          </m:radPr>
                          <m:deg/>
                          <m:e>
                            <m:r>
                              <a:rPr lang="en-US" i="1" dirty="0">
                                <a:solidFill>
                                  <a:schemeClr val="accent1"/>
                                </a:solidFill>
                                <a:latin typeface="Cambria Math" panose="02040503050406030204" pitchFamily="18" charset="0"/>
                              </a:rPr>
                              <m:t>5</m:t>
                            </m:r>
                          </m:e>
                        </m:rad>
                        <m:rad>
                          <m:radPr>
                            <m:degHide m:val="on"/>
                            <m:ctrlPr>
                              <a:rPr lang="en-US" b="0" i="1" dirty="0" smtClean="0">
                                <a:solidFill>
                                  <a:schemeClr val="accent1"/>
                                </a:solidFill>
                                <a:latin typeface="Cambria Math" panose="02040503050406030204" pitchFamily="18" charset="0"/>
                              </a:rPr>
                            </m:ctrlPr>
                          </m:radPr>
                          <m:deg/>
                          <m:e>
                            <m:r>
                              <a:rPr lang="en-US" b="0" i="1" dirty="0" smtClean="0">
                                <a:solidFill>
                                  <a:schemeClr val="accent1"/>
                                </a:solidFill>
                                <a:latin typeface="Cambria Math" panose="02040503050406030204" pitchFamily="18" charset="0"/>
                              </a:rPr>
                              <m:t>5</m:t>
                            </m:r>
                          </m:e>
                        </m:rad>
                      </m:den>
                    </m:f>
                  </m:oMath>
                </a14:m>
                <a:endParaRPr lang="en-US" b="0" i="1" dirty="0">
                  <a:solidFill>
                    <a:schemeClr val="accent1"/>
                  </a:solidFill>
                  <a:latin typeface="Cambria Math" panose="02040503050406030204" pitchFamily="18" charset="0"/>
                </a:endParaRPr>
              </a:p>
              <a:p>
                <a:pPr lvl="1"/>
                <a14:m>
                  <m:oMath xmlns:m="http://schemas.openxmlformats.org/officeDocument/2006/math">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2</m:t>
                        </m:r>
                        <m:rad>
                          <m:radPr>
                            <m:degHide m:val="on"/>
                            <m:ctrlPr>
                              <a:rPr lang="en-US" b="0" i="1" dirty="0" smtClean="0">
                                <a:solidFill>
                                  <a:schemeClr val="accent1"/>
                                </a:solidFill>
                                <a:latin typeface="Cambria Math" panose="02040503050406030204" pitchFamily="18" charset="0"/>
                              </a:rPr>
                            </m:ctrlPr>
                          </m:radPr>
                          <m:deg/>
                          <m:e>
                            <m:r>
                              <a:rPr lang="en-US" i="1" dirty="0">
                                <a:solidFill>
                                  <a:schemeClr val="accent1"/>
                                </a:solidFill>
                                <a:latin typeface="Cambria Math" panose="02040503050406030204" pitchFamily="18" charset="0"/>
                              </a:rPr>
                              <m:t>15</m:t>
                            </m:r>
                          </m:e>
                        </m:rad>
                      </m:num>
                      <m:den>
                        <m:r>
                          <a:rPr lang="en-US" i="1" dirty="0" smtClean="0">
                            <a:solidFill>
                              <a:schemeClr val="accent1"/>
                            </a:solidFill>
                            <a:latin typeface="Cambria Math" panose="02040503050406030204" pitchFamily="18" charset="0"/>
                          </a:rPr>
                          <m:t>5</m:t>
                        </m:r>
                      </m:den>
                    </m:f>
                  </m:oMath>
                </a14:m>
                <a:endParaRPr lang="en-US" dirty="0">
                  <a:solidFill>
                    <a:schemeClr val="accent1"/>
                  </a:solidFill>
                </a:endParaRPr>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a:blip r:embed="rId6"/>
                <a:stretch>
                  <a:fillRect l="-950" t="-2873"/>
                </a:stretch>
              </a:blipFill>
            </p:spPr>
            <p:txBody>
              <a:bodyPr/>
              <a:lstStyle/>
              <a:p>
                <a:r>
                  <a:rPr lang="en-US">
                    <a:noFill/>
                  </a:rPr>
                  <a:t> </a:t>
                </a:r>
              </a:p>
            </p:txBody>
          </p:sp>
        </mc:Fallback>
      </mc:AlternateContent>
      <p:sp>
        <p:nvSpPr>
          <p:cNvPr id="4" name="TextBox 3"/>
          <p:cNvSpPr txBox="1"/>
          <p:nvPr/>
        </p:nvSpPr>
        <p:spPr>
          <a:xfrm>
            <a:off x="6781800" y="1733550"/>
            <a:ext cx="1752600" cy="369332"/>
          </a:xfrm>
          <a:prstGeom prst="rect">
            <a:avLst/>
          </a:prstGeom>
          <a:noFill/>
        </p:spPr>
        <p:txBody>
          <a:bodyPr wrap="square" rtlCol="0">
            <a:spAutoFit/>
          </a:bodyPr>
          <a:lstStyle/>
          <a:p>
            <a:r>
              <a:rPr lang="en-US" dirty="0"/>
              <a:t>Solve for the </a:t>
            </a:r>
            <a:r>
              <a:rPr lang="en-US" i="1" dirty="0"/>
              <a:t>x</a:t>
            </a:r>
            <a:r>
              <a:rPr lang="en-US" baseline="30000" dirty="0"/>
              <a:t>2</a:t>
            </a:r>
            <a:r>
              <a:rPr lang="en-US" dirty="0"/>
              <a:t>.</a:t>
            </a:r>
          </a:p>
        </p:txBody>
      </p:sp>
      <mc:AlternateContent xmlns:mc="http://schemas.openxmlformats.org/markup-compatibility/2006" xmlns:a14="http://schemas.microsoft.com/office/drawing/2010/main">
        <mc:Choice Requires="a14">
          <p:sp>
            <p:nvSpPr>
              <p:cNvPr id="6" name="TextBox 5"/>
              <p:cNvSpPr txBox="1"/>
              <p:nvPr/>
            </p:nvSpPr>
            <p:spPr>
              <a:xfrm>
                <a:off x="6781800" y="2599765"/>
                <a:ext cx="1752600" cy="1497974"/>
              </a:xfrm>
              <a:prstGeom prst="rect">
                <a:avLst/>
              </a:prstGeom>
              <a:noFill/>
            </p:spPr>
            <p:txBody>
              <a:bodyPr wrap="square" rtlCol="0">
                <a:spAutoFit/>
              </a:bodyPr>
              <a:lstStyle/>
              <a:p>
                <a:r>
                  <a:rPr lang="en-US" dirty="0"/>
                  <a:t>Rationalize the denominator by multiplying top and bottom by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5</m:t>
                        </m:r>
                      </m:e>
                    </m:rad>
                  </m:oMath>
                </a14:m>
                <a:r>
                  <a:rPr lang="en-US"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6781800" y="2599765"/>
                <a:ext cx="1752600" cy="1497974"/>
              </a:xfrm>
              <a:prstGeom prst="rect">
                <a:avLst/>
              </a:prstGeom>
              <a:blipFill>
                <a:blip r:embed="rId7"/>
                <a:stretch>
                  <a:fillRect l="-3136" t="-2439" r="-4878" b="-5691"/>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p"/>
      <p:bldP spid="4" grpId="0"/>
      <p:bldP spid="6" grpId="0"/>
    </p:bldLst>
  </p:timing>
  <p:extLst mod="1"/>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4.5 Solve Quadratic Equations by Finding Square Roots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pPr lvl="0"/>
                <a:r>
                  <a:rPr lang="en-US" dirty="0"/>
                  <a:t>Solve</a:t>
                </a:r>
              </a:p>
              <a:p>
                <a:pPr lvl="1"/>
                <a14:m>
                  <m:oMath xmlns:m="http://schemas.openxmlformats.org/officeDocument/2006/math">
                    <m:r>
                      <a:rPr lang="en-US" i="1" dirty="0" smtClean="0">
                        <a:latin typeface="Cambria Math" panose="02040503050406030204" pitchFamily="18" charset="0"/>
                      </a:rPr>
                      <m:t>3</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2</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=21</m:t>
                    </m:r>
                  </m:oMath>
                </a14:m>
                <a:endParaRPr lang="en-US" dirty="0"/>
              </a:p>
              <a:p>
                <a:pPr lvl="1"/>
                <a14:m>
                  <m:oMath xmlns:m="http://schemas.openxmlformats.org/officeDocument/2006/math">
                    <m:sSup>
                      <m:sSupPr>
                        <m:ctrlPr>
                          <a:rPr lang="en-US" b="0" i="1" dirty="0" smtClean="0">
                            <a:solidFill>
                              <a:schemeClr val="accent1"/>
                            </a:solidFill>
                            <a:latin typeface="Cambria Math" panose="02040503050406030204" pitchFamily="18" charset="0"/>
                          </a:rPr>
                        </m:ctrlPr>
                      </m:sSupPr>
                      <m:e>
                        <m:d>
                          <m:dPr>
                            <m:ctrlPr>
                              <a:rPr lang="en-US" i="1" dirty="0" smtClean="0">
                                <a:solidFill>
                                  <a:schemeClr val="accent1"/>
                                </a:solidFill>
                                <a:latin typeface="Cambria Math" panose="02040503050406030204" pitchFamily="18" charset="0"/>
                              </a:rPr>
                            </m:ctrlPr>
                          </m:dPr>
                          <m:e>
                            <m:r>
                              <a:rPr lang="en-US" i="1" dirty="0" smtClean="0">
                                <a:solidFill>
                                  <a:schemeClr val="accent1"/>
                                </a:solidFill>
                                <a:latin typeface="Cambria Math" panose="02040503050406030204" pitchFamily="18" charset="0"/>
                              </a:rPr>
                              <m:t>𝑥</m:t>
                            </m:r>
                            <m:r>
                              <a:rPr lang="en-US" b="0"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2</m:t>
                            </m:r>
                          </m:e>
                        </m:d>
                      </m:e>
                      <m:sup>
                        <m:r>
                          <a:rPr lang="en-US" b="0" i="1" dirty="0" smtClean="0">
                            <a:solidFill>
                              <a:schemeClr val="accent1"/>
                            </a:solidFill>
                            <a:latin typeface="Cambria Math" panose="02040503050406030204" pitchFamily="18" charset="0"/>
                          </a:rPr>
                          <m:t>2</m:t>
                        </m:r>
                      </m:sup>
                    </m:sSup>
                    <m:r>
                      <a:rPr lang="en-US" i="1" dirty="0">
                        <a:solidFill>
                          <a:schemeClr val="accent1"/>
                        </a:solidFill>
                        <a:latin typeface="Cambria Math" panose="02040503050406030204" pitchFamily="18" charset="0"/>
                      </a:rPr>
                      <m:t>=7</m:t>
                    </m:r>
                  </m:oMath>
                </a14:m>
                <a:endParaRPr lang="en-US" i="1" dirty="0">
                  <a:solidFill>
                    <a:schemeClr val="accent1"/>
                  </a:solidFill>
                  <a:latin typeface="Cambria Math" panose="02040503050406030204" pitchFamily="18" charset="0"/>
                </a:endParaRPr>
              </a:p>
              <a:p>
                <a:pPr lvl="1"/>
                <a14:m>
                  <m:oMath xmlns:m="http://schemas.openxmlformats.org/officeDocument/2006/math">
                    <m:r>
                      <a:rPr lang="en-US" i="1" dirty="0">
                        <a:solidFill>
                          <a:schemeClr val="accent1"/>
                        </a:solidFill>
                        <a:latin typeface="Cambria Math" panose="02040503050406030204" pitchFamily="18" charset="0"/>
                      </a:rPr>
                      <m:t>𝑥</m:t>
                    </m:r>
                    <m:r>
                      <a:rPr lang="en-US" b="0" i="1" dirty="0" smtClean="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2=</m:t>
                    </m:r>
                    <m:r>
                      <a:rPr lang="en-US" b="0" i="1" dirty="0" smtClean="0">
                        <a:solidFill>
                          <a:schemeClr val="accent1"/>
                        </a:solidFill>
                        <a:latin typeface="Cambria Math" panose="02040503050406030204" pitchFamily="18" charset="0"/>
                      </a:rPr>
                      <m:t>±</m:t>
                    </m:r>
                    <m:rad>
                      <m:radPr>
                        <m:degHide m:val="on"/>
                        <m:ctrlPr>
                          <a:rPr lang="en-US" b="0" i="1" dirty="0" smtClean="0">
                            <a:solidFill>
                              <a:schemeClr val="accent1"/>
                            </a:solidFill>
                            <a:latin typeface="Cambria Math" panose="02040503050406030204" pitchFamily="18" charset="0"/>
                            <a:sym typeface="Symbol"/>
                          </a:rPr>
                        </m:ctrlPr>
                      </m:radPr>
                      <m:deg/>
                      <m:e>
                        <m:r>
                          <a:rPr lang="en-US" b="0" i="1" dirty="0" smtClean="0">
                            <a:solidFill>
                              <a:schemeClr val="accent1"/>
                            </a:solidFill>
                            <a:latin typeface="Cambria Math" panose="02040503050406030204" pitchFamily="18" charset="0"/>
                            <a:sym typeface="Symbol"/>
                          </a:rPr>
                          <m:t>7</m:t>
                        </m:r>
                      </m:e>
                    </m:rad>
                  </m:oMath>
                </a14:m>
                <a:endParaRPr lang="en-US" b="0" i="1" dirty="0">
                  <a:solidFill>
                    <a:schemeClr val="accent1"/>
                  </a:solidFill>
                  <a:latin typeface="Cambria Math" panose="02040503050406030204" pitchFamily="18" charset="0"/>
                  <a:sym typeface="Symbol"/>
                </a:endParaRPr>
              </a:p>
              <a:p>
                <a:pPr lvl="1"/>
                <a14:m>
                  <m:oMath xmlns:m="http://schemas.openxmlformats.org/officeDocument/2006/math">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=2±</m:t>
                    </m:r>
                    <m:rad>
                      <m:radPr>
                        <m:degHide m:val="on"/>
                        <m:ctrlPr>
                          <a:rPr lang="en-US" b="0" i="1" dirty="0" smtClean="0">
                            <a:solidFill>
                              <a:schemeClr val="accent1"/>
                            </a:solidFill>
                            <a:latin typeface="Cambria Math" panose="02040503050406030204" pitchFamily="18" charset="0"/>
                          </a:rPr>
                        </m:ctrlPr>
                      </m:radPr>
                      <m:deg/>
                      <m:e>
                        <m:r>
                          <a:rPr lang="en-US" i="1" dirty="0">
                            <a:solidFill>
                              <a:schemeClr val="accent1"/>
                            </a:solidFill>
                            <a:latin typeface="Cambria Math" panose="02040503050406030204" pitchFamily="18" charset="0"/>
                          </a:rPr>
                          <m:t>7</m:t>
                        </m:r>
                      </m:e>
                    </m:rad>
                  </m:oMath>
                </a14:m>
                <a:endParaRPr lang="en-US" dirty="0">
                  <a:solidFill>
                    <a:schemeClr val="accent1"/>
                  </a:solidFill>
                </a:endParaRP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sz="30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439" t="-1975"/>
                </a:stretch>
              </a:blipFill>
            </p:spPr>
            <p:txBody>
              <a:bodyPr/>
              <a:lstStyle/>
              <a:p>
                <a:r>
                  <a:rPr lang="en-US">
                    <a:noFill/>
                  </a:rPr>
                  <a:t> </a:t>
                </a:r>
              </a:p>
            </p:txBody>
          </p:sp>
        </mc:Fallback>
      </mc:AlternateContent>
      <p:sp>
        <p:nvSpPr>
          <p:cNvPr id="5" name="Content Placeholder 4"/>
          <p:cNvSpPr>
            <a:spLocks noGrp="1"/>
          </p:cNvSpPr>
          <p:nvPr>
            <p:ph sz="half" idx="2"/>
          </p:nvPr>
        </p:nvSpPr>
        <p:spPr/>
        <p:txBody>
          <a:bodyPr>
            <a:normAutofit/>
          </a:bodyPr>
          <a:lstStyle/>
          <a:p>
            <a:endParaRPr lang="en-US" dirty="0"/>
          </a:p>
        </p:txBody>
      </p:sp>
      <p:sp>
        <p:nvSpPr>
          <p:cNvPr id="6" name="TextBox 5"/>
          <p:cNvSpPr txBox="1"/>
          <p:nvPr/>
        </p:nvSpPr>
        <p:spPr>
          <a:xfrm>
            <a:off x="3048000" y="1885950"/>
            <a:ext cx="1905000" cy="646331"/>
          </a:xfrm>
          <a:prstGeom prst="rect">
            <a:avLst/>
          </a:prstGeom>
          <a:noFill/>
        </p:spPr>
        <p:txBody>
          <a:bodyPr wrap="square" rtlCol="0">
            <a:spAutoFit/>
          </a:bodyPr>
          <a:lstStyle/>
          <a:p>
            <a:r>
              <a:rPr lang="en-US" dirty="0"/>
              <a:t>Solve for the squared portion.</a:t>
            </a:r>
          </a:p>
        </p:txBody>
      </p:sp>
      <mc:AlternateContent xmlns:mc="http://schemas.openxmlformats.org/markup-compatibility/2006" xmlns:a14="http://schemas.microsoft.com/office/drawing/2010/main">
        <mc:Choice Requires="a14">
          <p:sp>
            <p:nvSpPr>
              <p:cNvPr id="7" name="TextBox 6"/>
              <p:cNvSpPr txBox="1"/>
              <p:nvPr/>
            </p:nvSpPr>
            <p:spPr>
              <a:xfrm>
                <a:off x="3048000" y="2629334"/>
                <a:ext cx="1752600" cy="646331"/>
              </a:xfrm>
              <a:prstGeom prst="rect">
                <a:avLst/>
              </a:prstGeom>
              <a:noFill/>
            </p:spPr>
            <p:txBody>
              <a:bodyPr wrap="square" rtlCol="0">
                <a:spAutoFit/>
              </a:bodyPr>
              <a:lstStyle/>
              <a:p>
                <a:r>
                  <a:rPr lang="en-US" dirty="0"/>
                  <a:t>Take </a:t>
                </a:r>
                <a14:m>
                  <m:oMath xmlns:m="http://schemas.openxmlformats.org/officeDocument/2006/math">
                    <m:r>
                      <a:rPr lang="en-US" b="0" i="1" smtClean="0">
                        <a:latin typeface="Cambria Math" panose="02040503050406030204" pitchFamily="18" charset="0"/>
                      </a:rPr>
                      <m:t>±</m:t>
                    </m:r>
                  </m:oMath>
                </a14:m>
                <a:r>
                  <a:rPr lang="en-US" dirty="0"/>
                  <a:t> square root</a:t>
                </a:r>
                <a:r>
                  <a:rPr lang="en-US" i="1" dirty="0"/>
                  <a:t>.</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048000" y="2629334"/>
                <a:ext cx="1752600" cy="646331"/>
              </a:xfrm>
              <a:prstGeom prst="rect">
                <a:avLst/>
              </a:prstGeom>
              <a:blipFill>
                <a:blip r:embed="rId7"/>
                <a:stretch>
                  <a:fillRect l="-2778" t="-5660" b="-1320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6383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P spid="6" grpId="0"/>
      <p:bldP spid="7" grpId="0"/>
    </p:bldLst>
  </p:timing>
  <p:extLst mod="1"/>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4.5 Homework Quiz</a:t>
            </a:r>
            <a:endParaRPr lang="en-US" dirty="0"/>
          </a:p>
        </p:txBody>
      </p:sp>
    </p:spTree>
    <p:extLst>
      <p:ext uri="{BB962C8B-B14F-4D97-AF65-F5344CB8AC3E}">
        <p14:creationId xmlns:p14="http://schemas.microsoft.com/office/powerpoint/2010/main" val="1464080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p:sp>
        <p:nvSpPr>
          <p:cNvPr id="3" name="Text Placeholder 2"/>
          <p:cNvSpPr>
            <a:spLocks noGrp="1"/>
          </p:cNvSpPr>
          <p:nvPr>
            <p:ph type="body" idx="1"/>
          </p:nvPr>
        </p:nvSpPr>
        <p:spPr/>
        <p:txBody>
          <a:bodyPr/>
          <a:lstStyle/>
          <a:p>
            <a:endParaRPr lang="en-US"/>
          </a:p>
        </p:txBody>
      </p:sp>
      <p:pic>
        <p:nvPicPr>
          <p:cNvPr id="4" name="Fib goes to Satur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4326733"/>
            <a:ext cx="609600" cy="609600"/>
          </a:xfrm>
          <a:prstGeom prst="rect">
            <a:avLst/>
          </a:prstGeom>
        </p:spPr>
      </p:pic>
    </p:spTree>
    <p:extLst>
      <p:ext uri="{BB962C8B-B14F-4D97-AF65-F5344CB8AC3E}">
        <p14:creationId xmlns:p14="http://schemas.microsoft.com/office/powerpoint/2010/main" val="355215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Algebra 2</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183917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4.1 Graph quadratic Functions in Standard Form</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3589" t="24851" r="1" b="50299"/>
          <a:stretch/>
        </p:blipFill>
        <p:spPr>
          <a:xfrm>
            <a:off x="533400" y="1276349"/>
            <a:ext cx="8153400" cy="384119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p:sp>
        <p:nvSpPr>
          <p:cNvPr id="3" name="Content Placeholder 2"/>
          <p:cNvSpPr>
            <a:spLocks noGrp="1"/>
          </p:cNvSpPr>
          <p:nvPr>
            <p:ph idx="1"/>
          </p:nvPr>
        </p:nvSpPr>
        <p:spPr/>
        <p:txBody>
          <a:bodyPr>
            <a:normAutofit/>
          </a:bodyPr>
          <a:lstStyle/>
          <a:p>
            <a:r>
              <a:rPr lang="en-US" dirty="0"/>
              <a:t>When we were young we learned to count.  </a:t>
            </a:r>
          </a:p>
          <a:p>
            <a:r>
              <a:rPr lang="en-US" dirty="0"/>
              <a:t>Then as we got older we learned to operate with combining those counting numbers.  </a:t>
            </a:r>
          </a:p>
          <a:p>
            <a:r>
              <a:rPr lang="en-US" dirty="0"/>
              <a:t>Next we learned about negative numbers and fractions.  With this came more rules for the operations.  </a:t>
            </a:r>
          </a:p>
          <a:p>
            <a:r>
              <a:rPr lang="en-US" dirty="0"/>
              <a:t>Finally we are going to learn about complex numbers and the rules for dealing with them.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a:t>Imaginary Number (imaginary unit)</a:t>
                </a:r>
              </a:p>
              <a:p>
                <a:pPr lvl="1"/>
                <a:r>
                  <a:rPr lang="en-US" i="1" dirty="0" err="1"/>
                  <a:t>i</a:t>
                </a:r>
                <a:endParaRPr lang="en-US" i="1" dirty="0"/>
              </a:p>
              <a:p>
                <a:pPr lvl="1"/>
                <a:r>
                  <a:rPr lang="en-US" i="1" dirty="0"/>
                  <a:t>i</a:t>
                </a:r>
                <a:r>
                  <a:rPr lang="en-US" dirty="0"/>
                  <a:t> =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a:rPr>
                          <m:t>−1</m:t>
                        </m:r>
                      </m:e>
                    </m:rad>
                    <m:r>
                      <a:rPr lang="en-US" b="0" i="1" smtClean="0">
                        <a:latin typeface="Cambria Math"/>
                      </a:rPr>
                      <m:t> </m:t>
                    </m:r>
                  </m:oMath>
                </a14:m>
                <a:endParaRPr lang="en-US" dirty="0"/>
              </a:p>
              <a:p>
                <a:pPr lvl="1"/>
                <a:r>
                  <a:rPr lang="en-US" i="1" dirty="0"/>
                  <a:t>i</a:t>
                </a:r>
                <a:r>
                  <a:rPr lang="en-US" baseline="30000" dirty="0"/>
                  <a:t>2</a:t>
                </a:r>
                <a:r>
                  <a:rPr lang="en-US" dirty="0"/>
                  <a:t> = -1</a:t>
                </a:r>
              </a:p>
              <a:p>
                <a:pPr lvl="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439"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a:bodyPr>
              <a:lstStyle/>
              <a:p>
                <a:pPr lvl="0"/>
                <a:r>
                  <a:rPr lang="en-US" dirty="0"/>
                  <a:t>Simplify</a:t>
                </a:r>
              </a:p>
              <a:p>
                <a:pPr lvl="1"/>
                <a14:m>
                  <m:oMath xmlns:m="http://schemas.openxmlformats.org/officeDocument/2006/math">
                    <m:rad>
                      <m:radPr>
                        <m:degHide m:val="on"/>
                        <m:ctrlPr>
                          <a:rPr lang="en-US" i="1">
                            <a:latin typeface="Cambria Math" panose="02040503050406030204" pitchFamily="18" charset="0"/>
                            <a:sym typeface="Symbol"/>
                          </a:rPr>
                        </m:ctrlPr>
                      </m:radPr>
                      <m:deg/>
                      <m:e>
                        <m:r>
                          <a:rPr lang="en-US" i="1">
                            <a:latin typeface="Cambria Math"/>
                            <a:sym typeface="Symbol"/>
                          </a:rPr>
                          <m:t>−9</m:t>
                        </m:r>
                      </m:e>
                    </m:rad>
                  </m:oMath>
                </a14:m>
                <a:endParaRPr lang="en-US" i="1" dirty="0">
                  <a:sym typeface="Symbol"/>
                </a:endParaRPr>
              </a:p>
              <a:p>
                <a:pPr lvl="2"/>
                <a14:m>
                  <m:oMath xmlns:m="http://schemas.openxmlformats.org/officeDocument/2006/math">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9</m:t>
                        </m:r>
                      </m:e>
                    </m:rad>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−1</m:t>
                        </m:r>
                      </m:e>
                    </m:rad>
                  </m:oMath>
                </a14:m>
                <a:endParaRPr lang="en-US" b="0" i="1" dirty="0">
                  <a:solidFill>
                    <a:schemeClr val="accent1"/>
                  </a:solidFill>
                </a:endParaRPr>
              </a:p>
              <a:p>
                <a:pPr lvl="2"/>
                <a14:m>
                  <m:oMath xmlns:m="http://schemas.openxmlformats.org/officeDocument/2006/math">
                    <m:r>
                      <a:rPr lang="en-US" b="0" i="1" smtClean="0">
                        <a:solidFill>
                          <a:schemeClr val="accent1"/>
                        </a:solidFill>
                        <a:latin typeface="Cambria Math" panose="02040503050406030204" pitchFamily="18" charset="0"/>
                      </a:rPr>
                      <m:t>3</m:t>
                    </m:r>
                    <m:r>
                      <a:rPr lang="en-US" b="0" i="1" smtClean="0">
                        <a:solidFill>
                          <a:schemeClr val="accent1"/>
                        </a:solidFill>
                        <a:latin typeface="Cambria Math" panose="02040503050406030204" pitchFamily="18" charset="0"/>
                      </a:rPr>
                      <m:t>𝑖</m:t>
                    </m:r>
                  </m:oMath>
                </a14:m>
                <a:endParaRPr lang="en-US" i="1" dirty="0">
                  <a:solidFill>
                    <a:schemeClr val="accent1"/>
                  </a:solidFill>
                </a:endParaRPr>
              </a:p>
              <a:p>
                <a:pPr lvl="1"/>
                <a14:m>
                  <m:oMath xmlns:m="http://schemas.openxmlformats.org/officeDocument/2006/math">
                    <m:rad>
                      <m:radPr>
                        <m:degHide m:val="on"/>
                        <m:ctrlPr>
                          <a:rPr lang="en-US" i="1">
                            <a:latin typeface="Cambria Math" panose="02040503050406030204" pitchFamily="18" charset="0"/>
                            <a:sym typeface="Symbol"/>
                          </a:rPr>
                        </m:ctrlPr>
                      </m:radPr>
                      <m:deg/>
                      <m:e>
                        <m:r>
                          <a:rPr lang="en-US" i="1">
                            <a:latin typeface="Cambria Math"/>
                            <a:sym typeface="Symbol"/>
                          </a:rPr>
                          <m:t>−12</m:t>
                        </m:r>
                      </m:e>
                    </m:rad>
                  </m:oMath>
                </a14:m>
                <a:endParaRPr lang="en-US" dirty="0"/>
              </a:p>
              <a:p>
                <a:pPr lvl="2"/>
                <a14:m>
                  <m:oMath xmlns:m="http://schemas.openxmlformats.org/officeDocument/2006/math">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4</m:t>
                        </m:r>
                      </m:e>
                    </m:rad>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3</m:t>
                        </m:r>
                      </m:e>
                    </m:rad>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−1</m:t>
                        </m:r>
                      </m:e>
                    </m:rad>
                  </m:oMath>
                </a14:m>
                <a:endParaRPr lang="en-US" b="0" dirty="0">
                  <a:solidFill>
                    <a:schemeClr val="accent1"/>
                  </a:solidFill>
                </a:endParaRPr>
              </a:p>
              <a:p>
                <a:pPr lvl="2"/>
                <a14:m>
                  <m:oMath xmlns:m="http://schemas.openxmlformats.org/officeDocument/2006/math">
                    <m:r>
                      <a:rPr lang="en-US" b="0" i="1" smtClean="0">
                        <a:solidFill>
                          <a:schemeClr val="accent1"/>
                        </a:solidFill>
                        <a:latin typeface="Cambria Math" panose="02040503050406030204" pitchFamily="18" charset="0"/>
                      </a:rPr>
                      <m:t>2</m:t>
                    </m:r>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3</m:t>
                        </m:r>
                      </m:e>
                    </m:rad>
                    <m:r>
                      <a:rPr lang="en-US" b="0" i="1" smtClean="0">
                        <a:solidFill>
                          <a:schemeClr val="accent1"/>
                        </a:solidFill>
                        <a:latin typeface="Cambria Math" panose="02040503050406030204" pitchFamily="18" charset="0"/>
                      </a:rPr>
                      <m:t>𝑖</m:t>
                    </m:r>
                  </m:oMath>
                </a14:m>
                <a:endParaRPr lang="en-US" dirty="0">
                  <a:solidFill>
                    <a:schemeClr val="accent1"/>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2442" t="-1975"/>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Autofit/>
              </a:bodyPr>
              <a:lstStyle/>
              <a:p>
                <a:r>
                  <a:rPr lang="en-US" sz="1800" dirty="0"/>
                  <a:t>Complex Number</a:t>
                </a:r>
              </a:p>
              <a:p>
                <a:pPr lvl="1"/>
                <a:r>
                  <a:rPr lang="en-US" sz="1600" dirty="0"/>
                  <a:t>Includes real numbers and imaginary numbers</a:t>
                </a:r>
              </a:p>
              <a:p>
                <a:r>
                  <a:rPr lang="en-US" sz="2000" dirty="0"/>
                  <a:t>Imaginary numbers are any number with </a:t>
                </a:r>
                <a:r>
                  <a:rPr lang="en-US" sz="2000" i="1" dirty="0" err="1"/>
                  <a:t>i</a:t>
                </a:r>
                <a:endParaRPr lang="en-US" sz="2000" dirty="0"/>
              </a:p>
              <a:p>
                <a:pPr lvl="1"/>
                <a14:m>
                  <m:oMath xmlns:m="http://schemas.openxmlformats.org/officeDocument/2006/math">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𝑎</m:t>
                        </m:r>
                        <m:r>
                          <a:rPr lang="en-US" sz="1600" i="1" dirty="0" smtClean="0">
                            <a:latin typeface="Cambria Math" panose="02040503050406030204" pitchFamily="18" charset="0"/>
                          </a:rPr>
                          <m:t>+</m:t>
                        </m:r>
                        <m:r>
                          <a:rPr lang="en-US" sz="1600" i="1" dirty="0" smtClean="0">
                            <a:latin typeface="Cambria Math" panose="02040503050406030204" pitchFamily="18" charset="0"/>
                          </a:rPr>
                          <m:t>𝑏𝑖</m:t>
                        </m:r>
                      </m:e>
                    </m:d>
                  </m:oMath>
                </a14:m>
                <a:r>
                  <a:rPr lang="en-US" sz="1600" dirty="0"/>
                  <a:t> where </a:t>
                </a:r>
                <a:r>
                  <a:rPr lang="en-US" sz="1600" i="1" dirty="0"/>
                  <a:t>a</a:t>
                </a:r>
                <a:r>
                  <a:rPr lang="en-US" sz="1600" dirty="0"/>
                  <a:t> and </a:t>
                </a:r>
                <a:r>
                  <a:rPr lang="en-US" sz="1600" i="1" dirty="0"/>
                  <a:t>b</a:t>
                </a:r>
                <a:r>
                  <a:rPr lang="en-US" sz="1600" dirty="0"/>
                  <a:t> are real</a:t>
                </a:r>
              </a:p>
              <a:p>
                <a:pPr lvl="0"/>
                <a:r>
                  <a:rPr lang="en-US" sz="1800" dirty="0"/>
                  <a:t>Plotting</a:t>
                </a:r>
              </a:p>
              <a:p>
                <a:pPr lvl="1"/>
                <a:r>
                  <a:rPr lang="en-US" sz="1600" dirty="0"/>
                  <a:t>Complex plane </a:t>
                </a:r>
                <a:r>
                  <a:rPr lang="en-US" sz="1600" dirty="0">
                    <a:sym typeface="Wingdings"/>
                  </a:rPr>
                  <a:t></a:t>
                </a:r>
                <a:r>
                  <a:rPr lang="en-US" sz="1600" dirty="0"/>
                  <a:t> </a:t>
                </a:r>
                <a:r>
                  <a:rPr lang="en-US" sz="1600" i="1" dirty="0"/>
                  <a:t>x</a:t>
                </a:r>
                <a:r>
                  <a:rPr lang="en-US" sz="1600" dirty="0"/>
                  <a:t>-axis is the real axis; </a:t>
                </a:r>
                <a:r>
                  <a:rPr lang="en-US" sz="1600" i="1" dirty="0"/>
                  <a:t>y</a:t>
                </a:r>
                <a:r>
                  <a:rPr lang="en-US" sz="1600" dirty="0"/>
                  <a:t>-axis is the imaginary axis</a:t>
                </a:r>
              </a:p>
              <a:p>
                <a:r>
                  <a:rPr lang="en-US" sz="1800" dirty="0"/>
                  <a:t>Plot </a:t>
                </a:r>
              </a:p>
              <a:p>
                <a:pPr lvl="1"/>
                <a14:m>
                  <m:oMath xmlns:m="http://schemas.openxmlformats.org/officeDocument/2006/math">
                    <m:r>
                      <a:rPr lang="en-US" sz="1600" i="1" dirty="0" smtClean="0">
                        <a:solidFill>
                          <a:schemeClr val="accent2"/>
                        </a:solidFill>
                        <a:latin typeface="Cambria Math" panose="02040503050406030204" pitchFamily="18" charset="0"/>
                      </a:rPr>
                      <m:t>−4−</m:t>
                    </m:r>
                    <m:r>
                      <a:rPr lang="en-US" sz="1600" i="1" dirty="0" smtClean="0">
                        <a:solidFill>
                          <a:schemeClr val="accent2"/>
                        </a:solidFill>
                        <a:latin typeface="Cambria Math" panose="02040503050406030204" pitchFamily="18" charset="0"/>
                      </a:rPr>
                      <m:t>𝑖</m:t>
                    </m:r>
                  </m:oMath>
                </a14:m>
                <a:endParaRPr lang="en-US" sz="1600" dirty="0">
                  <a:solidFill>
                    <a:schemeClr val="accent2"/>
                  </a:solidFill>
                </a:endParaRPr>
              </a:p>
              <a:p>
                <a:pPr lvl="1"/>
                <a:r>
                  <a:rPr lang="en-US" sz="1600" dirty="0">
                    <a:solidFill>
                      <a:schemeClr val="tx2"/>
                    </a:solidFill>
                  </a:rPr>
                  <a:t>5</a:t>
                </a:r>
              </a:p>
              <a:p>
                <a:pPr lvl="1"/>
                <a:r>
                  <a:rPr lang="en-US" sz="1600" dirty="0">
                    <a:solidFill>
                      <a:schemeClr val="accent6"/>
                    </a:solidFill>
                  </a:rPr>
                  <a:t>1 + 3</a:t>
                </a:r>
                <a:r>
                  <a:rPr lang="en-US" sz="1600" i="1" dirty="0">
                    <a:solidFill>
                      <a:schemeClr val="accent6"/>
                    </a:solidFill>
                  </a:rPr>
                  <a:t>i</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220" t="-1257" r="-949" b="-18133"/>
                </a:stretch>
              </a:blipFill>
            </p:spPr>
            <p:txBody>
              <a:bodyPr/>
              <a:lstStyle/>
              <a:p>
                <a:r>
                  <a:rPr lang="en-US">
                    <a:noFill/>
                  </a:rPr>
                  <a:t> </a:t>
                </a:r>
              </a:p>
            </p:txBody>
          </p:sp>
        </mc:Fallback>
      </mc:AlternateContent>
      <p:pic>
        <p:nvPicPr>
          <p:cNvPr id="6" name="Content Placeholder 5"/>
          <p:cNvPicPr>
            <a:picLocks noGrp="1" noChangeAspect="1"/>
          </p:cNvPicPr>
          <p:nvPr>
            <p:ph sz="half" idx="2"/>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5197880" y="1200150"/>
            <a:ext cx="3396439" cy="3394075"/>
          </a:xfrm>
          <a:prstGeom prst="rect">
            <a:avLst/>
          </a:prstGeom>
        </p:spPr>
      </p:pic>
      <p:sp>
        <p:nvSpPr>
          <p:cNvPr id="7" name="Oval 6"/>
          <p:cNvSpPr/>
          <p:nvPr/>
        </p:nvSpPr>
        <p:spPr>
          <a:xfrm>
            <a:off x="6845299" y="2843894"/>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58200" y="2647950"/>
            <a:ext cx="609599" cy="369332"/>
          </a:xfrm>
          <a:prstGeom prst="rect">
            <a:avLst/>
          </a:prstGeom>
          <a:noFill/>
        </p:spPr>
        <p:txBody>
          <a:bodyPr wrap="square" rtlCol="0">
            <a:spAutoFit/>
          </a:bodyPr>
          <a:lstStyle/>
          <a:p>
            <a:r>
              <a:rPr lang="en-US" dirty="0"/>
              <a:t>Real</a:t>
            </a:r>
          </a:p>
        </p:txBody>
      </p:sp>
      <p:sp>
        <p:nvSpPr>
          <p:cNvPr id="9" name="TextBox 8"/>
          <p:cNvSpPr txBox="1"/>
          <p:nvPr/>
        </p:nvSpPr>
        <p:spPr>
          <a:xfrm>
            <a:off x="6705600" y="917088"/>
            <a:ext cx="609599" cy="369332"/>
          </a:xfrm>
          <a:prstGeom prst="rect">
            <a:avLst/>
          </a:prstGeom>
          <a:noFill/>
        </p:spPr>
        <p:txBody>
          <a:bodyPr wrap="square" rtlCol="0">
            <a:spAutoFit/>
          </a:bodyPr>
          <a:lstStyle/>
          <a:p>
            <a:r>
              <a:rPr lang="en-US" i="1" dirty="0" err="1"/>
              <a:t>i</a:t>
            </a:r>
            <a:endParaRPr lang="en-US" i="1" dirty="0"/>
          </a:p>
        </p:txBody>
      </p:sp>
      <p:sp>
        <p:nvSpPr>
          <p:cNvPr id="10" name="Oval 9"/>
          <p:cNvSpPr/>
          <p:nvPr/>
        </p:nvSpPr>
        <p:spPr>
          <a:xfrm>
            <a:off x="6845299" y="2843894"/>
            <a:ext cx="76200" cy="762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838950" y="2851150"/>
            <a:ext cx="76200" cy="762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2.22222E-6 3.45679E-6 L -0.1158 3.45679E-6 " pathEditMode="relative" rAng="0" ptsTypes="AA">
                                      <p:cBhvr>
                                        <p:cTn id="42" dur="2000" fill="hold"/>
                                        <p:tgtEl>
                                          <p:spTgt spid="7"/>
                                        </p:tgtEl>
                                        <p:attrNameLst>
                                          <p:attrName>ppt_x</p:attrName>
                                          <p:attrName>ppt_y</p:attrName>
                                        </p:attrNameLst>
                                      </p:cBhvr>
                                      <p:rCtr x="-5799" y="0"/>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2" nodeType="clickEffect">
                                  <p:stCondLst>
                                    <p:cond delay="0"/>
                                  </p:stCondLst>
                                  <p:childTnLst>
                                    <p:animMotion origin="layout" path="M -0.11459 0.00154 L -0.11459 0.04598 " pathEditMode="relative" rAng="0" ptsTypes="AA">
                                      <p:cBhvr>
                                        <p:cTn id="46" dur="2000" fill="hold"/>
                                        <p:tgtEl>
                                          <p:spTgt spid="7"/>
                                        </p:tgtEl>
                                        <p:attrNameLst>
                                          <p:attrName>ppt_x</p:attrName>
                                          <p:attrName>ppt_y</p:attrName>
                                        </p:attrNameLst>
                                      </p:cBhvr>
                                      <p:rCtr x="0" y="2222"/>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2.22222E-6 0.00123 L 0.14305 0.00123 " pathEditMode="relative" rAng="0" ptsTypes="AA">
                                      <p:cBhvr>
                                        <p:cTn id="58" dur="2000" fill="hold"/>
                                        <p:tgtEl>
                                          <p:spTgt spid="10"/>
                                        </p:tgtEl>
                                        <p:attrNameLst>
                                          <p:attrName>ppt_x</p:attrName>
                                          <p:attrName>ppt_y</p:attrName>
                                        </p:attrNameLst>
                                      </p:cBhvr>
                                      <p:rCtr x="7153" y="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1" nodeType="clickEffect">
                                  <p:stCondLst>
                                    <p:cond delay="0"/>
                                  </p:stCondLst>
                                  <p:childTnLst>
                                    <p:animMotion origin="layout" path="M -0.00139 -0.00062 L 0.02952 -0.00062 " pathEditMode="relative" rAng="0" ptsTypes="AA">
                                      <p:cBhvr>
                                        <p:cTn id="70" dur="2000" fill="hold"/>
                                        <p:tgtEl>
                                          <p:spTgt spid="11"/>
                                        </p:tgtEl>
                                        <p:attrNameLst>
                                          <p:attrName>ppt_x</p:attrName>
                                          <p:attrName>ppt_y</p:attrName>
                                        </p:attrNameLst>
                                      </p:cBhvr>
                                      <p:rCtr x="1545" y="0"/>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2" nodeType="clickEffect">
                                  <p:stCondLst>
                                    <p:cond delay="0"/>
                                  </p:stCondLst>
                                  <p:childTnLst>
                                    <p:animMotion origin="layout" path="M 0.02848 -0.00247 L 0.02848 -0.15309 " pathEditMode="relative" rAng="0" ptsTypes="AA">
                                      <p:cBhvr>
                                        <p:cTn id="74" dur="2000" fill="hold"/>
                                        <p:tgtEl>
                                          <p:spTgt spid="11"/>
                                        </p:tgtEl>
                                        <p:attrNameLst>
                                          <p:attrName>ppt_x</p:attrName>
                                          <p:attrName>ppt_y</p:attrName>
                                        </p:attrNameLst>
                                      </p:cBhvr>
                                      <p:rCtr x="0" y="-7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P spid="7" grpId="2" animBg="1"/>
      <p:bldP spid="10" grpId="0" animBg="1"/>
      <p:bldP spid="10" grpId="1" animBg="1"/>
      <p:bldP spid="11" grpId="0" animBg="1"/>
      <p:bldP spid="11" grpId="1" animBg="1"/>
      <p:bldP spid="11" grpId="2"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p:txBody>
              <a:bodyPr>
                <a:normAutofit/>
              </a:bodyPr>
              <a:lstStyle/>
              <a:p>
                <a:r>
                  <a:rPr lang="en-US" dirty="0"/>
                  <a:t>Adding and Subtracting Complex Numbers</a:t>
                </a:r>
              </a:p>
              <a:p>
                <a:pPr lvl="1"/>
                <a:r>
                  <a:rPr lang="en-US" dirty="0"/>
                  <a:t>Add the same way you add</a:t>
                </a:r>
              </a:p>
              <a:p>
                <a:pPr marL="457200" lvl="1" indent="0">
                  <a:buNone/>
                </a:pPr>
                <a14:m>
                  <m:oMathPara xmlns:m="http://schemas.openxmlformats.org/officeDocument/2006/math">
                    <m:oMathParaPr>
                      <m:jc m:val="centerGroup"/>
                    </m:oMathParaPr>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i="1" dirty="0" smtClean="0">
                              <a:latin typeface="Cambria Math" panose="02040503050406030204" pitchFamily="18" charset="0"/>
                            </a:rPr>
                            <m:t>+4</m:t>
                          </m:r>
                        </m:e>
                      </m:d>
                      <m:r>
                        <a:rPr lang="en-US" i="1" dirty="0" smtClean="0">
                          <a:latin typeface="Cambria Math" panose="02040503050406030204" pitchFamily="18" charset="0"/>
                        </a:rPr>
                        <m:t>+</m:t>
                      </m:r>
                      <m:d>
                        <m:dPr>
                          <m:ctrlPr>
                            <a:rPr lang="en-US" i="1" dirty="0" smtClean="0">
                              <a:latin typeface="Cambria Math" panose="02040503050406030204" pitchFamily="18" charset="0"/>
                            </a:rPr>
                          </m:ctrlPr>
                        </m:dPr>
                        <m:e>
                          <m:r>
                            <a:rPr lang="en-US" i="1" dirty="0" smtClean="0">
                              <a:latin typeface="Cambria Math" panose="02040503050406030204" pitchFamily="18" charset="0"/>
                            </a:rPr>
                            <m:t>2</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3</m:t>
                          </m:r>
                        </m:e>
                      </m:d>
                      <m:r>
                        <a:rPr lang="en-US" i="1" dirty="0" smtClean="0">
                          <a:latin typeface="Cambria Math" panose="02040503050406030204" pitchFamily="18" charset="0"/>
                          <a:sym typeface="Wingdings"/>
                        </a:rPr>
                        <m:t>=</m:t>
                      </m:r>
                      <m:r>
                        <a:rPr lang="en-US" i="1" dirty="0" smtClean="0">
                          <a:latin typeface="Cambria Math" panose="02040503050406030204" pitchFamily="18" charset="0"/>
                        </a:rPr>
                        <m:t>3</m:t>
                      </m:r>
                      <m:r>
                        <a:rPr lang="en-US" i="1" dirty="0" smtClean="0">
                          <a:latin typeface="Cambria Math" panose="02040503050406030204" pitchFamily="18" charset="0"/>
                        </a:rPr>
                        <m:t>𝑥</m:t>
                      </m:r>
                      <m:r>
                        <a:rPr lang="en-US" i="1" dirty="0" smtClean="0">
                          <a:latin typeface="Cambria Math" panose="02040503050406030204" pitchFamily="18" charset="0"/>
                        </a:rPr>
                        <m:t>+1</m:t>
                      </m:r>
                    </m:oMath>
                  </m:oMathPara>
                </a14:m>
                <a:endParaRPr lang="en-US" dirty="0"/>
              </a:p>
              <a:p>
                <a:pPr lvl="1"/>
                <a:r>
                  <a:rPr lang="en-US" dirty="0"/>
                  <a:t>Combine like terms			</a:t>
                </a:r>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blipFill>
                <a:blip r:embed="rId6"/>
                <a:stretch>
                  <a:fillRect l="-2439"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half" idx="2"/>
              </p:nvPr>
            </p:nvSpPr>
            <p:spPr/>
            <p:txBody>
              <a:bodyPr>
                <a:normAutofit/>
              </a:bodyPr>
              <a:lstStyle/>
              <a:p>
                <a:pPr lvl="0"/>
                <a:r>
                  <a:rPr lang="en-US" dirty="0"/>
                  <a:t>Simplify</a:t>
                </a:r>
              </a:p>
              <a:p>
                <a:pPr lvl="1"/>
                <a14:m>
                  <m:oMath xmlns:m="http://schemas.openxmlformats.org/officeDocument/2006/math">
                    <m:d>
                      <m:dPr>
                        <m:ctrlPr>
                          <a:rPr lang="en-US" i="1" dirty="0" smtClean="0">
                            <a:latin typeface="Cambria Math" panose="02040503050406030204" pitchFamily="18" charset="0"/>
                          </a:rPr>
                        </m:ctrlPr>
                      </m:dPr>
                      <m:e>
                        <m:r>
                          <a:rPr lang="en-US" i="1" dirty="0" smtClean="0">
                            <a:solidFill>
                              <a:schemeClr val="accent2"/>
                            </a:solidFill>
                            <a:latin typeface="Cambria Math" panose="02040503050406030204" pitchFamily="18" charset="0"/>
                          </a:rPr>
                          <m:t>−1</m:t>
                        </m:r>
                        <m:r>
                          <a:rPr lang="en-US" i="1" dirty="0" smtClean="0">
                            <a:latin typeface="Cambria Math" panose="02040503050406030204" pitchFamily="18" charset="0"/>
                          </a:rPr>
                          <m:t>+</m:t>
                        </m:r>
                        <m:r>
                          <a:rPr lang="en-US" i="1" dirty="0" smtClean="0">
                            <a:solidFill>
                              <a:schemeClr val="accent6"/>
                            </a:solidFill>
                            <a:latin typeface="Cambria Math" panose="02040503050406030204" pitchFamily="18" charset="0"/>
                          </a:rPr>
                          <m:t>2</m:t>
                        </m:r>
                        <m:r>
                          <a:rPr lang="en-US" i="1" dirty="0" smtClean="0">
                            <a:solidFill>
                              <a:schemeClr val="accent6"/>
                            </a:solidFill>
                            <a:latin typeface="Cambria Math" panose="02040503050406030204" pitchFamily="18" charset="0"/>
                          </a:rPr>
                          <m:t>𝑖</m:t>
                        </m:r>
                      </m:e>
                    </m:d>
                    <m:r>
                      <a:rPr lang="en-US" i="1" dirty="0" smtClean="0">
                        <a:latin typeface="Cambria Math" panose="02040503050406030204" pitchFamily="18" charset="0"/>
                      </a:rPr>
                      <m:t>+</m:t>
                    </m:r>
                    <m:d>
                      <m:dPr>
                        <m:ctrlPr>
                          <a:rPr lang="en-US" i="1" dirty="0" smtClean="0">
                            <a:latin typeface="Cambria Math" panose="02040503050406030204" pitchFamily="18" charset="0"/>
                          </a:rPr>
                        </m:ctrlPr>
                      </m:dPr>
                      <m:e>
                        <m:r>
                          <a:rPr lang="en-US" i="1" dirty="0" smtClean="0">
                            <a:solidFill>
                              <a:schemeClr val="accent2"/>
                            </a:solidFill>
                            <a:latin typeface="Cambria Math" panose="02040503050406030204" pitchFamily="18" charset="0"/>
                          </a:rPr>
                          <m:t>3</m:t>
                        </m:r>
                        <m:r>
                          <a:rPr lang="en-US" i="1" dirty="0" smtClean="0">
                            <a:latin typeface="Cambria Math" panose="02040503050406030204" pitchFamily="18" charset="0"/>
                          </a:rPr>
                          <m:t>+</m:t>
                        </m:r>
                        <m:r>
                          <a:rPr lang="en-US" i="1" dirty="0" smtClean="0">
                            <a:solidFill>
                              <a:schemeClr val="accent6"/>
                            </a:solidFill>
                            <a:latin typeface="Cambria Math" panose="02040503050406030204" pitchFamily="18" charset="0"/>
                          </a:rPr>
                          <m:t>3</m:t>
                        </m:r>
                        <m:r>
                          <a:rPr lang="en-US" i="1" dirty="0" smtClean="0">
                            <a:solidFill>
                              <a:schemeClr val="accent6"/>
                            </a:solidFill>
                            <a:latin typeface="Cambria Math" panose="02040503050406030204" pitchFamily="18" charset="0"/>
                          </a:rPr>
                          <m:t>𝑖</m:t>
                        </m:r>
                      </m:e>
                    </m:d>
                  </m:oMath>
                </a14:m>
                <a:endParaRPr lang="en-US" dirty="0"/>
              </a:p>
              <a:p>
                <a:pPr lvl="1"/>
                <a14:m>
                  <m:oMath xmlns:m="http://schemas.openxmlformats.org/officeDocument/2006/math">
                    <m:d>
                      <m:dPr>
                        <m:ctrlPr>
                          <a:rPr lang="en-US" b="0" i="1" smtClean="0">
                            <a:solidFill>
                              <a:schemeClr val="accent1"/>
                            </a:solidFill>
                            <a:latin typeface="Cambria Math" panose="02040503050406030204" pitchFamily="18" charset="0"/>
                          </a:rPr>
                        </m:ctrlPr>
                      </m:dPr>
                      <m:e>
                        <m:r>
                          <a:rPr lang="en-US" b="0" i="1" smtClean="0">
                            <a:solidFill>
                              <a:schemeClr val="accent2"/>
                            </a:solidFill>
                            <a:latin typeface="Cambria Math" panose="02040503050406030204" pitchFamily="18" charset="0"/>
                          </a:rPr>
                          <m:t>−1+3</m:t>
                        </m:r>
                      </m:e>
                    </m:d>
                    <m:r>
                      <a:rPr lang="en-US" b="0" i="1" smtClean="0">
                        <a:solidFill>
                          <a:schemeClr val="accent1"/>
                        </a:solidFill>
                        <a:latin typeface="Cambria Math" panose="02040503050406030204" pitchFamily="18" charset="0"/>
                      </a:rPr>
                      <m:t>+</m:t>
                    </m:r>
                    <m:d>
                      <m:dPr>
                        <m:ctrlPr>
                          <a:rPr lang="en-US" b="0" i="1" smtClean="0">
                            <a:solidFill>
                              <a:schemeClr val="accent1"/>
                            </a:solidFill>
                            <a:latin typeface="Cambria Math" panose="02040503050406030204" pitchFamily="18" charset="0"/>
                          </a:rPr>
                        </m:ctrlPr>
                      </m:dPr>
                      <m:e>
                        <m:r>
                          <a:rPr lang="en-US" b="0" i="1" smtClean="0">
                            <a:solidFill>
                              <a:schemeClr val="accent6"/>
                            </a:solidFill>
                            <a:latin typeface="Cambria Math" panose="02040503050406030204" pitchFamily="18" charset="0"/>
                          </a:rPr>
                          <m:t>2</m:t>
                        </m:r>
                        <m:r>
                          <a:rPr lang="en-US" b="0" i="1" smtClean="0">
                            <a:solidFill>
                              <a:schemeClr val="accent6"/>
                            </a:solidFill>
                            <a:latin typeface="Cambria Math" panose="02040503050406030204" pitchFamily="18" charset="0"/>
                          </a:rPr>
                          <m:t>𝑖</m:t>
                        </m:r>
                        <m:r>
                          <a:rPr lang="en-US" b="0" i="1" smtClean="0">
                            <a:solidFill>
                              <a:schemeClr val="accent6"/>
                            </a:solidFill>
                            <a:latin typeface="Cambria Math" panose="02040503050406030204" pitchFamily="18" charset="0"/>
                          </a:rPr>
                          <m:t>+3</m:t>
                        </m:r>
                        <m:r>
                          <a:rPr lang="en-US" b="0" i="1" smtClean="0">
                            <a:solidFill>
                              <a:schemeClr val="accent6"/>
                            </a:solidFill>
                            <a:latin typeface="Cambria Math" panose="02040503050406030204" pitchFamily="18" charset="0"/>
                          </a:rPr>
                          <m:t>𝑖</m:t>
                        </m:r>
                      </m:e>
                    </m:d>
                  </m:oMath>
                </a14:m>
                <a:endParaRPr lang="en-US" b="0" dirty="0">
                  <a:solidFill>
                    <a:schemeClr val="accent1"/>
                  </a:solidFill>
                </a:endParaRPr>
              </a:p>
              <a:p>
                <a:pPr lvl="1"/>
                <a14:m>
                  <m:oMath xmlns:m="http://schemas.openxmlformats.org/officeDocument/2006/math">
                    <m:r>
                      <a:rPr lang="en-US" b="0" i="1" smtClean="0">
                        <a:solidFill>
                          <a:schemeClr val="accent2"/>
                        </a:solidFill>
                        <a:latin typeface="Cambria Math" panose="02040503050406030204" pitchFamily="18" charset="0"/>
                      </a:rPr>
                      <m:t>2</m:t>
                    </m:r>
                    <m:r>
                      <a:rPr lang="en-US" b="0" i="1" smtClean="0">
                        <a:solidFill>
                          <a:schemeClr val="accent1"/>
                        </a:solidFill>
                        <a:latin typeface="Cambria Math" panose="02040503050406030204" pitchFamily="18" charset="0"/>
                      </a:rPr>
                      <m:t>+</m:t>
                    </m:r>
                    <m:r>
                      <a:rPr lang="en-US" b="0" i="1" smtClean="0">
                        <a:solidFill>
                          <a:schemeClr val="accent6"/>
                        </a:solidFill>
                        <a:latin typeface="Cambria Math" panose="02040503050406030204" pitchFamily="18" charset="0"/>
                      </a:rPr>
                      <m:t>5</m:t>
                    </m:r>
                    <m:r>
                      <a:rPr lang="en-US" b="0" i="1" smtClean="0">
                        <a:solidFill>
                          <a:schemeClr val="accent6"/>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blipFill>
                <a:blip r:embed="rId7"/>
                <a:stretch>
                  <a:fillRect l="-2442" t="-1975"/>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build="p"/>
    </p:bldLst>
  </p:timing>
  <p:extLst mod="1"/>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p:txBody>
              <a:bodyPr>
                <a:normAutofit/>
              </a:bodyPr>
              <a:lstStyle/>
              <a:p>
                <a:pPr lvl="0"/>
                <a:r>
                  <a:rPr lang="en-US" dirty="0"/>
                  <a:t>Simplify</a:t>
                </a:r>
              </a:p>
              <a:p>
                <a:pPr lvl="1"/>
                <a14:m>
                  <m:oMath xmlns:m="http://schemas.openxmlformats.org/officeDocument/2006/math">
                    <m:d>
                      <m:dPr>
                        <m:ctrlPr>
                          <a:rPr lang="en-US" i="1" dirty="0" smtClean="0">
                            <a:latin typeface="Cambria Math" panose="02040503050406030204" pitchFamily="18" charset="0"/>
                          </a:rPr>
                        </m:ctrlPr>
                      </m:dPr>
                      <m:e>
                        <m:r>
                          <a:rPr lang="en-US" i="1" dirty="0" smtClean="0">
                            <a:solidFill>
                              <a:schemeClr val="accent2"/>
                            </a:solidFill>
                            <a:latin typeface="Cambria Math" panose="02040503050406030204" pitchFamily="18" charset="0"/>
                          </a:rPr>
                          <m:t>2</m:t>
                        </m:r>
                        <m:r>
                          <a:rPr lang="en-US" b="0" i="1" dirty="0" smtClean="0">
                            <a:solidFill>
                              <a:schemeClr val="accent6"/>
                            </a:solidFill>
                            <a:latin typeface="Cambria Math" panose="02040503050406030204" pitchFamily="18" charset="0"/>
                          </a:rPr>
                          <m:t>−</m:t>
                        </m:r>
                        <m:r>
                          <a:rPr lang="en-US" i="1" dirty="0" smtClean="0">
                            <a:solidFill>
                              <a:schemeClr val="accent6"/>
                            </a:solidFill>
                            <a:latin typeface="Cambria Math" panose="02040503050406030204" pitchFamily="18" charset="0"/>
                          </a:rPr>
                          <m:t>3</m:t>
                        </m:r>
                        <m:r>
                          <a:rPr lang="en-US" i="1" dirty="0" smtClean="0">
                            <a:solidFill>
                              <a:schemeClr val="accent6"/>
                            </a:solidFill>
                            <a:latin typeface="Cambria Math" panose="02040503050406030204" pitchFamily="18" charset="0"/>
                          </a:rPr>
                          <m:t>𝑖</m:t>
                        </m:r>
                      </m:e>
                    </m:d>
                    <m:r>
                      <a:rPr lang="en-US" b="0" i="1" dirty="0" smtClean="0">
                        <a:latin typeface="Cambria Math" panose="02040503050406030204" pitchFamily="18" charset="0"/>
                      </a:rPr>
                      <m:t>−</m:t>
                    </m:r>
                    <m:d>
                      <m:dPr>
                        <m:ctrlPr>
                          <a:rPr lang="en-US" i="1" dirty="0" smtClean="0">
                            <a:latin typeface="Cambria Math" panose="02040503050406030204" pitchFamily="18" charset="0"/>
                          </a:rPr>
                        </m:ctrlPr>
                      </m:dPr>
                      <m:e>
                        <m:r>
                          <a:rPr lang="en-US" i="1" dirty="0" smtClean="0">
                            <a:solidFill>
                              <a:schemeClr val="accent2"/>
                            </a:solidFill>
                            <a:latin typeface="Cambria Math" panose="02040503050406030204" pitchFamily="18" charset="0"/>
                          </a:rPr>
                          <m:t>3</m:t>
                        </m:r>
                        <m:r>
                          <a:rPr lang="en-US" b="0" i="1" dirty="0" smtClean="0">
                            <a:solidFill>
                              <a:schemeClr val="accent6"/>
                            </a:solidFill>
                            <a:latin typeface="Cambria Math" panose="02040503050406030204" pitchFamily="18" charset="0"/>
                          </a:rPr>
                          <m:t>−</m:t>
                        </m:r>
                        <m:r>
                          <a:rPr lang="en-US" i="1" dirty="0" smtClean="0">
                            <a:solidFill>
                              <a:schemeClr val="accent6"/>
                            </a:solidFill>
                            <a:latin typeface="Cambria Math" panose="02040503050406030204" pitchFamily="18" charset="0"/>
                          </a:rPr>
                          <m:t>7</m:t>
                        </m:r>
                        <m:r>
                          <a:rPr lang="en-US" i="1" dirty="0" smtClean="0">
                            <a:solidFill>
                              <a:schemeClr val="accent6"/>
                            </a:solidFill>
                            <a:latin typeface="Cambria Math" panose="02040503050406030204" pitchFamily="18" charset="0"/>
                          </a:rPr>
                          <m:t>𝑖</m:t>
                        </m:r>
                      </m:e>
                    </m:d>
                  </m:oMath>
                </a14:m>
                <a:endParaRPr lang="en-US" dirty="0"/>
              </a:p>
              <a:p>
                <a:pPr lvl="1"/>
                <a14:m>
                  <m:oMath xmlns:m="http://schemas.openxmlformats.org/officeDocument/2006/math">
                    <m:d>
                      <m:dPr>
                        <m:ctrlPr>
                          <a:rPr lang="en-US" b="0" i="1" smtClean="0">
                            <a:solidFill>
                              <a:schemeClr val="accent1"/>
                            </a:solidFill>
                            <a:latin typeface="Cambria Math" panose="02040503050406030204" pitchFamily="18" charset="0"/>
                          </a:rPr>
                        </m:ctrlPr>
                      </m:dPr>
                      <m:e>
                        <m:r>
                          <a:rPr lang="en-US" b="0" i="1" smtClean="0">
                            <a:solidFill>
                              <a:schemeClr val="accent2"/>
                            </a:solidFill>
                            <a:latin typeface="Cambria Math" panose="02040503050406030204" pitchFamily="18" charset="0"/>
                          </a:rPr>
                          <m:t>2−3</m:t>
                        </m:r>
                      </m:e>
                    </m:d>
                    <m:r>
                      <a:rPr lang="en-US" b="0" i="1" smtClean="0">
                        <a:solidFill>
                          <a:schemeClr val="accent1"/>
                        </a:solidFill>
                        <a:latin typeface="Cambria Math" panose="02040503050406030204" pitchFamily="18" charset="0"/>
                      </a:rPr>
                      <m:t>+</m:t>
                    </m:r>
                    <m:d>
                      <m:dPr>
                        <m:ctrlPr>
                          <a:rPr lang="en-US" b="0" i="1" smtClean="0">
                            <a:solidFill>
                              <a:schemeClr val="accent1"/>
                            </a:solidFill>
                            <a:latin typeface="Cambria Math" panose="02040503050406030204" pitchFamily="18" charset="0"/>
                          </a:rPr>
                        </m:ctrlPr>
                      </m:dPr>
                      <m:e>
                        <m:r>
                          <a:rPr lang="en-US" b="0" i="1" smtClean="0">
                            <a:solidFill>
                              <a:schemeClr val="accent6"/>
                            </a:solidFill>
                            <a:latin typeface="Cambria Math" panose="02040503050406030204" pitchFamily="18" charset="0"/>
                          </a:rPr>
                          <m:t>−3</m:t>
                        </m:r>
                        <m:r>
                          <a:rPr lang="en-US" b="0" i="1" smtClean="0">
                            <a:solidFill>
                              <a:schemeClr val="accent6"/>
                            </a:solidFill>
                            <a:latin typeface="Cambria Math" panose="02040503050406030204" pitchFamily="18" charset="0"/>
                          </a:rPr>
                          <m:t>𝑖</m:t>
                        </m:r>
                        <m:r>
                          <a:rPr lang="en-US" b="0" i="1" smtClean="0">
                            <a:solidFill>
                              <a:schemeClr val="accent6"/>
                            </a:solidFill>
                            <a:latin typeface="Cambria Math" panose="02040503050406030204" pitchFamily="18" charset="0"/>
                          </a:rPr>
                          <m:t>−−7</m:t>
                        </m:r>
                        <m:r>
                          <a:rPr lang="en-US" b="0" i="1" smtClean="0">
                            <a:solidFill>
                              <a:schemeClr val="accent6"/>
                            </a:solidFill>
                            <a:latin typeface="Cambria Math" panose="02040503050406030204" pitchFamily="18" charset="0"/>
                          </a:rPr>
                          <m:t>𝑖</m:t>
                        </m:r>
                      </m:e>
                    </m:d>
                  </m:oMath>
                </a14:m>
                <a:endParaRPr lang="en-US" b="0" dirty="0">
                  <a:solidFill>
                    <a:schemeClr val="accent1"/>
                  </a:solidFill>
                </a:endParaRPr>
              </a:p>
              <a:p>
                <a:pPr lvl="1"/>
                <a14:m>
                  <m:oMath xmlns:m="http://schemas.openxmlformats.org/officeDocument/2006/math">
                    <m:r>
                      <a:rPr lang="en-US" b="0" i="1" smtClean="0">
                        <a:solidFill>
                          <a:schemeClr val="accent2"/>
                        </a:solidFill>
                        <a:latin typeface="Cambria Math" panose="02040503050406030204" pitchFamily="18" charset="0"/>
                      </a:rPr>
                      <m:t>−1</m:t>
                    </m:r>
                    <m:r>
                      <a:rPr lang="en-US" b="0" i="1" smtClean="0">
                        <a:solidFill>
                          <a:schemeClr val="accent1"/>
                        </a:solidFill>
                        <a:latin typeface="Cambria Math" panose="02040503050406030204" pitchFamily="18" charset="0"/>
                      </a:rPr>
                      <m:t>+</m:t>
                    </m:r>
                    <m:r>
                      <a:rPr lang="en-US" b="0" i="1" smtClean="0">
                        <a:solidFill>
                          <a:schemeClr val="accent6"/>
                        </a:solidFill>
                        <a:latin typeface="Cambria Math" panose="02040503050406030204" pitchFamily="18" charset="0"/>
                      </a:rPr>
                      <m:t>4</m:t>
                    </m:r>
                    <m:r>
                      <a:rPr lang="en-US" b="0" i="1" smtClean="0">
                        <a:solidFill>
                          <a:schemeClr val="accent6"/>
                        </a:solidFill>
                        <a:latin typeface="Cambria Math" panose="02040503050406030204" pitchFamily="18" charset="0"/>
                      </a:rPr>
                      <m:t>𝑖</m:t>
                    </m:r>
                  </m:oMath>
                </a14:m>
                <a:endParaRPr lang="en-US" dirty="0">
                  <a:solidFill>
                    <a:schemeClr val="accent1"/>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blipFill>
                <a:blip r:embed="rId6"/>
                <a:stretch>
                  <a:fillRect l="-2439"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half" idx="2"/>
              </p:nvPr>
            </p:nvSpPr>
            <p:spPr/>
            <p:txBody>
              <a:bodyPr>
                <a:normAutofit/>
              </a:bodyPr>
              <a:lstStyle/>
              <a:p>
                <a:pPr lvl="1"/>
                <a14:m>
                  <m:oMath xmlns:m="http://schemas.openxmlformats.org/officeDocument/2006/math">
                    <m:r>
                      <a:rPr lang="en-US" dirty="0" smtClean="0">
                        <a:solidFill>
                          <a:schemeClr val="accent6"/>
                        </a:solidFill>
                        <a:latin typeface="Cambria Math" panose="02040503050406030204" pitchFamily="18" charset="0"/>
                      </a:rPr>
                      <m:t>2</m:t>
                    </m:r>
                    <m:r>
                      <a:rPr lang="en-US" i="1" dirty="0" smtClean="0">
                        <a:solidFill>
                          <a:schemeClr val="accent6"/>
                        </a:solidFill>
                        <a:latin typeface="Cambria Math" panose="02040503050406030204" pitchFamily="18" charset="0"/>
                      </a:rPr>
                      <m:t>𝑖</m:t>
                    </m:r>
                    <m:r>
                      <a:rPr lang="en-US" b="0" i="1" dirty="0" smtClean="0">
                        <a:latin typeface="Cambria Math" panose="02040503050406030204" pitchFamily="18" charset="0"/>
                      </a:rPr>
                      <m:t>−</m:t>
                    </m:r>
                    <m:d>
                      <m:dPr>
                        <m:ctrlPr>
                          <a:rPr lang="en-US" i="1" dirty="0" smtClean="0">
                            <a:latin typeface="Cambria Math" panose="02040503050406030204" pitchFamily="18" charset="0"/>
                          </a:rPr>
                        </m:ctrlPr>
                      </m:dPr>
                      <m:e>
                        <m:r>
                          <a:rPr lang="en-US" dirty="0" smtClean="0">
                            <a:solidFill>
                              <a:schemeClr val="accent2"/>
                            </a:solidFill>
                            <a:latin typeface="Cambria Math" panose="02040503050406030204" pitchFamily="18" charset="0"/>
                          </a:rPr>
                          <m:t>3</m:t>
                        </m:r>
                        <m:r>
                          <a:rPr lang="en-US" dirty="0" smtClean="0">
                            <a:latin typeface="Cambria Math" panose="02040503050406030204" pitchFamily="18" charset="0"/>
                          </a:rPr>
                          <m:t>+</m:t>
                        </m:r>
                        <m:r>
                          <a:rPr lang="en-US" i="1" dirty="0" smtClean="0">
                            <a:solidFill>
                              <a:schemeClr val="accent6"/>
                            </a:solidFill>
                            <a:latin typeface="Cambria Math" panose="02040503050406030204" pitchFamily="18" charset="0"/>
                          </a:rPr>
                          <m:t>𝑖</m:t>
                        </m:r>
                      </m:e>
                    </m:d>
                    <m:r>
                      <a:rPr lang="en-US" dirty="0" smtClean="0">
                        <a:latin typeface="Cambria Math" panose="02040503050406030204" pitchFamily="18" charset="0"/>
                      </a:rPr>
                      <m:t>+</m:t>
                    </m:r>
                    <m:d>
                      <m:dPr>
                        <m:ctrlPr>
                          <a:rPr lang="en-US" i="1" dirty="0" smtClean="0">
                            <a:latin typeface="Cambria Math" panose="02040503050406030204" pitchFamily="18" charset="0"/>
                          </a:rPr>
                        </m:ctrlPr>
                      </m:dPr>
                      <m:e>
                        <m:r>
                          <a:rPr lang="en-US" dirty="0" smtClean="0">
                            <a:solidFill>
                              <a:schemeClr val="accent2"/>
                            </a:solidFill>
                            <a:latin typeface="Cambria Math" panose="02040503050406030204" pitchFamily="18" charset="0"/>
                          </a:rPr>
                          <m:t>2</m:t>
                        </m:r>
                        <m:r>
                          <a:rPr lang="en-US" b="0" i="0" dirty="0" smtClean="0">
                            <a:solidFill>
                              <a:schemeClr val="accent6"/>
                            </a:solidFill>
                            <a:latin typeface="Cambria Math" panose="02040503050406030204" pitchFamily="18" charset="0"/>
                          </a:rPr>
                          <m:t>−</m:t>
                        </m:r>
                        <m:r>
                          <a:rPr lang="en-US" dirty="0" smtClean="0">
                            <a:solidFill>
                              <a:schemeClr val="accent6"/>
                            </a:solidFill>
                            <a:latin typeface="Cambria Math" panose="02040503050406030204" pitchFamily="18" charset="0"/>
                          </a:rPr>
                          <m:t>3</m:t>
                        </m:r>
                        <m:r>
                          <a:rPr lang="en-US" i="1" dirty="0" smtClean="0">
                            <a:solidFill>
                              <a:schemeClr val="accent6"/>
                            </a:solidFill>
                            <a:latin typeface="Cambria Math" panose="02040503050406030204" pitchFamily="18" charset="0"/>
                          </a:rPr>
                          <m:t>𝑖</m:t>
                        </m:r>
                      </m:e>
                    </m:d>
                  </m:oMath>
                </a14:m>
                <a:endParaRPr lang="en-US" dirty="0"/>
              </a:p>
              <a:p>
                <a:pPr lvl="1"/>
                <a14:m>
                  <m:oMath xmlns:m="http://schemas.openxmlformats.org/officeDocument/2006/math">
                    <m:d>
                      <m:dPr>
                        <m:ctrlPr>
                          <a:rPr lang="en-US" b="0" i="1" smtClean="0">
                            <a:solidFill>
                              <a:schemeClr val="accent1"/>
                            </a:solidFill>
                            <a:latin typeface="Cambria Math" panose="02040503050406030204" pitchFamily="18" charset="0"/>
                          </a:rPr>
                        </m:ctrlPr>
                      </m:dPr>
                      <m:e>
                        <m:r>
                          <a:rPr lang="en-US" b="0" i="1" smtClean="0">
                            <a:solidFill>
                              <a:schemeClr val="accent2"/>
                            </a:solidFill>
                            <a:latin typeface="Cambria Math" panose="02040503050406030204" pitchFamily="18" charset="0"/>
                          </a:rPr>
                          <m:t>−3+2</m:t>
                        </m:r>
                      </m:e>
                    </m:d>
                    <m:r>
                      <a:rPr lang="en-US" b="0" i="1" smtClean="0">
                        <a:solidFill>
                          <a:schemeClr val="accent1"/>
                        </a:solidFill>
                        <a:latin typeface="Cambria Math" panose="02040503050406030204" pitchFamily="18" charset="0"/>
                      </a:rPr>
                      <m:t>+</m:t>
                    </m:r>
                    <m:d>
                      <m:dPr>
                        <m:ctrlPr>
                          <a:rPr lang="en-US" b="0" i="1" smtClean="0">
                            <a:solidFill>
                              <a:schemeClr val="accent1"/>
                            </a:solidFill>
                            <a:latin typeface="Cambria Math" panose="02040503050406030204" pitchFamily="18" charset="0"/>
                          </a:rPr>
                        </m:ctrlPr>
                      </m:dPr>
                      <m:e>
                        <m:r>
                          <a:rPr lang="en-US" b="0" i="1" smtClean="0">
                            <a:solidFill>
                              <a:schemeClr val="accent6"/>
                            </a:solidFill>
                            <a:latin typeface="Cambria Math" panose="02040503050406030204" pitchFamily="18" charset="0"/>
                          </a:rPr>
                          <m:t>2</m:t>
                        </m:r>
                        <m:r>
                          <a:rPr lang="en-US" b="0" i="1" smtClean="0">
                            <a:solidFill>
                              <a:schemeClr val="accent6"/>
                            </a:solidFill>
                            <a:latin typeface="Cambria Math" panose="02040503050406030204" pitchFamily="18" charset="0"/>
                          </a:rPr>
                          <m:t>𝑖</m:t>
                        </m:r>
                        <m:r>
                          <a:rPr lang="en-US" b="0" i="1" smtClean="0">
                            <a:solidFill>
                              <a:schemeClr val="accent6"/>
                            </a:solidFill>
                            <a:latin typeface="Cambria Math" panose="02040503050406030204" pitchFamily="18" charset="0"/>
                          </a:rPr>
                          <m:t>−</m:t>
                        </m:r>
                        <m:r>
                          <a:rPr lang="en-US" b="0" i="1" smtClean="0">
                            <a:solidFill>
                              <a:schemeClr val="accent6"/>
                            </a:solidFill>
                            <a:latin typeface="Cambria Math" panose="02040503050406030204" pitchFamily="18" charset="0"/>
                          </a:rPr>
                          <m:t>𝑖</m:t>
                        </m:r>
                        <m:r>
                          <a:rPr lang="en-US" b="0" i="1" smtClean="0">
                            <a:solidFill>
                              <a:schemeClr val="accent6"/>
                            </a:solidFill>
                            <a:latin typeface="Cambria Math" panose="02040503050406030204" pitchFamily="18" charset="0"/>
                          </a:rPr>
                          <m:t>+−3</m:t>
                        </m:r>
                        <m:r>
                          <a:rPr lang="en-US" b="0" i="1" smtClean="0">
                            <a:solidFill>
                              <a:schemeClr val="accent6"/>
                            </a:solidFill>
                            <a:latin typeface="Cambria Math" panose="02040503050406030204" pitchFamily="18" charset="0"/>
                          </a:rPr>
                          <m:t>𝑖</m:t>
                        </m:r>
                      </m:e>
                    </m:d>
                  </m:oMath>
                </a14:m>
                <a:endParaRPr lang="en-US" dirty="0">
                  <a:solidFill>
                    <a:schemeClr val="accent1"/>
                  </a:solidFill>
                </a:endParaRPr>
              </a:p>
              <a:p>
                <a:pPr lvl="1"/>
                <a14:m>
                  <m:oMath xmlns:m="http://schemas.openxmlformats.org/officeDocument/2006/math">
                    <m:r>
                      <a:rPr lang="en-US" b="0" i="1" smtClean="0">
                        <a:solidFill>
                          <a:schemeClr val="accent2"/>
                        </a:solidFill>
                        <a:latin typeface="Cambria Math" panose="02040503050406030204" pitchFamily="18" charset="0"/>
                      </a:rPr>
                      <m:t>−1</m:t>
                    </m:r>
                    <m:r>
                      <a:rPr lang="en-US" b="0" i="1" smtClean="0">
                        <a:solidFill>
                          <a:schemeClr val="accent6"/>
                        </a:solidFill>
                        <a:latin typeface="Cambria Math" panose="02040503050406030204" pitchFamily="18" charset="0"/>
                      </a:rPr>
                      <m:t>−2</m:t>
                    </m:r>
                    <m:r>
                      <a:rPr lang="en-US" b="0" i="1" smtClean="0">
                        <a:solidFill>
                          <a:schemeClr val="accent6"/>
                        </a:solidFill>
                        <a:latin typeface="Cambria Math" panose="02040503050406030204" pitchFamily="18" charset="0"/>
                      </a:rPr>
                      <m:t>𝑖</m:t>
                    </m:r>
                  </m:oMath>
                </a14:m>
                <a:endParaRPr lang="en-US"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blipFill>
                <a:blip r:embed="rId7"/>
                <a:stretch>
                  <a:fillRect t="-53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028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build="p"/>
    </p:bldLst>
  </p:timing>
  <p:extLst mod="1"/>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a:t>Multiplying complex numbers</a:t>
                </a:r>
              </a:p>
              <a:p>
                <a:pPr lvl="1"/>
                <a:r>
                  <a:rPr lang="en-US" dirty="0"/>
                  <a:t>FOIL</a:t>
                </a:r>
              </a:p>
              <a:p>
                <a:pPr lvl="1"/>
                <a:r>
                  <a:rPr lang="en-US" dirty="0"/>
                  <a:t>Remember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𝑖</m:t>
                        </m:r>
                      </m:e>
                      <m:sup>
                        <m:r>
                          <a:rPr lang="en-US" i="1" dirty="0" smtClean="0">
                            <a:latin typeface="Cambria Math" panose="02040503050406030204" pitchFamily="18" charset="0"/>
                          </a:rPr>
                          <m:t>2</m:t>
                        </m:r>
                      </m:sup>
                    </m:sSup>
                    <m:r>
                      <a:rPr lang="en-US" i="1" dirty="0">
                        <a:latin typeface="Cambria Math" panose="02040503050406030204" pitchFamily="18" charset="0"/>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439"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half" idx="2"/>
              </p:nvPr>
            </p:nvSpPr>
            <p:spPr/>
            <p:txBody>
              <a:bodyPr>
                <a:normAutofit/>
              </a:bodyPr>
              <a:lstStyle/>
              <a:p>
                <a:pPr lvl="0"/>
                <a:r>
                  <a:rPr lang="en-US" dirty="0"/>
                  <a:t>Multiply</a:t>
                </a:r>
              </a:p>
              <a:p>
                <a:pPr lvl="1"/>
                <a14:m>
                  <m:oMath xmlns:m="http://schemas.openxmlformats.org/officeDocument/2006/math">
                    <m:r>
                      <a:rPr lang="en-US" i="1" dirty="0">
                        <a:latin typeface="Cambria Math" panose="02040503050406030204" pitchFamily="18" charset="0"/>
                      </a:rPr>
                      <m:t>−</m:t>
                    </m:r>
                    <m:r>
                      <a:rPr lang="en-US" i="1" dirty="0" err="1">
                        <a:latin typeface="Cambria Math" panose="02040503050406030204" pitchFamily="18" charset="0"/>
                      </a:rPr>
                      <m:t>𝑖</m:t>
                    </m:r>
                    <m:d>
                      <m:dPr>
                        <m:ctrlPr>
                          <a:rPr lang="en-US" i="1" dirty="0">
                            <a:latin typeface="Cambria Math" panose="02040503050406030204" pitchFamily="18" charset="0"/>
                          </a:rPr>
                        </m:ctrlPr>
                      </m:dPr>
                      <m:e>
                        <m:r>
                          <a:rPr lang="en-US" i="1" dirty="0">
                            <a:latin typeface="Cambria Math" panose="02040503050406030204" pitchFamily="18" charset="0"/>
                          </a:rPr>
                          <m:t>3+</m:t>
                        </m:r>
                        <m:r>
                          <a:rPr lang="en-US" i="1" dirty="0" err="1">
                            <a:latin typeface="Cambria Math" panose="02040503050406030204" pitchFamily="18" charset="0"/>
                          </a:rPr>
                          <m:t>𝑖</m:t>
                        </m:r>
                      </m:e>
                    </m:d>
                  </m:oMath>
                </a14:m>
                <a:endParaRPr lang="en-US" dirty="0"/>
              </a:p>
              <a:p>
                <a:pPr lvl="1"/>
                <a14:m>
                  <m:oMath xmlns:m="http://schemas.openxmlformats.org/officeDocument/2006/math">
                    <m:r>
                      <a:rPr lang="en-US" i="1" smtClean="0">
                        <a:solidFill>
                          <a:schemeClr val="accent1"/>
                        </a:solidFill>
                        <a:latin typeface="Cambria Math" panose="02040503050406030204" pitchFamily="18" charset="0"/>
                      </a:rPr>
                      <m:t>−3</m:t>
                    </m:r>
                    <m:r>
                      <a:rPr lang="en-US" i="1" smtClean="0">
                        <a:solidFill>
                          <a:schemeClr val="accent1"/>
                        </a:solidFill>
                        <a:latin typeface="Cambria Math" panose="02040503050406030204" pitchFamily="18" charset="0"/>
                      </a:rPr>
                      <m:t>𝑖</m:t>
                    </m:r>
                    <m:r>
                      <a:rPr lang="en-US" i="1" smtClean="0">
                        <a:solidFill>
                          <a:schemeClr val="accent1"/>
                        </a:solidFill>
                        <a:latin typeface="Cambria Math" panose="02040503050406030204" pitchFamily="18" charset="0"/>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𝑖</m:t>
                        </m:r>
                      </m:e>
                      <m:sup>
                        <m:r>
                          <a:rPr lang="en-US" i="1">
                            <a:solidFill>
                              <a:schemeClr val="accent1"/>
                            </a:solidFill>
                            <a:latin typeface="Cambria Math" panose="02040503050406030204" pitchFamily="18" charset="0"/>
                          </a:rPr>
                          <m:t>2</m:t>
                        </m:r>
                      </m:sup>
                    </m:sSup>
                  </m:oMath>
                </a14:m>
                <a:endParaRPr lang="en-US" dirty="0">
                  <a:solidFill>
                    <a:schemeClr val="accent1"/>
                  </a:solidFill>
                </a:endParaRPr>
              </a:p>
              <a:p>
                <a:pPr lvl="1"/>
                <a14:m>
                  <m:oMath xmlns:m="http://schemas.openxmlformats.org/officeDocument/2006/math">
                    <m:r>
                      <a:rPr lang="en-US" i="1">
                        <a:solidFill>
                          <a:schemeClr val="accent1"/>
                        </a:solidFill>
                        <a:latin typeface="Cambria Math" panose="02040503050406030204" pitchFamily="18" charset="0"/>
                      </a:rPr>
                      <m:t>−3</m:t>
                    </m:r>
                    <m:r>
                      <a:rPr lang="en-US" i="1">
                        <a:solidFill>
                          <a:schemeClr val="accent1"/>
                        </a:solidFill>
                        <a:latin typeface="Cambria Math" panose="02040503050406030204" pitchFamily="18" charset="0"/>
                      </a:rPr>
                      <m:t>𝑖</m:t>
                    </m:r>
                    <m:r>
                      <a:rPr lang="en-US" i="1">
                        <a:solidFill>
                          <a:schemeClr val="accent1"/>
                        </a:solidFill>
                        <a:latin typeface="Cambria Math" panose="02040503050406030204" pitchFamily="18" charset="0"/>
                      </a:rPr>
                      <m: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−1</m:t>
                        </m:r>
                      </m:e>
                    </m:d>
                  </m:oMath>
                </a14:m>
                <a:endParaRPr lang="en-US" dirty="0">
                  <a:solidFill>
                    <a:schemeClr val="accent1"/>
                  </a:solidFill>
                </a:endParaRPr>
              </a:p>
              <a:p>
                <a:pPr lvl="1"/>
                <a14:m>
                  <m:oMath xmlns:m="http://schemas.openxmlformats.org/officeDocument/2006/math">
                    <m:r>
                      <a:rPr lang="en-US" i="1">
                        <a:solidFill>
                          <a:schemeClr val="accent1"/>
                        </a:solidFill>
                        <a:latin typeface="Cambria Math" panose="02040503050406030204" pitchFamily="18" charset="0"/>
                      </a:rPr>
                      <m:t>1−3</m:t>
                    </m:r>
                    <m:r>
                      <a:rPr lang="en-US" i="1">
                        <a:solidFill>
                          <a:schemeClr val="accent1"/>
                        </a:solidFill>
                        <a:latin typeface="Cambria Math" panose="02040503050406030204" pitchFamily="18" charset="0"/>
                      </a:rPr>
                      <m:t>𝑖</m:t>
                    </m:r>
                  </m:oMath>
                </a14:m>
                <a:endParaRPr lang="en-US" dirty="0">
                  <a:solidFill>
                    <a:schemeClr val="accent1"/>
                  </a:solidFill>
                </a:endParaRPr>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blipFill>
                <a:blip r:embed="rId7"/>
                <a:stretch>
                  <a:fillRect l="-2442" t="-1975"/>
                </a:stretch>
              </a:blipFill>
            </p:spPr>
            <p:txBody>
              <a:bodyPr/>
              <a:lstStyle/>
              <a:p>
                <a:r>
                  <a:rPr lang="en-US">
                    <a:noFill/>
                  </a:rPr>
                  <a:t> </a:t>
                </a:r>
              </a:p>
            </p:txBody>
          </p:sp>
        </mc:Fallback>
      </mc:AlternateContent>
      <p:sp>
        <p:nvSpPr>
          <p:cNvPr id="4" name="Freeform 3"/>
          <p:cNvSpPr/>
          <p:nvPr/>
        </p:nvSpPr>
        <p:spPr>
          <a:xfrm>
            <a:off x="5660571" y="1758483"/>
            <a:ext cx="381000" cy="92088"/>
          </a:xfrm>
          <a:custGeom>
            <a:avLst/>
            <a:gdLst>
              <a:gd name="connsiteX0" fmla="*/ 0 w 381000"/>
              <a:gd name="connsiteY0" fmla="*/ 92088 h 92088"/>
              <a:gd name="connsiteX1" fmla="*/ 54429 w 381000"/>
              <a:gd name="connsiteY1" fmla="*/ 48546 h 92088"/>
              <a:gd name="connsiteX2" fmla="*/ 130629 w 381000"/>
              <a:gd name="connsiteY2" fmla="*/ 15888 h 92088"/>
              <a:gd name="connsiteX3" fmla="*/ 381000 w 381000"/>
              <a:gd name="connsiteY3" fmla="*/ 48546 h 92088"/>
            </a:gdLst>
            <a:ahLst/>
            <a:cxnLst>
              <a:cxn ang="0">
                <a:pos x="connsiteX0" y="connsiteY0"/>
              </a:cxn>
              <a:cxn ang="0">
                <a:pos x="connsiteX1" y="connsiteY1"/>
              </a:cxn>
              <a:cxn ang="0">
                <a:pos x="connsiteX2" y="connsiteY2"/>
              </a:cxn>
              <a:cxn ang="0">
                <a:pos x="connsiteX3" y="connsiteY3"/>
              </a:cxn>
            </a:cxnLst>
            <a:rect l="l" t="t" r="r" b="b"/>
            <a:pathLst>
              <a:path w="381000" h="92088">
                <a:moveTo>
                  <a:pt x="0" y="92088"/>
                </a:moveTo>
                <a:cubicBezTo>
                  <a:pt x="18143" y="77574"/>
                  <a:pt x="35097" y="61434"/>
                  <a:pt x="54429" y="48546"/>
                </a:cubicBezTo>
                <a:cubicBezTo>
                  <a:pt x="81334" y="30610"/>
                  <a:pt x="101599" y="25565"/>
                  <a:pt x="130629" y="15888"/>
                </a:cubicBezTo>
                <a:cubicBezTo>
                  <a:pt x="378220" y="27142"/>
                  <a:pt x="334380" y="-44702"/>
                  <a:pt x="381000" y="485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660571" y="1524000"/>
            <a:ext cx="859972" cy="304800"/>
          </a:xfrm>
          <a:custGeom>
            <a:avLst/>
            <a:gdLst>
              <a:gd name="connsiteX0" fmla="*/ 0 w 859972"/>
              <a:gd name="connsiteY0" fmla="*/ 304800 h 304800"/>
              <a:gd name="connsiteX1" fmla="*/ 65315 w 859972"/>
              <a:gd name="connsiteY1" fmla="*/ 163286 h 304800"/>
              <a:gd name="connsiteX2" fmla="*/ 141515 w 859972"/>
              <a:gd name="connsiteY2" fmla="*/ 108857 h 304800"/>
              <a:gd name="connsiteX3" fmla="*/ 239486 w 859972"/>
              <a:gd name="connsiteY3" fmla="*/ 54429 h 304800"/>
              <a:gd name="connsiteX4" fmla="*/ 348343 w 859972"/>
              <a:gd name="connsiteY4" fmla="*/ 32657 h 304800"/>
              <a:gd name="connsiteX5" fmla="*/ 435429 w 859972"/>
              <a:gd name="connsiteY5" fmla="*/ 0 h 304800"/>
              <a:gd name="connsiteX6" fmla="*/ 587829 w 859972"/>
              <a:gd name="connsiteY6" fmla="*/ 10886 h 304800"/>
              <a:gd name="connsiteX7" fmla="*/ 653143 w 859972"/>
              <a:gd name="connsiteY7" fmla="*/ 32657 h 304800"/>
              <a:gd name="connsiteX8" fmla="*/ 718458 w 859972"/>
              <a:gd name="connsiteY8" fmla="*/ 54429 h 304800"/>
              <a:gd name="connsiteX9" fmla="*/ 794658 w 859972"/>
              <a:gd name="connsiteY9" fmla="*/ 76200 h 304800"/>
              <a:gd name="connsiteX10" fmla="*/ 827315 w 859972"/>
              <a:gd name="connsiteY10" fmla="*/ 97971 h 304800"/>
              <a:gd name="connsiteX11" fmla="*/ 838200 w 859972"/>
              <a:gd name="connsiteY11" fmla="*/ 130629 h 304800"/>
              <a:gd name="connsiteX12" fmla="*/ 859972 w 859972"/>
              <a:gd name="connsiteY12" fmla="*/ 21771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972" h="304800">
                <a:moveTo>
                  <a:pt x="0" y="304800"/>
                </a:moveTo>
                <a:cubicBezTo>
                  <a:pt x="15957" y="264908"/>
                  <a:pt x="32726" y="201306"/>
                  <a:pt x="65315" y="163286"/>
                </a:cubicBezTo>
                <a:cubicBezTo>
                  <a:pt x="127372" y="90888"/>
                  <a:pt x="83571" y="137829"/>
                  <a:pt x="141515" y="108857"/>
                </a:cubicBezTo>
                <a:cubicBezTo>
                  <a:pt x="183092" y="88068"/>
                  <a:pt x="197548" y="70156"/>
                  <a:pt x="239486" y="54429"/>
                </a:cubicBezTo>
                <a:cubicBezTo>
                  <a:pt x="268385" y="43592"/>
                  <a:pt x="321466" y="38033"/>
                  <a:pt x="348343" y="32657"/>
                </a:cubicBezTo>
                <a:cubicBezTo>
                  <a:pt x="397747" y="22776"/>
                  <a:pt x="389222" y="23103"/>
                  <a:pt x="435429" y="0"/>
                </a:cubicBezTo>
                <a:cubicBezTo>
                  <a:pt x="486229" y="3629"/>
                  <a:pt x="537463" y="3331"/>
                  <a:pt x="587829" y="10886"/>
                </a:cubicBezTo>
                <a:cubicBezTo>
                  <a:pt x="610524" y="14290"/>
                  <a:pt x="631372" y="25400"/>
                  <a:pt x="653143" y="32657"/>
                </a:cubicBezTo>
                <a:lnTo>
                  <a:pt x="718458" y="54429"/>
                </a:lnTo>
                <a:cubicBezTo>
                  <a:pt x="732413" y="57918"/>
                  <a:pt x="779039" y="68391"/>
                  <a:pt x="794658" y="76200"/>
                </a:cubicBezTo>
                <a:cubicBezTo>
                  <a:pt x="806360" y="82051"/>
                  <a:pt x="816429" y="90714"/>
                  <a:pt x="827315" y="97971"/>
                </a:cubicBezTo>
                <a:cubicBezTo>
                  <a:pt x="830943" y="108857"/>
                  <a:pt x="835181" y="119559"/>
                  <a:pt x="838200" y="130629"/>
                </a:cubicBezTo>
                <a:cubicBezTo>
                  <a:pt x="846073" y="159496"/>
                  <a:pt x="859972" y="217714"/>
                  <a:pt x="859972" y="2177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P spid="4" grpId="0" animBg="1"/>
      <p:bldP spid="5" grpId="0" animBg="1"/>
    </p:bldLst>
  </p:timing>
  <p:extLst mod="1"/>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a:t>Multiply</a:t>
                </a:r>
              </a:p>
              <a:p>
                <a:pPr lvl="1"/>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2+3</m:t>
                        </m:r>
                        <m:r>
                          <a:rPr lang="en-US" i="1" dirty="0" smtClean="0">
                            <a:latin typeface="Cambria Math" panose="02040503050406030204" pitchFamily="18" charset="0"/>
                          </a:rPr>
                          <m:t>𝑖</m:t>
                        </m:r>
                      </m:e>
                    </m:d>
                    <m:d>
                      <m:dPr>
                        <m:ctrlPr>
                          <a:rPr lang="en-US" i="1" dirty="0" smtClean="0">
                            <a:latin typeface="Cambria Math" panose="02040503050406030204" pitchFamily="18" charset="0"/>
                          </a:rPr>
                        </m:ctrlPr>
                      </m:dPr>
                      <m:e>
                        <m:r>
                          <a:rPr lang="en-US" i="1" dirty="0" smtClean="0">
                            <a:latin typeface="Cambria Math" panose="02040503050406030204" pitchFamily="18" charset="0"/>
                          </a:rPr>
                          <m:t>−6</m:t>
                        </m:r>
                        <m:r>
                          <a:rPr lang="en-US" b="0" i="1" dirty="0" smtClean="0">
                            <a:latin typeface="Cambria Math" panose="02040503050406030204" pitchFamily="18" charset="0"/>
                          </a:rPr>
                          <m:t>−</m:t>
                        </m:r>
                        <m:r>
                          <a:rPr lang="en-US" i="1" dirty="0" smtClean="0">
                            <a:latin typeface="Cambria Math" panose="02040503050406030204" pitchFamily="18" charset="0"/>
                          </a:rPr>
                          <m:t>2</m:t>
                        </m:r>
                        <m:r>
                          <a:rPr lang="en-US" i="1" dirty="0" smtClean="0">
                            <a:latin typeface="Cambria Math" panose="02040503050406030204" pitchFamily="18" charset="0"/>
                          </a:rPr>
                          <m:t>𝑖</m:t>
                        </m:r>
                      </m:e>
                    </m:d>
                  </m:oMath>
                </a14:m>
                <a:endParaRPr lang="en-US" dirty="0"/>
              </a:p>
              <a:p>
                <a:pPr lvl="1"/>
                <a14:m>
                  <m:oMath xmlns:m="http://schemas.openxmlformats.org/officeDocument/2006/math">
                    <m:r>
                      <a:rPr lang="en-US" b="0" i="1" smtClean="0">
                        <a:solidFill>
                          <a:schemeClr val="accent1"/>
                        </a:solidFill>
                        <a:latin typeface="Cambria Math" panose="02040503050406030204" pitchFamily="18" charset="0"/>
                      </a:rPr>
                      <m:t>−12−4</m:t>
                    </m:r>
                    <m: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−18</m:t>
                    </m:r>
                    <m: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−6</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𝑖</m:t>
                        </m:r>
                      </m:e>
                      <m:sup>
                        <m:r>
                          <a:rPr lang="en-US" b="0" i="1" smtClean="0">
                            <a:solidFill>
                              <a:schemeClr val="accent1"/>
                            </a:solidFill>
                            <a:latin typeface="Cambria Math" panose="02040503050406030204" pitchFamily="18" charset="0"/>
                          </a:rPr>
                          <m:t>2</m:t>
                        </m:r>
                      </m:sup>
                    </m:sSup>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−12−22</m:t>
                    </m:r>
                    <m: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−6</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e>
                    </m:d>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−12−22</m:t>
                    </m:r>
                    <m: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+6</m:t>
                    </m:r>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−6−22</m:t>
                    </m:r>
                    <m:r>
                      <a:rPr lang="en-US" b="0" i="1" smtClean="0">
                        <a:solidFill>
                          <a:schemeClr val="accent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439"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half" idx="2"/>
              </p:nvPr>
            </p:nvSpPr>
            <p:spPr/>
            <p:txBody>
              <a:bodyPr>
                <a:normAutofit/>
              </a:bodyPr>
              <a:lstStyle/>
              <a:p>
                <a:pPr lvl="1"/>
                <a14:m>
                  <m:oMath xmlns:m="http://schemas.openxmlformats.org/officeDocument/2006/math">
                    <m:d>
                      <m:dPr>
                        <m:ctrlPr>
                          <a:rPr lang="en-US" i="1" dirty="0" smtClean="0">
                            <a:latin typeface="Cambria Math" panose="02040503050406030204" pitchFamily="18" charset="0"/>
                          </a:rPr>
                        </m:ctrlPr>
                      </m:dPr>
                      <m:e>
                        <m:r>
                          <a:rPr lang="en-US" i="1" dirty="0">
                            <a:latin typeface="Cambria Math" panose="02040503050406030204" pitchFamily="18" charset="0"/>
                          </a:rPr>
                          <m:t>1+2</m:t>
                        </m:r>
                        <m:r>
                          <a:rPr lang="en-US" i="1" dirty="0">
                            <a:latin typeface="Cambria Math" panose="02040503050406030204" pitchFamily="18" charset="0"/>
                          </a:rPr>
                          <m:t>𝑖</m:t>
                        </m:r>
                      </m:e>
                    </m:d>
                    <m:d>
                      <m:dPr>
                        <m:ctrlPr>
                          <a:rPr lang="en-US" i="1" dirty="0">
                            <a:latin typeface="Cambria Math" panose="02040503050406030204" pitchFamily="18" charset="0"/>
                          </a:rPr>
                        </m:ctrlPr>
                      </m:dPr>
                      <m:e>
                        <m:r>
                          <a:rPr lang="en-US" i="1" dirty="0">
                            <a:latin typeface="Cambria Math" panose="02040503050406030204" pitchFamily="18" charset="0"/>
                          </a:rPr>
                          <m:t>1</m:t>
                        </m:r>
                        <m:r>
                          <a:rPr lang="en-US" b="0" i="1" dirty="0" smtClean="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𝑖</m:t>
                        </m:r>
                      </m:e>
                    </m:d>
                  </m:oMath>
                </a14:m>
                <a:endParaRPr lang="en-US" dirty="0"/>
              </a:p>
              <a:p>
                <a:pPr lvl="1"/>
                <a14:m>
                  <m:oMath xmlns:m="http://schemas.openxmlformats.org/officeDocument/2006/math">
                    <m:r>
                      <a:rPr lang="en-US" b="0" i="1" smtClean="0">
                        <a:solidFill>
                          <a:schemeClr val="accent1"/>
                        </a:solidFill>
                        <a:latin typeface="Cambria Math" panose="02040503050406030204" pitchFamily="18" charset="0"/>
                      </a:rPr>
                      <m:t>1−2</m:t>
                    </m:r>
                    <m: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+2</m:t>
                    </m:r>
                    <m: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−4</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𝑖</m:t>
                        </m:r>
                      </m:e>
                      <m:sup>
                        <m:r>
                          <a:rPr lang="en-US" b="0" i="1" smtClean="0">
                            <a:solidFill>
                              <a:schemeClr val="accent1"/>
                            </a:solidFill>
                            <a:latin typeface="Cambria Math" panose="02040503050406030204" pitchFamily="18" charset="0"/>
                          </a:rPr>
                          <m:t>2</m:t>
                        </m:r>
                      </m:sup>
                    </m:sSup>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1−4</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e>
                    </m:d>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1+4</m:t>
                    </m:r>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5</m:t>
                    </m:r>
                  </m:oMath>
                </a14:m>
                <a:endParaRPr lang="en-US" dirty="0">
                  <a:solidFill>
                    <a:schemeClr val="accent1"/>
                  </a:solidFill>
                </a:endParaRPr>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blipFill>
                <a:blip r:embed="rId7"/>
                <a:stretch>
                  <a:fillRect t="-539"/>
                </a:stretch>
              </a:blipFill>
            </p:spPr>
            <p:txBody>
              <a:bodyPr/>
              <a:lstStyle/>
              <a:p>
                <a:r>
                  <a:rPr lang="en-US">
                    <a:noFill/>
                  </a:rPr>
                  <a:t> </a:t>
                </a:r>
              </a:p>
            </p:txBody>
          </p:sp>
        </mc:Fallback>
      </mc:AlternateContent>
      <p:sp>
        <p:nvSpPr>
          <p:cNvPr id="4" name="Freeform 3"/>
          <p:cNvSpPr/>
          <p:nvPr/>
        </p:nvSpPr>
        <p:spPr>
          <a:xfrm>
            <a:off x="1012371" y="2068286"/>
            <a:ext cx="1262743" cy="46264"/>
          </a:xfrm>
          <a:custGeom>
            <a:avLst/>
            <a:gdLst>
              <a:gd name="connsiteX0" fmla="*/ 0 w 1262743"/>
              <a:gd name="connsiteY0" fmla="*/ 0 h 130628"/>
              <a:gd name="connsiteX1" fmla="*/ 43543 w 1262743"/>
              <a:gd name="connsiteY1" fmla="*/ 54428 h 130628"/>
              <a:gd name="connsiteX2" fmla="*/ 141515 w 1262743"/>
              <a:gd name="connsiteY2" fmla="*/ 87085 h 130628"/>
              <a:gd name="connsiteX3" fmla="*/ 326572 w 1262743"/>
              <a:gd name="connsiteY3" fmla="*/ 119743 h 130628"/>
              <a:gd name="connsiteX4" fmla="*/ 446315 w 1262743"/>
              <a:gd name="connsiteY4" fmla="*/ 130628 h 130628"/>
              <a:gd name="connsiteX5" fmla="*/ 1012372 w 1262743"/>
              <a:gd name="connsiteY5" fmla="*/ 119743 h 130628"/>
              <a:gd name="connsiteX6" fmla="*/ 1045029 w 1262743"/>
              <a:gd name="connsiteY6" fmla="*/ 108857 h 130628"/>
              <a:gd name="connsiteX7" fmla="*/ 1088572 w 1262743"/>
              <a:gd name="connsiteY7" fmla="*/ 97971 h 130628"/>
              <a:gd name="connsiteX8" fmla="*/ 1153886 w 1262743"/>
              <a:gd name="connsiteY8" fmla="*/ 65314 h 130628"/>
              <a:gd name="connsiteX9" fmla="*/ 1219200 w 1262743"/>
              <a:gd name="connsiteY9" fmla="*/ 32657 h 130628"/>
              <a:gd name="connsiteX10" fmla="*/ 1262743 w 1262743"/>
              <a:gd name="connsiteY10" fmla="*/ 0 h 13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2743" h="130628">
                <a:moveTo>
                  <a:pt x="0" y="0"/>
                </a:moveTo>
                <a:cubicBezTo>
                  <a:pt x="14514" y="18143"/>
                  <a:pt x="24509" y="41104"/>
                  <a:pt x="43543" y="54428"/>
                </a:cubicBezTo>
                <a:cubicBezTo>
                  <a:pt x="43550" y="54433"/>
                  <a:pt x="125182" y="81641"/>
                  <a:pt x="141515" y="87085"/>
                </a:cubicBezTo>
                <a:cubicBezTo>
                  <a:pt x="215011" y="111583"/>
                  <a:pt x="197888" y="108045"/>
                  <a:pt x="326572" y="119743"/>
                </a:cubicBezTo>
                <a:lnTo>
                  <a:pt x="446315" y="130628"/>
                </a:lnTo>
                <a:lnTo>
                  <a:pt x="1012372" y="119743"/>
                </a:lnTo>
                <a:cubicBezTo>
                  <a:pt x="1023839" y="119326"/>
                  <a:pt x="1033996" y="112009"/>
                  <a:pt x="1045029" y="108857"/>
                </a:cubicBezTo>
                <a:cubicBezTo>
                  <a:pt x="1059414" y="104747"/>
                  <a:pt x="1074058" y="101600"/>
                  <a:pt x="1088572" y="97971"/>
                </a:cubicBezTo>
                <a:cubicBezTo>
                  <a:pt x="1182162" y="35579"/>
                  <a:pt x="1063749" y="110382"/>
                  <a:pt x="1153886" y="65314"/>
                </a:cubicBezTo>
                <a:cubicBezTo>
                  <a:pt x="1238295" y="23110"/>
                  <a:pt x="1137116" y="60019"/>
                  <a:pt x="1219200" y="32657"/>
                </a:cubicBezTo>
                <a:cubicBezTo>
                  <a:pt x="1246709" y="5148"/>
                  <a:pt x="1231792" y="15475"/>
                  <a:pt x="126274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012371" y="2089527"/>
            <a:ext cx="1741715" cy="109387"/>
          </a:xfrm>
          <a:custGeom>
            <a:avLst/>
            <a:gdLst>
              <a:gd name="connsiteX0" fmla="*/ 0 w 1741715"/>
              <a:gd name="connsiteY0" fmla="*/ 44073 h 109387"/>
              <a:gd name="connsiteX1" fmla="*/ 119743 w 1741715"/>
              <a:gd name="connsiteY1" fmla="*/ 87616 h 109387"/>
              <a:gd name="connsiteX2" fmla="*/ 163286 w 1741715"/>
              <a:gd name="connsiteY2" fmla="*/ 98502 h 109387"/>
              <a:gd name="connsiteX3" fmla="*/ 500743 w 1741715"/>
              <a:gd name="connsiteY3" fmla="*/ 109387 h 109387"/>
              <a:gd name="connsiteX4" fmla="*/ 1273629 w 1741715"/>
              <a:gd name="connsiteY4" fmla="*/ 98502 h 109387"/>
              <a:gd name="connsiteX5" fmla="*/ 1415143 w 1741715"/>
              <a:gd name="connsiteY5" fmla="*/ 76730 h 109387"/>
              <a:gd name="connsiteX6" fmla="*/ 1545772 w 1741715"/>
              <a:gd name="connsiteY6" fmla="*/ 54959 h 109387"/>
              <a:gd name="connsiteX7" fmla="*/ 1643743 w 1741715"/>
              <a:gd name="connsiteY7" fmla="*/ 22302 h 109387"/>
              <a:gd name="connsiteX8" fmla="*/ 1719943 w 1741715"/>
              <a:gd name="connsiteY8" fmla="*/ 530 h 109387"/>
              <a:gd name="connsiteX9" fmla="*/ 1741715 w 1741715"/>
              <a:gd name="connsiteY9" fmla="*/ 530 h 10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1715" h="109387">
                <a:moveTo>
                  <a:pt x="0" y="44073"/>
                </a:moveTo>
                <a:cubicBezTo>
                  <a:pt x="36065" y="58499"/>
                  <a:pt x="82483" y="78301"/>
                  <a:pt x="119743" y="87616"/>
                </a:cubicBezTo>
                <a:cubicBezTo>
                  <a:pt x="134257" y="91245"/>
                  <a:pt x="148349" y="97648"/>
                  <a:pt x="163286" y="98502"/>
                </a:cubicBezTo>
                <a:cubicBezTo>
                  <a:pt x="275647" y="104922"/>
                  <a:pt x="388257" y="105759"/>
                  <a:pt x="500743" y="109387"/>
                </a:cubicBezTo>
                <a:lnTo>
                  <a:pt x="1273629" y="98502"/>
                </a:lnTo>
                <a:cubicBezTo>
                  <a:pt x="1329996" y="97075"/>
                  <a:pt x="1363068" y="85920"/>
                  <a:pt x="1415143" y="76730"/>
                </a:cubicBezTo>
                <a:lnTo>
                  <a:pt x="1545772" y="54959"/>
                </a:lnTo>
                <a:lnTo>
                  <a:pt x="1643743" y="22302"/>
                </a:lnTo>
                <a:cubicBezTo>
                  <a:pt x="1669629" y="13673"/>
                  <a:pt x="1692602" y="5087"/>
                  <a:pt x="1719943" y="530"/>
                </a:cubicBezTo>
                <a:cubicBezTo>
                  <a:pt x="1727102" y="-663"/>
                  <a:pt x="1734458" y="530"/>
                  <a:pt x="1741715" y="5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621971" y="1763486"/>
            <a:ext cx="576943" cy="98048"/>
          </a:xfrm>
          <a:custGeom>
            <a:avLst/>
            <a:gdLst>
              <a:gd name="connsiteX0" fmla="*/ 0 w 576943"/>
              <a:gd name="connsiteY0" fmla="*/ 76200 h 98048"/>
              <a:gd name="connsiteX1" fmla="*/ 54429 w 576943"/>
              <a:gd name="connsiteY1" fmla="*/ 43543 h 98048"/>
              <a:gd name="connsiteX2" fmla="*/ 141515 w 576943"/>
              <a:gd name="connsiteY2" fmla="*/ 21771 h 98048"/>
              <a:gd name="connsiteX3" fmla="*/ 293915 w 576943"/>
              <a:gd name="connsiteY3" fmla="*/ 0 h 98048"/>
              <a:gd name="connsiteX4" fmla="*/ 413658 w 576943"/>
              <a:gd name="connsiteY4" fmla="*/ 10885 h 98048"/>
              <a:gd name="connsiteX5" fmla="*/ 478972 w 576943"/>
              <a:gd name="connsiteY5" fmla="*/ 32657 h 98048"/>
              <a:gd name="connsiteX6" fmla="*/ 544286 w 576943"/>
              <a:gd name="connsiteY6" fmla="*/ 76200 h 98048"/>
              <a:gd name="connsiteX7" fmla="*/ 576943 w 576943"/>
              <a:gd name="connsiteY7" fmla="*/ 97971 h 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43" h="98048">
                <a:moveTo>
                  <a:pt x="0" y="76200"/>
                </a:moveTo>
                <a:cubicBezTo>
                  <a:pt x="18143" y="65314"/>
                  <a:pt x="35505" y="53005"/>
                  <a:pt x="54429" y="43543"/>
                </a:cubicBezTo>
                <a:cubicBezTo>
                  <a:pt x="77773" y="31871"/>
                  <a:pt x="119154" y="26740"/>
                  <a:pt x="141515" y="21771"/>
                </a:cubicBezTo>
                <a:cubicBezTo>
                  <a:pt x="238371" y="247"/>
                  <a:pt x="126454" y="16745"/>
                  <a:pt x="293915" y="0"/>
                </a:cubicBezTo>
                <a:cubicBezTo>
                  <a:pt x="333829" y="3628"/>
                  <a:pt x="374189" y="3920"/>
                  <a:pt x="413658" y="10885"/>
                </a:cubicBezTo>
                <a:cubicBezTo>
                  <a:pt x="436258" y="14873"/>
                  <a:pt x="478972" y="32657"/>
                  <a:pt x="478972" y="32657"/>
                </a:cubicBezTo>
                <a:cubicBezTo>
                  <a:pt x="562011" y="115696"/>
                  <a:pt x="465519" y="28941"/>
                  <a:pt x="544286" y="76200"/>
                </a:cubicBezTo>
                <a:cubicBezTo>
                  <a:pt x="584847" y="100537"/>
                  <a:pt x="550059" y="97971"/>
                  <a:pt x="576943" y="979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578429" y="1626565"/>
            <a:ext cx="1132114" cy="202235"/>
          </a:xfrm>
          <a:custGeom>
            <a:avLst/>
            <a:gdLst>
              <a:gd name="connsiteX0" fmla="*/ 0 w 1132114"/>
              <a:gd name="connsiteY0" fmla="*/ 337457 h 348343"/>
              <a:gd name="connsiteX1" fmla="*/ 141514 w 1132114"/>
              <a:gd name="connsiteY1" fmla="*/ 174172 h 348343"/>
              <a:gd name="connsiteX2" fmla="*/ 174171 w 1132114"/>
              <a:gd name="connsiteY2" fmla="*/ 141514 h 348343"/>
              <a:gd name="connsiteX3" fmla="*/ 217714 w 1132114"/>
              <a:gd name="connsiteY3" fmla="*/ 119743 h 348343"/>
              <a:gd name="connsiteX4" fmla="*/ 293914 w 1132114"/>
              <a:gd name="connsiteY4" fmla="*/ 76200 h 348343"/>
              <a:gd name="connsiteX5" fmla="*/ 413657 w 1132114"/>
              <a:gd name="connsiteY5" fmla="*/ 21772 h 348343"/>
              <a:gd name="connsiteX6" fmla="*/ 500742 w 1132114"/>
              <a:gd name="connsiteY6" fmla="*/ 0 h 348343"/>
              <a:gd name="connsiteX7" fmla="*/ 587828 w 1132114"/>
              <a:gd name="connsiteY7" fmla="*/ 10886 h 348343"/>
              <a:gd name="connsiteX8" fmla="*/ 653142 w 1132114"/>
              <a:gd name="connsiteY8" fmla="*/ 32657 h 348343"/>
              <a:gd name="connsiteX9" fmla="*/ 707571 w 1132114"/>
              <a:gd name="connsiteY9" fmla="*/ 65314 h 348343"/>
              <a:gd name="connsiteX10" fmla="*/ 729342 w 1132114"/>
              <a:gd name="connsiteY10" fmla="*/ 87086 h 348343"/>
              <a:gd name="connsiteX11" fmla="*/ 794657 w 1132114"/>
              <a:gd name="connsiteY11" fmla="*/ 130629 h 348343"/>
              <a:gd name="connsiteX12" fmla="*/ 827314 w 1132114"/>
              <a:gd name="connsiteY12" fmla="*/ 152400 h 348343"/>
              <a:gd name="connsiteX13" fmla="*/ 903514 w 1132114"/>
              <a:gd name="connsiteY13" fmla="*/ 206829 h 348343"/>
              <a:gd name="connsiteX14" fmla="*/ 968828 w 1132114"/>
              <a:gd name="connsiteY14" fmla="*/ 250372 h 348343"/>
              <a:gd name="connsiteX15" fmla="*/ 1001485 w 1132114"/>
              <a:gd name="connsiteY15" fmla="*/ 272143 h 348343"/>
              <a:gd name="connsiteX16" fmla="*/ 1034142 w 1132114"/>
              <a:gd name="connsiteY16" fmla="*/ 283029 h 348343"/>
              <a:gd name="connsiteX17" fmla="*/ 1055914 w 1132114"/>
              <a:gd name="connsiteY17" fmla="*/ 304800 h 348343"/>
              <a:gd name="connsiteX18" fmla="*/ 1132114 w 1132114"/>
              <a:gd name="connsiteY18" fmla="*/ 348343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114" h="348343">
                <a:moveTo>
                  <a:pt x="0" y="337457"/>
                </a:moveTo>
                <a:cubicBezTo>
                  <a:pt x="103125" y="208550"/>
                  <a:pt x="54220" y="261466"/>
                  <a:pt x="141514" y="174172"/>
                </a:cubicBezTo>
                <a:cubicBezTo>
                  <a:pt x="152400" y="163286"/>
                  <a:pt x="160401" y="148399"/>
                  <a:pt x="174171" y="141514"/>
                </a:cubicBezTo>
                <a:lnTo>
                  <a:pt x="217714" y="119743"/>
                </a:lnTo>
                <a:cubicBezTo>
                  <a:pt x="278142" y="59315"/>
                  <a:pt x="218728" y="107528"/>
                  <a:pt x="293914" y="76200"/>
                </a:cubicBezTo>
                <a:cubicBezTo>
                  <a:pt x="372087" y="43628"/>
                  <a:pt x="356990" y="37227"/>
                  <a:pt x="413657" y="21772"/>
                </a:cubicBezTo>
                <a:cubicBezTo>
                  <a:pt x="442524" y="13899"/>
                  <a:pt x="500742" y="0"/>
                  <a:pt x="500742" y="0"/>
                </a:cubicBezTo>
                <a:cubicBezTo>
                  <a:pt x="529771" y="3629"/>
                  <a:pt x="559223" y="4756"/>
                  <a:pt x="587828" y="10886"/>
                </a:cubicBezTo>
                <a:cubicBezTo>
                  <a:pt x="610268" y="15694"/>
                  <a:pt x="653142" y="32657"/>
                  <a:pt x="653142" y="32657"/>
                </a:cubicBezTo>
                <a:cubicBezTo>
                  <a:pt x="708310" y="87825"/>
                  <a:pt x="636912" y="22918"/>
                  <a:pt x="707571" y="65314"/>
                </a:cubicBezTo>
                <a:cubicBezTo>
                  <a:pt x="716372" y="70594"/>
                  <a:pt x="721131" y="80928"/>
                  <a:pt x="729342" y="87086"/>
                </a:cubicBezTo>
                <a:cubicBezTo>
                  <a:pt x="750275" y="102786"/>
                  <a:pt x="772885" y="116115"/>
                  <a:pt x="794657" y="130629"/>
                </a:cubicBezTo>
                <a:cubicBezTo>
                  <a:pt x="805543" y="137886"/>
                  <a:pt x="818063" y="143149"/>
                  <a:pt x="827314" y="152400"/>
                </a:cubicBezTo>
                <a:cubicBezTo>
                  <a:pt x="925597" y="250683"/>
                  <a:pt x="825319" y="163387"/>
                  <a:pt x="903514" y="206829"/>
                </a:cubicBezTo>
                <a:cubicBezTo>
                  <a:pt x="926387" y="219536"/>
                  <a:pt x="947057" y="235858"/>
                  <a:pt x="968828" y="250372"/>
                </a:cubicBezTo>
                <a:cubicBezTo>
                  <a:pt x="979714" y="257629"/>
                  <a:pt x="989074" y="268006"/>
                  <a:pt x="1001485" y="272143"/>
                </a:cubicBezTo>
                <a:lnTo>
                  <a:pt x="1034142" y="283029"/>
                </a:lnTo>
                <a:cubicBezTo>
                  <a:pt x="1041399" y="290286"/>
                  <a:pt x="1046734" y="300210"/>
                  <a:pt x="1055914" y="304800"/>
                </a:cubicBezTo>
                <a:cubicBezTo>
                  <a:pt x="1137038" y="345362"/>
                  <a:pt x="1108096" y="300310"/>
                  <a:pt x="1132114" y="348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715000" y="1589314"/>
            <a:ext cx="1469571" cy="185057"/>
          </a:xfrm>
          <a:custGeom>
            <a:avLst/>
            <a:gdLst>
              <a:gd name="connsiteX0" fmla="*/ 0 w 1469571"/>
              <a:gd name="connsiteY0" fmla="*/ 0 h 185057"/>
              <a:gd name="connsiteX1" fmla="*/ 87086 w 1469571"/>
              <a:gd name="connsiteY1" fmla="*/ 65315 h 185057"/>
              <a:gd name="connsiteX2" fmla="*/ 119743 w 1469571"/>
              <a:gd name="connsiteY2" fmla="*/ 76200 h 185057"/>
              <a:gd name="connsiteX3" fmla="*/ 174171 w 1469571"/>
              <a:gd name="connsiteY3" fmla="*/ 108857 h 185057"/>
              <a:gd name="connsiteX4" fmla="*/ 239486 w 1469571"/>
              <a:gd name="connsiteY4" fmla="*/ 141515 h 185057"/>
              <a:gd name="connsiteX5" fmla="*/ 272143 w 1469571"/>
              <a:gd name="connsiteY5" fmla="*/ 163286 h 185057"/>
              <a:gd name="connsiteX6" fmla="*/ 391886 w 1469571"/>
              <a:gd name="connsiteY6" fmla="*/ 185057 h 185057"/>
              <a:gd name="connsiteX7" fmla="*/ 968829 w 1469571"/>
              <a:gd name="connsiteY7" fmla="*/ 174172 h 185057"/>
              <a:gd name="connsiteX8" fmla="*/ 1045029 w 1469571"/>
              <a:gd name="connsiteY8" fmla="*/ 163286 h 185057"/>
              <a:gd name="connsiteX9" fmla="*/ 1132114 w 1469571"/>
              <a:gd name="connsiteY9" fmla="*/ 152400 h 185057"/>
              <a:gd name="connsiteX10" fmla="*/ 1262743 w 1469571"/>
              <a:gd name="connsiteY10" fmla="*/ 130629 h 185057"/>
              <a:gd name="connsiteX11" fmla="*/ 1295400 w 1469571"/>
              <a:gd name="connsiteY11" fmla="*/ 119743 h 185057"/>
              <a:gd name="connsiteX12" fmla="*/ 1328057 w 1469571"/>
              <a:gd name="connsiteY12" fmla="*/ 97972 h 185057"/>
              <a:gd name="connsiteX13" fmla="*/ 1393371 w 1469571"/>
              <a:gd name="connsiteY13" fmla="*/ 76200 h 185057"/>
              <a:gd name="connsiteX14" fmla="*/ 1447800 w 1469571"/>
              <a:gd name="connsiteY14" fmla="*/ 43543 h 185057"/>
              <a:gd name="connsiteX15" fmla="*/ 1469571 w 1469571"/>
              <a:gd name="connsiteY15" fmla="*/ 21772 h 18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9571" h="185057">
                <a:moveTo>
                  <a:pt x="0" y="0"/>
                </a:moveTo>
                <a:cubicBezTo>
                  <a:pt x="13345" y="10676"/>
                  <a:pt x="63984" y="53764"/>
                  <a:pt x="87086" y="65315"/>
                </a:cubicBezTo>
                <a:cubicBezTo>
                  <a:pt x="97349" y="70447"/>
                  <a:pt x="108857" y="72572"/>
                  <a:pt x="119743" y="76200"/>
                </a:cubicBezTo>
                <a:cubicBezTo>
                  <a:pt x="174904" y="131364"/>
                  <a:pt x="103517" y="66465"/>
                  <a:pt x="174171" y="108857"/>
                </a:cubicBezTo>
                <a:cubicBezTo>
                  <a:pt x="243497" y="150452"/>
                  <a:pt x="132088" y="114665"/>
                  <a:pt x="239486" y="141515"/>
                </a:cubicBezTo>
                <a:cubicBezTo>
                  <a:pt x="250372" y="148772"/>
                  <a:pt x="260441" y="157435"/>
                  <a:pt x="272143" y="163286"/>
                </a:cubicBezTo>
                <a:cubicBezTo>
                  <a:pt x="305706" y="180068"/>
                  <a:pt x="361860" y="181304"/>
                  <a:pt x="391886" y="185057"/>
                </a:cubicBezTo>
                <a:lnTo>
                  <a:pt x="968829" y="174172"/>
                </a:lnTo>
                <a:cubicBezTo>
                  <a:pt x="994473" y="173317"/>
                  <a:pt x="1019596" y="166677"/>
                  <a:pt x="1045029" y="163286"/>
                </a:cubicBezTo>
                <a:cubicBezTo>
                  <a:pt x="1074027" y="159420"/>
                  <a:pt x="1103258" y="157209"/>
                  <a:pt x="1132114" y="152400"/>
                </a:cubicBezTo>
                <a:cubicBezTo>
                  <a:pt x="1347880" y="116440"/>
                  <a:pt x="879544" y="178530"/>
                  <a:pt x="1262743" y="130629"/>
                </a:cubicBezTo>
                <a:cubicBezTo>
                  <a:pt x="1273629" y="127000"/>
                  <a:pt x="1285137" y="124875"/>
                  <a:pt x="1295400" y="119743"/>
                </a:cubicBezTo>
                <a:cubicBezTo>
                  <a:pt x="1307102" y="113892"/>
                  <a:pt x="1316102" y="103285"/>
                  <a:pt x="1328057" y="97972"/>
                </a:cubicBezTo>
                <a:cubicBezTo>
                  <a:pt x="1349028" y="88651"/>
                  <a:pt x="1393371" y="76200"/>
                  <a:pt x="1393371" y="76200"/>
                </a:cubicBezTo>
                <a:cubicBezTo>
                  <a:pt x="1448538" y="21035"/>
                  <a:pt x="1377141" y="85938"/>
                  <a:pt x="1447800" y="43543"/>
                </a:cubicBezTo>
                <a:cubicBezTo>
                  <a:pt x="1456600" y="38263"/>
                  <a:pt x="1462314" y="29029"/>
                  <a:pt x="1469571" y="217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248400" y="1164771"/>
            <a:ext cx="533400" cy="174172"/>
          </a:xfrm>
          <a:custGeom>
            <a:avLst/>
            <a:gdLst>
              <a:gd name="connsiteX0" fmla="*/ 0 w 533400"/>
              <a:gd name="connsiteY0" fmla="*/ 174172 h 174172"/>
              <a:gd name="connsiteX1" fmla="*/ 21771 w 533400"/>
              <a:gd name="connsiteY1" fmla="*/ 97972 h 174172"/>
              <a:gd name="connsiteX2" fmla="*/ 32657 w 533400"/>
              <a:gd name="connsiteY2" fmla="*/ 65315 h 174172"/>
              <a:gd name="connsiteX3" fmla="*/ 65314 w 533400"/>
              <a:gd name="connsiteY3" fmla="*/ 54429 h 174172"/>
              <a:gd name="connsiteX4" fmla="*/ 97971 w 533400"/>
              <a:gd name="connsiteY4" fmla="*/ 32658 h 174172"/>
              <a:gd name="connsiteX5" fmla="*/ 141514 w 533400"/>
              <a:gd name="connsiteY5" fmla="*/ 21772 h 174172"/>
              <a:gd name="connsiteX6" fmla="*/ 206829 w 533400"/>
              <a:gd name="connsiteY6" fmla="*/ 0 h 174172"/>
              <a:gd name="connsiteX7" fmla="*/ 337457 w 533400"/>
              <a:gd name="connsiteY7" fmla="*/ 21772 h 174172"/>
              <a:gd name="connsiteX8" fmla="*/ 381000 w 533400"/>
              <a:gd name="connsiteY8" fmla="*/ 32658 h 174172"/>
              <a:gd name="connsiteX9" fmla="*/ 413657 w 533400"/>
              <a:gd name="connsiteY9" fmla="*/ 43543 h 174172"/>
              <a:gd name="connsiteX10" fmla="*/ 468086 w 533400"/>
              <a:gd name="connsiteY10" fmla="*/ 54429 h 174172"/>
              <a:gd name="connsiteX11" fmla="*/ 500743 w 533400"/>
              <a:gd name="connsiteY11" fmla="*/ 76200 h 174172"/>
              <a:gd name="connsiteX12" fmla="*/ 522514 w 533400"/>
              <a:gd name="connsiteY12" fmla="*/ 97972 h 174172"/>
              <a:gd name="connsiteX13" fmla="*/ 533400 w 533400"/>
              <a:gd name="connsiteY13" fmla="*/ 108858 h 17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400" h="174172">
                <a:moveTo>
                  <a:pt x="0" y="174172"/>
                </a:moveTo>
                <a:cubicBezTo>
                  <a:pt x="7257" y="148772"/>
                  <a:pt x="14180" y="123274"/>
                  <a:pt x="21771" y="97972"/>
                </a:cubicBezTo>
                <a:cubicBezTo>
                  <a:pt x="25068" y="86981"/>
                  <a:pt x="24543" y="73429"/>
                  <a:pt x="32657" y="65315"/>
                </a:cubicBezTo>
                <a:cubicBezTo>
                  <a:pt x="40771" y="57201"/>
                  <a:pt x="55051" y="59561"/>
                  <a:pt x="65314" y="54429"/>
                </a:cubicBezTo>
                <a:cubicBezTo>
                  <a:pt x="77016" y="48578"/>
                  <a:pt x="85946" y="37812"/>
                  <a:pt x="97971" y="32658"/>
                </a:cubicBezTo>
                <a:cubicBezTo>
                  <a:pt x="111722" y="26765"/>
                  <a:pt x="127184" y="26071"/>
                  <a:pt x="141514" y="21772"/>
                </a:cubicBezTo>
                <a:cubicBezTo>
                  <a:pt x="163495" y="15177"/>
                  <a:pt x="206829" y="0"/>
                  <a:pt x="206829" y="0"/>
                </a:cubicBezTo>
                <a:cubicBezTo>
                  <a:pt x="250372" y="7257"/>
                  <a:pt x="294632" y="11065"/>
                  <a:pt x="337457" y="21772"/>
                </a:cubicBezTo>
                <a:cubicBezTo>
                  <a:pt x="351971" y="25401"/>
                  <a:pt x="366615" y="28548"/>
                  <a:pt x="381000" y="32658"/>
                </a:cubicBezTo>
                <a:cubicBezTo>
                  <a:pt x="392033" y="35810"/>
                  <a:pt x="402525" y="40760"/>
                  <a:pt x="413657" y="43543"/>
                </a:cubicBezTo>
                <a:cubicBezTo>
                  <a:pt x="431607" y="48030"/>
                  <a:pt x="449943" y="50800"/>
                  <a:pt x="468086" y="54429"/>
                </a:cubicBezTo>
                <a:cubicBezTo>
                  <a:pt x="478972" y="61686"/>
                  <a:pt x="490527" y="68027"/>
                  <a:pt x="500743" y="76200"/>
                </a:cubicBezTo>
                <a:cubicBezTo>
                  <a:pt x="508757" y="82611"/>
                  <a:pt x="515257" y="90715"/>
                  <a:pt x="522514" y="97972"/>
                </a:cubicBezTo>
                <a:lnTo>
                  <a:pt x="533400" y="10885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259286" y="979714"/>
            <a:ext cx="1143025" cy="283029"/>
          </a:xfrm>
          <a:custGeom>
            <a:avLst/>
            <a:gdLst>
              <a:gd name="connsiteX0" fmla="*/ 0 w 1143025"/>
              <a:gd name="connsiteY0" fmla="*/ 272143 h 283029"/>
              <a:gd name="connsiteX1" fmla="*/ 10885 w 1143025"/>
              <a:gd name="connsiteY1" fmla="*/ 217715 h 283029"/>
              <a:gd name="connsiteX2" fmla="*/ 43543 w 1143025"/>
              <a:gd name="connsiteY2" fmla="*/ 185057 h 283029"/>
              <a:gd name="connsiteX3" fmla="*/ 87085 w 1143025"/>
              <a:gd name="connsiteY3" fmla="*/ 119743 h 283029"/>
              <a:gd name="connsiteX4" fmla="*/ 119743 w 1143025"/>
              <a:gd name="connsiteY4" fmla="*/ 97972 h 283029"/>
              <a:gd name="connsiteX5" fmla="*/ 174171 w 1143025"/>
              <a:gd name="connsiteY5" fmla="*/ 54429 h 283029"/>
              <a:gd name="connsiteX6" fmla="*/ 206828 w 1143025"/>
              <a:gd name="connsiteY6" fmla="*/ 43543 h 283029"/>
              <a:gd name="connsiteX7" fmla="*/ 239485 w 1143025"/>
              <a:gd name="connsiteY7" fmla="*/ 21772 h 283029"/>
              <a:gd name="connsiteX8" fmla="*/ 304800 w 1143025"/>
              <a:gd name="connsiteY8" fmla="*/ 0 h 283029"/>
              <a:gd name="connsiteX9" fmla="*/ 500743 w 1143025"/>
              <a:gd name="connsiteY9" fmla="*/ 10886 h 283029"/>
              <a:gd name="connsiteX10" fmla="*/ 566057 w 1143025"/>
              <a:gd name="connsiteY10" fmla="*/ 32657 h 283029"/>
              <a:gd name="connsiteX11" fmla="*/ 642257 w 1143025"/>
              <a:gd name="connsiteY11" fmla="*/ 54429 h 283029"/>
              <a:gd name="connsiteX12" fmla="*/ 696685 w 1143025"/>
              <a:gd name="connsiteY12" fmla="*/ 76200 h 283029"/>
              <a:gd name="connsiteX13" fmla="*/ 762000 w 1143025"/>
              <a:gd name="connsiteY13" fmla="*/ 87086 h 283029"/>
              <a:gd name="connsiteX14" fmla="*/ 849085 w 1143025"/>
              <a:gd name="connsiteY14" fmla="*/ 130629 h 283029"/>
              <a:gd name="connsiteX15" fmla="*/ 892628 w 1143025"/>
              <a:gd name="connsiteY15" fmla="*/ 141515 h 283029"/>
              <a:gd name="connsiteX16" fmla="*/ 936171 w 1143025"/>
              <a:gd name="connsiteY16" fmla="*/ 163286 h 283029"/>
              <a:gd name="connsiteX17" fmla="*/ 1034143 w 1143025"/>
              <a:gd name="connsiteY17" fmla="*/ 195943 h 283029"/>
              <a:gd name="connsiteX18" fmla="*/ 1066800 w 1143025"/>
              <a:gd name="connsiteY18" fmla="*/ 217715 h 283029"/>
              <a:gd name="connsiteX19" fmla="*/ 1099457 w 1143025"/>
              <a:gd name="connsiteY19" fmla="*/ 228600 h 283029"/>
              <a:gd name="connsiteX20" fmla="*/ 1143000 w 1143025"/>
              <a:gd name="connsiteY20" fmla="*/ 283029 h 28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25" h="283029">
                <a:moveTo>
                  <a:pt x="0" y="272143"/>
                </a:moveTo>
                <a:cubicBezTo>
                  <a:pt x="3628" y="254000"/>
                  <a:pt x="2611" y="234264"/>
                  <a:pt x="10885" y="217715"/>
                </a:cubicBezTo>
                <a:cubicBezTo>
                  <a:pt x="17770" y="203945"/>
                  <a:pt x="34091" y="197209"/>
                  <a:pt x="43543" y="185057"/>
                </a:cubicBezTo>
                <a:cubicBezTo>
                  <a:pt x="59607" y="164403"/>
                  <a:pt x="65313" y="134257"/>
                  <a:pt x="87085" y="119743"/>
                </a:cubicBezTo>
                <a:cubicBezTo>
                  <a:pt x="97971" y="112486"/>
                  <a:pt x="109527" y="106145"/>
                  <a:pt x="119743" y="97972"/>
                </a:cubicBezTo>
                <a:cubicBezTo>
                  <a:pt x="153498" y="70968"/>
                  <a:pt x="129490" y="76769"/>
                  <a:pt x="174171" y="54429"/>
                </a:cubicBezTo>
                <a:cubicBezTo>
                  <a:pt x="184434" y="49297"/>
                  <a:pt x="196565" y="48675"/>
                  <a:pt x="206828" y="43543"/>
                </a:cubicBezTo>
                <a:cubicBezTo>
                  <a:pt x="218530" y="37692"/>
                  <a:pt x="227530" y="27085"/>
                  <a:pt x="239485" y="21772"/>
                </a:cubicBezTo>
                <a:cubicBezTo>
                  <a:pt x="260456" y="12451"/>
                  <a:pt x="304800" y="0"/>
                  <a:pt x="304800" y="0"/>
                </a:cubicBezTo>
                <a:cubicBezTo>
                  <a:pt x="370114" y="3629"/>
                  <a:pt x="435833" y="2772"/>
                  <a:pt x="500743" y="10886"/>
                </a:cubicBezTo>
                <a:cubicBezTo>
                  <a:pt x="523515" y="13732"/>
                  <a:pt x="543793" y="27091"/>
                  <a:pt x="566057" y="32657"/>
                </a:cubicBezTo>
                <a:cubicBezTo>
                  <a:pt x="600374" y="41236"/>
                  <a:pt x="611021" y="42715"/>
                  <a:pt x="642257" y="54429"/>
                </a:cubicBezTo>
                <a:cubicBezTo>
                  <a:pt x="660553" y="61290"/>
                  <a:pt x="677833" y="71059"/>
                  <a:pt x="696685" y="76200"/>
                </a:cubicBezTo>
                <a:cubicBezTo>
                  <a:pt x="717979" y="82007"/>
                  <a:pt x="740228" y="83457"/>
                  <a:pt x="762000" y="87086"/>
                </a:cubicBezTo>
                <a:cubicBezTo>
                  <a:pt x="791028" y="101600"/>
                  <a:pt x="817599" y="122757"/>
                  <a:pt x="849085" y="130629"/>
                </a:cubicBezTo>
                <a:cubicBezTo>
                  <a:pt x="863599" y="134258"/>
                  <a:pt x="878620" y="136262"/>
                  <a:pt x="892628" y="141515"/>
                </a:cubicBezTo>
                <a:cubicBezTo>
                  <a:pt x="907822" y="147213"/>
                  <a:pt x="921342" y="156696"/>
                  <a:pt x="936171" y="163286"/>
                </a:cubicBezTo>
                <a:cubicBezTo>
                  <a:pt x="988874" y="186709"/>
                  <a:pt x="983600" y="183307"/>
                  <a:pt x="1034143" y="195943"/>
                </a:cubicBezTo>
                <a:cubicBezTo>
                  <a:pt x="1045029" y="203200"/>
                  <a:pt x="1055098" y="211864"/>
                  <a:pt x="1066800" y="217715"/>
                </a:cubicBezTo>
                <a:cubicBezTo>
                  <a:pt x="1077063" y="222847"/>
                  <a:pt x="1090120" y="221931"/>
                  <a:pt x="1099457" y="228600"/>
                </a:cubicBezTo>
                <a:cubicBezTo>
                  <a:pt x="1145566" y="261535"/>
                  <a:pt x="1143000" y="253946"/>
                  <a:pt x="1143000" y="2830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725886" y="1578429"/>
            <a:ext cx="968828" cy="68292"/>
          </a:xfrm>
          <a:custGeom>
            <a:avLst/>
            <a:gdLst>
              <a:gd name="connsiteX0" fmla="*/ 0 w 968828"/>
              <a:gd name="connsiteY0" fmla="*/ 10885 h 68292"/>
              <a:gd name="connsiteX1" fmla="*/ 54428 w 968828"/>
              <a:gd name="connsiteY1" fmla="*/ 21771 h 68292"/>
              <a:gd name="connsiteX2" fmla="*/ 174171 w 968828"/>
              <a:gd name="connsiteY2" fmla="*/ 43542 h 68292"/>
              <a:gd name="connsiteX3" fmla="*/ 206828 w 968828"/>
              <a:gd name="connsiteY3" fmla="*/ 54428 h 68292"/>
              <a:gd name="connsiteX4" fmla="*/ 435428 w 968828"/>
              <a:gd name="connsiteY4" fmla="*/ 65314 h 68292"/>
              <a:gd name="connsiteX5" fmla="*/ 859971 w 968828"/>
              <a:gd name="connsiteY5" fmla="*/ 43542 h 68292"/>
              <a:gd name="connsiteX6" fmla="*/ 925285 w 968828"/>
              <a:gd name="connsiteY6" fmla="*/ 21771 h 68292"/>
              <a:gd name="connsiteX7" fmla="*/ 968828 w 968828"/>
              <a:gd name="connsiteY7" fmla="*/ 0 h 6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828" h="68292">
                <a:moveTo>
                  <a:pt x="0" y="10885"/>
                </a:moveTo>
                <a:lnTo>
                  <a:pt x="54428" y="21771"/>
                </a:lnTo>
                <a:cubicBezTo>
                  <a:pt x="90000" y="28239"/>
                  <a:pt x="138330" y="34582"/>
                  <a:pt x="174171" y="43542"/>
                </a:cubicBezTo>
                <a:cubicBezTo>
                  <a:pt x="185303" y="46325"/>
                  <a:pt x="195393" y="53475"/>
                  <a:pt x="206828" y="54428"/>
                </a:cubicBezTo>
                <a:cubicBezTo>
                  <a:pt x="282851" y="60763"/>
                  <a:pt x="359228" y="61685"/>
                  <a:pt x="435428" y="65314"/>
                </a:cubicBezTo>
                <a:cubicBezTo>
                  <a:pt x="570481" y="61455"/>
                  <a:pt x="723892" y="84365"/>
                  <a:pt x="859971" y="43542"/>
                </a:cubicBezTo>
                <a:cubicBezTo>
                  <a:pt x="881952" y="36948"/>
                  <a:pt x="903514" y="29028"/>
                  <a:pt x="925285" y="21771"/>
                </a:cubicBezTo>
                <a:cubicBezTo>
                  <a:pt x="962811" y="9263"/>
                  <a:pt x="949829" y="18999"/>
                  <a:pt x="96882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2181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15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wipe(left)">
                                      <p:cBhvr>
                                        <p:cTn id="48" dur="2000"/>
                                        <p:tgtEl>
                                          <p:spTgt spid="6">
                                            <p:txEl>
                                              <p:pRg st="1" end="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par>
                                <p:cTn id="55" presetID="22" presetClass="entr" presetSubtype="8" fill="hold" grpId="0" nodeType="withEffect">
                                  <p:stCondLst>
                                    <p:cond delay="100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par>
                                <p:cTn id="58" presetID="22" presetClass="entr" presetSubtype="8" fill="hold" grpId="0" nodeType="withEffect">
                                  <p:stCondLst>
                                    <p:cond delay="150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4" grpId="0" animBg="1"/>
      <p:bldP spid="5" grpId="0" animBg="1"/>
      <p:bldP spid="7" grpId="0" animBg="1"/>
      <p:bldP spid="8" grpId="0" animBg="1"/>
      <p:bldP spid="10" grpId="0" animBg="1"/>
      <p:bldP spid="11" grpId="0" animBg="1"/>
      <p:bldP spid="12" grpId="0" animBg="1"/>
      <p:bldP spid="13" grpId="0" animBg="1"/>
    </p:bldLst>
  </p:timing>
  <p:extLst mod="1"/>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p:sp>
        <p:nvSpPr>
          <p:cNvPr id="3" name="Content Placeholder 2"/>
          <p:cNvSpPr>
            <a:spLocks noGrp="1"/>
          </p:cNvSpPr>
          <p:nvPr>
            <p:ph idx="1"/>
          </p:nvPr>
        </p:nvSpPr>
        <p:spPr>
          <a:xfrm>
            <a:off x="466696" y="1393027"/>
            <a:ext cx="8248708" cy="3579023"/>
          </a:xfrm>
        </p:spPr>
        <p:txBody>
          <a:bodyPr>
            <a:normAutofit fontScale="92500"/>
          </a:bodyPr>
          <a:lstStyle/>
          <a:p>
            <a:pPr lvl="1"/>
            <a:r>
              <a:rPr lang="en-US" dirty="0"/>
              <a:t>Notice on the last example that the answer was just real</a:t>
            </a:r>
          </a:p>
          <a:p>
            <a:r>
              <a:rPr lang="en-US" dirty="0">
                <a:solidFill>
                  <a:srgbClr val="FF0000"/>
                </a:solidFill>
              </a:rPr>
              <a:t>Complex conjugate </a:t>
            </a:r>
            <a:r>
              <a:rPr lang="en-US" dirty="0">
                <a:sym typeface="Wingdings"/>
              </a:rPr>
              <a:t></a:t>
            </a:r>
            <a:r>
              <a:rPr lang="en-US" dirty="0"/>
              <a:t> same numbers just opposite sign on the imaginary part</a:t>
            </a:r>
          </a:p>
          <a:p>
            <a:pPr lvl="1"/>
            <a:r>
              <a:rPr lang="en-US" dirty="0"/>
              <a:t>When you multiply complex conjugates, the product is real</a:t>
            </a:r>
          </a:p>
          <a:p>
            <a:r>
              <a:rPr lang="en-US" dirty="0"/>
              <a:t>Dividing Complex Numbers</a:t>
            </a:r>
          </a:p>
          <a:p>
            <a:pPr lvl="1"/>
            <a:r>
              <a:rPr lang="en-US" dirty="0"/>
              <a:t>To divide, multiply the numerator and denominator by the complex conjugate of the denominator</a:t>
            </a:r>
          </a:p>
          <a:p>
            <a:pPr lvl="1"/>
            <a:r>
              <a:rPr lang="en-US" dirty="0"/>
              <a:t>No imaginary numbers are allowed in the denominator when simplified</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a:t>Divide</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2−7</m:t>
                        </m:r>
                        <m:r>
                          <a:rPr lang="en-US" b="0" i="1" smtClean="0">
                            <a:latin typeface="Cambria Math"/>
                          </a:rPr>
                          <m:t>𝑖</m:t>
                        </m:r>
                      </m:num>
                      <m:den>
                        <m:r>
                          <a:rPr lang="en-US" b="0" i="1" smtClean="0">
                            <a:latin typeface="Cambria Math"/>
                          </a:rPr>
                          <m:t>1+</m:t>
                        </m:r>
                        <m:r>
                          <a:rPr lang="en-US" b="0" i="1" smtClean="0">
                            <a:latin typeface="Cambria Math"/>
                          </a:rPr>
                          <m:t>𝑖</m:t>
                        </m:r>
                      </m:den>
                    </m:f>
                  </m:oMath>
                </a14:m>
                <a:endParaRPr lang="en-US" dirty="0"/>
              </a:p>
              <a:p>
                <a14:m>
                  <m:oMath xmlns:m="http://schemas.openxmlformats.org/officeDocument/2006/math">
                    <m:f>
                      <m:fPr>
                        <m:ctrlPr>
                          <a:rPr lang="en-US" b="0" i="1" smtClean="0">
                            <a:solidFill>
                              <a:schemeClr val="accent1"/>
                            </a:solidFill>
                            <a:latin typeface="Cambria Math" panose="02040503050406030204" pitchFamily="18" charset="0"/>
                          </a:rPr>
                        </m:ctrlPr>
                      </m:fPr>
                      <m:num>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2−7</m:t>
                            </m:r>
                            <m:r>
                              <a:rPr lang="en-US" b="0" i="1" smtClean="0">
                                <a:solidFill>
                                  <a:schemeClr val="accent1"/>
                                </a:solidFill>
                                <a:latin typeface="Cambria Math" panose="02040503050406030204" pitchFamily="18" charset="0"/>
                              </a:rPr>
                              <m:t>𝑖</m:t>
                            </m:r>
                          </m:e>
                        </m:d>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𝑖</m:t>
                            </m:r>
                          </m:e>
                        </m:d>
                      </m:num>
                      <m:den>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𝑖</m:t>
                            </m:r>
                          </m:e>
                        </m:d>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𝑖</m:t>
                            </m:r>
                          </m:e>
                        </m:d>
                      </m:den>
                    </m:f>
                  </m:oMath>
                </a14:m>
                <a:endParaRPr lang="en-US" b="0" dirty="0">
                  <a:solidFill>
                    <a:schemeClr val="accent1"/>
                  </a:solidFill>
                </a:endParaRPr>
              </a:p>
              <a:p>
                <a14:m>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2−2</m:t>
                        </m:r>
                        <m: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−7</m:t>
                        </m:r>
                        <m: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+7</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𝑖</m:t>
                            </m:r>
                          </m:e>
                          <m:sup>
                            <m:r>
                              <a:rPr lang="en-US" b="0" i="1" smtClean="0">
                                <a:solidFill>
                                  <a:schemeClr val="accent1"/>
                                </a:solidFill>
                                <a:latin typeface="Cambria Math" panose="02040503050406030204" pitchFamily="18" charset="0"/>
                              </a:rPr>
                              <m:t>2</m:t>
                            </m:r>
                          </m:sup>
                        </m:sSup>
                      </m:num>
                      <m:den>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𝑖</m:t>
                            </m:r>
                          </m:e>
                          <m:sup>
                            <m:r>
                              <a:rPr lang="en-US" b="0" i="1" smtClean="0">
                                <a:solidFill>
                                  <a:schemeClr val="accent1"/>
                                </a:solidFill>
                                <a:latin typeface="Cambria Math" panose="02040503050406030204" pitchFamily="18" charset="0"/>
                              </a:rPr>
                              <m:t>2</m:t>
                            </m:r>
                          </m:sup>
                        </m:sSup>
                      </m:den>
                    </m:f>
                  </m:oMath>
                </a14:m>
                <a:endParaRPr lang="en-US" b="0" dirty="0">
                  <a:solidFill>
                    <a:schemeClr val="accent1"/>
                  </a:solidFill>
                </a:endParaRPr>
              </a:p>
              <a:p>
                <a:endParaRPr lang="en-US" dirty="0">
                  <a:solidFill>
                    <a:schemeClr val="accent1"/>
                  </a:solidFill>
                </a:endParaRPr>
              </a:p>
              <a:p>
                <a:endParaRPr lang="en-US" dirty="0"/>
              </a:p>
              <a:p>
                <a:endParaRPr lang="en-US" dirty="0"/>
              </a:p>
              <a:p>
                <a:endParaRPr lang="en-US" dirty="0"/>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439"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a:bodyPr>
              <a:lstStyle/>
              <a:p>
                <a14:m>
                  <m:oMath xmlns:m="http://schemas.openxmlformats.org/officeDocument/2006/math">
                    <m:f>
                      <m:fPr>
                        <m:ctrlPr>
                          <a:rPr lang="en-US" i="1" smtClean="0">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2−9</m:t>
                        </m:r>
                        <m:r>
                          <a:rPr lang="en-US" i="1">
                            <a:solidFill>
                              <a:schemeClr val="accent1"/>
                            </a:solidFill>
                            <a:latin typeface="Cambria Math" panose="02040503050406030204" pitchFamily="18" charset="0"/>
                          </a:rPr>
                          <m:t>𝑖</m:t>
                        </m:r>
                        <m:r>
                          <a:rPr lang="en-US" i="1">
                            <a:solidFill>
                              <a:schemeClr val="accent1"/>
                            </a:solidFill>
                            <a:latin typeface="Cambria Math" panose="02040503050406030204" pitchFamily="18" charset="0"/>
                          </a:rPr>
                          <m:t>+7</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−1</m:t>
                            </m:r>
                          </m:e>
                        </m:d>
                      </m:num>
                      <m:den>
                        <m:r>
                          <a:rPr lang="en-US" i="1">
                            <a:solidFill>
                              <a:schemeClr val="accent1"/>
                            </a:solidFill>
                            <a:latin typeface="Cambria Math" panose="02040503050406030204" pitchFamily="18" charset="0"/>
                          </a:rPr>
                          <m:t>1−</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−1</m:t>
                            </m:r>
                          </m:e>
                        </m:d>
                      </m:den>
                    </m:f>
                  </m:oMath>
                </a14:m>
                <a:endParaRPr lang="en-US" dirty="0">
                  <a:solidFill>
                    <a:schemeClr val="accent1"/>
                  </a:solidFill>
                </a:endParaRPr>
              </a:p>
              <a:p>
                <a14:m>
                  <m:oMath xmlns:m="http://schemas.openxmlformats.org/officeDocument/2006/math">
                    <m:f>
                      <m:fPr>
                        <m:ctrlPr>
                          <a:rPr lang="en-US" i="1">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−5−9</m:t>
                        </m:r>
                        <m:r>
                          <a:rPr lang="en-US" i="1">
                            <a:solidFill>
                              <a:schemeClr val="accent1"/>
                            </a:solidFill>
                            <a:latin typeface="Cambria Math" panose="02040503050406030204" pitchFamily="18" charset="0"/>
                          </a:rPr>
                          <m:t>𝑖</m:t>
                        </m:r>
                      </m:num>
                      <m:den>
                        <m:r>
                          <a:rPr lang="en-US" i="1">
                            <a:solidFill>
                              <a:schemeClr val="accent1"/>
                            </a:solidFill>
                            <a:latin typeface="Cambria Math" panose="02040503050406030204" pitchFamily="18" charset="0"/>
                          </a:rPr>
                          <m:t>2</m:t>
                        </m:r>
                      </m:den>
                    </m:f>
                  </m:oMath>
                </a14:m>
                <a:endParaRPr lang="en-US" dirty="0">
                  <a:solidFill>
                    <a:schemeClr val="accent1"/>
                  </a:solidFill>
                </a:endParaRPr>
              </a:p>
              <a:p>
                <a14:m>
                  <m:oMath xmlns:m="http://schemas.openxmlformats.org/officeDocument/2006/math">
                    <m:r>
                      <a:rPr lang="en-US" i="1">
                        <a:solidFill>
                          <a:schemeClr val="accent1"/>
                        </a:solidFill>
                        <a:latin typeface="Cambria Math" panose="02040503050406030204" pitchFamily="18" charset="0"/>
                      </a:rPr>
                      <m:t>−</m:t>
                    </m:r>
                    <m:f>
                      <m:fPr>
                        <m:ctrlPr>
                          <a:rPr lang="en-US" i="1">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5</m:t>
                        </m:r>
                      </m:num>
                      <m:den>
                        <m:r>
                          <a:rPr lang="en-US" i="1">
                            <a:solidFill>
                              <a:schemeClr val="accent1"/>
                            </a:solidFill>
                            <a:latin typeface="Cambria Math" panose="02040503050406030204" pitchFamily="18" charset="0"/>
                          </a:rPr>
                          <m:t>2</m:t>
                        </m:r>
                      </m:den>
                    </m:f>
                    <m:r>
                      <a:rPr lang="en-US" i="1">
                        <a:solidFill>
                          <a:schemeClr val="accent1"/>
                        </a:solidFill>
                        <a:latin typeface="Cambria Math" panose="02040503050406030204" pitchFamily="18" charset="0"/>
                      </a:rPr>
                      <m:t>−</m:t>
                    </m:r>
                    <m:f>
                      <m:fPr>
                        <m:ctrlPr>
                          <a:rPr lang="en-US" i="1">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9</m:t>
                        </m:r>
                      </m:num>
                      <m:den>
                        <m:r>
                          <a:rPr lang="en-US" i="1">
                            <a:solidFill>
                              <a:schemeClr val="accent1"/>
                            </a:solidFill>
                            <a:latin typeface="Cambria Math" panose="02040503050406030204" pitchFamily="18" charset="0"/>
                          </a:rPr>
                          <m:t>2</m:t>
                        </m:r>
                      </m:den>
                    </m:f>
                    <m:r>
                      <a:rPr lang="en-US" i="1">
                        <a:solidFill>
                          <a:schemeClr val="accent1"/>
                        </a:solidFill>
                        <a:latin typeface="Cambria Math" panose="02040503050406030204" pitchFamily="18" charset="0"/>
                      </a:rPr>
                      <m:t>𝑖</m:t>
                    </m:r>
                  </m:oMath>
                </a14:m>
                <a:endParaRPr lang="en-US" dirty="0">
                  <a:solidFill>
                    <a:schemeClr val="accent1"/>
                  </a:solidFill>
                </a:endParaRP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a:stretch>
              </a:blipFill>
            </p:spPr>
            <p:txBody>
              <a:bodyPr/>
              <a:lstStyle/>
              <a:p>
                <a:r>
                  <a:rPr lang="en-US">
                    <a:noFill/>
                  </a:rPr>
                  <a:t> </a:t>
                </a:r>
              </a:p>
            </p:txBody>
          </p:sp>
        </mc:Fallback>
      </mc:AlternateContent>
      <p:sp>
        <p:nvSpPr>
          <p:cNvPr id="6451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reeform 4"/>
          <p:cNvSpPr/>
          <p:nvPr/>
        </p:nvSpPr>
        <p:spPr>
          <a:xfrm>
            <a:off x="642257" y="2503714"/>
            <a:ext cx="751114" cy="97972"/>
          </a:xfrm>
          <a:custGeom>
            <a:avLst/>
            <a:gdLst>
              <a:gd name="connsiteX0" fmla="*/ 0 w 751114"/>
              <a:gd name="connsiteY0" fmla="*/ 87086 h 97972"/>
              <a:gd name="connsiteX1" fmla="*/ 87086 w 751114"/>
              <a:gd name="connsiteY1" fmla="*/ 21772 h 97972"/>
              <a:gd name="connsiteX2" fmla="*/ 185057 w 751114"/>
              <a:gd name="connsiteY2" fmla="*/ 0 h 97972"/>
              <a:gd name="connsiteX3" fmla="*/ 631372 w 751114"/>
              <a:gd name="connsiteY3" fmla="*/ 10886 h 97972"/>
              <a:gd name="connsiteX4" fmla="*/ 696686 w 751114"/>
              <a:gd name="connsiteY4" fmla="*/ 43543 h 97972"/>
              <a:gd name="connsiteX5" fmla="*/ 729343 w 751114"/>
              <a:gd name="connsiteY5" fmla="*/ 54429 h 97972"/>
              <a:gd name="connsiteX6" fmla="*/ 751114 w 751114"/>
              <a:gd name="connsiteY6" fmla="*/ 97972 h 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114" h="97972">
                <a:moveTo>
                  <a:pt x="0" y="87086"/>
                </a:moveTo>
                <a:cubicBezTo>
                  <a:pt x="5461" y="82717"/>
                  <a:pt x="68422" y="29771"/>
                  <a:pt x="87086" y="21772"/>
                </a:cubicBezTo>
                <a:cubicBezTo>
                  <a:pt x="100538" y="16007"/>
                  <a:pt x="175370" y="1938"/>
                  <a:pt x="185057" y="0"/>
                </a:cubicBezTo>
                <a:cubicBezTo>
                  <a:pt x="333829" y="3629"/>
                  <a:pt x="482710" y="4128"/>
                  <a:pt x="631372" y="10886"/>
                </a:cubicBezTo>
                <a:cubicBezTo>
                  <a:pt x="661468" y="12254"/>
                  <a:pt x="671553" y="30976"/>
                  <a:pt x="696686" y="43543"/>
                </a:cubicBezTo>
                <a:cubicBezTo>
                  <a:pt x="706949" y="48675"/>
                  <a:pt x="718457" y="50800"/>
                  <a:pt x="729343" y="54429"/>
                </a:cubicBezTo>
                <a:cubicBezTo>
                  <a:pt x="741852" y="91954"/>
                  <a:pt x="732116" y="78972"/>
                  <a:pt x="751114" y="979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64029" y="2362200"/>
            <a:ext cx="1099457" cy="228600"/>
          </a:xfrm>
          <a:custGeom>
            <a:avLst/>
            <a:gdLst>
              <a:gd name="connsiteX0" fmla="*/ 0 w 1099457"/>
              <a:gd name="connsiteY0" fmla="*/ 228600 h 228600"/>
              <a:gd name="connsiteX1" fmla="*/ 54428 w 1099457"/>
              <a:gd name="connsiteY1" fmla="*/ 185057 h 228600"/>
              <a:gd name="connsiteX2" fmla="*/ 97971 w 1099457"/>
              <a:gd name="connsiteY2" fmla="*/ 163286 h 228600"/>
              <a:gd name="connsiteX3" fmla="*/ 152400 w 1099457"/>
              <a:gd name="connsiteY3" fmla="*/ 130629 h 228600"/>
              <a:gd name="connsiteX4" fmla="*/ 272142 w 1099457"/>
              <a:gd name="connsiteY4" fmla="*/ 54429 h 228600"/>
              <a:gd name="connsiteX5" fmla="*/ 315685 w 1099457"/>
              <a:gd name="connsiteY5" fmla="*/ 32657 h 228600"/>
              <a:gd name="connsiteX6" fmla="*/ 359228 w 1099457"/>
              <a:gd name="connsiteY6" fmla="*/ 21771 h 228600"/>
              <a:gd name="connsiteX7" fmla="*/ 435428 w 1099457"/>
              <a:gd name="connsiteY7" fmla="*/ 0 h 228600"/>
              <a:gd name="connsiteX8" fmla="*/ 729342 w 1099457"/>
              <a:gd name="connsiteY8" fmla="*/ 10886 h 228600"/>
              <a:gd name="connsiteX9" fmla="*/ 794657 w 1099457"/>
              <a:gd name="connsiteY9" fmla="*/ 32657 h 228600"/>
              <a:gd name="connsiteX10" fmla="*/ 827314 w 1099457"/>
              <a:gd name="connsiteY10" fmla="*/ 43543 h 228600"/>
              <a:gd name="connsiteX11" fmla="*/ 859971 w 1099457"/>
              <a:gd name="connsiteY11" fmla="*/ 54429 h 228600"/>
              <a:gd name="connsiteX12" fmla="*/ 892628 w 1099457"/>
              <a:gd name="connsiteY12" fmla="*/ 76200 h 228600"/>
              <a:gd name="connsiteX13" fmla="*/ 914400 w 1099457"/>
              <a:gd name="connsiteY13" fmla="*/ 97971 h 228600"/>
              <a:gd name="connsiteX14" fmla="*/ 947057 w 1099457"/>
              <a:gd name="connsiteY14" fmla="*/ 108857 h 228600"/>
              <a:gd name="connsiteX15" fmla="*/ 1012371 w 1099457"/>
              <a:gd name="connsiteY15" fmla="*/ 141514 h 228600"/>
              <a:gd name="connsiteX16" fmla="*/ 1066800 w 1099457"/>
              <a:gd name="connsiteY16" fmla="*/ 174171 h 228600"/>
              <a:gd name="connsiteX17" fmla="*/ 1099457 w 1099457"/>
              <a:gd name="connsiteY17" fmla="*/ 19594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9457" h="228600">
                <a:moveTo>
                  <a:pt x="0" y="228600"/>
                </a:moveTo>
                <a:cubicBezTo>
                  <a:pt x="18143" y="214086"/>
                  <a:pt x="35096" y="197945"/>
                  <a:pt x="54428" y="185057"/>
                </a:cubicBezTo>
                <a:cubicBezTo>
                  <a:pt x="67930" y="176056"/>
                  <a:pt x="84469" y="172287"/>
                  <a:pt x="97971" y="163286"/>
                </a:cubicBezTo>
                <a:cubicBezTo>
                  <a:pt x="157741" y="123439"/>
                  <a:pt x="76592" y="155896"/>
                  <a:pt x="152400" y="130629"/>
                </a:cubicBezTo>
                <a:cubicBezTo>
                  <a:pt x="178285" y="113372"/>
                  <a:pt x="241394" y="69803"/>
                  <a:pt x="272142" y="54429"/>
                </a:cubicBezTo>
                <a:cubicBezTo>
                  <a:pt x="286656" y="47172"/>
                  <a:pt x="300491" y="38355"/>
                  <a:pt x="315685" y="32657"/>
                </a:cubicBezTo>
                <a:cubicBezTo>
                  <a:pt x="329693" y="27404"/>
                  <a:pt x="344843" y="25881"/>
                  <a:pt x="359228" y="21771"/>
                </a:cubicBezTo>
                <a:cubicBezTo>
                  <a:pt x="468546" y="-9462"/>
                  <a:pt x="299304" y="34032"/>
                  <a:pt x="435428" y="0"/>
                </a:cubicBezTo>
                <a:cubicBezTo>
                  <a:pt x="533399" y="3629"/>
                  <a:pt x="631706" y="2010"/>
                  <a:pt x="729342" y="10886"/>
                </a:cubicBezTo>
                <a:cubicBezTo>
                  <a:pt x="752197" y="12964"/>
                  <a:pt x="772885" y="25400"/>
                  <a:pt x="794657" y="32657"/>
                </a:cubicBezTo>
                <a:lnTo>
                  <a:pt x="827314" y="43543"/>
                </a:lnTo>
                <a:cubicBezTo>
                  <a:pt x="838200" y="47172"/>
                  <a:pt x="850424" y="48064"/>
                  <a:pt x="859971" y="54429"/>
                </a:cubicBezTo>
                <a:cubicBezTo>
                  <a:pt x="870857" y="61686"/>
                  <a:pt x="882412" y="68027"/>
                  <a:pt x="892628" y="76200"/>
                </a:cubicBezTo>
                <a:cubicBezTo>
                  <a:pt x="900642" y="82611"/>
                  <a:pt x="905599" y="92691"/>
                  <a:pt x="914400" y="97971"/>
                </a:cubicBezTo>
                <a:cubicBezTo>
                  <a:pt x="924239" y="103875"/>
                  <a:pt x="936794" y="103725"/>
                  <a:pt x="947057" y="108857"/>
                </a:cubicBezTo>
                <a:cubicBezTo>
                  <a:pt x="1031458" y="151059"/>
                  <a:pt x="930294" y="114157"/>
                  <a:pt x="1012371" y="141514"/>
                </a:cubicBezTo>
                <a:cubicBezTo>
                  <a:pt x="1067533" y="196679"/>
                  <a:pt x="996144" y="131778"/>
                  <a:pt x="1066800" y="174171"/>
                </a:cubicBezTo>
                <a:cubicBezTo>
                  <a:pt x="1107364" y="198509"/>
                  <a:pt x="1072571" y="195943"/>
                  <a:pt x="1099457" y="1959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023257" y="2525723"/>
            <a:ext cx="359229" cy="86890"/>
          </a:xfrm>
          <a:custGeom>
            <a:avLst/>
            <a:gdLst>
              <a:gd name="connsiteX0" fmla="*/ 0 w 359229"/>
              <a:gd name="connsiteY0" fmla="*/ 86848 h 86890"/>
              <a:gd name="connsiteX1" fmla="*/ 21772 w 359229"/>
              <a:gd name="connsiteY1" fmla="*/ 32420 h 86890"/>
              <a:gd name="connsiteX2" fmla="*/ 217714 w 359229"/>
              <a:gd name="connsiteY2" fmla="*/ 21534 h 86890"/>
              <a:gd name="connsiteX3" fmla="*/ 283029 w 359229"/>
              <a:gd name="connsiteY3" fmla="*/ 54191 h 86890"/>
              <a:gd name="connsiteX4" fmla="*/ 315686 w 359229"/>
              <a:gd name="connsiteY4" fmla="*/ 65077 h 86890"/>
              <a:gd name="connsiteX5" fmla="*/ 359229 w 359229"/>
              <a:gd name="connsiteY5" fmla="*/ 86848 h 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29" h="86890">
                <a:moveTo>
                  <a:pt x="0" y="86848"/>
                </a:moveTo>
                <a:cubicBezTo>
                  <a:pt x="7257" y="68705"/>
                  <a:pt x="12077" y="49386"/>
                  <a:pt x="21772" y="32420"/>
                </a:cubicBezTo>
                <a:cubicBezTo>
                  <a:pt x="58648" y="-32112"/>
                  <a:pt x="180817" y="19228"/>
                  <a:pt x="217714" y="21534"/>
                </a:cubicBezTo>
                <a:cubicBezTo>
                  <a:pt x="299799" y="48896"/>
                  <a:pt x="198622" y="11988"/>
                  <a:pt x="283029" y="54191"/>
                </a:cubicBezTo>
                <a:cubicBezTo>
                  <a:pt x="293292" y="59323"/>
                  <a:pt x="305423" y="59945"/>
                  <a:pt x="315686" y="65077"/>
                </a:cubicBezTo>
                <a:cubicBezTo>
                  <a:pt x="363254" y="88861"/>
                  <a:pt x="331962" y="86848"/>
                  <a:pt x="359229" y="868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023257" y="2525486"/>
            <a:ext cx="729343" cy="120134"/>
          </a:xfrm>
          <a:custGeom>
            <a:avLst/>
            <a:gdLst>
              <a:gd name="connsiteX0" fmla="*/ 0 w 729343"/>
              <a:gd name="connsiteY0" fmla="*/ 108857 h 120134"/>
              <a:gd name="connsiteX1" fmla="*/ 32657 w 729343"/>
              <a:gd name="connsiteY1" fmla="*/ 54428 h 120134"/>
              <a:gd name="connsiteX2" fmla="*/ 97972 w 729343"/>
              <a:gd name="connsiteY2" fmla="*/ 32657 h 120134"/>
              <a:gd name="connsiteX3" fmla="*/ 130629 w 729343"/>
              <a:gd name="connsiteY3" fmla="*/ 21771 h 120134"/>
              <a:gd name="connsiteX4" fmla="*/ 283029 w 729343"/>
              <a:gd name="connsiteY4" fmla="*/ 0 h 120134"/>
              <a:gd name="connsiteX5" fmla="*/ 522514 w 729343"/>
              <a:gd name="connsiteY5" fmla="*/ 21771 h 120134"/>
              <a:gd name="connsiteX6" fmla="*/ 587829 w 729343"/>
              <a:gd name="connsiteY6" fmla="*/ 54428 h 120134"/>
              <a:gd name="connsiteX7" fmla="*/ 620486 w 729343"/>
              <a:gd name="connsiteY7" fmla="*/ 65314 h 120134"/>
              <a:gd name="connsiteX8" fmla="*/ 685800 w 729343"/>
              <a:gd name="connsiteY8" fmla="*/ 97971 h 120134"/>
              <a:gd name="connsiteX9" fmla="*/ 729343 w 729343"/>
              <a:gd name="connsiteY9" fmla="*/ 119743 h 12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9343" h="120134">
                <a:moveTo>
                  <a:pt x="0" y="108857"/>
                </a:moveTo>
                <a:cubicBezTo>
                  <a:pt x="10886" y="90714"/>
                  <a:pt x="15956" y="67418"/>
                  <a:pt x="32657" y="54428"/>
                </a:cubicBezTo>
                <a:cubicBezTo>
                  <a:pt x="50772" y="40339"/>
                  <a:pt x="76200" y="39914"/>
                  <a:pt x="97972" y="32657"/>
                </a:cubicBezTo>
                <a:cubicBezTo>
                  <a:pt x="108858" y="29028"/>
                  <a:pt x="119311" y="23657"/>
                  <a:pt x="130629" y="21771"/>
                </a:cubicBezTo>
                <a:cubicBezTo>
                  <a:pt x="224799" y="6075"/>
                  <a:pt x="174042" y="13622"/>
                  <a:pt x="283029" y="0"/>
                </a:cubicBezTo>
                <a:cubicBezTo>
                  <a:pt x="386097" y="6062"/>
                  <a:pt x="437574" y="535"/>
                  <a:pt x="522514" y="21771"/>
                </a:cubicBezTo>
                <a:cubicBezTo>
                  <a:pt x="577238" y="35452"/>
                  <a:pt x="534617" y="27822"/>
                  <a:pt x="587829" y="54428"/>
                </a:cubicBezTo>
                <a:cubicBezTo>
                  <a:pt x="598092" y="59560"/>
                  <a:pt x="610223" y="60182"/>
                  <a:pt x="620486" y="65314"/>
                </a:cubicBezTo>
                <a:cubicBezTo>
                  <a:pt x="704895" y="107518"/>
                  <a:pt x="603716" y="70609"/>
                  <a:pt x="685800" y="97971"/>
                </a:cubicBezTo>
                <a:cubicBezTo>
                  <a:pt x="712703" y="124874"/>
                  <a:pt x="697309" y="119743"/>
                  <a:pt x="729343" y="1197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74914" y="3222171"/>
            <a:ext cx="664029" cy="97972"/>
          </a:xfrm>
          <a:custGeom>
            <a:avLst/>
            <a:gdLst>
              <a:gd name="connsiteX0" fmla="*/ 0 w 664029"/>
              <a:gd name="connsiteY0" fmla="*/ 0 h 97972"/>
              <a:gd name="connsiteX1" fmla="*/ 54429 w 664029"/>
              <a:gd name="connsiteY1" fmla="*/ 32658 h 97972"/>
              <a:gd name="connsiteX2" fmla="*/ 87086 w 664029"/>
              <a:gd name="connsiteY2" fmla="*/ 43543 h 97972"/>
              <a:gd name="connsiteX3" fmla="*/ 108857 w 664029"/>
              <a:gd name="connsiteY3" fmla="*/ 65315 h 97972"/>
              <a:gd name="connsiteX4" fmla="*/ 141515 w 664029"/>
              <a:gd name="connsiteY4" fmla="*/ 76200 h 97972"/>
              <a:gd name="connsiteX5" fmla="*/ 239486 w 664029"/>
              <a:gd name="connsiteY5" fmla="*/ 97972 h 97972"/>
              <a:gd name="connsiteX6" fmla="*/ 533400 w 664029"/>
              <a:gd name="connsiteY6" fmla="*/ 76200 h 97972"/>
              <a:gd name="connsiteX7" fmla="*/ 566057 w 664029"/>
              <a:gd name="connsiteY7" fmla="*/ 65315 h 97972"/>
              <a:gd name="connsiteX8" fmla="*/ 620486 w 664029"/>
              <a:gd name="connsiteY8" fmla="*/ 32658 h 97972"/>
              <a:gd name="connsiteX9" fmla="*/ 664029 w 664029"/>
              <a:gd name="connsiteY9" fmla="*/ 10886 h 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029" h="97972">
                <a:moveTo>
                  <a:pt x="0" y="0"/>
                </a:moveTo>
                <a:cubicBezTo>
                  <a:pt x="18143" y="10886"/>
                  <a:pt x="35504" y="23196"/>
                  <a:pt x="54429" y="32658"/>
                </a:cubicBezTo>
                <a:cubicBezTo>
                  <a:pt x="64692" y="37790"/>
                  <a:pt x="77247" y="37639"/>
                  <a:pt x="87086" y="43543"/>
                </a:cubicBezTo>
                <a:cubicBezTo>
                  <a:pt x="95887" y="48823"/>
                  <a:pt x="100056" y="60035"/>
                  <a:pt x="108857" y="65315"/>
                </a:cubicBezTo>
                <a:cubicBezTo>
                  <a:pt x="118697" y="71219"/>
                  <a:pt x="130482" y="73048"/>
                  <a:pt x="141515" y="76200"/>
                </a:cubicBezTo>
                <a:cubicBezTo>
                  <a:pt x="177395" y="86451"/>
                  <a:pt x="202062" y="90487"/>
                  <a:pt x="239486" y="97972"/>
                </a:cubicBezTo>
                <a:cubicBezTo>
                  <a:pt x="357288" y="92617"/>
                  <a:pt x="433066" y="101283"/>
                  <a:pt x="533400" y="76200"/>
                </a:cubicBezTo>
                <a:cubicBezTo>
                  <a:pt x="544532" y="73417"/>
                  <a:pt x="555171" y="68943"/>
                  <a:pt x="566057" y="65315"/>
                </a:cubicBezTo>
                <a:cubicBezTo>
                  <a:pt x="608584" y="22788"/>
                  <a:pt x="563959" y="60921"/>
                  <a:pt x="620486" y="32658"/>
                </a:cubicBezTo>
                <a:cubicBezTo>
                  <a:pt x="668056" y="8873"/>
                  <a:pt x="636761" y="10886"/>
                  <a:pt x="664029" y="108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42257" y="3211286"/>
            <a:ext cx="970170" cy="152400"/>
          </a:xfrm>
          <a:custGeom>
            <a:avLst/>
            <a:gdLst>
              <a:gd name="connsiteX0" fmla="*/ 0 w 970170"/>
              <a:gd name="connsiteY0" fmla="*/ 32657 h 152400"/>
              <a:gd name="connsiteX1" fmla="*/ 54429 w 970170"/>
              <a:gd name="connsiteY1" fmla="*/ 54428 h 152400"/>
              <a:gd name="connsiteX2" fmla="*/ 87086 w 970170"/>
              <a:gd name="connsiteY2" fmla="*/ 65314 h 152400"/>
              <a:gd name="connsiteX3" fmla="*/ 152400 w 970170"/>
              <a:gd name="connsiteY3" fmla="*/ 108857 h 152400"/>
              <a:gd name="connsiteX4" fmla="*/ 250372 w 970170"/>
              <a:gd name="connsiteY4" fmla="*/ 141514 h 152400"/>
              <a:gd name="connsiteX5" fmla="*/ 283029 w 970170"/>
              <a:gd name="connsiteY5" fmla="*/ 152400 h 152400"/>
              <a:gd name="connsiteX6" fmla="*/ 664029 w 970170"/>
              <a:gd name="connsiteY6" fmla="*/ 141514 h 152400"/>
              <a:gd name="connsiteX7" fmla="*/ 696686 w 970170"/>
              <a:gd name="connsiteY7" fmla="*/ 130628 h 152400"/>
              <a:gd name="connsiteX8" fmla="*/ 740229 w 970170"/>
              <a:gd name="connsiteY8" fmla="*/ 119743 h 152400"/>
              <a:gd name="connsiteX9" fmla="*/ 816429 w 970170"/>
              <a:gd name="connsiteY9" fmla="*/ 97971 h 152400"/>
              <a:gd name="connsiteX10" fmla="*/ 849086 w 970170"/>
              <a:gd name="connsiteY10" fmla="*/ 76200 h 152400"/>
              <a:gd name="connsiteX11" fmla="*/ 870857 w 970170"/>
              <a:gd name="connsiteY11" fmla="*/ 54428 h 152400"/>
              <a:gd name="connsiteX12" fmla="*/ 903514 w 970170"/>
              <a:gd name="connsiteY12" fmla="*/ 43543 h 152400"/>
              <a:gd name="connsiteX13" fmla="*/ 936172 w 970170"/>
              <a:gd name="connsiteY13" fmla="*/ 21771 h 152400"/>
              <a:gd name="connsiteX14" fmla="*/ 968829 w 970170"/>
              <a:gd name="connsiteY14" fmla="*/ 10885 h 152400"/>
              <a:gd name="connsiteX15" fmla="*/ 968829 w 970170"/>
              <a:gd name="connsiteY15"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170" h="152400">
                <a:moveTo>
                  <a:pt x="0" y="32657"/>
                </a:moveTo>
                <a:cubicBezTo>
                  <a:pt x="18143" y="39914"/>
                  <a:pt x="36133" y="47567"/>
                  <a:pt x="54429" y="54428"/>
                </a:cubicBezTo>
                <a:cubicBezTo>
                  <a:pt x="65173" y="58457"/>
                  <a:pt x="77055" y="59741"/>
                  <a:pt x="87086" y="65314"/>
                </a:cubicBezTo>
                <a:cubicBezTo>
                  <a:pt x="109959" y="78021"/>
                  <a:pt x="127577" y="100583"/>
                  <a:pt x="152400" y="108857"/>
                </a:cubicBezTo>
                <a:lnTo>
                  <a:pt x="250372" y="141514"/>
                </a:lnTo>
                <a:lnTo>
                  <a:pt x="283029" y="152400"/>
                </a:lnTo>
                <a:cubicBezTo>
                  <a:pt x="410029" y="148771"/>
                  <a:pt x="537153" y="148192"/>
                  <a:pt x="664029" y="141514"/>
                </a:cubicBezTo>
                <a:cubicBezTo>
                  <a:pt x="675488" y="140911"/>
                  <a:pt x="685653" y="133780"/>
                  <a:pt x="696686" y="130628"/>
                </a:cubicBezTo>
                <a:cubicBezTo>
                  <a:pt x="711071" y="126518"/>
                  <a:pt x="725844" y="123853"/>
                  <a:pt x="740229" y="119743"/>
                </a:cubicBezTo>
                <a:cubicBezTo>
                  <a:pt x="849587" y="88498"/>
                  <a:pt x="680254" y="132016"/>
                  <a:pt x="816429" y="97971"/>
                </a:cubicBezTo>
                <a:cubicBezTo>
                  <a:pt x="827315" y="90714"/>
                  <a:pt x="838870" y="84373"/>
                  <a:pt x="849086" y="76200"/>
                </a:cubicBezTo>
                <a:cubicBezTo>
                  <a:pt x="857100" y="69789"/>
                  <a:pt x="862056" y="59708"/>
                  <a:pt x="870857" y="54428"/>
                </a:cubicBezTo>
                <a:cubicBezTo>
                  <a:pt x="880696" y="48524"/>
                  <a:pt x="892628" y="47171"/>
                  <a:pt x="903514" y="43543"/>
                </a:cubicBezTo>
                <a:cubicBezTo>
                  <a:pt x="914400" y="36286"/>
                  <a:pt x="924470" y="27622"/>
                  <a:pt x="936172" y="21771"/>
                </a:cubicBezTo>
                <a:cubicBezTo>
                  <a:pt x="946435" y="16639"/>
                  <a:pt x="959282" y="17250"/>
                  <a:pt x="968829" y="10885"/>
                </a:cubicBezTo>
                <a:cubicBezTo>
                  <a:pt x="971848" y="8872"/>
                  <a:pt x="968829" y="3628"/>
                  <a:pt x="96882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979714" y="3222171"/>
            <a:ext cx="293915" cy="43543"/>
          </a:xfrm>
          <a:custGeom>
            <a:avLst/>
            <a:gdLst>
              <a:gd name="connsiteX0" fmla="*/ 0 w 293915"/>
              <a:gd name="connsiteY0" fmla="*/ 0 h 43543"/>
              <a:gd name="connsiteX1" fmla="*/ 54429 w 293915"/>
              <a:gd name="connsiteY1" fmla="*/ 21772 h 43543"/>
              <a:gd name="connsiteX2" fmla="*/ 119743 w 293915"/>
              <a:gd name="connsiteY2" fmla="*/ 43543 h 43543"/>
              <a:gd name="connsiteX3" fmla="*/ 293915 w 293915"/>
              <a:gd name="connsiteY3" fmla="*/ 32658 h 43543"/>
            </a:gdLst>
            <a:ahLst/>
            <a:cxnLst>
              <a:cxn ang="0">
                <a:pos x="connsiteX0" y="connsiteY0"/>
              </a:cxn>
              <a:cxn ang="0">
                <a:pos x="connsiteX1" y="connsiteY1"/>
              </a:cxn>
              <a:cxn ang="0">
                <a:pos x="connsiteX2" y="connsiteY2"/>
              </a:cxn>
              <a:cxn ang="0">
                <a:pos x="connsiteX3" y="connsiteY3"/>
              </a:cxn>
            </a:cxnLst>
            <a:rect l="l" t="t" r="r" b="b"/>
            <a:pathLst>
              <a:path w="293915" h="43543">
                <a:moveTo>
                  <a:pt x="0" y="0"/>
                </a:moveTo>
                <a:cubicBezTo>
                  <a:pt x="18143" y="7257"/>
                  <a:pt x="36065" y="15094"/>
                  <a:pt x="54429" y="21772"/>
                </a:cubicBezTo>
                <a:cubicBezTo>
                  <a:pt x="75996" y="29615"/>
                  <a:pt x="119743" y="43543"/>
                  <a:pt x="119743" y="43543"/>
                </a:cubicBezTo>
                <a:cubicBezTo>
                  <a:pt x="286650" y="32417"/>
                  <a:pt x="228480" y="32658"/>
                  <a:pt x="293915" y="326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968829" y="3211286"/>
            <a:ext cx="598714" cy="87085"/>
          </a:xfrm>
          <a:custGeom>
            <a:avLst/>
            <a:gdLst>
              <a:gd name="connsiteX0" fmla="*/ 0 w 598714"/>
              <a:gd name="connsiteY0" fmla="*/ 21771 h 87085"/>
              <a:gd name="connsiteX1" fmla="*/ 54428 w 598714"/>
              <a:gd name="connsiteY1" fmla="*/ 65314 h 87085"/>
              <a:gd name="connsiteX2" fmla="*/ 119742 w 598714"/>
              <a:gd name="connsiteY2" fmla="*/ 87085 h 87085"/>
              <a:gd name="connsiteX3" fmla="*/ 435428 w 598714"/>
              <a:gd name="connsiteY3" fmla="*/ 76200 h 87085"/>
              <a:gd name="connsiteX4" fmla="*/ 500742 w 598714"/>
              <a:gd name="connsiteY4" fmla="*/ 54428 h 87085"/>
              <a:gd name="connsiteX5" fmla="*/ 533400 w 598714"/>
              <a:gd name="connsiteY5" fmla="*/ 43543 h 87085"/>
              <a:gd name="connsiteX6" fmla="*/ 566057 w 598714"/>
              <a:gd name="connsiteY6" fmla="*/ 32657 h 87085"/>
              <a:gd name="connsiteX7" fmla="*/ 598714 w 598714"/>
              <a:gd name="connsiteY7" fmla="*/ 0 h 8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714" h="87085">
                <a:moveTo>
                  <a:pt x="0" y="21771"/>
                </a:moveTo>
                <a:cubicBezTo>
                  <a:pt x="18143" y="36285"/>
                  <a:pt x="34031" y="54188"/>
                  <a:pt x="54428" y="65314"/>
                </a:cubicBezTo>
                <a:cubicBezTo>
                  <a:pt x="74575" y="76303"/>
                  <a:pt x="119742" y="87085"/>
                  <a:pt x="119742" y="87085"/>
                </a:cubicBezTo>
                <a:cubicBezTo>
                  <a:pt x="224971" y="83457"/>
                  <a:pt x="330521" y="85192"/>
                  <a:pt x="435428" y="76200"/>
                </a:cubicBezTo>
                <a:cubicBezTo>
                  <a:pt x="458293" y="74240"/>
                  <a:pt x="478971" y="61685"/>
                  <a:pt x="500742" y="54428"/>
                </a:cubicBezTo>
                <a:lnTo>
                  <a:pt x="533400" y="43543"/>
                </a:lnTo>
                <a:lnTo>
                  <a:pt x="566057" y="32657"/>
                </a:lnTo>
                <a:lnTo>
                  <a:pt x="59871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20686" y="1876335"/>
            <a:ext cx="2286000" cy="1200329"/>
          </a:xfrm>
          <a:prstGeom prst="rect">
            <a:avLst/>
          </a:prstGeom>
          <a:noFill/>
        </p:spPr>
        <p:txBody>
          <a:bodyPr wrap="square" rtlCol="0">
            <a:spAutoFit/>
          </a:bodyPr>
          <a:lstStyle/>
          <a:p>
            <a:r>
              <a:rPr lang="en-US" dirty="0"/>
              <a:t>Multiply the top and bottom by the conjugate of the denominator.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5" grpId="0" animBg="1"/>
      <p:bldP spid="6" grpId="0" animBg="1"/>
      <p:bldP spid="7" grpId="0" animBg="1"/>
      <p:bldP spid="8" grpId="0" animBg="1"/>
      <p:bldP spid="9" grpId="0" animBg="1"/>
      <p:bldP spid="10" grpId="0" animBg="1"/>
      <p:bldP spid="11" grpId="0" animBg="1"/>
      <p:bldP spid="12" grpId="0" animBg="1"/>
      <p:bldP spid="13" grpId="0"/>
    </p:bldLst>
  </p:timing>
  <p:extLst mod="1"/>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pPr lvl="0"/>
                <a:r>
                  <a:rPr lang="en-US" sz="2400" dirty="0"/>
                  <a:t>Absolute Value </a:t>
                </a:r>
              </a:p>
              <a:p>
                <a:pPr lvl="1"/>
                <a:r>
                  <a:rPr lang="en-US" sz="2000" dirty="0"/>
                  <a:t>Distance a number is from the origin</a:t>
                </a:r>
              </a:p>
              <a:p>
                <a:pPr lvl="1"/>
                <a14:m>
                  <m:oMath xmlns:m="http://schemas.openxmlformats.org/officeDocument/2006/math">
                    <m:d>
                      <m:dPr>
                        <m:begChr m:val="|"/>
                        <m:endChr m:val="|"/>
                        <m:ctrlPr>
                          <a:rPr lang="en-US" sz="2000" i="1" dirty="0" smtClean="0">
                            <a:latin typeface="Cambria Math" panose="02040503050406030204" pitchFamily="18" charset="0"/>
                          </a:rPr>
                        </m:ctrlPr>
                      </m:dPr>
                      <m:e>
                        <m:r>
                          <a:rPr lang="en-US" sz="2000" b="0" i="1" dirty="0" smtClean="0">
                            <a:latin typeface="Cambria Math" panose="02040503050406030204" pitchFamily="18" charset="0"/>
                          </a:rPr>
                          <m:t>𝑎</m:t>
                        </m:r>
                        <m:r>
                          <a:rPr lang="en-US" sz="2000" b="0" i="1" dirty="0" smtClean="0">
                            <a:latin typeface="Cambria Math" panose="02040503050406030204" pitchFamily="18" charset="0"/>
                          </a:rPr>
                          <m:t>+</m:t>
                        </m:r>
                        <m:r>
                          <a:rPr lang="en-US" sz="2000" b="0" i="1" dirty="0" smtClean="0">
                            <a:latin typeface="Cambria Math" panose="02040503050406030204" pitchFamily="18" charset="0"/>
                          </a:rPr>
                          <m:t>𝑏𝑖</m:t>
                        </m:r>
                      </m:e>
                    </m:d>
                    <m:r>
                      <a:rPr lang="en-US" sz="2000" i="1" dirty="0"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sSup>
                          <m:sSupPr>
                            <m:ctrlPr>
                              <a:rPr lang="en-US" sz="2000" b="0" i="1" smtClean="0">
                                <a:latin typeface="Cambria Math" panose="02040503050406030204" pitchFamily="18" charset="0"/>
                              </a:rPr>
                            </m:ctrlPr>
                          </m:sSupPr>
                          <m:e>
                            <m:r>
                              <a:rPr lang="en-US" sz="2000" b="0" i="1" smtClean="0">
                                <a:latin typeface="Cambria Math"/>
                              </a:rPr>
                              <m:t>𝑎</m:t>
                            </m:r>
                          </m:e>
                          <m:sup>
                            <m:r>
                              <a:rPr lang="en-US" sz="2000" b="0" i="1" smtClean="0">
                                <a:latin typeface="Cambria Math"/>
                              </a:rPr>
                              <m:t>2</m:t>
                            </m:r>
                          </m:sup>
                        </m:sSup>
                        <m:r>
                          <a:rPr lang="en-US" sz="2000" b="0" i="1" smtClean="0">
                            <a:latin typeface="Cambria Math"/>
                          </a:rPr>
                          <m:t>+</m:t>
                        </m:r>
                        <m:sSup>
                          <m:sSupPr>
                            <m:ctrlPr>
                              <a:rPr lang="en-US" sz="2000" b="0" i="1" smtClean="0">
                                <a:latin typeface="Cambria Math" panose="02040503050406030204" pitchFamily="18" charset="0"/>
                              </a:rPr>
                            </m:ctrlPr>
                          </m:sSupPr>
                          <m:e>
                            <m:r>
                              <a:rPr lang="en-US" sz="2000" b="0" i="1" smtClean="0">
                                <a:latin typeface="Cambria Math"/>
                              </a:rPr>
                              <m:t>𝑏</m:t>
                            </m:r>
                          </m:e>
                          <m:sup>
                            <m:r>
                              <a:rPr lang="en-US" sz="2000" b="0" i="1" smtClean="0">
                                <a:latin typeface="Cambria Math"/>
                              </a:rPr>
                              <m:t>2</m:t>
                            </m:r>
                          </m:sup>
                        </m:sSup>
                      </m:e>
                    </m:rad>
                  </m:oMath>
                </a14:m>
                <a:r>
                  <a:rPr lang="en-US" sz="2000" dirty="0"/>
                  <a:t>  </a:t>
                </a:r>
              </a:p>
              <a:p>
                <a:pPr lvl="2"/>
                <a:r>
                  <a:rPr lang="en-US" sz="1400" dirty="0"/>
                  <a:t>This is the distance formula (or Pythagorean Theorem)</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762" t="-14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ormAutofit/>
              </a:bodyPr>
              <a:lstStyle/>
              <a:p>
                <a:r>
                  <a:rPr lang="en-US" dirty="0"/>
                  <a:t>Find </a:t>
                </a:r>
                <a14:m>
                  <m:oMath xmlns:m="http://schemas.openxmlformats.org/officeDocument/2006/math">
                    <m:d>
                      <m:dPr>
                        <m:begChr m:val="|"/>
                        <m:endChr m:val="|"/>
                        <m:ctrlPr>
                          <a:rPr lang="en-US" i="1" dirty="0">
                            <a:latin typeface="Cambria Math" panose="02040503050406030204" pitchFamily="18" charset="0"/>
                          </a:rPr>
                        </m:ctrlPr>
                      </m:dPr>
                      <m:e>
                        <m:r>
                          <a:rPr lang="en-US" i="1" dirty="0">
                            <a:latin typeface="Cambria Math" panose="02040503050406030204" pitchFamily="18" charset="0"/>
                          </a:rPr>
                          <m:t>2−4</m:t>
                        </m:r>
                        <m:r>
                          <a:rPr lang="en-US" i="1" dirty="0">
                            <a:latin typeface="Cambria Math" panose="02040503050406030204" pitchFamily="18" charset="0"/>
                          </a:rPr>
                          <m:t>𝑖</m:t>
                        </m:r>
                      </m:e>
                    </m:d>
                  </m:oMath>
                </a14:m>
                <a:endParaRPr lang="en-US" dirty="0"/>
              </a:p>
              <a:p>
                <a:pPr lvl="1"/>
                <a14:m>
                  <m:oMath xmlns:m="http://schemas.openxmlformats.org/officeDocument/2006/math">
                    <m:rad>
                      <m:radPr>
                        <m:degHide m:val="on"/>
                        <m:ctrlPr>
                          <a:rPr lang="en-US" i="1" smtClean="0">
                            <a:solidFill>
                              <a:schemeClr val="accent1"/>
                            </a:solidFill>
                            <a:latin typeface="Cambria Math" panose="02040503050406030204" pitchFamily="18" charset="0"/>
                          </a:rPr>
                        </m:ctrlPr>
                      </m:radPr>
                      <m:deg/>
                      <m:e>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2</m:t>
                            </m:r>
                          </m:e>
                          <m:sup>
                            <m:r>
                              <a:rPr lang="en-US" i="1">
                                <a:solidFill>
                                  <a:schemeClr val="accent1"/>
                                </a:solidFill>
                                <a:latin typeface="Cambria Math" panose="02040503050406030204" pitchFamily="18" charset="0"/>
                              </a:rPr>
                              <m:t>2</m:t>
                            </m:r>
                          </m:sup>
                        </m:sSup>
                        <m:r>
                          <a:rPr lang="en-US" i="1">
                            <a:solidFill>
                              <a:schemeClr val="accent1"/>
                            </a:solidFill>
                            <a:latin typeface="Cambria Math" panose="02040503050406030204" pitchFamily="18" charset="0"/>
                          </a:rPr>
                          <m:t>+</m:t>
                        </m:r>
                        <m:sSup>
                          <m:sSupPr>
                            <m:ctrlPr>
                              <a:rPr lang="en-US" i="1">
                                <a:solidFill>
                                  <a:schemeClr val="accent1"/>
                                </a:solidFill>
                                <a:latin typeface="Cambria Math" panose="02040503050406030204" pitchFamily="18" charset="0"/>
                              </a:rPr>
                            </m:ctrlPr>
                          </m:sSupPr>
                          <m:e>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−4</m:t>
                                </m:r>
                              </m:e>
                            </m:d>
                          </m:e>
                          <m:sup>
                            <m:r>
                              <a:rPr lang="en-US" i="1">
                                <a:solidFill>
                                  <a:schemeClr val="accent1"/>
                                </a:solidFill>
                                <a:latin typeface="Cambria Math" panose="02040503050406030204" pitchFamily="18" charset="0"/>
                              </a:rPr>
                              <m:t>2</m:t>
                            </m:r>
                          </m:sup>
                        </m:sSup>
                      </m:e>
                    </m:rad>
                  </m:oMath>
                </a14:m>
                <a:endParaRPr lang="en-US" dirty="0">
                  <a:solidFill>
                    <a:schemeClr val="accent1"/>
                  </a:solidFill>
                </a:endParaRPr>
              </a:p>
              <a:p>
                <a:pPr lvl="1"/>
                <a14:m>
                  <m:oMath xmlns:m="http://schemas.openxmlformats.org/officeDocument/2006/math">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panose="02040503050406030204" pitchFamily="18" charset="0"/>
                          </a:rPr>
                          <m:t>4+16</m:t>
                        </m:r>
                      </m:e>
                    </m:rad>
                  </m:oMath>
                </a14:m>
                <a:endParaRPr lang="en-US" dirty="0">
                  <a:solidFill>
                    <a:schemeClr val="accent1"/>
                  </a:solidFill>
                </a:endParaRPr>
              </a:p>
              <a:p>
                <a:pPr lvl="1"/>
                <a14:m>
                  <m:oMath xmlns:m="http://schemas.openxmlformats.org/officeDocument/2006/math">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panose="02040503050406030204" pitchFamily="18" charset="0"/>
                          </a:rPr>
                          <m:t>20</m:t>
                        </m:r>
                      </m:e>
                    </m:rad>
                  </m:oMath>
                </a14:m>
                <a:endParaRPr lang="en-US" dirty="0">
                  <a:solidFill>
                    <a:schemeClr val="accent1"/>
                  </a:solidFill>
                </a:endParaRPr>
              </a:p>
              <a:p>
                <a:pPr lvl="1"/>
                <a14:m>
                  <m:oMath xmlns:m="http://schemas.openxmlformats.org/officeDocument/2006/math">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panose="02040503050406030204" pitchFamily="18" charset="0"/>
                          </a:rPr>
                          <m:t>4</m:t>
                        </m:r>
                      </m:e>
                    </m:rad>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panose="02040503050406030204" pitchFamily="18" charset="0"/>
                          </a:rPr>
                          <m:t>5</m:t>
                        </m:r>
                      </m:e>
                    </m:rad>
                  </m:oMath>
                </a14:m>
                <a:endParaRPr lang="en-US" dirty="0">
                  <a:solidFill>
                    <a:schemeClr val="accent1"/>
                  </a:solidFill>
                </a:endParaRPr>
              </a:p>
              <a:p>
                <a:pPr lvl="1"/>
                <a14:m>
                  <m:oMath xmlns:m="http://schemas.openxmlformats.org/officeDocument/2006/math">
                    <m:r>
                      <a:rPr lang="en-US" i="1">
                        <a:solidFill>
                          <a:schemeClr val="accent1"/>
                        </a:solidFill>
                        <a:latin typeface="Cambria Math" panose="02040503050406030204" pitchFamily="18" charset="0"/>
                      </a:rPr>
                      <m:t>2</m:t>
                    </m:r>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panose="02040503050406030204" pitchFamily="18" charset="0"/>
                          </a:rPr>
                          <m:t>5</m:t>
                        </m:r>
                      </m:e>
                    </m:rad>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a:blip r:embed="rId7"/>
                <a:stretch>
                  <a:fillRect l="-2442" t="-1975"/>
                </a:stretch>
              </a:blipFill>
            </p:spPr>
            <p:txBody>
              <a:bodyPr/>
              <a:lstStyle/>
              <a:p>
                <a:r>
                  <a:rPr lang="en-US">
                    <a:noFill/>
                  </a:rPr>
                  <a:t> </a:t>
                </a:r>
              </a:p>
            </p:txBody>
          </p:sp>
        </mc:Fallback>
      </mc:AlternateContent>
      <p:pic>
        <p:nvPicPr>
          <p:cNvPr id="8" name="Picture 2"/>
          <p:cNvPicPr>
            <a:picLocks noChangeAspect="1" noChangeArrowheads="1"/>
          </p:cNvPicPr>
          <p:nvPr/>
        </p:nvPicPr>
        <p:blipFill>
          <a:blip r:embed="rId8"/>
          <a:srcRect/>
          <a:stretch>
            <a:fillRect/>
          </a:stretch>
        </p:blipFill>
        <p:spPr bwMode="auto">
          <a:xfrm>
            <a:off x="0" y="3257551"/>
            <a:ext cx="3581400" cy="1858054"/>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53"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4.1 Graph quadratic Functions in Standard Form</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98" t="50031" r="33954" b="24851"/>
          <a:stretch/>
        </p:blipFill>
        <p:spPr>
          <a:xfrm>
            <a:off x="762000" y="1341274"/>
            <a:ext cx="7785809" cy="374507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Mandelbrot Set</a:t>
                </a:r>
              </a:p>
              <a:p>
                <a:pPr lvl="1"/>
                <a:r>
                  <a:rPr lang="en-US" dirty="0"/>
                  <a:t>Fractal picture created using complex numbers</a:t>
                </a:r>
              </a:p>
              <a:p>
                <a:r>
                  <a:rPr lang="en-US" dirty="0"/>
                  <a:t>In the following pictures</a:t>
                </a:r>
              </a:p>
              <a:p>
                <a:pPr lvl="1"/>
                <a:r>
                  <a:rPr lang="en-US" dirty="0"/>
                  <a:t>the black is part of the Mandelbrot Set</a:t>
                </a:r>
              </a:p>
              <a:p>
                <a:pPr lvl="1"/>
                <a:r>
                  <a:rPr lang="en-US" dirty="0"/>
                  <a:t>The color is based on the number of iterations before </a:t>
                </a:r>
                <a14:m>
                  <m:oMath xmlns:m="http://schemas.openxmlformats.org/officeDocument/2006/math">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𝑧</m:t>
                        </m:r>
                      </m:e>
                    </m:d>
                    <m:r>
                      <a:rPr lang="en-US" i="1" dirty="0" smtClean="0">
                        <a:latin typeface="Cambria Math" panose="02040503050406030204" pitchFamily="18" charset="0"/>
                      </a:rPr>
                      <m:t>&gt;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5</m:t>
                        </m:r>
                      </m:e>
                    </m:rad>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67" t="-1436"/>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p:sp>
        <p:nvSpPr>
          <p:cNvPr id="5" name="Rectangle 4"/>
          <p:cNvSpPr/>
          <p:nvPr/>
        </p:nvSpPr>
        <p:spPr>
          <a:xfrm>
            <a:off x="0" y="0"/>
            <a:ext cx="9144000" cy="5143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Mandelbrot_sequence_new">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43000" y="0"/>
            <a:ext cx="6858802" cy="5143500"/>
          </a:xfrm>
        </p:spPr>
      </p:pic>
    </p:spTree>
    <p:extLst>
      <p:ext uri="{BB962C8B-B14F-4D97-AF65-F5344CB8AC3E}">
        <p14:creationId xmlns:p14="http://schemas.microsoft.com/office/powerpoint/2010/main" val="1268097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vol="80000">
                <p:cTn id="7" fill="hold" display="0">
                  <p:stCondLst>
                    <p:cond delay="indefinite"/>
                  </p:stCondLst>
                </p:cTn>
                <p:tgtEl>
                  <p:spTgt spid="7"/>
                </p:tgtEl>
              </p:cMediaNode>
            </p:video>
          </p:childTnLst>
        </p:cTn>
      </p:par>
    </p:tnLst>
  </p:timing>
  <p:extLst mod="1"/>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4.6 Perform Operations with Complex Numbers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a:t>Solve the quadratic equation</a:t>
                </a:r>
              </a:p>
              <a:p>
                <a:pPr lvl="1"/>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r>
                      <a:rPr lang="en-US" i="1" dirty="0" smtClean="0">
                        <a:latin typeface="Cambria Math" panose="02040503050406030204" pitchFamily="18" charset="0"/>
                      </a:rPr>
                      <m:t>8=−36</m:t>
                    </m:r>
                  </m:oMath>
                </a14:m>
                <a:endParaRPr lang="en-US" dirty="0"/>
              </a:p>
              <a:p>
                <a:pPr lvl="1"/>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𝑥</m:t>
                        </m:r>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=−28</m:t>
                    </m:r>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−28</m:t>
                        </m:r>
                      </m:e>
                    </m:rad>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4</m:t>
                        </m:r>
                      </m:e>
                    </m:rad>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7</m:t>
                        </m:r>
                      </m:e>
                    </m:rad>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−1</m:t>
                        </m:r>
                      </m:e>
                    </m:rad>
                  </m:oMath>
                </a14:m>
                <a:endParaRPr lang="en-US"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=±2</m:t>
                    </m:r>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7</m:t>
                        </m:r>
                      </m:e>
                    </m:rad>
                    <m:r>
                      <a:rPr lang="en-US" b="0" i="1" smtClean="0">
                        <a:solidFill>
                          <a:schemeClr val="accent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439" t="-1975"/>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a:bodyPr>
          <a:lstStyle/>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extLst mod="1"/>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4.6 Homework Quiz</a:t>
            </a:r>
            <a:endParaRPr lang="en-US" dirty="0"/>
          </a:p>
        </p:txBody>
      </p:sp>
    </p:spTree>
    <p:extLst>
      <p:ext uri="{BB962C8B-B14F-4D97-AF65-F5344CB8AC3E}">
        <p14:creationId xmlns:p14="http://schemas.microsoft.com/office/powerpoint/2010/main" val="14640809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Complete the Square</a:t>
            </a:r>
          </a:p>
        </p:txBody>
      </p:sp>
      <p:sp>
        <p:nvSpPr>
          <p:cNvPr id="3" name="Text Placeholder 2"/>
          <p:cNvSpPr>
            <a:spLocks noGrp="1"/>
          </p:cNvSpPr>
          <p:nvPr>
            <p:ph type="body" idx="1"/>
          </p:nvPr>
        </p:nvSpPr>
        <p:spPr/>
        <p:txBody>
          <a:bodyPr/>
          <a:lstStyle/>
          <a:p>
            <a:endParaRPr lang="en-US"/>
          </a:p>
        </p:txBody>
      </p:sp>
      <p:pic>
        <p:nvPicPr>
          <p:cNvPr id="4" name="Fib goes to Satur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4326733"/>
            <a:ext cx="609600" cy="609600"/>
          </a:xfrm>
          <a:prstGeom prst="rect">
            <a:avLst/>
          </a:prstGeom>
        </p:spPr>
      </p:pic>
    </p:spTree>
    <p:extLst>
      <p:ext uri="{BB962C8B-B14F-4D97-AF65-F5344CB8AC3E}">
        <p14:creationId xmlns:p14="http://schemas.microsoft.com/office/powerpoint/2010/main" val="186208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Algebra 2</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322750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Complete the Square</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a:t>The Perfect Square</a:t>
                </a:r>
              </a:p>
              <a:p>
                <a:pPr lvl="0"/>
                <a14:m>
                  <m:oMath xmlns:m="http://schemas.openxmlformats.org/officeDocument/2006/math">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i="1" dirty="0" smtClean="0">
                                <a:latin typeface="Cambria Math" panose="02040503050406030204" pitchFamily="18" charset="0"/>
                              </a:rPr>
                              <m:t>+3</m:t>
                            </m:r>
                          </m:e>
                        </m:d>
                      </m:e>
                      <m:sup>
                        <m:r>
                          <a:rPr lang="en-US" b="0" i="1" dirty="0" smtClean="0">
                            <a:latin typeface="Cambria Math" panose="02040503050406030204" pitchFamily="18" charset="0"/>
                          </a:rPr>
                          <m:t>2</m:t>
                        </m:r>
                      </m:sup>
                    </m:sSup>
                  </m:oMath>
                </a14:m>
                <a:endParaRPr lang="en-US" dirty="0"/>
              </a:p>
              <a:p>
                <a:pPr lvl="0"/>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+3</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+3</m:t>
                        </m:r>
                      </m:e>
                    </m:d>
                  </m:oMath>
                </a14:m>
                <a:endParaRPr lang="en-US" b="0" dirty="0"/>
              </a:p>
              <a:p>
                <a:pPr lvl="0"/>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oMath>
                </a14:m>
                <a:endParaRPr lang="en-US" b="0" dirty="0"/>
              </a:p>
              <a:p>
                <a:pPr lvl="0"/>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oMath>
                </a14:m>
                <a:endParaRPr lang="en-US" b="0" dirty="0"/>
              </a:p>
              <a:p>
                <a:pPr lvl="0"/>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+6</m:t>
                    </m:r>
                    <m:r>
                      <a:rPr lang="en-US" b="0" i="1" smtClean="0">
                        <a:latin typeface="Cambria Math" panose="02040503050406030204" pitchFamily="18" charset="0"/>
                      </a:rPr>
                      <m:t>𝑥</m:t>
                    </m:r>
                    <m:r>
                      <a:rPr lang="en-US" b="0" i="1" smtClean="0">
                        <a:latin typeface="Cambria Math" panose="02040503050406030204" pitchFamily="18" charset="0"/>
                      </a:rPr>
                      <m:t>+9</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2439"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a:bodyPr>
              <a:lstStyle/>
              <a:p>
                <a14:m>
                  <m:oMath xmlns:m="http://schemas.openxmlformats.org/officeDocument/2006/math">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𝑘</m:t>
                            </m:r>
                          </m:e>
                        </m:d>
                      </m:e>
                      <m:sup>
                        <m:r>
                          <a:rPr lang="en-US" b="0" i="1" dirty="0" smtClean="0">
                            <a:latin typeface="Cambria Math" panose="02040503050406030204" pitchFamily="18" charset="0"/>
                          </a:rPr>
                          <m:t>2</m:t>
                        </m:r>
                      </m:sup>
                    </m:sSup>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𝑥</m:t>
                        </m:r>
                      </m:e>
                      <m:sup>
                        <m:r>
                          <a:rPr lang="en-US" b="0" i="1" dirty="0" smtClean="0">
                            <a:latin typeface="Cambria Math" panose="02040503050406030204" pitchFamily="18" charset="0"/>
                          </a:rPr>
                          <m:t>2</m:t>
                        </m:r>
                      </m:sup>
                    </m:sSup>
                    <m:r>
                      <a:rPr lang="en-US" i="1" dirty="0">
                        <a:latin typeface="Cambria Math" panose="02040503050406030204" pitchFamily="18" charset="0"/>
                      </a:rPr>
                      <m:t>+2</m:t>
                    </m:r>
                    <m:r>
                      <a:rPr lang="en-US" i="1" dirty="0">
                        <a:latin typeface="Cambria Math" panose="02040503050406030204" pitchFamily="18" charset="0"/>
                      </a:rPr>
                      <m:t>𝑘𝑥</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𝑘</m:t>
                        </m:r>
                      </m:e>
                      <m:sup>
                        <m:r>
                          <a:rPr lang="en-US" b="0" i="1" dirty="0" smtClean="0">
                            <a:latin typeface="Cambria Math" panose="02040503050406030204" pitchFamily="18" charset="0"/>
                          </a:rPr>
                          <m:t>2</m:t>
                        </m:r>
                      </m:sup>
                    </m:sSup>
                  </m:oMath>
                </a14:m>
                <a:endParaRPr lang="en-US" dirty="0"/>
              </a:p>
              <a:p>
                <a:r>
                  <a:rPr lang="en-US" dirty="0"/>
                  <a:t>Compare to </a:t>
                </a:r>
                <a14:m>
                  <m:oMath xmlns:m="http://schemas.openxmlformats.org/officeDocument/2006/math">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𝑏𝑥</m:t>
                    </m:r>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b="0" dirty="0"/>
              </a:p>
              <a:p>
                <a:r>
                  <a:rPr lang="en-US" dirty="0"/>
                  <a:t>If you know the middle coefficient (</a:t>
                </a:r>
                <a:r>
                  <a:rPr lang="en-US" i="1" dirty="0"/>
                  <a:t>b</a:t>
                </a:r>
                <a:r>
                  <a:rPr lang="en-US" dirty="0"/>
                  <a:t>), then </a:t>
                </a:r>
                <a:r>
                  <a:rPr lang="en-US" i="1" dirty="0"/>
                  <a:t>c</a:t>
                </a:r>
                <a:r>
                  <a:rPr lang="en-US" dirty="0"/>
                  <a:t> is</a:t>
                </a:r>
              </a:p>
              <a:p>
                <a:pPr lvl="1"/>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2442"/>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3">
                                            <p:txEl>
                                              <p:pRg st="4" end="4"/>
                                            </p:txEl>
                                          </p:spTgt>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extLst mod="1"/>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Complete the Square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0"/>
                <a:r>
                  <a:rPr lang="en-US" dirty="0"/>
                  <a:t>What should </a:t>
                </a:r>
                <a:r>
                  <a:rPr lang="en-US" i="1" dirty="0"/>
                  <a:t>c</a:t>
                </a:r>
                <a:r>
                  <a:rPr lang="en-US" dirty="0"/>
                  <a:t> be to make a perfect square </a:t>
                </a:r>
              </a:p>
              <a:p>
                <a:pPr lvl="1"/>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i="1" dirty="0" smtClean="0">
                        <a:latin typeface="Cambria Math" panose="02040503050406030204" pitchFamily="18" charset="0"/>
                      </a:rPr>
                      <m:t>+8</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𝑐</m:t>
                    </m:r>
                  </m:oMath>
                </a14:m>
                <a:endParaRPr lang="en-US" dirty="0"/>
              </a:p>
              <a:p>
                <a:pPr lvl="1"/>
                <a14:m>
                  <m:oMath xmlns:m="http://schemas.openxmlformats.org/officeDocument/2006/math">
                    <m:r>
                      <a:rPr lang="en-US" b="0" i="1" smtClean="0">
                        <a:solidFill>
                          <a:schemeClr val="accent1"/>
                        </a:solidFill>
                        <a:latin typeface="Cambria Math" panose="02040503050406030204" pitchFamily="18" charset="0"/>
                      </a:rPr>
                      <m:t>𝑐</m:t>
                    </m:r>
                    <m:r>
                      <a:rPr lang="en-US" b="0" i="1" smtClean="0">
                        <a:solidFill>
                          <a:schemeClr val="accent1"/>
                        </a:solidFill>
                        <a:latin typeface="Cambria Math" panose="02040503050406030204" pitchFamily="18" charset="0"/>
                      </a:rPr>
                      <m:t>=</m:t>
                    </m:r>
                    <m:sSup>
                      <m:sSupPr>
                        <m:ctrlPr>
                          <a:rPr lang="en-US" b="0" i="1" smtClean="0">
                            <a:solidFill>
                              <a:schemeClr val="accent1"/>
                            </a:solidFill>
                            <a:latin typeface="Cambria Math" panose="02040503050406030204" pitchFamily="18" charset="0"/>
                          </a:rPr>
                        </m:ctrlPr>
                      </m:sSupPr>
                      <m:e>
                        <m:d>
                          <m:dPr>
                            <m:ctrlPr>
                              <a:rPr lang="en-US" b="0" i="1" smtClean="0">
                                <a:solidFill>
                                  <a:schemeClr val="accent1"/>
                                </a:solidFill>
                                <a:latin typeface="Cambria Math" panose="02040503050406030204" pitchFamily="18" charset="0"/>
                              </a:rPr>
                            </m:ctrlPr>
                          </m:dPr>
                          <m:e>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𝑏</m:t>
                                </m:r>
                              </m:num>
                              <m:den>
                                <m:r>
                                  <a:rPr lang="en-US" b="0" i="1" smtClean="0">
                                    <a:solidFill>
                                      <a:schemeClr val="accent1"/>
                                    </a:solidFill>
                                    <a:latin typeface="Cambria Math" panose="02040503050406030204" pitchFamily="18" charset="0"/>
                                  </a:rPr>
                                  <m:t>2</m:t>
                                </m:r>
                              </m:den>
                            </m:f>
                          </m:e>
                        </m:d>
                      </m:e>
                      <m:sup>
                        <m:r>
                          <a:rPr lang="en-US" b="0" i="1" smtClean="0">
                            <a:solidFill>
                              <a:schemeClr val="accent1"/>
                            </a:solidFill>
                            <a:latin typeface="Cambria Math" panose="02040503050406030204" pitchFamily="18" charset="0"/>
                          </a:rPr>
                          <m:t>2</m:t>
                        </m:r>
                      </m:sup>
                    </m:sSup>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𝑐</m:t>
                    </m:r>
                    <m:r>
                      <a:rPr lang="en-US" b="0" i="1" smtClean="0">
                        <a:solidFill>
                          <a:schemeClr val="accent1"/>
                        </a:solidFill>
                        <a:latin typeface="Cambria Math" panose="02040503050406030204" pitchFamily="18" charset="0"/>
                      </a:rPr>
                      <m:t>=</m:t>
                    </m:r>
                    <m:sSup>
                      <m:sSupPr>
                        <m:ctrlPr>
                          <a:rPr lang="en-US" b="0" i="1" smtClean="0">
                            <a:solidFill>
                              <a:schemeClr val="accent1"/>
                            </a:solidFill>
                            <a:latin typeface="Cambria Math" panose="02040503050406030204" pitchFamily="18" charset="0"/>
                          </a:rPr>
                        </m:ctrlPr>
                      </m:sSupPr>
                      <m:e>
                        <m:d>
                          <m:dPr>
                            <m:ctrlPr>
                              <a:rPr lang="en-US" b="0" i="1" smtClean="0">
                                <a:solidFill>
                                  <a:schemeClr val="accent1"/>
                                </a:solidFill>
                                <a:latin typeface="Cambria Math" panose="02040503050406030204" pitchFamily="18" charset="0"/>
                              </a:rPr>
                            </m:ctrlPr>
                          </m:dPr>
                          <m:e>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8</m:t>
                                </m:r>
                              </m:num>
                              <m:den>
                                <m:r>
                                  <a:rPr lang="en-US" b="0" i="1" smtClean="0">
                                    <a:solidFill>
                                      <a:schemeClr val="accent1"/>
                                    </a:solidFill>
                                    <a:latin typeface="Cambria Math" panose="02040503050406030204" pitchFamily="18" charset="0"/>
                                  </a:rPr>
                                  <m:t>2</m:t>
                                </m:r>
                              </m:den>
                            </m:f>
                          </m:e>
                        </m:d>
                      </m:e>
                      <m:sup>
                        <m:r>
                          <a:rPr lang="en-US" b="0" i="1" smtClean="0">
                            <a:solidFill>
                              <a:schemeClr val="accent1"/>
                            </a:solidFill>
                            <a:latin typeface="Cambria Math" panose="02040503050406030204" pitchFamily="18" charset="0"/>
                          </a:rPr>
                          <m:t>2</m:t>
                        </m:r>
                      </m:sup>
                    </m:sSup>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𝑐</m:t>
                    </m:r>
                    <m:r>
                      <a:rPr lang="en-US" b="0" i="1" smtClean="0">
                        <a:solidFill>
                          <a:schemeClr val="accent1"/>
                        </a:solidFill>
                        <a:latin typeface="Cambria Math" panose="02040503050406030204" pitchFamily="18" charset="0"/>
                      </a:rPr>
                      <m:t>=</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4</m:t>
                        </m:r>
                      </m:e>
                      <m:sup>
                        <m:r>
                          <a:rPr lang="en-US" b="0" i="1" smtClean="0">
                            <a:solidFill>
                              <a:schemeClr val="accent1"/>
                            </a:solidFill>
                            <a:latin typeface="Cambria Math" panose="02040503050406030204" pitchFamily="18" charset="0"/>
                          </a:rPr>
                          <m:t>2</m:t>
                        </m:r>
                      </m:sup>
                    </m:sSup>
                  </m:oMath>
                </a14:m>
                <a:endParaRPr lang="en-US" b="0" dirty="0">
                  <a:solidFill>
                    <a:schemeClr val="accent1"/>
                  </a:solidFill>
                </a:endParaRPr>
              </a:p>
              <a:p>
                <a:pPr lvl="1"/>
                <a14:m>
                  <m:oMath xmlns:m="http://schemas.openxmlformats.org/officeDocument/2006/math">
                    <m:r>
                      <a:rPr lang="en-US" b="0" i="1" smtClean="0">
                        <a:solidFill>
                          <a:schemeClr val="accent1"/>
                        </a:solidFill>
                        <a:latin typeface="Cambria Math" panose="02040503050406030204" pitchFamily="18" charset="0"/>
                      </a:rPr>
                      <m:t>𝑐</m:t>
                    </m:r>
                    <m:r>
                      <a:rPr lang="en-US" b="0" i="1" smtClean="0">
                        <a:solidFill>
                          <a:schemeClr val="accent1"/>
                        </a:solidFill>
                        <a:latin typeface="Cambria Math" panose="02040503050406030204" pitchFamily="18" charset="0"/>
                      </a:rPr>
                      <m:t>=16</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67" t="-1436"/>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mod="1"/>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4.7 Complete the Square</a:t>
            </a:r>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457200" y="1339445"/>
                <a:ext cx="4038600" cy="3632605"/>
              </a:xfrm>
            </p:spPr>
            <p:txBody>
              <a:bodyPr>
                <a:noAutofit/>
              </a:bodyPr>
              <a:lstStyle/>
              <a:p>
                <a:pPr lvl="0"/>
                <a:r>
                  <a:rPr lang="en-US" sz="1800" dirty="0"/>
                  <a:t>Rewrite the quadratic so </a:t>
                </a:r>
                <a:r>
                  <a:rPr lang="en-US" sz="1800" i="1" dirty="0"/>
                  <a:t>x</a:t>
                </a:r>
                <a:r>
                  <a:rPr lang="en-US" sz="1800" dirty="0"/>
                  <a:t> terms on one side and constant on other.</a:t>
                </a:r>
              </a:p>
              <a:p>
                <a:pPr lvl="0"/>
                <a:r>
                  <a:rPr lang="en-US" sz="1800" dirty="0"/>
                  <a:t>If the leading coefficient is not 1, divide everything by it.</a:t>
                </a:r>
              </a:p>
              <a:p>
                <a:pPr lvl="0"/>
                <a:r>
                  <a:rPr lang="en-US" sz="1800" dirty="0"/>
                  <a:t>Complete the square: add </a:t>
                </a:r>
                <a14:m>
                  <m:oMath xmlns:m="http://schemas.openxmlformats.org/officeDocument/2006/math">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𝑏</m:t>
                                </m:r>
                              </m:num>
                              <m:den>
                                <m:r>
                                  <a:rPr lang="en-US" sz="1800" b="0" i="1" smtClean="0">
                                    <a:latin typeface="Cambria Math" panose="02040503050406030204" pitchFamily="18" charset="0"/>
                                  </a:rPr>
                                  <m:t>2</m:t>
                                </m:r>
                              </m:den>
                            </m:f>
                          </m:e>
                        </m:d>
                      </m:e>
                      <m:sup>
                        <m:r>
                          <a:rPr lang="en-US" sz="1800" b="0" i="1" smtClean="0">
                            <a:latin typeface="Cambria Math" panose="02040503050406030204" pitchFamily="18" charset="0"/>
                          </a:rPr>
                          <m:t>2</m:t>
                        </m:r>
                      </m:sup>
                    </m:sSup>
                  </m:oMath>
                </a14:m>
                <a:r>
                  <a:rPr lang="en-US" sz="1800" dirty="0"/>
                  <a:t> to both sides.</a:t>
                </a:r>
              </a:p>
              <a:p>
                <a:pPr lvl="0"/>
                <a:r>
                  <a:rPr lang="en-US" sz="1800" dirty="0"/>
                  <a:t>Rewrite the left hand side as a square (factor)</a:t>
                </a:r>
              </a:p>
              <a:p>
                <a:pPr lvl="0"/>
                <a:r>
                  <a:rPr lang="en-US" sz="1800" dirty="0"/>
                  <a:t>Square root both sides</a:t>
                </a:r>
              </a:p>
              <a:p>
                <a:pPr lvl="0"/>
                <a:r>
                  <a:rPr lang="en-US" sz="1800" dirty="0"/>
                  <a:t>Solve</a:t>
                </a:r>
              </a:p>
              <a:p>
                <a:endParaRPr lang="en-US" sz="1800"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457200" y="1339445"/>
                <a:ext cx="4038600" cy="3632605"/>
              </a:xfrm>
              <a:blipFill>
                <a:blip r:embed="rId6"/>
                <a:stretch>
                  <a:fillRect l="-905" t="-1007" r="-1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4648200" y="1339445"/>
                <a:ext cx="4038600" cy="3461155"/>
              </a:xfrm>
            </p:spPr>
            <p:txBody>
              <a:bodyPr>
                <a:noAutofit/>
              </a:bodyPr>
              <a:lstStyle/>
              <a:p>
                <a:pPr marL="342900" lvl="1" indent="-342900">
                  <a:buClr>
                    <a:schemeClr val="accent1">
                      <a:shade val="75000"/>
                    </a:schemeClr>
                  </a:buClr>
                  <a:buSzPct val="55000"/>
                  <a:buFont typeface="Wingdings"/>
                  <a:buChar char="p"/>
                </a:pPr>
                <a:r>
                  <a:rPr lang="en-US" sz="1800" i="1" dirty="0"/>
                  <a:t>x</a:t>
                </a:r>
                <a:r>
                  <a:rPr lang="en-US" sz="1800" baseline="30000" dirty="0"/>
                  <a:t>2</a:t>
                </a:r>
                <a:r>
                  <a:rPr lang="en-US" sz="1800" dirty="0"/>
                  <a:t> + 6</a:t>
                </a:r>
                <a:r>
                  <a:rPr lang="en-US" sz="1800" i="1" dirty="0"/>
                  <a:t>x</a:t>
                </a:r>
                <a:r>
                  <a:rPr lang="en-US" sz="1800" dirty="0"/>
                  <a:t> = 16</a:t>
                </a:r>
              </a:p>
              <a:p>
                <a:pPr marL="342900" lvl="1" indent="-342900">
                  <a:buClr>
                    <a:schemeClr val="accent1">
                      <a:shade val="75000"/>
                    </a:schemeClr>
                  </a:buClr>
                  <a:buSzPct val="55000"/>
                  <a:buFont typeface="Wingdings"/>
                  <a:buChar char="p"/>
                </a:pPr>
                <a:endParaRPr lang="en-US" sz="1800" dirty="0"/>
              </a:p>
              <a:p>
                <a:pPr marL="342900" lvl="1" indent="-342900">
                  <a:buClr>
                    <a:schemeClr val="accent1">
                      <a:shade val="75000"/>
                    </a:schemeClr>
                  </a:buClr>
                  <a:buSzPct val="55000"/>
                  <a:buFont typeface="Wingdings"/>
                  <a:buChar char="p"/>
                </a:pPr>
                <a:r>
                  <a:rPr lang="en-US" sz="1800" dirty="0"/>
                  <a:t>It already is </a:t>
                </a:r>
              </a:p>
              <a:p>
                <a:pPr marL="342900" lvl="1" indent="-342900">
                  <a:buClr>
                    <a:schemeClr val="accent1">
                      <a:shade val="75000"/>
                    </a:schemeClr>
                  </a:buClr>
                  <a:buSzPct val="55000"/>
                  <a:buFont typeface="Wingdings"/>
                  <a:buChar char="p"/>
                </a:pPr>
                <a:endParaRPr lang="en-US" sz="1800" dirty="0"/>
              </a:p>
              <a:p>
                <a:pPr marL="342900" lvl="1" indent="-342900">
                  <a:buClr>
                    <a:schemeClr val="accent1">
                      <a:shade val="75000"/>
                    </a:schemeClr>
                  </a:buClr>
                  <a:buSzPct val="55000"/>
                  <a:buFont typeface="Wingdings"/>
                  <a:buChar char="p"/>
                </a:pPr>
                <a:r>
                  <a:rPr lang="en-US" sz="1800" i="1" dirty="0"/>
                  <a:t>x</a:t>
                </a:r>
                <a:r>
                  <a:rPr lang="en-US" sz="1800" baseline="30000" dirty="0"/>
                  <a:t>2</a:t>
                </a:r>
                <a:r>
                  <a:rPr lang="en-US" sz="1800" dirty="0"/>
                  <a:t> + 6</a:t>
                </a:r>
                <a:r>
                  <a:rPr lang="en-US" sz="1800" i="1" dirty="0"/>
                  <a:t>x</a:t>
                </a:r>
                <a:r>
                  <a:rPr lang="en-US" sz="1800" dirty="0"/>
                  <a:t> + </a:t>
                </a:r>
                <a14:m>
                  <m:oMath xmlns:m="http://schemas.openxmlformats.org/officeDocument/2006/math">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a:rPr>
                                  <m:t>6</m:t>
                                </m:r>
                              </m:num>
                              <m:den>
                                <m:r>
                                  <a:rPr lang="en-US" sz="1800" b="0" i="1" smtClean="0">
                                    <a:latin typeface="Cambria Math"/>
                                  </a:rPr>
                                  <m:t>2</m:t>
                                </m:r>
                              </m:den>
                            </m:f>
                          </m:e>
                        </m:d>
                      </m:e>
                      <m:sup>
                        <m:r>
                          <a:rPr lang="en-US" sz="1800" b="0" i="1" smtClean="0">
                            <a:latin typeface="Cambria Math"/>
                          </a:rPr>
                          <m:t>2</m:t>
                        </m:r>
                      </m:sup>
                    </m:sSup>
                  </m:oMath>
                </a14:m>
                <a:r>
                  <a:rPr lang="en-US" sz="1800" dirty="0"/>
                  <a:t>= 16 + </a:t>
                </a:r>
                <a14:m>
                  <m:oMath xmlns:m="http://schemas.openxmlformats.org/officeDocument/2006/math">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a:rPr>
                                  <m:t>6</m:t>
                                </m:r>
                              </m:num>
                              <m:den>
                                <m:r>
                                  <a:rPr lang="en-US" sz="1800" b="0" i="1" smtClean="0">
                                    <a:latin typeface="Cambria Math"/>
                                  </a:rPr>
                                  <m:t>2</m:t>
                                </m:r>
                              </m:den>
                            </m:f>
                          </m:e>
                        </m:d>
                      </m:e>
                      <m:sup>
                        <m:r>
                          <a:rPr lang="en-US" sz="1800" b="0" i="1" smtClean="0">
                            <a:latin typeface="Cambria Math"/>
                          </a:rPr>
                          <m:t>2</m:t>
                        </m:r>
                      </m:sup>
                    </m:sSup>
                  </m:oMath>
                </a14:m>
                <a:r>
                  <a:rPr lang="en-US" sz="1800" dirty="0"/>
                  <a:t> </a:t>
                </a:r>
              </a:p>
              <a:p>
                <a:pPr marL="342900" lvl="1" indent="-342900">
                  <a:buClr>
                    <a:schemeClr val="accent1">
                      <a:shade val="75000"/>
                    </a:schemeClr>
                  </a:buClr>
                  <a:buSzPct val="55000"/>
                  <a:buFont typeface="Wingdings"/>
                  <a:buChar char="p"/>
                </a:pPr>
                <a:r>
                  <a:rPr lang="en-US" sz="1800" i="1" dirty="0"/>
                  <a:t>x</a:t>
                </a:r>
                <a:r>
                  <a:rPr lang="en-US" sz="1800" baseline="30000" dirty="0"/>
                  <a:t>2</a:t>
                </a:r>
                <a:r>
                  <a:rPr lang="en-US" sz="1800" dirty="0"/>
                  <a:t> + 6</a:t>
                </a:r>
                <a:r>
                  <a:rPr lang="en-US" sz="1800" i="1" dirty="0"/>
                  <a:t>x</a:t>
                </a:r>
                <a:r>
                  <a:rPr lang="en-US" sz="1800" dirty="0"/>
                  <a:t> + 3</a:t>
                </a:r>
                <a:r>
                  <a:rPr lang="en-US" sz="1800" baseline="30000" dirty="0"/>
                  <a:t>2</a:t>
                </a:r>
                <a:r>
                  <a:rPr lang="en-US" sz="1800" dirty="0"/>
                  <a:t> = 16 + 9</a:t>
                </a:r>
              </a:p>
              <a:p>
                <a:pPr marL="342900" lvl="1" indent="-342900">
                  <a:buClr>
                    <a:schemeClr val="accent1">
                      <a:shade val="75000"/>
                    </a:schemeClr>
                  </a:buClr>
                  <a:buSzPct val="55000"/>
                  <a:buFont typeface="Wingdings"/>
                  <a:buChar char="p"/>
                </a:pPr>
                <a:r>
                  <a:rPr lang="en-US" sz="1800" dirty="0"/>
                  <a:t>(</a:t>
                </a:r>
                <a:r>
                  <a:rPr lang="en-US" sz="1800" i="1" dirty="0"/>
                  <a:t>x</a:t>
                </a:r>
                <a:r>
                  <a:rPr lang="en-US" sz="1800" dirty="0"/>
                  <a:t> + 3)</a:t>
                </a:r>
                <a:r>
                  <a:rPr lang="en-US" sz="1800" baseline="30000" dirty="0"/>
                  <a:t>2</a:t>
                </a:r>
                <a:r>
                  <a:rPr lang="en-US" sz="1800" dirty="0"/>
                  <a:t> = 25</a:t>
                </a:r>
              </a:p>
              <a:p>
                <a:pPr marL="342900" lvl="1" indent="-342900">
                  <a:buClr>
                    <a:schemeClr val="accent1">
                      <a:shade val="75000"/>
                    </a:schemeClr>
                  </a:buClr>
                  <a:buSzPct val="55000"/>
                  <a:buFont typeface="Wingdings"/>
                  <a:buChar char="p"/>
                </a:pPr>
                <a:r>
                  <a:rPr lang="en-US" sz="1800" i="1" dirty="0"/>
                  <a:t>x</a:t>
                </a:r>
                <a:r>
                  <a:rPr lang="en-US" sz="1800" dirty="0"/>
                  <a:t> + 3 = </a:t>
                </a:r>
                <a:r>
                  <a:rPr lang="en-US" sz="1800" dirty="0">
                    <a:sym typeface="Symbol"/>
                  </a:rPr>
                  <a:t></a:t>
                </a:r>
                <a:r>
                  <a:rPr lang="en-US" sz="1800" dirty="0"/>
                  <a:t> 5</a:t>
                </a:r>
              </a:p>
              <a:p>
                <a:pPr marL="342900" lvl="1" indent="-342900">
                  <a:buClr>
                    <a:schemeClr val="accent1">
                      <a:shade val="75000"/>
                    </a:schemeClr>
                  </a:buClr>
                  <a:buSzPct val="55000"/>
                  <a:buFont typeface="Wingdings"/>
                  <a:buChar char="p"/>
                </a:pPr>
                <a:r>
                  <a:rPr lang="en-US" sz="1800" i="1" dirty="0"/>
                  <a:t>x</a:t>
                </a:r>
                <a:r>
                  <a:rPr lang="en-US" sz="1800" dirty="0"/>
                  <a:t> = -3 </a:t>
                </a:r>
                <a:r>
                  <a:rPr lang="en-US" sz="1800" dirty="0">
                    <a:sym typeface="Symbol"/>
                  </a:rPr>
                  <a:t></a:t>
                </a:r>
                <a:r>
                  <a:rPr lang="en-US" sz="1800" dirty="0"/>
                  <a:t> 5 </a:t>
                </a:r>
              </a:p>
              <a:p>
                <a:pPr marL="342900" lvl="1" indent="-342900">
                  <a:buClr>
                    <a:schemeClr val="accent1">
                      <a:shade val="75000"/>
                    </a:schemeClr>
                  </a:buClr>
                  <a:buSzPct val="55000"/>
                  <a:buFont typeface="Wingdings"/>
                  <a:buChar char="p"/>
                </a:pPr>
                <a:r>
                  <a:rPr lang="en-US" sz="1800" i="1" dirty="0"/>
                  <a:t>x</a:t>
                </a:r>
                <a:r>
                  <a:rPr lang="en-US" sz="1800" dirty="0"/>
                  <a:t> = 2, -8</a:t>
                </a:r>
              </a:p>
              <a:p>
                <a:endParaRPr lang="en-US" sz="1800"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4648200" y="1339445"/>
                <a:ext cx="4038600" cy="3461155"/>
              </a:xfrm>
              <a:blipFill>
                <a:blip r:embed="rId7"/>
                <a:stretch>
                  <a:fillRect t="-1232" b="-5458"/>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extLst mod="1"/>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Complete the Square</a:t>
            </a:r>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p:txBody>
              <a:bodyPr>
                <a:normAutofit fontScale="70000" lnSpcReduction="20000"/>
              </a:bodyPr>
              <a:lstStyle/>
              <a:p>
                <a:r>
                  <a:rPr lang="en-US" sz="2800" dirty="0"/>
                  <a:t>Solve </a:t>
                </a:r>
                <a14:m>
                  <m:oMath xmlns:m="http://schemas.openxmlformats.org/officeDocument/2006/math">
                    <m:r>
                      <a:rPr lang="en-US" sz="2800" i="1" dirty="0" smtClean="0">
                        <a:latin typeface="Cambria Math" panose="02040503050406030204" pitchFamily="18" charset="0"/>
                      </a:rPr>
                      <m:t>2</m:t>
                    </m:r>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𝑥</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r>
                      <a:rPr lang="en-US" sz="2800" i="1" dirty="0" smtClean="0">
                        <a:latin typeface="Cambria Math" panose="02040503050406030204" pitchFamily="18" charset="0"/>
                      </a:rPr>
                      <m:t>11</m:t>
                    </m:r>
                    <m:r>
                      <a:rPr lang="en-US" sz="2800" i="1" dirty="0" smtClean="0">
                        <a:latin typeface="Cambria Math" panose="02040503050406030204" pitchFamily="18" charset="0"/>
                      </a:rPr>
                      <m:t>𝑥</m:t>
                    </m:r>
                    <m:r>
                      <a:rPr lang="en-US" sz="2800" i="1" dirty="0" smtClean="0">
                        <a:latin typeface="Cambria Math" panose="02040503050406030204" pitchFamily="18" charset="0"/>
                      </a:rPr>
                      <m:t>+12=0</m:t>
                    </m:r>
                  </m:oMath>
                </a14:m>
                <a:endParaRPr lang="en-US" sz="2800" dirty="0"/>
              </a:p>
              <a:p>
                <a:pPr lvl="1"/>
                <a14:m>
                  <m:oMath xmlns:m="http://schemas.openxmlformats.org/officeDocument/2006/math">
                    <m:r>
                      <a:rPr lang="en-US" i="1" dirty="0" smtClean="0">
                        <a:solidFill>
                          <a:schemeClr val="accent1"/>
                        </a:solidFill>
                        <a:latin typeface="Cambria Math" panose="02040503050406030204" pitchFamily="18" charset="0"/>
                      </a:rPr>
                      <m:t>2</m:t>
                    </m:r>
                    <m:sSup>
                      <m:sSupPr>
                        <m:ctrlPr>
                          <a:rPr lang="en-US" b="0" i="1" dirty="0" smtClean="0">
                            <a:solidFill>
                              <a:schemeClr val="accent1"/>
                            </a:solidFill>
                            <a:latin typeface="Cambria Math" panose="02040503050406030204" pitchFamily="18" charset="0"/>
                          </a:rPr>
                        </m:ctrlPr>
                      </m:sSupPr>
                      <m:e>
                        <m:r>
                          <a:rPr lang="en-US" i="1" dirty="0" smtClean="0">
                            <a:solidFill>
                              <a:schemeClr val="accent1"/>
                            </a:solidFill>
                            <a:latin typeface="Cambria Math" panose="02040503050406030204" pitchFamily="18" charset="0"/>
                          </a:rPr>
                          <m:t>𝑥</m:t>
                        </m:r>
                      </m:e>
                      <m:sup>
                        <m:r>
                          <a:rPr lang="en-US" b="0" i="1" dirty="0" smtClean="0">
                            <a:solidFill>
                              <a:schemeClr val="accent1"/>
                            </a:solidFill>
                            <a:latin typeface="Cambria Math" panose="02040503050406030204" pitchFamily="18" charset="0"/>
                          </a:rPr>
                          <m:t>2</m:t>
                        </m:r>
                      </m:sup>
                    </m:sSup>
                    <m:r>
                      <a:rPr lang="en-US" b="0" i="1" dirty="0" smtClean="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11</m:t>
                    </m:r>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=−12</m:t>
                    </m:r>
                  </m:oMath>
                </a14:m>
                <a:endParaRPr lang="en-US" dirty="0">
                  <a:solidFill>
                    <a:schemeClr val="accent1"/>
                  </a:solidFill>
                </a:endParaRPr>
              </a:p>
              <a:p>
                <a:pPr lvl="1"/>
                <a14:m>
                  <m:oMath xmlns:m="http://schemas.openxmlformats.org/officeDocument/2006/math">
                    <m:sSup>
                      <m:sSupPr>
                        <m:ctrlPr>
                          <a:rPr lang="en-US" b="0" i="1" dirty="0" smtClean="0">
                            <a:solidFill>
                              <a:schemeClr val="accent1"/>
                            </a:solidFill>
                            <a:latin typeface="Cambria Math" panose="02040503050406030204" pitchFamily="18" charset="0"/>
                          </a:rPr>
                        </m:ctrlPr>
                      </m:sSupPr>
                      <m:e>
                        <m:r>
                          <a:rPr lang="en-US" i="1" dirty="0" smtClean="0">
                            <a:solidFill>
                              <a:schemeClr val="accent1"/>
                            </a:solidFill>
                            <a:latin typeface="Cambria Math" panose="02040503050406030204" pitchFamily="18" charset="0"/>
                          </a:rPr>
                          <m:t>𝑥</m:t>
                        </m:r>
                      </m:e>
                      <m:sup>
                        <m:r>
                          <a:rPr lang="en-US" b="0" i="1" dirty="0" smtClean="0">
                            <a:solidFill>
                              <a:schemeClr val="accent1"/>
                            </a:solidFill>
                            <a:latin typeface="Cambria Math" panose="02040503050406030204" pitchFamily="18" charset="0"/>
                          </a:rPr>
                          <m:t>2</m:t>
                        </m:r>
                      </m:sup>
                    </m:sSup>
                    <m:r>
                      <a:rPr lang="en-US" b="0" i="1" dirty="0" smtClean="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11</m:t>
                        </m:r>
                      </m:num>
                      <m:den>
                        <m:r>
                          <a:rPr lang="en-US" i="1" dirty="0">
                            <a:solidFill>
                              <a:schemeClr val="accent1"/>
                            </a:solidFill>
                            <a:latin typeface="Cambria Math" panose="02040503050406030204" pitchFamily="18" charset="0"/>
                          </a:rPr>
                          <m:t>2</m:t>
                        </m:r>
                      </m:den>
                    </m:f>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=−6</m:t>
                    </m:r>
                  </m:oMath>
                </a14:m>
                <a:endParaRPr lang="en-US" dirty="0">
                  <a:solidFill>
                    <a:schemeClr val="accent1"/>
                  </a:solidFill>
                </a:endParaRPr>
              </a:p>
              <a:p>
                <a:pPr lvl="1"/>
                <a14:m>
                  <m:oMath xmlns:m="http://schemas.openxmlformats.org/officeDocument/2006/math">
                    <m:sSup>
                      <m:sSupPr>
                        <m:ctrlPr>
                          <a:rPr lang="en-US" b="0" i="1" dirty="0" smtClean="0">
                            <a:solidFill>
                              <a:schemeClr val="accent1"/>
                            </a:solidFill>
                            <a:latin typeface="Cambria Math" panose="02040503050406030204" pitchFamily="18" charset="0"/>
                          </a:rPr>
                        </m:ctrlPr>
                      </m:sSupPr>
                      <m:e>
                        <m:r>
                          <a:rPr lang="en-US" i="1" dirty="0" smtClean="0">
                            <a:solidFill>
                              <a:schemeClr val="accent1"/>
                            </a:solidFill>
                            <a:latin typeface="Cambria Math" panose="02040503050406030204" pitchFamily="18" charset="0"/>
                          </a:rPr>
                          <m:t>𝑥</m:t>
                        </m:r>
                      </m:e>
                      <m:sup>
                        <m:r>
                          <a:rPr lang="en-US" b="0" i="1" dirty="0" smtClean="0">
                            <a:solidFill>
                              <a:schemeClr val="accent1"/>
                            </a:solidFill>
                            <a:latin typeface="Cambria Math" panose="02040503050406030204" pitchFamily="18" charset="0"/>
                          </a:rPr>
                          <m:t>2</m:t>
                        </m:r>
                      </m:sup>
                    </m:sSup>
                    <m:r>
                      <a:rPr lang="en-US" b="0" i="1" dirty="0" smtClean="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11</m:t>
                        </m:r>
                      </m:num>
                      <m:den>
                        <m:r>
                          <a:rPr lang="en-US" i="1" dirty="0">
                            <a:solidFill>
                              <a:schemeClr val="accent1"/>
                            </a:solidFill>
                            <a:latin typeface="Cambria Math" panose="02040503050406030204" pitchFamily="18" charset="0"/>
                          </a:rPr>
                          <m:t>2</m:t>
                        </m:r>
                      </m:den>
                    </m:f>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m:t>
                    </m:r>
                    <m:sSup>
                      <m:sSupPr>
                        <m:ctrlPr>
                          <a:rPr lang="en-US" b="0" i="1" dirty="0" smtClean="0">
                            <a:solidFill>
                              <a:schemeClr val="accent1"/>
                            </a:solidFill>
                            <a:latin typeface="Cambria Math" panose="02040503050406030204" pitchFamily="18" charset="0"/>
                          </a:rPr>
                        </m:ctrlPr>
                      </m:sSupPr>
                      <m:e>
                        <m:d>
                          <m:dPr>
                            <m:ctrlPr>
                              <a:rPr lang="en-US" i="1" dirty="0">
                                <a:solidFill>
                                  <a:schemeClr val="accent1"/>
                                </a:solidFill>
                                <a:latin typeface="Cambria Math" panose="02040503050406030204" pitchFamily="18" charset="0"/>
                              </a:rPr>
                            </m:ctrlPr>
                          </m:dPr>
                          <m:e>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b="0" i="1" dirty="0" smtClean="0">
                                    <a:solidFill>
                                      <a:schemeClr val="accent1"/>
                                    </a:solidFill>
                                    <a:latin typeface="Cambria Math" panose="02040503050406030204" pitchFamily="18" charset="0"/>
                                  </a:rPr>
                                  <m:t>11</m:t>
                                </m:r>
                              </m:num>
                              <m:den>
                                <m:r>
                                  <a:rPr lang="en-US" b="0" i="1" dirty="0" smtClean="0">
                                    <a:solidFill>
                                      <a:schemeClr val="accent1"/>
                                    </a:solidFill>
                                    <a:latin typeface="Cambria Math" panose="02040503050406030204" pitchFamily="18" charset="0"/>
                                  </a:rPr>
                                  <m:t>4</m:t>
                                </m:r>
                              </m:den>
                            </m:f>
                          </m:e>
                        </m:d>
                      </m:e>
                      <m:sup>
                        <m:r>
                          <a:rPr lang="en-US" b="0" i="1" dirty="0" smtClean="0">
                            <a:solidFill>
                              <a:schemeClr val="accent1"/>
                            </a:solidFill>
                            <a:latin typeface="Cambria Math" panose="02040503050406030204" pitchFamily="18" charset="0"/>
                          </a:rPr>
                          <m:t>2</m:t>
                        </m:r>
                      </m:sup>
                    </m:sSup>
                    <m:r>
                      <a:rPr lang="en-US" i="1" dirty="0">
                        <a:solidFill>
                          <a:schemeClr val="accent1"/>
                        </a:solidFill>
                        <a:latin typeface="Cambria Math" panose="02040503050406030204" pitchFamily="18" charset="0"/>
                      </a:rPr>
                      <m:t>=−6+</m:t>
                    </m:r>
                    <m:sSup>
                      <m:sSupPr>
                        <m:ctrlPr>
                          <a:rPr lang="en-US" b="0" i="1" dirty="0" smtClean="0">
                            <a:solidFill>
                              <a:schemeClr val="accent1"/>
                            </a:solidFill>
                            <a:latin typeface="Cambria Math" panose="02040503050406030204" pitchFamily="18" charset="0"/>
                          </a:rPr>
                        </m:ctrlPr>
                      </m:sSupPr>
                      <m:e>
                        <m:d>
                          <m:dPr>
                            <m:ctrlPr>
                              <a:rPr lang="en-US" i="1" dirty="0">
                                <a:solidFill>
                                  <a:schemeClr val="accent1"/>
                                </a:solidFill>
                                <a:latin typeface="Cambria Math" panose="02040503050406030204" pitchFamily="18" charset="0"/>
                              </a:rPr>
                            </m:ctrlPr>
                          </m:dPr>
                          <m:e>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b="0" i="1" dirty="0" smtClean="0">
                                    <a:solidFill>
                                      <a:schemeClr val="accent1"/>
                                    </a:solidFill>
                                    <a:latin typeface="Cambria Math" panose="02040503050406030204" pitchFamily="18" charset="0"/>
                                  </a:rPr>
                                  <m:t>11</m:t>
                                </m:r>
                              </m:num>
                              <m:den>
                                <m:r>
                                  <a:rPr lang="en-US" b="0" i="1" dirty="0" smtClean="0">
                                    <a:solidFill>
                                      <a:schemeClr val="accent1"/>
                                    </a:solidFill>
                                    <a:latin typeface="Cambria Math" panose="02040503050406030204" pitchFamily="18" charset="0"/>
                                  </a:rPr>
                                  <m:t>4</m:t>
                                </m:r>
                              </m:den>
                            </m:f>
                          </m:e>
                        </m:d>
                      </m:e>
                      <m:sup>
                        <m:r>
                          <a:rPr lang="en-US" b="0" i="1" dirty="0" smtClean="0">
                            <a:solidFill>
                              <a:schemeClr val="accent1"/>
                            </a:solidFill>
                            <a:latin typeface="Cambria Math" panose="02040503050406030204" pitchFamily="18" charset="0"/>
                          </a:rPr>
                          <m:t>2</m:t>
                        </m:r>
                      </m:sup>
                    </m:sSup>
                  </m:oMath>
                </a14:m>
                <a:endParaRPr lang="en-US" b="0" i="1" dirty="0">
                  <a:solidFill>
                    <a:schemeClr val="accent1"/>
                  </a:solidFill>
                  <a:latin typeface="Cambria Math" panose="02040503050406030204" pitchFamily="18" charset="0"/>
                </a:endParaRPr>
              </a:p>
              <a:p>
                <a:pPr lvl="1"/>
                <a14:m>
                  <m:oMath xmlns:m="http://schemas.openxmlformats.org/officeDocument/2006/math">
                    <m:sSup>
                      <m:sSupPr>
                        <m:ctrlPr>
                          <a:rPr lang="en-US" b="0" i="1" smtClean="0">
                            <a:solidFill>
                              <a:schemeClr val="accent1"/>
                            </a:solidFill>
                            <a:latin typeface="Cambria Math" panose="02040503050406030204" pitchFamily="18" charset="0"/>
                          </a:rPr>
                        </m:ctrlPr>
                      </m:sSupPr>
                      <m:e>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11</m:t>
                                </m:r>
                              </m:num>
                              <m:den>
                                <m:r>
                                  <a:rPr lang="en-US" b="0" i="1" smtClean="0">
                                    <a:solidFill>
                                      <a:schemeClr val="accent1"/>
                                    </a:solidFill>
                                    <a:latin typeface="Cambria Math" panose="02040503050406030204" pitchFamily="18" charset="0"/>
                                  </a:rPr>
                                  <m:t>4</m:t>
                                </m:r>
                              </m:den>
                            </m:f>
                          </m:e>
                        </m:d>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=−6+</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121</m:t>
                        </m:r>
                      </m:num>
                      <m:den>
                        <m:r>
                          <a:rPr lang="en-US" b="0" i="1" smtClean="0">
                            <a:solidFill>
                              <a:schemeClr val="accent1"/>
                            </a:solidFill>
                            <a:latin typeface="Cambria Math" panose="02040503050406030204" pitchFamily="18" charset="0"/>
                          </a:rPr>
                          <m:t>16</m:t>
                        </m:r>
                      </m:den>
                    </m:f>
                  </m:oMath>
                </a14:m>
                <a:endParaRPr lang="en-US" b="0" i="1" dirty="0">
                  <a:solidFill>
                    <a:schemeClr val="accent1"/>
                  </a:solidFill>
                  <a:latin typeface="Cambria Math" panose="02040503050406030204" pitchFamily="18" charset="0"/>
                </a:endParaRPr>
              </a:p>
              <a:p>
                <a:pPr lvl="1"/>
                <a14:m>
                  <m:oMath xmlns:m="http://schemas.openxmlformats.org/officeDocument/2006/math">
                    <m:sSup>
                      <m:sSupPr>
                        <m:ctrlPr>
                          <a:rPr lang="en-US" b="0" i="1" smtClean="0">
                            <a:solidFill>
                              <a:schemeClr val="accent1"/>
                            </a:solidFill>
                            <a:latin typeface="Cambria Math" panose="02040503050406030204" pitchFamily="18" charset="0"/>
                          </a:rPr>
                        </m:ctrlPr>
                      </m:sSupPr>
                      <m:e>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11</m:t>
                                </m:r>
                              </m:num>
                              <m:den>
                                <m:r>
                                  <a:rPr lang="en-US" b="0" i="1" smtClean="0">
                                    <a:solidFill>
                                      <a:schemeClr val="accent1"/>
                                    </a:solidFill>
                                    <a:latin typeface="Cambria Math" panose="02040503050406030204" pitchFamily="18" charset="0"/>
                                  </a:rPr>
                                  <m:t>4</m:t>
                                </m:r>
                              </m:den>
                            </m:f>
                          </m:e>
                        </m:d>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96</m:t>
                        </m:r>
                      </m:num>
                      <m:den>
                        <m:r>
                          <a:rPr lang="en-US" b="0" i="1" smtClean="0">
                            <a:solidFill>
                              <a:schemeClr val="accent1"/>
                            </a:solidFill>
                            <a:latin typeface="Cambria Math" panose="02040503050406030204" pitchFamily="18" charset="0"/>
                          </a:rPr>
                          <m:t>16</m:t>
                        </m:r>
                      </m:den>
                    </m:f>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121</m:t>
                        </m:r>
                      </m:num>
                      <m:den>
                        <m:r>
                          <a:rPr lang="en-US" b="0" i="1" smtClean="0">
                            <a:solidFill>
                              <a:schemeClr val="accent1"/>
                            </a:solidFill>
                            <a:latin typeface="Cambria Math" panose="02040503050406030204" pitchFamily="18" charset="0"/>
                          </a:rPr>
                          <m:t>16</m:t>
                        </m:r>
                      </m:den>
                    </m:f>
                  </m:oMath>
                </a14:m>
                <a:endParaRPr lang="en-US" i="1" dirty="0">
                  <a:solidFill>
                    <a:schemeClr val="accent1"/>
                  </a:solidFill>
                  <a:latin typeface="Cambria Math" panose="02040503050406030204" pitchFamily="18" charset="0"/>
                </a:endParaRPr>
              </a:p>
              <a:p>
                <a:pPr lvl="1"/>
                <a14:m>
                  <m:oMath xmlns:m="http://schemas.openxmlformats.org/officeDocument/2006/math">
                    <m:sSup>
                      <m:sSupPr>
                        <m:ctrlPr>
                          <a:rPr lang="en-US" b="0" i="1" dirty="0" smtClean="0">
                            <a:solidFill>
                              <a:schemeClr val="accent1"/>
                            </a:solidFill>
                            <a:latin typeface="Cambria Math" panose="02040503050406030204" pitchFamily="18" charset="0"/>
                          </a:rPr>
                        </m:ctrlPr>
                      </m:sSupPr>
                      <m:e>
                        <m:d>
                          <m:dPr>
                            <m:ctrlPr>
                              <a:rPr lang="en-US" i="1" dirty="0" smtClean="0">
                                <a:solidFill>
                                  <a:schemeClr val="accent1"/>
                                </a:solidFill>
                                <a:latin typeface="Cambria Math" panose="02040503050406030204" pitchFamily="18" charset="0"/>
                              </a:rPr>
                            </m:ctrlPr>
                          </m:dPr>
                          <m:e>
                            <m:r>
                              <a:rPr lang="en-US" i="1" dirty="0" smtClean="0">
                                <a:solidFill>
                                  <a:schemeClr val="accent1"/>
                                </a:solidFill>
                                <a:latin typeface="Cambria Math" panose="02040503050406030204" pitchFamily="18" charset="0"/>
                              </a:rPr>
                              <m:t>𝑥</m:t>
                            </m:r>
                            <m:r>
                              <a:rPr lang="en-US" b="0" i="1" dirty="0" smtClean="0">
                                <a:solidFill>
                                  <a:schemeClr val="accent1"/>
                                </a:solidFill>
                                <a:latin typeface="Cambria Math" panose="02040503050406030204" pitchFamily="18" charset="0"/>
                              </a:rPr>
                              <m:t>−</m:t>
                            </m:r>
                            <m:f>
                              <m:fPr>
                                <m:ctrlPr>
                                  <a:rPr lang="en-US" i="1" dirty="0" smtClean="0">
                                    <a:solidFill>
                                      <a:schemeClr val="accent1"/>
                                    </a:solidFill>
                                    <a:latin typeface="Cambria Math" panose="02040503050406030204" pitchFamily="18" charset="0"/>
                                  </a:rPr>
                                </m:ctrlPr>
                              </m:fPr>
                              <m:num>
                                <m:r>
                                  <a:rPr lang="en-US" i="1" dirty="0" smtClean="0">
                                    <a:solidFill>
                                      <a:schemeClr val="accent1"/>
                                    </a:solidFill>
                                    <a:latin typeface="Cambria Math" panose="02040503050406030204" pitchFamily="18" charset="0"/>
                                  </a:rPr>
                                  <m:t>11</m:t>
                                </m:r>
                              </m:num>
                              <m:den>
                                <m:r>
                                  <a:rPr lang="en-US" i="1" dirty="0" smtClean="0">
                                    <a:solidFill>
                                      <a:schemeClr val="accent1"/>
                                    </a:solidFill>
                                    <a:latin typeface="Cambria Math" panose="02040503050406030204" pitchFamily="18" charset="0"/>
                                  </a:rPr>
                                  <m:t>4</m:t>
                                </m:r>
                              </m:den>
                            </m:f>
                          </m:e>
                        </m:d>
                      </m:e>
                      <m:sup>
                        <m:r>
                          <a:rPr lang="en-US" b="0" i="1" dirty="0" smtClean="0">
                            <a:solidFill>
                              <a:schemeClr val="accent1"/>
                            </a:solidFill>
                            <a:latin typeface="Cambria Math" panose="02040503050406030204" pitchFamily="18" charset="0"/>
                          </a:rPr>
                          <m:t>2</m:t>
                        </m:r>
                      </m:sup>
                    </m:sSup>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25</m:t>
                        </m:r>
                      </m:num>
                      <m:den>
                        <m:r>
                          <a:rPr lang="en-US" i="1" dirty="0">
                            <a:solidFill>
                              <a:schemeClr val="accent1"/>
                            </a:solidFill>
                            <a:latin typeface="Cambria Math" panose="02040503050406030204" pitchFamily="18" charset="0"/>
                          </a:rPr>
                          <m:t>16</m:t>
                        </m:r>
                      </m:den>
                    </m:f>
                  </m:oMath>
                </a14:m>
                <a:endParaRPr lang="en-US" sz="2800"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blipFill>
                <a:blip r:embed="rId6"/>
                <a:stretch>
                  <a:fillRect l="-1220" t="-28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half" idx="2"/>
              </p:nvPr>
            </p:nvSpPr>
            <p:spPr/>
            <p:txBody>
              <a:bodyPr>
                <a:normAutofit fontScale="70000" lnSpcReduction="20000"/>
              </a:bodyPr>
              <a:lstStyle/>
              <a:p>
                <a:pPr lvl="1"/>
                <a14:m>
                  <m:oMath xmlns:m="http://schemas.openxmlformats.org/officeDocument/2006/math">
                    <m:r>
                      <a:rPr lang="en-US" i="1" dirty="0" smtClean="0">
                        <a:solidFill>
                          <a:schemeClr val="accent1"/>
                        </a:solidFill>
                        <a:latin typeface="Cambria Math" panose="02040503050406030204" pitchFamily="18" charset="0"/>
                      </a:rPr>
                      <m:t>𝑥</m:t>
                    </m:r>
                    <m:r>
                      <a:rPr lang="en-US" i="1" dirty="0" smtClean="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11</m:t>
                        </m:r>
                      </m:num>
                      <m:den>
                        <m:r>
                          <a:rPr lang="en-US" i="1" dirty="0">
                            <a:solidFill>
                              <a:schemeClr val="accent1"/>
                            </a:solidFill>
                            <a:latin typeface="Cambria Math" panose="02040503050406030204" pitchFamily="18" charset="0"/>
                          </a:rPr>
                          <m:t>4</m:t>
                        </m:r>
                      </m:den>
                    </m:f>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5</m:t>
                        </m:r>
                      </m:num>
                      <m:den>
                        <m:r>
                          <a:rPr lang="en-US" i="1" dirty="0">
                            <a:solidFill>
                              <a:schemeClr val="accent1"/>
                            </a:solidFill>
                            <a:latin typeface="Cambria Math" panose="02040503050406030204" pitchFamily="18" charset="0"/>
                          </a:rPr>
                          <m:t>4</m:t>
                        </m:r>
                      </m:den>
                    </m:f>
                  </m:oMath>
                </a14:m>
                <a:endParaRPr lang="en-US" dirty="0">
                  <a:solidFill>
                    <a:schemeClr val="accent1"/>
                  </a:solidFill>
                </a:endParaRPr>
              </a:p>
              <a:p>
                <a:pPr lvl="1"/>
                <a14:m>
                  <m:oMath xmlns:m="http://schemas.openxmlformats.org/officeDocument/2006/math">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11</m:t>
                        </m:r>
                      </m:num>
                      <m:den>
                        <m:r>
                          <a:rPr lang="en-US" i="1" dirty="0">
                            <a:solidFill>
                              <a:schemeClr val="accent1"/>
                            </a:solidFill>
                            <a:latin typeface="Cambria Math" panose="02040503050406030204" pitchFamily="18" charset="0"/>
                          </a:rPr>
                          <m:t>4</m:t>
                        </m:r>
                      </m:den>
                    </m:f>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sym typeface="Symbol"/>
                          </a:rPr>
                        </m:ctrlPr>
                      </m:fPr>
                      <m:num>
                        <m:r>
                          <a:rPr lang="en-US" i="1" dirty="0">
                            <a:solidFill>
                              <a:schemeClr val="accent1"/>
                            </a:solidFill>
                            <a:latin typeface="Cambria Math" panose="02040503050406030204" pitchFamily="18" charset="0"/>
                            <a:sym typeface="Symbol"/>
                          </a:rPr>
                          <m:t>5</m:t>
                        </m:r>
                      </m:num>
                      <m:den>
                        <m:r>
                          <a:rPr lang="en-US" i="1" dirty="0">
                            <a:solidFill>
                              <a:schemeClr val="accent1"/>
                            </a:solidFill>
                            <a:latin typeface="Cambria Math" panose="02040503050406030204" pitchFamily="18" charset="0"/>
                          </a:rPr>
                          <m:t>4</m:t>
                        </m:r>
                      </m:den>
                    </m:f>
                  </m:oMath>
                </a14:m>
                <a:endParaRPr lang="en-US" i="1" dirty="0">
                  <a:solidFill>
                    <a:schemeClr val="accent1"/>
                  </a:solidFill>
                  <a:latin typeface="Cambria Math" panose="02040503050406030204" pitchFamily="18" charset="0"/>
                </a:endParaRPr>
              </a:p>
              <a:p>
                <a:pPr lvl="1"/>
                <a14:m>
                  <m:oMath xmlns:m="http://schemas.openxmlformats.org/officeDocument/2006/math">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11±</m:t>
                        </m:r>
                        <m:r>
                          <a:rPr lang="en-US" i="1" dirty="0">
                            <a:solidFill>
                              <a:schemeClr val="accent1"/>
                            </a:solidFill>
                            <a:latin typeface="Cambria Math" panose="02040503050406030204" pitchFamily="18" charset="0"/>
                            <a:sym typeface="Symbol"/>
                          </a:rPr>
                          <m:t>5</m:t>
                        </m:r>
                      </m:num>
                      <m:den>
                        <m:r>
                          <a:rPr lang="en-US" i="1" dirty="0">
                            <a:solidFill>
                              <a:schemeClr val="accent1"/>
                            </a:solidFill>
                            <a:latin typeface="Cambria Math" panose="02040503050406030204" pitchFamily="18" charset="0"/>
                          </a:rPr>
                          <m:t>4</m:t>
                        </m:r>
                      </m:den>
                    </m:f>
                  </m:oMath>
                </a14:m>
                <a:endParaRPr lang="en-US" i="1" dirty="0">
                  <a:solidFill>
                    <a:schemeClr val="accent1"/>
                  </a:solidFill>
                  <a:latin typeface="Cambria Math" panose="02040503050406030204" pitchFamily="18" charset="0"/>
                </a:endParaRPr>
              </a:p>
              <a:p>
                <a:pPr lvl="1"/>
                <a14:m>
                  <m:oMath xmlns:m="http://schemas.openxmlformats.org/officeDocument/2006/math">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=4, </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3</m:t>
                        </m:r>
                      </m:num>
                      <m:den>
                        <m:r>
                          <a:rPr lang="en-US" i="1" dirty="0">
                            <a:solidFill>
                              <a:schemeClr val="accent1"/>
                            </a:solidFill>
                            <a:latin typeface="Cambria Math" panose="02040503050406030204" pitchFamily="18" charset="0"/>
                          </a:rPr>
                          <m:t>2</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blipFill>
                <a:blip r:embed="rId7"/>
                <a:stretch>
                  <a:fillRect/>
                </a:stretch>
              </a:blipFill>
            </p:spPr>
            <p:txBody>
              <a:bodyPr/>
              <a:lstStyle/>
              <a:p>
                <a:r>
                  <a:rPr lang="en-US">
                    <a:noFill/>
                  </a:rPr>
                  <a:t> </a:t>
                </a:r>
              </a:p>
            </p:txBody>
          </p:sp>
        </mc:Fallback>
      </mc:AlternateContent>
      <p:sp>
        <p:nvSpPr>
          <p:cNvPr id="6" name="TextBox 5"/>
          <p:cNvSpPr txBox="1"/>
          <p:nvPr/>
        </p:nvSpPr>
        <p:spPr>
          <a:xfrm>
            <a:off x="3505200" y="1063229"/>
            <a:ext cx="1828800" cy="646331"/>
          </a:xfrm>
          <a:prstGeom prst="rect">
            <a:avLst/>
          </a:prstGeom>
          <a:noFill/>
        </p:spPr>
        <p:txBody>
          <a:bodyPr wrap="square" rtlCol="0">
            <a:spAutoFit/>
          </a:bodyPr>
          <a:lstStyle/>
          <a:p>
            <a:r>
              <a:rPr lang="en-US" dirty="0"/>
              <a:t>Get constant on other side.</a:t>
            </a:r>
          </a:p>
        </p:txBody>
      </p:sp>
      <p:sp>
        <p:nvSpPr>
          <p:cNvPr id="7" name="TextBox 6"/>
          <p:cNvSpPr txBox="1"/>
          <p:nvPr/>
        </p:nvSpPr>
        <p:spPr>
          <a:xfrm>
            <a:off x="3352800" y="1553868"/>
            <a:ext cx="2133600" cy="369332"/>
          </a:xfrm>
          <a:prstGeom prst="rect">
            <a:avLst/>
          </a:prstGeom>
          <a:noFill/>
        </p:spPr>
        <p:txBody>
          <a:bodyPr wrap="square" rtlCol="0">
            <a:spAutoFit/>
          </a:bodyPr>
          <a:lstStyle/>
          <a:p>
            <a:r>
              <a:rPr lang="en-US" dirty="0"/>
              <a:t>Divide to get </a:t>
            </a:r>
            <a:r>
              <a:rPr lang="en-US" i="1" dirty="0"/>
              <a:t>a</a:t>
            </a:r>
            <a:r>
              <a:rPr lang="en-US" dirty="0"/>
              <a:t> = 1.</a:t>
            </a:r>
          </a:p>
        </p:txBody>
      </p:sp>
      <mc:AlternateContent xmlns:mc="http://schemas.openxmlformats.org/markup-compatibility/2006" xmlns:a14="http://schemas.microsoft.com/office/drawing/2010/main">
        <mc:Choice Requires="a14">
          <p:sp>
            <p:nvSpPr>
              <p:cNvPr id="8" name="TextBox 7"/>
              <p:cNvSpPr txBox="1"/>
              <p:nvPr/>
            </p:nvSpPr>
            <p:spPr>
              <a:xfrm>
                <a:off x="4191000" y="2147528"/>
                <a:ext cx="1828800" cy="838563"/>
              </a:xfrm>
              <a:prstGeom prst="rect">
                <a:avLst/>
              </a:prstGeom>
              <a:noFill/>
            </p:spPr>
            <p:txBody>
              <a:bodyPr wrap="square" rtlCol="0">
                <a:spAutoFit/>
              </a:bodyPr>
              <a:lstStyle/>
              <a:p>
                <a:r>
                  <a:rPr lang="en-US" dirty="0"/>
                  <a:t>Add </a:t>
                </a:r>
                <a14:m>
                  <m:oMath xmlns:m="http://schemas.openxmlformats.org/officeDocument/2006/math">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panose="02040503050406030204" pitchFamily="18" charset="0"/>
                                  </a:rPr>
                                  <m:t>𝑏</m:t>
                                </m:r>
                              </m:num>
                              <m:den>
                                <m:r>
                                  <a:rPr lang="en-US" i="1" dirty="0" smtClean="0">
                                    <a:latin typeface="Cambria Math" panose="02040503050406030204" pitchFamily="18" charset="0"/>
                                  </a:rPr>
                                  <m:t>2</m:t>
                                </m:r>
                              </m:den>
                            </m:f>
                          </m:e>
                        </m:d>
                      </m:e>
                      <m:sup>
                        <m:r>
                          <a:rPr lang="en-US" i="1" dirty="0" smtClean="0">
                            <a:latin typeface="Cambria Math" panose="02040503050406030204" pitchFamily="18" charset="0"/>
                          </a:rPr>
                          <m:t>2</m:t>
                        </m:r>
                      </m:sup>
                    </m:sSup>
                  </m:oMath>
                </a14:m>
                <a:r>
                  <a:rPr lang="en-US" dirty="0"/>
                  <a:t> to both sides.</a:t>
                </a:r>
              </a:p>
            </p:txBody>
          </p:sp>
        </mc:Choice>
        <mc:Fallback xmlns="">
          <p:sp>
            <p:nvSpPr>
              <p:cNvPr id="8" name="TextBox 7"/>
              <p:cNvSpPr txBox="1">
                <a:spLocks noRot="1" noChangeAspect="1" noMove="1" noResize="1" noEditPoints="1" noAdjustHandles="1" noChangeArrowheads="1" noChangeShapeType="1" noTextEdit="1"/>
              </p:cNvSpPr>
              <p:nvPr/>
            </p:nvSpPr>
            <p:spPr>
              <a:xfrm>
                <a:off x="4191000" y="2147528"/>
                <a:ext cx="1828800" cy="838563"/>
              </a:xfrm>
              <a:prstGeom prst="rect">
                <a:avLst/>
              </a:prstGeom>
              <a:blipFill>
                <a:blip r:embed="rId8"/>
                <a:stretch>
                  <a:fillRect l="-3000" r="-4333" b="-10145"/>
                </a:stretch>
              </a:blipFill>
            </p:spPr>
            <p:txBody>
              <a:bodyPr/>
              <a:lstStyle/>
              <a:p>
                <a:r>
                  <a:rPr lang="en-US">
                    <a:noFill/>
                  </a:rPr>
                  <a:t> </a:t>
                </a:r>
              </a:p>
            </p:txBody>
          </p:sp>
        </mc:Fallback>
      </mc:AlternateContent>
      <p:sp>
        <p:nvSpPr>
          <p:cNvPr id="9" name="TextBox 8"/>
          <p:cNvSpPr txBox="1"/>
          <p:nvPr/>
        </p:nvSpPr>
        <p:spPr>
          <a:xfrm>
            <a:off x="3505200" y="3287138"/>
            <a:ext cx="1828800" cy="923330"/>
          </a:xfrm>
          <a:prstGeom prst="rect">
            <a:avLst/>
          </a:prstGeom>
          <a:noFill/>
        </p:spPr>
        <p:txBody>
          <a:bodyPr wrap="square" rtlCol="0">
            <a:spAutoFit/>
          </a:bodyPr>
          <a:lstStyle/>
          <a:p>
            <a:r>
              <a:rPr lang="en-US" dirty="0"/>
              <a:t>Write left as square and simplify right.</a:t>
            </a:r>
          </a:p>
        </p:txBody>
      </p:sp>
      <p:sp>
        <p:nvSpPr>
          <p:cNvPr id="10" name="TextBox 9"/>
          <p:cNvSpPr txBox="1"/>
          <p:nvPr/>
        </p:nvSpPr>
        <p:spPr>
          <a:xfrm>
            <a:off x="6858000" y="1200150"/>
            <a:ext cx="1828800" cy="369332"/>
          </a:xfrm>
          <a:prstGeom prst="rect">
            <a:avLst/>
          </a:prstGeom>
          <a:noFill/>
        </p:spPr>
        <p:txBody>
          <a:bodyPr wrap="square" rtlCol="0">
            <a:spAutoFit/>
          </a:bodyPr>
          <a:lstStyle/>
          <a:p>
            <a:r>
              <a:rPr lang="en-US" dirty="0"/>
              <a:t>Solve for </a:t>
            </a:r>
            <a:r>
              <a:rPr lang="en-US" i="1" dirty="0"/>
              <a:t>x</a:t>
            </a:r>
            <a:r>
              <a:rPr lang="en-US" dirty="0"/>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0" presetClass="exit" presetSubtype="0" fill="hold" grpId="1"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par>
                                <p:cTn id="60" presetID="10" presetClass="exit" presetSubtype="0" fill="hold" grpId="1" nodeType="with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2" end="2"/>
                                            </p:txEl>
                                          </p:spTgt>
                                        </p:tgtEl>
                                        <p:attrNameLst>
                                          <p:attrName>style.visibility</p:attrName>
                                        </p:attrNameLst>
                                      </p:cBhvr>
                                      <p:to>
                                        <p:strVal val="visible"/>
                                      </p:to>
                                    </p:set>
                                  </p:childTnLst>
                                </p:cTn>
                              </p:par>
                              <p:par>
                                <p:cTn id="75" presetID="10" presetClass="exit" presetSubtype="0" fill="hold" grpId="1" nodeType="with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uiExpand="1" build="p"/>
      <p:bldP spid="6" grpId="0"/>
      <p:bldP spid="6" grpId="1"/>
      <p:bldP spid="7" grpId="0"/>
      <p:bldP spid="7" grpId="1"/>
      <p:bldP spid="8" grpId="0"/>
      <p:bldP spid="8" grpId="1"/>
      <p:bldP spid="9" grpId="0"/>
      <p:bldP spid="9" grpId="1"/>
      <p:bldP spid="10" grpId="0"/>
      <p:bldP spid="10" grpId="1"/>
    </p:bld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4.1 Graph quadratic Functions in Standard Form</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6879" t="50031" b="25180"/>
          <a:stretch/>
        </p:blipFill>
        <p:spPr>
          <a:xfrm>
            <a:off x="1600200" y="1733550"/>
            <a:ext cx="3377787" cy="318280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18" t="75149" r="66828" b="63"/>
          <a:stretch/>
        </p:blipFill>
        <p:spPr>
          <a:xfrm>
            <a:off x="4910804" y="1733550"/>
            <a:ext cx="3394996" cy="318280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Complete the Square</a:t>
            </a:r>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p:txBody>
              <a:bodyPr>
                <a:normAutofit fontScale="92500" lnSpcReduction="20000"/>
              </a:bodyPr>
              <a:lstStyle/>
              <a:p>
                <a:pPr>
                  <a:buNone/>
                </a:pPr>
                <a:r>
                  <a:rPr lang="en-US" dirty="0"/>
                  <a:t>The area of the rectangle is 56.  Find the value of x.</a:t>
                </a:r>
              </a:p>
              <a:p>
                <a:pPr lvl="0"/>
                <a14:m>
                  <m:oMath xmlns:m="http://schemas.openxmlformats.org/officeDocument/2006/math">
                    <m:r>
                      <a:rPr lang="en-US" sz="2000" b="0" i="1" smtClean="0">
                        <a:solidFill>
                          <a:schemeClr val="accent1"/>
                        </a:solidFill>
                        <a:latin typeface="Cambria Math" panose="02040503050406030204" pitchFamily="18" charset="0"/>
                      </a:rPr>
                      <m:t>𝐴</m:t>
                    </m:r>
                    <m:r>
                      <a:rPr lang="en-US" sz="2000" b="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𝑙𝑤</m:t>
                    </m:r>
                  </m:oMath>
                </a14:m>
                <a:endParaRPr lang="en-US" sz="2000" i="1" dirty="0">
                  <a:solidFill>
                    <a:schemeClr val="accent1"/>
                  </a:solidFill>
                  <a:latin typeface="Cambria Math" panose="02040503050406030204" pitchFamily="18" charset="0"/>
                </a:endParaRPr>
              </a:p>
              <a:p>
                <a:pPr lvl="0"/>
                <a14:m>
                  <m:oMath xmlns:m="http://schemas.openxmlformats.org/officeDocument/2006/math">
                    <m:r>
                      <a:rPr lang="en-US" sz="2000" i="1" dirty="0" smtClean="0">
                        <a:solidFill>
                          <a:schemeClr val="accent1"/>
                        </a:solidFill>
                        <a:latin typeface="Cambria Math" panose="02040503050406030204" pitchFamily="18" charset="0"/>
                      </a:rPr>
                      <m:t>4</m:t>
                    </m:r>
                    <m:r>
                      <a:rPr lang="en-US" sz="2000" i="1" dirty="0" smtClean="0">
                        <a:solidFill>
                          <a:schemeClr val="accent1"/>
                        </a:solidFill>
                        <a:latin typeface="Cambria Math" panose="02040503050406030204" pitchFamily="18" charset="0"/>
                      </a:rPr>
                      <m:t>𝑥</m:t>
                    </m:r>
                    <m:d>
                      <m:dPr>
                        <m:ctrlPr>
                          <a:rPr lang="en-US" sz="2000" i="1" dirty="0" smtClean="0">
                            <a:solidFill>
                              <a:schemeClr val="accent1"/>
                            </a:solidFill>
                            <a:latin typeface="Cambria Math" panose="02040503050406030204" pitchFamily="18" charset="0"/>
                          </a:rPr>
                        </m:ctrlPr>
                      </m:dPr>
                      <m:e>
                        <m:r>
                          <a:rPr lang="en-US" sz="2000" i="1" dirty="0" smtClean="0">
                            <a:solidFill>
                              <a:schemeClr val="accent1"/>
                            </a:solidFill>
                            <a:latin typeface="Cambria Math" panose="02040503050406030204" pitchFamily="18" charset="0"/>
                          </a:rPr>
                          <m:t>2</m:t>
                        </m:r>
                        <m:r>
                          <a:rPr lang="en-US" sz="2000" i="1" dirty="0" smtClean="0">
                            <a:solidFill>
                              <a:schemeClr val="accent1"/>
                            </a:solidFill>
                            <a:latin typeface="Cambria Math" panose="02040503050406030204" pitchFamily="18" charset="0"/>
                          </a:rPr>
                          <m:t>𝑥</m:t>
                        </m:r>
                        <m:r>
                          <a:rPr lang="en-US" sz="2000" i="1" dirty="0" smtClean="0">
                            <a:solidFill>
                              <a:schemeClr val="accent1"/>
                            </a:solidFill>
                            <a:latin typeface="Cambria Math" panose="02040503050406030204" pitchFamily="18" charset="0"/>
                          </a:rPr>
                          <m:t>+3</m:t>
                        </m:r>
                      </m:e>
                    </m:d>
                    <m:r>
                      <a:rPr lang="en-US" sz="2000" i="1" dirty="0" smtClean="0">
                        <a:solidFill>
                          <a:schemeClr val="accent1"/>
                        </a:solidFill>
                        <a:latin typeface="Cambria Math" panose="02040503050406030204" pitchFamily="18" charset="0"/>
                      </a:rPr>
                      <m:t>=56</m:t>
                    </m:r>
                  </m:oMath>
                </a14:m>
                <a:endParaRPr lang="en-US" sz="2000" dirty="0">
                  <a:solidFill>
                    <a:schemeClr val="accent1"/>
                  </a:solidFill>
                </a:endParaRPr>
              </a:p>
              <a:p>
                <a:pPr lvl="0"/>
                <a14:m>
                  <m:oMath xmlns:m="http://schemas.openxmlformats.org/officeDocument/2006/math">
                    <m:r>
                      <a:rPr lang="en-US" sz="2000" i="1" dirty="0" smtClean="0">
                        <a:solidFill>
                          <a:schemeClr val="accent1"/>
                        </a:solidFill>
                        <a:latin typeface="Cambria Math" panose="02040503050406030204" pitchFamily="18" charset="0"/>
                      </a:rPr>
                      <m:t>8</m:t>
                    </m:r>
                    <m:sSup>
                      <m:sSupPr>
                        <m:ctrlPr>
                          <a:rPr lang="en-US" sz="2000" b="0" i="1" dirty="0" smtClean="0">
                            <a:solidFill>
                              <a:schemeClr val="accent1"/>
                            </a:solidFill>
                            <a:latin typeface="Cambria Math" panose="02040503050406030204" pitchFamily="18" charset="0"/>
                          </a:rPr>
                        </m:ctrlPr>
                      </m:sSupPr>
                      <m:e>
                        <m:r>
                          <a:rPr lang="en-US" sz="2000" i="1" dirty="0" smtClean="0">
                            <a:solidFill>
                              <a:schemeClr val="accent1"/>
                            </a:solidFill>
                            <a:latin typeface="Cambria Math" panose="02040503050406030204" pitchFamily="18" charset="0"/>
                          </a:rPr>
                          <m:t>𝑥</m:t>
                        </m:r>
                      </m:e>
                      <m:sup>
                        <m:r>
                          <a:rPr lang="en-US" sz="2000" b="0" i="1" dirty="0" smtClean="0">
                            <a:solidFill>
                              <a:schemeClr val="accent1"/>
                            </a:solidFill>
                            <a:latin typeface="Cambria Math" panose="02040503050406030204" pitchFamily="18" charset="0"/>
                          </a:rPr>
                          <m:t>2</m:t>
                        </m:r>
                      </m:sup>
                    </m:sSup>
                    <m:r>
                      <a:rPr lang="en-US" sz="2000" i="1" dirty="0">
                        <a:solidFill>
                          <a:schemeClr val="accent1"/>
                        </a:solidFill>
                        <a:latin typeface="Cambria Math" panose="02040503050406030204" pitchFamily="18" charset="0"/>
                      </a:rPr>
                      <m:t>+12</m:t>
                    </m:r>
                    <m:r>
                      <a:rPr lang="en-US" sz="2000" i="1" dirty="0">
                        <a:solidFill>
                          <a:schemeClr val="accent1"/>
                        </a:solidFill>
                        <a:latin typeface="Cambria Math" panose="02040503050406030204" pitchFamily="18" charset="0"/>
                      </a:rPr>
                      <m:t>𝑥</m:t>
                    </m:r>
                    <m:r>
                      <a:rPr lang="en-US" sz="2000" i="1" dirty="0">
                        <a:solidFill>
                          <a:schemeClr val="accent1"/>
                        </a:solidFill>
                        <a:latin typeface="Cambria Math" panose="02040503050406030204" pitchFamily="18" charset="0"/>
                      </a:rPr>
                      <m:t>=56</m:t>
                    </m:r>
                  </m:oMath>
                </a14:m>
                <a:endParaRPr lang="en-US" sz="2000" dirty="0">
                  <a:solidFill>
                    <a:schemeClr val="accent1"/>
                  </a:solidFill>
                </a:endParaRPr>
              </a:p>
              <a:p>
                <a:pPr lvl="0"/>
                <a14:m>
                  <m:oMath xmlns:m="http://schemas.openxmlformats.org/officeDocument/2006/math">
                    <m:sSup>
                      <m:sSupPr>
                        <m:ctrlPr>
                          <a:rPr lang="en-US" sz="2000" b="0" i="1" dirty="0" smtClean="0">
                            <a:solidFill>
                              <a:schemeClr val="accent1"/>
                            </a:solidFill>
                            <a:latin typeface="Cambria Math" panose="02040503050406030204" pitchFamily="18" charset="0"/>
                          </a:rPr>
                        </m:ctrlPr>
                      </m:sSupPr>
                      <m:e>
                        <m:r>
                          <a:rPr lang="en-US" sz="2000" i="1" dirty="0" smtClean="0">
                            <a:solidFill>
                              <a:schemeClr val="accent1"/>
                            </a:solidFill>
                            <a:latin typeface="Cambria Math" panose="02040503050406030204" pitchFamily="18" charset="0"/>
                          </a:rPr>
                          <m:t>𝑥</m:t>
                        </m:r>
                      </m:e>
                      <m:sup>
                        <m:r>
                          <a:rPr lang="en-US" sz="2000" b="0" i="1" dirty="0" smtClean="0">
                            <a:solidFill>
                              <a:schemeClr val="accent1"/>
                            </a:solidFill>
                            <a:latin typeface="Cambria Math" panose="02040503050406030204" pitchFamily="18" charset="0"/>
                          </a:rPr>
                          <m:t>2</m:t>
                        </m:r>
                      </m:sup>
                    </m:sSup>
                    <m:r>
                      <a:rPr lang="en-US" sz="2000" i="1" dirty="0">
                        <a:solidFill>
                          <a:schemeClr val="accent1"/>
                        </a:solidFill>
                        <a:latin typeface="Cambria Math" panose="02040503050406030204" pitchFamily="18" charset="0"/>
                      </a:rPr>
                      <m:t>+</m:t>
                    </m:r>
                    <m:f>
                      <m:fPr>
                        <m:ctrlPr>
                          <a:rPr lang="en-US" sz="2000" i="1" dirty="0">
                            <a:solidFill>
                              <a:schemeClr val="accent1"/>
                            </a:solidFill>
                            <a:latin typeface="Cambria Math" panose="02040503050406030204" pitchFamily="18" charset="0"/>
                          </a:rPr>
                        </m:ctrlPr>
                      </m:fPr>
                      <m:num>
                        <m:r>
                          <a:rPr lang="en-US" sz="2000" i="1" dirty="0">
                            <a:solidFill>
                              <a:schemeClr val="accent1"/>
                            </a:solidFill>
                            <a:latin typeface="Cambria Math" panose="02040503050406030204" pitchFamily="18" charset="0"/>
                          </a:rPr>
                          <m:t>3</m:t>
                        </m:r>
                      </m:num>
                      <m:den>
                        <m:r>
                          <a:rPr lang="en-US" sz="2000" i="1" dirty="0">
                            <a:solidFill>
                              <a:schemeClr val="accent1"/>
                            </a:solidFill>
                            <a:latin typeface="Cambria Math" panose="02040503050406030204" pitchFamily="18" charset="0"/>
                          </a:rPr>
                          <m:t>2</m:t>
                        </m:r>
                      </m:den>
                    </m:f>
                    <m:r>
                      <a:rPr lang="en-US" sz="2000" i="1" dirty="0">
                        <a:solidFill>
                          <a:schemeClr val="accent1"/>
                        </a:solidFill>
                        <a:latin typeface="Cambria Math" panose="02040503050406030204" pitchFamily="18" charset="0"/>
                      </a:rPr>
                      <m:t>𝑥</m:t>
                    </m:r>
                    <m:r>
                      <a:rPr lang="en-US" sz="2000" i="1" dirty="0">
                        <a:solidFill>
                          <a:schemeClr val="accent1"/>
                        </a:solidFill>
                        <a:latin typeface="Cambria Math" panose="02040503050406030204" pitchFamily="18" charset="0"/>
                      </a:rPr>
                      <m:t>=7</m:t>
                    </m:r>
                  </m:oMath>
                </a14:m>
                <a:endParaRPr lang="en-US" sz="2000" dirty="0">
                  <a:solidFill>
                    <a:schemeClr val="accent1"/>
                  </a:solidFill>
                </a:endParaRPr>
              </a:p>
              <a:p>
                <a:pPr lvl="0"/>
                <a14:m>
                  <m:oMath xmlns:m="http://schemas.openxmlformats.org/officeDocument/2006/math">
                    <m:sSup>
                      <m:sSupPr>
                        <m:ctrlPr>
                          <a:rPr lang="en-US" sz="2000" b="0" i="1" dirty="0" smtClean="0">
                            <a:solidFill>
                              <a:schemeClr val="accent1"/>
                            </a:solidFill>
                            <a:latin typeface="Cambria Math" panose="02040503050406030204" pitchFamily="18" charset="0"/>
                          </a:rPr>
                        </m:ctrlPr>
                      </m:sSupPr>
                      <m:e>
                        <m:r>
                          <a:rPr lang="en-US" sz="2000" i="1" dirty="0" smtClean="0">
                            <a:solidFill>
                              <a:schemeClr val="accent1"/>
                            </a:solidFill>
                            <a:latin typeface="Cambria Math" panose="02040503050406030204" pitchFamily="18" charset="0"/>
                          </a:rPr>
                          <m:t>𝑥</m:t>
                        </m:r>
                      </m:e>
                      <m:sup>
                        <m:r>
                          <a:rPr lang="en-US" sz="2000" b="0" i="1" dirty="0" smtClean="0">
                            <a:solidFill>
                              <a:schemeClr val="accent1"/>
                            </a:solidFill>
                            <a:latin typeface="Cambria Math" panose="02040503050406030204" pitchFamily="18" charset="0"/>
                          </a:rPr>
                          <m:t>2</m:t>
                        </m:r>
                      </m:sup>
                    </m:sSup>
                    <m:r>
                      <a:rPr lang="en-US" sz="2000" i="1" dirty="0">
                        <a:solidFill>
                          <a:schemeClr val="accent1"/>
                        </a:solidFill>
                        <a:latin typeface="Cambria Math" panose="02040503050406030204" pitchFamily="18" charset="0"/>
                      </a:rPr>
                      <m:t>+</m:t>
                    </m:r>
                    <m:f>
                      <m:fPr>
                        <m:ctrlPr>
                          <a:rPr lang="en-US" sz="2000" i="1" dirty="0">
                            <a:solidFill>
                              <a:schemeClr val="accent1"/>
                            </a:solidFill>
                            <a:latin typeface="Cambria Math" panose="02040503050406030204" pitchFamily="18" charset="0"/>
                          </a:rPr>
                        </m:ctrlPr>
                      </m:fPr>
                      <m:num>
                        <m:r>
                          <a:rPr lang="en-US" sz="2000" i="1" dirty="0">
                            <a:solidFill>
                              <a:schemeClr val="accent1"/>
                            </a:solidFill>
                            <a:latin typeface="Cambria Math" panose="02040503050406030204" pitchFamily="18" charset="0"/>
                          </a:rPr>
                          <m:t>3</m:t>
                        </m:r>
                      </m:num>
                      <m:den>
                        <m:r>
                          <a:rPr lang="en-US" sz="2000" i="1" dirty="0">
                            <a:solidFill>
                              <a:schemeClr val="accent1"/>
                            </a:solidFill>
                            <a:latin typeface="Cambria Math" panose="02040503050406030204" pitchFamily="18" charset="0"/>
                          </a:rPr>
                          <m:t>2</m:t>
                        </m:r>
                      </m:den>
                    </m:f>
                    <m:r>
                      <a:rPr lang="en-US" sz="2000" i="1" dirty="0">
                        <a:solidFill>
                          <a:schemeClr val="accent1"/>
                        </a:solidFill>
                        <a:latin typeface="Cambria Math" panose="02040503050406030204" pitchFamily="18" charset="0"/>
                      </a:rPr>
                      <m:t>𝑥</m:t>
                    </m:r>
                    <m:r>
                      <a:rPr lang="en-US" sz="2000" i="1" dirty="0">
                        <a:solidFill>
                          <a:schemeClr val="accent1"/>
                        </a:solidFill>
                        <a:latin typeface="Cambria Math" panose="02040503050406030204" pitchFamily="18" charset="0"/>
                      </a:rPr>
                      <m:t>+</m:t>
                    </m:r>
                    <m:sSup>
                      <m:sSupPr>
                        <m:ctrlPr>
                          <a:rPr lang="en-US" sz="2000" b="0" i="1" dirty="0" smtClean="0">
                            <a:solidFill>
                              <a:schemeClr val="accent1"/>
                            </a:solidFill>
                            <a:latin typeface="Cambria Math" panose="02040503050406030204" pitchFamily="18" charset="0"/>
                          </a:rPr>
                        </m:ctrlPr>
                      </m:sSupPr>
                      <m:e>
                        <m:d>
                          <m:dPr>
                            <m:ctrlPr>
                              <a:rPr lang="en-US" sz="2000" i="1" dirty="0">
                                <a:solidFill>
                                  <a:schemeClr val="accent1"/>
                                </a:solidFill>
                                <a:latin typeface="Cambria Math" panose="02040503050406030204" pitchFamily="18" charset="0"/>
                              </a:rPr>
                            </m:ctrlPr>
                          </m:dPr>
                          <m:e>
                            <m:f>
                              <m:fPr>
                                <m:ctrlPr>
                                  <a:rPr lang="en-US" sz="2000" i="1" dirty="0">
                                    <a:solidFill>
                                      <a:schemeClr val="accent1"/>
                                    </a:solidFill>
                                    <a:latin typeface="Cambria Math" panose="02040503050406030204" pitchFamily="18" charset="0"/>
                                  </a:rPr>
                                </m:ctrlPr>
                              </m:fPr>
                              <m:num>
                                <m:r>
                                  <a:rPr lang="en-US" sz="2000" i="1" dirty="0">
                                    <a:solidFill>
                                      <a:schemeClr val="accent1"/>
                                    </a:solidFill>
                                    <a:latin typeface="Cambria Math" panose="02040503050406030204" pitchFamily="18" charset="0"/>
                                  </a:rPr>
                                  <m:t>3</m:t>
                                </m:r>
                              </m:num>
                              <m:den>
                                <m:r>
                                  <a:rPr lang="en-US" sz="2000" i="1" dirty="0">
                                    <a:solidFill>
                                      <a:schemeClr val="accent1"/>
                                    </a:solidFill>
                                    <a:latin typeface="Cambria Math" panose="02040503050406030204" pitchFamily="18" charset="0"/>
                                  </a:rPr>
                                  <m:t>4</m:t>
                                </m:r>
                              </m:den>
                            </m:f>
                          </m:e>
                        </m:d>
                      </m:e>
                      <m:sup>
                        <m:r>
                          <a:rPr lang="en-US" sz="2000" b="0" i="1" dirty="0" smtClean="0">
                            <a:solidFill>
                              <a:schemeClr val="accent1"/>
                            </a:solidFill>
                            <a:latin typeface="Cambria Math" panose="02040503050406030204" pitchFamily="18" charset="0"/>
                          </a:rPr>
                          <m:t>2</m:t>
                        </m:r>
                      </m:sup>
                    </m:sSup>
                    <m:r>
                      <a:rPr lang="en-US" sz="2000" i="1" dirty="0">
                        <a:solidFill>
                          <a:schemeClr val="accent1"/>
                        </a:solidFill>
                        <a:latin typeface="Cambria Math" panose="02040503050406030204" pitchFamily="18" charset="0"/>
                      </a:rPr>
                      <m:t>=7+</m:t>
                    </m:r>
                    <m:sSup>
                      <m:sSupPr>
                        <m:ctrlPr>
                          <a:rPr lang="en-US" sz="2000" b="0" i="1" dirty="0" smtClean="0">
                            <a:solidFill>
                              <a:schemeClr val="accent1"/>
                            </a:solidFill>
                            <a:latin typeface="Cambria Math" panose="02040503050406030204" pitchFamily="18" charset="0"/>
                          </a:rPr>
                        </m:ctrlPr>
                      </m:sSupPr>
                      <m:e>
                        <m:d>
                          <m:dPr>
                            <m:ctrlPr>
                              <a:rPr lang="en-US" sz="2000" b="0" i="1" dirty="0" smtClean="0">
                                <a:solidFill>
                                  <a:schemeClr val="accent1"/>
                                </a:solidFill>
                                <a:latin typeface="Cambria Math" panose="02040503050406030204" pitchFamily="18" charset="0"/>
                              </a:rPr>
                            </m:ctrlPr>
                          </m:dPr>
                          <m:e>
                            <m:f>
                              <m:fPr>
                                <m:ctrlPr>
                                  <a:rPr lang="en-US" sz="2000" b="0" i="1" dirty="0" smtClean="0">
                                    <a:solidFill>
                                      <a:schemeClr val="accent1"/>
                                    </a:solidFill>
                                    <a:latin typeface="Cambria Math" panose="02040503050406030204" pitchFamily="18" charset="0"/>
                                  </a:rPr>
                                </m:ctrlPr>
                              </m:fPr>
                              <m:num>
                                <m:r>
                                  <a:rPr lang="en-US" sz="2000" b="0" i="1" dirty="0" smtClean="0">
                                    <a:solidFill>
                                      <a:schemeClr val="accent1"/>
                                    </a:solidFill>
                                    <a:latin typeface="Cambria Math" panose="02040503050406030204" pitchFamily="18" charset="0"/>
                                  </a:rPr>
                                  <m:t>3</m:t>
                                </m:r>
                              </m:num>
                              <m:den>
                                <m:r>
                                  <a:rPr lang="en-US" sz="2000" b="0" i="1" dirty="0" smtClean="0">
                                    <a:solidFill>
                                      <a:schemeClr val="accent1"/>
                                    </a:solidFill>
                                    <a:latin typeface="Cambria Math" panose="02040503050406030204" pitchFamily="18" charset="0"/>
                                  </a:rPr>
                                  <m:t>4</m:t>
                                </m:r>
                              </m:den>
                            </m:f>
                          </m:e>
                        </m:d>
                      </m:e>
                      <m:sup>
                        <m:r>
                          <a:rPr lang="en-US" sz="2000" b="0" i="1" dirty="0" smtClean="0">
                            <a:solidFill>
                              <a:schemeClr val="accent1"/>
                            </a:solidFill>
                            <a:latin typeface="Cambria Math" panose="02040503050406030204" pitchFamily="18" charset="0"/>
                          </a:rPr>
                          <m:t>2</m:t>
                        </m:r>
                      </m:sup>
                    </m:sSup>
                  </m:oMath>
                </a14:m>
                <a:endParaRPr lang="en-US" sz="2000" dirty="0">
                  <a:solidFill>
                    <a:schemeClr val="accent1"/>
                  </a:solidFill>
                </a:endParaRPr>
              </a:p>
              <a:p>
                <a:pPr lvl="0"/>
                <a14:m>
                  <m:oMath xmlns:m="http://schemas.openxmlformats.org/officeDocument/2006/math">
                    <m:d>
                      <m:dPr>
                        <m:ctrlPr>
                          <a:rPr lang="en-US" sz="2000" i="1" dirty="0" smtClean="0">
                            <a:solidFill>
                              <a:schemeClr val="accent1"/>
                            </a:solidFill>
                            <a:latin typeface="Cambria Math" panose="02040503050406030204" pitchFamily="18" charset="0"/>
                          </a:rPr>
                        </m:ctrlPr>
                      </m:dPr>
                      <m:e>
                        <m:r>
                          <a:rPr lang="en-US" sz="2000" i="1" dirty="0" smtClean="0">
                            <a:solidFill>
                              <a:schemeClr val="accent1"/>
                            </a:solidFill>
                            <a:latin typeface="Cambria Math" panose="02040503050406030204" pitchFamily="18" charset="0"/>
                          </a:rPr>
                          <m:t>𝑥</m:t>
                        </m:r>
                        <m:r>
                          <a:rPr lang="en-US" sz="2000" i="1" dirty="0" smtClean="0">
                            <a:solidFill>
                              <a:schemeClr val="accent1"/>
                            </a:solidFill>
                            <a:latin typeface="Cambria Math" panose="02040503050406030204" pitchFamily="18" charset="0"/>
                          </a:rPr>
                          <m:t>+</m:t>
                        </m:r>
                        <m:f>
                          <m:fPr>
                            <m:ctrlPr>
                              <a:rPr lang="en-US" sz="2000" b="0" i="1" dirty="0" smtClean="0">
                                <a:solidFill>
                                  <a:schemeClr val="accent1"/>
                                </a:solidFill>
                                <a:latin typeface="Cambria Math" panose="02040503050406030204" pitchFamily="18" charset="0"/>
                              </a:rPr>
                            </m:ctrlPr>
                          </m:fPr>
                          <m:num>
                            <m:r>
                              <a:rPr lang="en-US" sz="2000" b="0" i="1" dirty="0" smtClean="0">
                                <a:solidFill>
                                  <a:schemeClr val="accent1"/>
                                </a:solidFill>
                                <a:latin typeface="Cambria Math" panose="02040503050406030204" pitchFamily="18" charset="0"/>
                              </a:rPr>
                              <m:t>3</m:t>
                            </m:r>
                          </m:num>
                          <m:den>
                            <m:r>
                              <a:rPr lang="en-US" sz="2000" b="0" i="1" dirty="0" smtClean="0">
                                <a:solidFill>
                                  <a:schemeClr val="accent1"/>
                                </a:solidFill>
                                <a:latin typeface="Cambria Math" panose="02040503050406030204" pitchFamily="18" charset="0"/>
                              </a:rPr>
                              <m:t>4</m:t>
                            </m:r>
                          </m:den>
                        </m:f>
                      </m:e>
                    </m:d>
                    <m:r>
                      <a:rPr lang="en-US" sz="2000" i="1" baseline="30000" dirty="0">
                        <a:solidFill>
                          <a:schemeClr val="accent1"/>
                        </a:solidFill>
                        <a:latin typeface="Cambria Math" panose="02040503050406030204" pitchFamily="18" charset="0"/>
                      </a:rPr>
                      <m:t>2</m:t>
                    </m:r>
                    <m:r>
                      <a:rPr lang="en-US" sz="2000" i="1" dirty="0">
                        <a:solidFill>
                          <a:schemeClr val="accent1"/>
                        </a:solidFill>
                        <a:latin typeface="Cambria Math" panose="02040503050406030204" pitchFamily="18" charset="0"/>
                      </a:rPr>
                      <m:t> =</m:t>
                    </m:r>
                    <m:r>
                      <a:rPr lang="en-US" sz="2000" b="0" i="1" dirty="0" smtClean="0">
                        <a:solidFill>
                          <a:schemeClr val="accent1"/>
                        </a:solidFill>
                        <a:latin typeface="Cambria Math" panose="02040503050406030204" pitchFamily="18" charset="0"/>
                      </a:rPr>
                      <m:t>7+</m:t>
                    </m:r>
                    <m:f>
                      <m:fPr>
                        <m:ctrlPr>
                          <a:rPr lang="en-US" sz="2000" b="0" i="1" dirty="0" smtClean="0">
                            <a:solidFill>
                              <a:schemeClr val="accent1"/>
                            </a:solidFill>
                            <a:latin typeface="Cambria Math" panose="02040503050406030204" pitchFamily="18" charset="0"/>
                          </a:rPr>
                        </m:ctrlPr>
                      </m:fPr>
                      <m:num>
                        <m:r>
                          <a:rPr lang="en-US" sz="2000" b="0" i="1" dirty="0" smtClean="0">
                            <a:solidFill>
                              <a:schemeClr val="accent1"/>
                            </a:solidFill>
                            <a:latin typeface="Cambria Math" panose="02040503050406030204" pitchFamily="18" charset="0"/>
                          </a:rPr>
                          <m:t>9</m:t>
                        </m:r>
                      </m:num>
                      <m:den>
                        <m:r>
                          <a:rPr lang="en-US" sz="2000" b="0" i="1" dirty="0" smtClean="0">
                            <a:solidFill>
                              <a:schemeClr val="accent1"/>
                            </a:solidFill>
                            <a:latin typeface="Cambria Math" panose="02040503050406030204" pitchFamily="18" charset="0"/>
                          </a:rPr>
                          <m:t>16</m:t>
                        </m:r>
                      </m:den>
                    </m:f>
                  </m:oMath>
                </a14:m>
                <a:endParaRPr lang="en-US" sz="2000" b="0" i="1" dirty="0">
                  <a:solidFill>
                    <a:schemeClr val="accent1"/>
                  </a:solidFill>
                  <a:latin typeface="Cambria Math" panose="02040503050406030204" pitchFamily="18" charset="0"/>
                </a:endParaRPr>
              </a:p>
              <a:p>
                <a:pPr lvl="0"/>
                <a:endParaRPr lang="en-US" sz="2000" dirty="0"/>
              </a:p>
              <a:p>
                <a:pPr lvl="0"/>
                <a:endParaRPr lang="en-US" sz="2000" b="1" baseline="30000"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blipFill>
                <a:blip r:embed="rId6"/>
                <a:stretch>
                  <a:fillRect l="-2439" t="-3950" r="-5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half" idx="2"/>
              </p:nvPr>
            </p:nvSpPr>
            <p:spPr/>
            <p:txBody>
              <a:bodyPr>
                <a:normAutofit fontScale="92500" lnSpcReduction="20000"/>
              </a:bodyPr>
              <a:lstStyle/>
              <a:p>
                <a:pPr lvl="1"/>
                <a14:m>
                  <m:oMath xmlns:m="http://schemas.openxmlformats.org/officeDocument/2006/math">
                    <m:sSup>
                      <m:sSupPr>
                        <m:ctrlPr>
                          <a:rPr lang="en-US" i="1" dirty="0" smtClean="0">
                            <a:solidFill>
                              <a:schemeClr val="accent1"/>
                            </a:solidFill>
                            <a:latin typeface="Cambria Math" panose="02040503050406030204" pitchFamily="18" charset="0"/>
                          </a:rPr>
                        </m:ctrlPr>
                      </m:sSupPr>
                      <m:e>
                        <m:d>
                          <m:dPr>
                            <m:ctrlPr>
                              <a:rPr lang="en-US" i="1" dirty="0">
                                <a:solidFill>
                                  <a:schemeClr val="accent1"/>
                                </a:solidFill>
                                <a:latin typeface="Cambria Math" panose="02040503050406030204" pitchFamily="18" charset="0"/>
                              </a:rPr>
                            </m:ctrlPr>
                          </m:dPr>
                          <m:e>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3</m:t>
                                </m:r>
                              </m:num>
                              <m:den>
                                <m:r>
                                  <a:rPr lang="en-US" i="1" dirty="0">
                                    <a:solidFill>
                                      <a:schemeClr val="accent1"/>
                                    </a:solidFill>
                                    <a:latin typeface="Cambria Math" panose="02040503050406030204" pitchFamily="18" charset="0"/>
                                  </a:rPr>
                                  <m:t>4</m:t>
                                </m:r>
                              </m:den>
                            </m:f>
                          </m:e>
                        </m:d>
                      </m:e>
                      <m:sup>
                        <m:r>
                          <a:rPr lang="en-US" i="1" dirty="0">
                            <a:solidFill>
                              <a:schemeClr val="accent1"/>
                            </a:solidFill>
                            <a:latin typeface="Cambria Math" panose="02040503050406030204" pitchFamily="18" charset="0"/>
                          </a:rPr>
                          <m:t>2</m:t>
                        </m:r>
                      </m:sup>
                    </m:sSup>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121</m:t>
                        </m:r>
                      </m:num>
                      <m:den>
                        <m:r>
                          <a:rPr lang="en-US" i="1" dirty="0">
                            <a:solidFill>
                              <a:schemeClr val="accent1"/>
                            </a:solidFill>
                            <a:latin typeface="Cambria Math" panose="02040503050406030204" pitchFamily="18" charset="0"/>
                          </a:rPr>
                          <m:t>16</m:t>
                        </m:r>
                      </m:den>
                    </m:f>
                  </m:oMath>
                </a14:m>
                <a:endParaRPr lang="en-US" i="1" dirty="0">
                  <a:solidFill>
                    <a:schemeClr val="accent1"/>
                  </a:solidFill>
                  <a:latin typeface="Cambria Math" panose="02040503050406030204" pitchFamily="18" charset="0"/>
                </a:endParaRPr>
              </a:p>
              <a:p>
                <a:pPr lvl="1"/>
                <a14:m>
                  <m:oMath xmlns:m="http://schemas.openxmlformats.org/officeDocument/2006/math">
                    <m:r>
                      <a:rPr lang="en-US" i="1" dirty="0" smtClean="0">
                        <a:solidFill>
                          <a:schemeClr val="accent1"/>
                        </a:solidFill>
                        <a:latin typeface="Cambria Math" panose="02040503050406030204" pitchFamily="18" charset="0"/>
                      </a:rPr>
                      <m:t>𝑥</m:t>
                    </m:r>
                    <m:r>
                      <a:rPr lang="en-US" i="1" dirty="0" smtClean="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3</m:t>
                        </m:r>
                      </m:num>
                      <m:den>
                        <m:r>
                          <a:rPr lang="en-US" i="1" dirty="0">
                            <a:solidFill>
                              <a:schemeClr val="accent1"/>
                            </a:solidFill>
                            <a:latin typeface="Cambria Math" panose="02040503050406030204" pitchFamily="18" charset="0"/>
                          </a:rPr>
                          <m:t>4</m:t>
                        </m:r>
                      </m:den>
                    </m:f>
                    <m:r>
                      <a:rPr lang="en-US" i="1" dirty="0">
                        <a:solidFill>
                          <a:schemeClr val="accent1"/>
                        </a:solidFill>
                        <a:latin typeface="Cambria Math" panose="02040503050406030204" pitchFamily="18" charset="0"/>
                      </a:rPr>
                      <m:t>=±</m:t>
                    </m:r>
                    <m:rad>
                      <m:radPr>
                        <m:degHide m:val="on"/>
                        <m:ctrlPr>
                          <a:rPr lang="en-US" i="1" dirty="0">
                            <a:solidFill>
                              <a:schemeClr val="accent1"/>
                            </a:solidFill>
                            <a:latin typeface="Cambria Math" panose="02040503050406030204" pitchFamily="18" charset="0"/>
                          </a:rPr>
                        </m:ctrlPr>
                      </m:radPr>
                      <m:deg/>
                      <m:e>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121</m:t>
                            </m:r>
                          </m:num>
                          <m:den>
                            <m:r>
                              <a:rPr lang="en-US" i="1" dirty="0">
                                <a:solidFill>
                                  <a:schemeClr val="accent1"/>
                                </a:solidFill>
                                <a:latin typeface="Cambria Math" panose="02040503050406030204" pitchFamily="18" charset="0"/>
                              </a:rPr>
                              <m:t>16</m:t>
                            </m:r>
                          </m:den>
                        </m:f>
                      </m:e>
                    </m:rad>
                  </m:oMath>
                </a14:m>
                <a:endParaRPr lang="en-US" dirty="0">
                  <a:solidFill>
                    <a:schemeClr val="accent1"/>
                  </a:solidFill>
                  <a:latin typeface="Calibri"/>
                </a:endParaRPr>
              </a:p>
              <a:p>
                <a:pPr lvl="1"/>
                <a14:m>
                  <m:oMath xmlns:m="http://schemas.openxmlformats.org/officeDocument/2006/math">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3</m:t>
                        </m:r>
                      </m:num>
                      <m:den>
                        <m:r>
                          <a:rPr lang="en-US" i="1" dirty="0">
                            <a:solidFill>
                              <a:schemeClr val="accent1"/>
                            </a:solidFill>
                            <a:latin typeface="Cambria Math" panose="02040503050406030204" pitchFamily="18" charset="0"/>
                          </a:rPr>
                          <m:t>4</m:t>
                        </m:r>
                      </m:den>
                    </m:f>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11</m:t>
                        </m:r>
                      </m:num>
                      <m:den>
                        <m:r>
                          <a:rPr lang="en-US" i="1" dirty="0">
                            <a:solidFill>
                              <a:schemeClr val="accent1"/>
                            </a:solidFill>
                            <a:latin typeface="Cambria Math" panose="02040503050406030204" pitchFamily="18" charset="0"/>
                          </a:rPr>
                          <m:t>4</m:t>
                        </m:r>
                      </m:den>
                    </m:f>
                  </m:oMath>
                </a14:m>
                <a:endParaRPr lang="en-US" dirty="0">
                  <a:solidFill>
                    <a:schemeClr val="accent1"/>
                  </a:solidFill>
                </a:endParaRPr>
              </a:p>
              <a:p>
                <a:pPr lvl="1"/>
                <a14:m>
                  <m:oMath xmlns:m="http://schemas.openxmlformats.org/officeDocument/2006/math">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3</m:t>
                        </m:r>
                      </m:num>
                      <m:den>
                        <m:r>
                          <a:rPr lang="en-US" i="1" dirty="0">
                            <a:solidFill>
                              <a:schemeClr val="accent1"/>
                            </a:solidFill>
                            <a:latin typeface="Cambria Math" panose="02040503050406030204" pitchFamily="18" charset="0"/>
                          </a:rPr>
                          <m:t>4</m:t>
                        </m:r>
                      </m:den>
                    </m:f>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11</m:t>
                        </m:r>
                      </m:num>
                      <m:den>
                        <m:r>
                          <a:rPr lang="en-US" i="1" dirty="0">
                            <a:solidFill>
                              <a:schemeClr val="accent1"/>
                            </a:solidFill>
                            <a:latin typeface="Cambria Math" panose="02040503050406030204" pitchFamily="18" charset="0"/>
                          </a:rPr>
                          <m:t>4</m:t>
                        </m:r>
                      </m:den>
                    </m:f>
                  </m:oMath>
                </a14:m>
                <a:endParaRPr lang="en-US" dirty="0">
                  <a:solidFill>
                    <a:schemeClr val="accent1"/>
                  </a:solidFill>
                </a:endParaRPr>
              </a:p>
              <a:p>
                <a:pPr lvl="1"/>
                <a14:m>
                  <m:oMath xmlns:m="http://schemas.openxmlformats.org/officeDocument/2006/math">
                    <m:r>
                      <a:rPr lang="en-US" i="1" dirty="0" smtClean="0">
                        <a:solidFill>
                          <a:schemeClr val="accent1"/>
                        </a:solidFill>
                        <a:latin typeface="Cambria Math" panose="02040503050406030204" pitchFamily="18" charset="0"/>
                      </a:rPr>
                      <m:t>𝑥</m:t>
                    </m:r>
                    <m:r>
                      <a:rPr lang="en-US" i="1" dirty="0" smtClean="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8</m:t>
                        </m:r>
                      </m:num>
                      <m:den>
                        <m:r>
                          <a:rPr lang="en-US" i="1" dirty="0">
                            <a:solidFill>
                              <a:schemeClr val="accent1"/>
                            </a:solidFill>
                            <a:latin typeface="Cambria Math" panose="02040503050406030204" pitchFamily="18" charset="0"/>
                          </a:rPr>
                          <m:t>4</m:t>
                        </m:r>
                      </m:den>
                    </m:f>
                    <m:r>
                      <a:rPr lang="en-US" i="1" dirty="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𝟐</m:t>
                    </m:r>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rPr>
                      <m:t>𝑎𝑛𝑑</m:t>
                    </m:r>
                    <m:f>
                      <m:fPr>
                        <m:ctrlPr>
                          <a:rPr lang="en-US" i="1" dirty="0">
                            <a:solidFill>
                              <a:schemeClr val="accent1"/>
                            </a:solidFill>
                            <a:latin typeface="Cambria Math" panose="02040503050406030204" pitchFamily="18" charset="0"/>
                          </a:rPr>
                        </m:ctrlPr>
                      </m:fPr>
                      <m:num>
                        <m:r>
                          <a:rPr lang="en-US" b="0" i="1" dirty="0" smtClean="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14</m:t>
                        </m:r>
                      </m:num>
                      <m:den>
                        <m:r>
                          <a:rPr lang="en-US" i="1" dirty="0">
                            <a:solidFill>
                              <a:schemeClr val="accent1"/>
                            </a:solidFill>
                            <a:latin typeface="Cambria Math" panose="02040503050406030204" pitchFamily="18" charset="0"/>
                          </a:rPr>
                          <m:t>4</m:t>
                        </m:r>
                      </m:den>
                    </m:f>
                    <m:r>
                      <a:rPr lang="en-US" i="1" dirty="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m:t>
                    </m:r>
                    <m:f>
                      <m:fPr>
                        <m:ctrlPr>
                          <a:rPr lang="en-US" b="1" i="1" dirty="0" smtClean="0">
                            <a:solidFill>
                              <a:schemeClr val="accent1"/>
                            </a:solidFill>
                            <a:latin typeface="Cambria Math" panose="02040503050406030204" pitchFamily="18" charset="0"/>
                          </a:rPr>
                        </m:ctrlPr>
                      </m:fPr>
                      <m:num>
                        <m:r>
                          <a:rPr lang="en-US" b="1" i="1" dirty="0">
                            <a:solidFill>
                              <a:schemeClr val="accent1"/>
                            </a:solidFill>
                            <a:latin typeface="Cambria Math" panose="02040503050406030204" pitchFamily="18" charset="0"/>
                          </a:rPr>
                          <m:t>𝟕</m:t>
                        </m:r>
                      </m:num>
                      <m:den>
                        <m:r>
                          <a:rPr lang="en-US" b="1" i="1" dirty="0">
                            <a:solidFill>
                              <a:schemeClr val="accent1"/>
                            </a:solidFill>
                            <a:latin typeface="Cambria Math" panose="02040503050406030204" pitchFamily="18" charset="0"/>
                          </a:rPr>
                          <m:t>𝟐</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blipFill>
                <a:blip r:embed="rId7"/>
                <a:stretch>
                  <a:fillRect/>
                </a:stretch>
              </a:blipFill>
            </p:spPr>
            <p:txBody>
              <a:bodyPr/>
              <a:lstStyle/>
              <a:p>
                <a:r>
                  <a:rPr lang="en-US">
                    <a:noFill/>
                  </a:rPr>
                  <a:t> </a:t>
                </a:r>
              </a:p>
            </p:txBody>
          </p:sp>
        </mc:Fallback>
      </mc:AlternateContent>
      <p:grpSp>
        <p:nvGrpSpPr>
          <p:cNvPr id="8" name="Group 7"/>
          <p:cNvGrpSpPr/>
          <p:nvPr/>
        </p:nvGrpSpPr>
        <p:grpSpPr>
          <a:xfrm>
            <a:off x="3352800" y="1650039"/>
            <a:ext cx="1634984" cy="2944583"/>
            <a:chOff x="4001802" y="2060870"/>
            <a:chExt cx="4786837" cy="1803252"/>
          </a:xfrm>
        </p:grpSpPr>
        <p:sp>
          <p:nvSpPr>
            <p:cNvPr id="4" name="Rectangle 3"/>
            <p:cNvSpPr/>
            <p:nvPr/>
          </p:nvSpPr>
          <p:spPr>
            <a:xfrm>
              <a:off x="5588240" y="2060870"/>
              <a:ext cx="3200399"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4001802" y="2590800"/>
                  <a:ext cx="1408401" cy="2827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4</m:t>
                        </m:r>
                        <m:r>
                          <a:rPr lang="en-US" sz="2400" i="1" dirty="0" smtClean="0">
                            <a:latin typeface="Cambria Math" panose="02040503050406030204" pitchFamily="18" charset="0"/>
                          </a:rPr>
                          <m:t>𝑥</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001802" y="2590800"/>
                  <a:ext cx="1408401" cy="282722"/>
                </a:xfrm>
                <a:prstGeom prst="rect">
                  <a:avLst/>
                </a:prstGeom>
                <a:blipFill>
                  <a:blip r:embed="rId8"/>
                  <a:stretch>
                    <a:fillRect l="-2532" r="-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86404" y="3581400"/>
                  <a:ext cx="3200396" cy="2827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2</m:t>
                        </m:r>
                        <m:r>
                          <a:rPr lang="en-US" sz="2400" b="0" i="1" dirty="0" smtClean="0">
                            <a:latin typeface="Cambria Math" panose="02040503050406030204" pitchFamily="18" charset="0"/>
                          </a:rPr>
                          <m:t>𝑥</m:t>
                        </m:r>
                        <m:r>
                          <a:rPr lang="en-US" sz="2400" b="0" i="1" dirty="0" smtClean="0">
                            <a:latin typeface="Cambria Math" panose="02040503050406030204" pitchFamily="18" charset="0"/>
                          </a:rPr>
                          <m:t>+3</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486404" y="3581400"/>
                  <a:ext cx="3200396" cy="282722"/>
                </a:xfrm>
                <a:prstGeom prst="rect">
                  <a:avLst/>
                </a:prstGeom>
                <a:blipFill>
                  <a:blip r:embed="rId9"/>
                  <a:stretch>
                    <a:fillRect/>
                  </a:stretch>
                </a:blipFill>
              </p:spPr>
              <p:txBody>
                <a:bodyPr/>
                <a:lstStyle/>
                <a:p>
                  <a:r>
                    <a:rPr lang="en-US">
                      <a:noFill/>
                    </a:rPr>
                    <a:t> </a:t>
                  </a:r>
                </a:p>
              </p:txBody>
            </p:sp>
          </mc:Fallback>
        </mc:AlternateContent>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build="p"/>
    </p:bldLst>
  </p:timing>
  <p:extLst mod="1"/>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Complete the Square</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Autofit/>
              </a:bodyPr>
              <a:lstStyle/>
              <a:p>
                <a:r>
                  <a:rPr lang="en-US" sz="1800" dirty="0"/>
                  <a:t>Writing quadratic functions in Vertex Form</a:t>
                </a:r>
              </a:p>
              <a:p>
                <a:pPr lvl="0"/>
                <a14:m>
                  <m:oMath xmlns:m="http://schemas.openxmlformats.org/officeDocument/2006/math">
                    <m:r>
                      <a:rPr lang="en-US" sz="1800" i="1" dirty="0">
                        <a:latin typeface="Cambria Math" panose="02040503050406030204" pitchFamily="18" charset="0"/>
                      </a:rPr>
                      <m:t>𝑦</m:t>
                    </m:r>
                    <m:r>
                      <a:rPr lang="en-US" sz="1800" i="1" dirty="0">
                        <a:latin typeface="Cambria Math" panose="02040503050406030204" pitchFamily="18" charset="0"/>
                      </a:rPr>
                      <m:t>=</m:t>
                    </m:r>
                    <m:r>
                      <a:rPr lang="en-US" sz="1800" i="1" dirty="0">
                        <a:latin typeface="Cambria Math" panose="02040503050406030204" pitchFamily="18" charset="0"/>
                      </a:rPr>
                      <m:t>𝑎</m:t>
                    </m:r>
                    <m:sSup>
                      <m:sSupPr>
                        <m:ctrlPr>
                          <a:rPr lang="en-US" sz="1800" i="1" dirty="0">
                            <a:latin typeface="Cambria Math" panose="02040503050406030204" pitchFamily="18" charset="0"/>
                          </a:rPr>
                        </m:ctrlPr>
                      </m:sSupPr>
                      <m:e>
                        <m:d>
                          <m:dPr>
                            <m:ctrlPr>
                              <a:rPr lang="en-US" sz="1800" i="1" dirty="0">
                                <a:latin typeface="Cambria Math" panose="02040503050406030204" pitchFamily="18" charset="0"/>
                              </a:rPr>
                            </m:ctrlPr>
                          </m:dPr>
                          <m:e>
                            <m:r>
                              <a:rPr lang="en-US" sz="1800" i="1" dirty="0">
                                <a:latin typeface="Cambria Math" panose="02040503050406030204" pitchFamily="18" charset="0"/>
                              </a:rPr>
                              <m:t>𝑥</m:t>
                            </m:r>
                            <m:r>
                              <a:rPr lang="en-US" sz="1800" i="1" dirty="0">
                                <a:latin typeface="Cambria Math" panose="02040503050406030204" pitchFamily="18" charset="0"/>
                              </a:rPr>
                              <m:t>−</m:t>
                            </m:r>
                            <m:r>
                              <a:rPr lang="en-US" sz="1800" i="1" dirty="0">
                                <a:latin typeface="Cambria Math" panose="02040503050406030204" pitchFamily="18" charset="0"/>
                              </a:rPr>
                              <m:t>h</m:t>
                            </m:r>
                          </m:e>
                        </m:d>
                      </m:e>
                      <m:sup>
                        <m:r>
                          <a:rPr lang="en-US" sz="1800" i="1" dirty="0">
                            <a:latin typeface="Cambria Math" panose="02040503050406030204" pitchFamily="18" charset="0"/>
                          </a:rPr>
                          <m:t>2</m:t>
                        </m:r>
                      </m:sup>
                    </m:sSup>
                    <m:r>
                      <a:rPr lang="en-US" sz="1800" i="1" dirty="0">
                        <a:latin typeface="Cambria Math" panose="02040503050406030204" pitchFamily="18" charset="0"/>
                      </a:rPr>
                      <m:t>+</m:t>
                    </m:r>
                    <m:r>
                      <a:rPr lang="en-US" sz="1800" i="1" dirty="0">
                        <a:latin typeface="Cambria Math" panose="02040503050406030204" pitchFamily="18" charset="0"/>
                      </a:rPr>
                      <m:t>𝑘</m:t>
                    </m:r>
                  </m:oMath>
                </a14:m>
                <a:endParaRPr lang="en-US" sz="1800" dirty="0"/>
              </a:p>
              <a:p>
                <a:pPr lvl="1"/>
                <a14:m>
                  <m:oMath xmlns:m="http://schemas.openxmlformats.org/officeDocument/2006/math">
                    <m:d>
                      <m:dPr>
                        <m:ctrlPr>
                          <a:rPr lang="en-US" sz="1600" i="1" dirty="0">
                            <a:latin typeface="Cambria Math" panose="02040503050406030204" pitchFamily="18" charset="0"/>
                          </a:rPr>
                        </m:ctrlPr>
                      </m:dPr>
                      <m:e>
                        <m:r>
                          <a:rPr lang="en-US" sz="1600" i="1" dirty="0">
                            <a:latin typeface="Cambria Math" panose="02040503050406030204" pitchFamily="18" charset="0"/>
                          </a:rPr>
                          <m:t>h</m:t>
                        </m:r>
                        <m:r>
                          <a:rPr lang="en-US" sz="1600" i="1" dirty="0">
                            <a:latin typeface="Cambria Math" panose="02040503050406030204" pitchFamily="18" charset="0"/>
                          </a:rPr>
                          <m:t>, </m:t>
                        </m:r>
                        <m:r>
                          <a:rPr lang="en-US" sz="1600" i="1" dirty="0">
                            <a:latin typeface="Cambria Math" panose="02040503050406030204" pitchFamily="18" charset="0"/>
                          </a:rPr>
                          <m:t>𝑘</m:t>
                        </m:r>
                      </m:e>
                    </m:d>
                  </m:oMath>
                </a14:m>
                <a:r>
                  <a:rPr lang="en-US" sz="1600" dirty="0"/>
                  <a:t> is the vertex</a:t>
                </a:r>
              </a:p>
              <a:p>
                <a:pPr marL="457200" lvl="0" indent="-457200">
                  <a:buFont typeface="+mj-lt"/>
                  <a:buAutoNum type="arabicPeriod"/>
                </a:pPr>
                <a:r>
                  <a:rPr lang="en-US" sz="1800" dirty="0"/>
                  <a:t>Start with standard form</a:t>
                </a:r>
              </a:p>
              <a:p>
                <a:pPr marL="457200" lvl="0" indent="-457200">
                  <a:buFont typeface="+mj-lt"/>
                  <a:buAutoNum type="arabicPeriod"/>
                </a:pPr>
                <a:r>
                  <a:rPr lang="en-US" sz="1800" dirty="0"/>
                  <a:t>Group the terms with the </a:t>
                </a:r>
                <a:r>
                  <a:rPr lang="en-US" sz="1800" i="1" dirty="0"/>
                  <a:t>x</a:t>
                </a:r>
              </a:p>
              <a:p>
                <a:pPr marL="457200" lvl="0" indent="-457200">
                  <a:buFont typeface="+mj-lt"/>
                  <a:buAutoNum type="arabicPeriod"/>
                </a:pPr>
                <a:r>
                  <a:rPr lang="en-US" sz="1800" dirty="0"/>
                  <a:t>Factor out any number in front of the </a:t>
                </a:r>
                <a:r>
                  <a:rPr lang="en-US" sz="1800" i="1" dirty="0"/>
                  <a:t>x</a:t>
                </a:r>
                <a:r>
                  <a:rPr lang="en-US" sz="1800" baseline="30000" dirty="0"/>
                  <a:t>2</a:t>
                </a:r>
              </a:p>
              <a:p>
                <a:pPr marL="457200" lvl="0" indent="-457200">
                  <a:buFont typeface="+mj-lt"/>
                  <a:buAutoNum type="arabicPeriod"/>
                </a:pPr>
                <a:r>
                  <a:rPr lang="en-US" sz="1800" dirty="0"/>
                  <a:t>Add </a:t>
                </a:r>
                <a14:m>
                  <m:oMath xmlns:m="http://schemas.openxmlformats.org/officeDocument/2006/math">
                    <m:sSup>
                      <m:sSupPr>
                        <m:ctrlPr>
                          <a:rPr lang="en-US" sz="1800" i="1" dirty="0">
                            <a:latin typeface="Cambria Math" panose="02040503050406030204" pitchFamily="18" charset="0"/>
                          </a:rPr>
                        </m:ctrlPr>
                      </m:sSupPr>
                      <m:e>
                        <m:d>
                          <m:dPr>
                            <m:ctrlPr>
                              <a:rPr lang="en-US" sz="1800" i="1" dirty="0">
                                <a:latin typeface="Cambria Math" panose="02040503050406030204" pitchFamily="18" charset="0"/>
                              </a:rPr>
                            </m:ctrlPr>
                          </m:dPr>
                          <m:e>
                            <m:f>
                              <m:fPr>
                                <m:ctrlPr>
                                  <a:rPr lang="en-US" sz="1800" i="1" dirty="0">
                                    <a:latin typeface="Cambria Math" panose="02040503050406030204" pitchFamily="18" charset="0"/>
                                  </a:rPr>
                                </m:ctrlPr>
                              </m:fPr>
                              <m:num>
                                <m:r>
                                  <a:rPr lang="en-US" sz="1800" i="1" dirty="0">
                                    <a:latin typeface="Cambria Math" panose="02040503050406030204" pitchFamily="18" charset="0"/>
                                  </a:rPr>
                                  <m:t>𝑏</m:t>
                                </m:r>
                              </m:num>
                              <m:den>
                                <m:r>
                                  <a:rPr lang="en-US" sz="1800" i="1" dirty="0">
                                    <a:latin typeface="Cambria Math" panose="02040503050406030204" pitchFamily="18" charset="0"/>
                                  </a:rPr>
                                  <m:t>2</m:t>
                                </m:r>
                              </m:den>
                            </m:f>
                          </m:e>
                        </m:d>
                      </m:e>
                      <m:sup>
                        <m:r>
                          <a:rPr lang="en-US" sz="1800" i="1" dirty="0">
                            <a:latin typeface="Cambria Math" panose="02040503050406030204" pitchFamily="18" charset="0"/>
                          </a:rPr>
                          <m:t>2</m:t>
                        </m:r>
                      </m:sup>
                    </m:sSup>
                  </m:oMath>
                </a14:m>
                <a:r>
                  <a:rPr lang="en-US" sz="1800" dirty="0"/>
                  <a:t> to both sides (inside the group on the right)</a:t>
                </a:r>
              </a:p>
              <a:p>
                <a:pPr marL="457200" lvl="0" indent="-457200">
                  <a:buFont typeface="+mj-lt"/>
                  <a:buAutoNum type="arabicPeriod"/>
                </a:pPr>
                <a:r>
                  <a:rPr lang="en-US" sz="1800" dirty="0"/>
                  <a:t>Rewrite as a perfect square</a:t>
                </a:r>
              </a:p>
              <a:p>
                <a:pPr marL="457200" lvl="0" indent="-457200">
                  <a:buFont typeface="+mj-lt"/>
                  <a:buAutoNum type="arabicPeriod"/>
                </a:pPr>
                <a:r>
                  <a:rPr lang="en-US" sz="1800" dirty="0"/>
                  <a:t>Subtract to get the y by itself</a:t>
                </a:r>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949" t="-1257" b="-12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70000" lnSpcReduction="20000"/>
              </a:bodyPr>
              <a:lstStyle/>
              <a:p>
                <a:pPr marL="457200" lvl="1" indent="-457200">
                  <a:buSzPct val="100000"/>
                  <a:buFont typeface="+mj-lt"/>
                  <a:buAutoNum type="arabicPeriod"/>
                </a:pPr>
                <a:endParaRPr lang="en-US" i="1" dirty="0">
                  <a:latin typeface="Cambria Math" panose="02040503050406030204" pitchFamily="18" charset="0"/>
                </a:endParaRPr>
              </a:p>
              <a:p>
                <a:pPr marL="457200" lvl="1" indent="-457200">
                  <a:buSzPct val="100000"/>
                  <a:buFont typeface="+mj-lt"/>
                  <a:buAutoNum type="arabicPeriod"/>
                </a:pPr>
                <a:endParaRPr lang="en-US" i="1" dirty="0">
                  <a:latin typeface="Cambria Math" panose="02040503050406030204" pitchFamily="18" charset="0"/>
                </a:endParaRPr>
              </a:p>
              <a:p>
                <a:pPr marL="457200" lvl="1" indent="-457200">
                  <a:buSzPct val="100000"/>
                  <a:buFont typeface="+mj-lt"/>
                  <a:buAutoNum type="arabicPeriod"/>
                </a:pPr>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=2</m:t>
                    </m:r>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2</m:t>
                        </m:r>
                      </m:sup>
                    </m:sSup>
                    <m:r>
                      <a:rPr lang="en-US" i="1" dirty="0">
                        <a:latin typeface="Cambria Math" panose="02040503050406030204" pitchFamily="18" charset="0"/>
                      </a:rPr>
                      <m:t>+12</m:t>
                    </m:r>
                    <m:r>
                      <a:rPr lang="en-US" i="1" dirty="0">
                        <a:latin typeface="Cambria Math" panose="02040503050406030204" pitchFamily="18" charset="0"/>
                      </a:rPr>
                      <m:t>𝑥</m:t>
                    </m:r>
                    <m:r>
                      <a:rPr lang="en-US" i="1" dirty="0">
                        <a:latin typeface="Cambria Math" panose="02040503050406030204" pitchFamily="18" charset="0"/>
                      </a:rPr>
                      <m:t>+16</m:t>
                    </m:r>
                  </m:oMath>
                </a14:m>
                <a:endParaRPr lang="en-US" i="1" dirty="0"/>
              </a:p>
              <a:p>
                <a:pPr marL="457200" lvl="1" indent="-457200">
                  <a:buSzPct val="100000"/>
                  <a:buFont typeface="+mj-lt"/>
                  <a:buAutoNum type="arabicPeriod"/>
                </a:pPr>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2</m:t>
                        </m:r>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2</m:t>
                            </m:r>
                          </m:sup>
                        </m:sSup>
                        <m:r>
                          <a:rPr lang="en-US" i="1" dirty="0">
                            <a:latin typeface="Cambria Math" panose="02040503050406030204" pitchFamily="18" charset="0"/>
                          </a:rPr>
                          <m:t>+12</m:t>
                        </m:r>
                        <m:r>
                          <a:rPr lang="en-US" i="1" dirty="0">
                            <a:latin typeface="Cambria Math" panose="02040503050406030204" pitchFamily="18" charset="0"/>
                          </a:rPr>
                          <m:t>𝑥</m:t>
                        </m:r>
                      </m:e>
                    </m:d>
                    <m:r>
                      <a:rPr lang="en-US" i="1" dirty="0">
                        <a:latin typeface="Cambria Math" panose="02040503050406030204" pitchFamily="18" charset="0"/>
                      </a:rPr>
                      <m:t>+16</m:t>
                    </m:r>
                  </m:oMath>
                </a14:m>
                <a:endParaRPr lang="en-US" i="1" dirty="0"/>
              </a:p>
              <a:p>
                <a:pPr marL="457200" lvl="1" indent="-457200">
                  <a:buSzPct val="100000"/>
                  <a:buFont typeface="+mj-lt"/>
                  <a:buAutoNum type="arabicPeriod"/>
                </a:pPr>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=2</m:t>
                    </m:r>
                    <m:d>
                      <m:dPr>
                        <m:ctrlPr>
                          <a:rPr lang="en-US" i="1" dirty="0">
                            <a:latin typeface="Cambria Math" panose="02040503050406030204" pitchFamily="18" charset="0"/>
                          </a:rPr>
                        </m:ctrlPr>
                      </m:dPr>
                      <m:e>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2</m:t>
                            </m:r>
                          </m:sup>
                        </m:sSup>
                        <m:r>
                          <a:rPr lang="en-US" i="1" dirty="0">
                            <a:latin typeface="Cambria Math" panose="02040503050406030204" pitchFamily="18" charset="0"/>
                          </a:rPr>
                          <m:t>+6</m:t>
                        </m:r>
                        <m:r>
                          <a:rPr lang="en-US" i="1" dirty="0">
                            <a:latin typeface="Cambria Math" panose="02040503050406030204" pitchFamily="18" charset="0"/>
                          </a:rPr>
                          <m:t>𝑥</m:t>
                        </m:r>
                      </m:e>
                    </m:d>
                    <m:r>
                      <a:rPr lang="en-US" i="1" dirty="0">
                        <a:latin typeface="Cambria Math" panose="02040503050406030204" pitchFamily="18" charset="0"/>
                      </a:rPr>
                      <m:t>+16</m:t>
                    </m:r>
                  </m:oMath>
                </a14:m>
                <a:endParaRPr lang="en-US" i="1" dirty="0"/>
              </a:p>
              <a:p>
                <a:pPr marL="457200" lvl="1" indent="-457200">
                  <a:buSzPct val="100000"/>
                  <a:buFont typeface="+mj-lt"/>
                  <a:buAutoNum type="arabicPeriod"/>
                </a:pPr>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+2</m:t>
                    </m:r>
                    <m:d>
                      <m:dPr>
                        <m:ctrlPr>
                          <a:rPr lang="en-US" i="1" dirty="0">
                            <a:latin typeface="Cambria Math" panose="02040503050406030204" pitchFamily="18" charset="0"/>
                          </a:rPr>
                        </m:ctrlPr>
                      </m:dPr>
                      <m:e>
                        <m:r>
                          <a:rPr lang="en-US" i="1" dirty="0">
                            <a:latin typeface="Cambria Math" panose="02040503050406030204" pitchFamily="18" charset="0"/>
                          </a:rPr>
                          <m:t>9</m:t>
                        </m:r>
                      </m:e>
                    </m:d>
                    <m:r>
                      <a:rPr lang="en-US" i="1" dirty="0">
                        <a:latin typeface="Cambria Math" panose="02040503050406030204" pitchFamily="18" charset="0"/>
                      </a:rPr>
                      <m:t>=2</m:t>
                    </m:r>
                    <m:d>
                      <m:dPr>
                        <m:ctrlPr>
                          <a:rPr lang="en-US" i="1" dirty="0">
                            <a:latin typeface="Cambria Math" panose="02040503050406030204" pitchFamily="18" charset="0"/>
                          </a:rPr>
                        </m:ctrlPr>
                      </m:dPr>
                      <m:e>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2</m:t>
                            </m:r>
                          </m:sup>
                        </m:sSup>
                        <m:r>
                          <a:rPr lang="en-US" i="1" dirty="0">
                            <a:latin typeface="Cambria Math" panose="02040503050406030204" pitchFamily="18" charset="0"/>
                          </a:rPr>
                          <m:t>+6</m:t>
                        </m:r>
                        <m:r>
                          <a:rPr lang="en-US" i="1" dirty="0">
                            <a:latin typeface="Cambria Math" panose="02040503050406030204" pitchFamily="18" charset="0"/>
                          </a:rPr>
                          <m:t>𝑥</m:t>
                        </m:r>
                        <m:r>
                          <a:rPr lang="en-US" i="1" dirty="0">
                            <a:latin typeface="Cambria Math" panose="02040503050406030204" pitchFamily="18" charset="0"/>
                          </a:rPr>
                          <m:t>+9</m:t>
                        </m:r>
                      </m:e>
                    </m:d>
                    <m:r>
                      <a:rPr lang="en-US" i="1" dirty="0">
                        <a:latin typeface="Cambria Math" panose="02040503050406030204" pitchFamily="18" charset="0"/>
                      </a:rPr>
                      <m:t>+16</m:t>
                    </m:r>
                  </m:oMath>
                </a14:m>
                <a:endParaRPr lang="en-US" i="1" dirty="0"/>
              </a:p>
              <a:p>
                <a:pPr marL="457200" lvl="1" indent="-457200">
                  <a:buSzPct val="100000"/>
                  <a:buFont typeface="+mj-lt"/>
                  <a:buAutoNum type="arabicPeriod"/>
                </a:pPr>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+18=2</m:t>
                    </m:r>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panose="02040503050406030204" pitchFamily="18" charset="0"/>
                              </a:rPr>
                              <m:t>𝑥</m:t>
                            </m:r>
                            <m:r>
                              <a:rPr lang="en-US" i="1" dirty="0">
                                <a:latin typeface="Cambria Math" panose="02040503050406030204" pitchFamily="18" charset="0"/>
                              </a:rPr>
                              <m:t>+3</m:t>
                            </m:r>
                          </m:e>
                        </m:d>
                      </m:e>
                      <m:sup>
                        <m:r>
                          <a:rPr lang="en-US" i="1" dirty="0">
                            <a:latin typeface="Cambria Math" panose="02040503050406030204" pitchFamily="18" charset="0"/>
                          </a:rPr>
                          <m:t>2</m:t>
                        </m:r>
                      </m:sup>
                    </m:sSup>
                    <m:r>
                      <a:rPr lang="en-US" i="1" dirty="0">
                        <a:latin typeface="Cambria Math" panose="02040503050406030204" pitchFamily="18" charset="0"/>
                      </a:rPr>
                      <m:t>+16</m:t>
                    </m:r>
                  </m:oMath>
                </a14:m>
                <a:endParaRPr lang="en-US" i="1" dirty="0"/>
              </a:p>
              <a:p>
                <a:pPr marL="457200" lvl="1" indent="-457200">
                  <a:buSzPct val="100000"/>
                  <a:buFont typeface="+mj-lt"/>
                  <a:buAutoNum type="arabicPeriod"/>
                </a:pPr>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=2</m:t>
                    </m:r>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panose="02040503050406030204" pitchFamily="18" charset="0"/>
                              </a:rPr>
                              <m:t>𝑥</m:t>
                            </m:r>
                            <m:r>
                              <a:rPr lang="en-US" i="1" dirty="0">
                                <a:latin typeface="Cambria Math" panose="02040503050406030204" pitchFamily="18" charset="0"/>
                              </a:rPr>
                              <m:t>+3</m:t>
                            </m:r>
                          </m:e>
                        </m:d>
                      </m:e>
                      <m:sup>
                        <m:r>
                          <a:rPr lang="en-US" i="1" dirty="0">
                            <a:latin typeface="Cambria Math" panose="02040503050406030204" pitchFamily="18" charset="0"/>
                          </a:rPr>
                          <m:t>2</m:t>
                        </m:r>
                      </m:sup>
                    </m:sSup>
                    <m:r>
                      <a:rPr lang="en-US" i="1" dirty="0">
                        <a:latin typeface="Cambria Math" panose="02040503050406030204" pitchFamily="18" charset="0"/>
                      </a:rPr>
                      <m:t>−2 </m:t>
                    </m:r>
                  </m:oMath>
                </a14:m>
                <a:endParaRPr lang="en-US" i="1" dirty="0"/>
              </a:p>
              <a:p>
                <a:pPr lvl="1"/>
                <a:r>
                  <a:rPr lang="en-US" dirty="0"/>
                  <a:t>Vertex is at (-3, -2)</a:t>
                </a:r>
              </a:p>
              <a:p>
                <a:pPr lvl="1"/>
                <a:r>
                  <a:rPr lang="en-US" dirty="0"/>
                  <a:t>-2 is the minimum for this function</a:t>
                </a:r>
              </a:p>
              <a:p>
                <a:pPr lvl="1"/>
                <a:r>
                  <a:rPr lang="en-US" dirty="0"/>
                  <a:t>Find the max or min by completing the square to find the vertex</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814" r="-1628"/>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extLst mod="1"/>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4.7 Homework Quiz</a:t>
            </a:r>
            <a:endParaRPr lang="en-US" dirty="0"/>
          </a:p>
        </p:txBody>
      </p:sp>
    </p:spTree>
    <p:extLst>
      <p:ext uri="{BB962C8B-B14F-4D97-AF65-F5344CB8AC3E}">
        <p14:creationId xmlns:p14="http://schemas.microsoft.com/office/powerpoint/2010/main" val="14640809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4.8 Use the Quadratic Formula and the Discriminant</a:t>
            </a:r>
          </a:p>
        </p:txBody>
      </p:sp>
      <p:sp>
        <p:nvSpPr>
          <p:cNvPr id="3" name="Text Placeholder 2"/>
          <p:cNvSpPr>
            <a:spLocks noGrp="1"/>
          </p:cNvSpPr>
          <p:nvPr>
            <p:ph type="body" idx="1"/>
          </p:nvPr>
        </p:nvSpPr>
        <p:spPr/>
        <p:txBody>
          <a:bodyPr/>
          <a:lstStyle/>
          <a:p>
            <a:endParaRPr lang="en-US"/>
          </a:p>
        </p:txBody>
      </p:sp>
      <p:pic>
        <p:nvPicPr>
          <p:cNvPr id="4" name="Fib goes to Satur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4326733"/>
            <a:ext cx="609600" cy="609600"/>
          </a:xfrm>
          <a:prstGeom prst="rect">
            <a:avLst/>
          </a:prstGeom>
        </p:spPr>
      </p:pic>
    </p:spTree>
    <p:extLst>
      <p:ext uri="{BB962C8B-B14F-4D97-AF65-F5344CB8AC3E}">
        <p14:creationId xmlns:p14="http://schemas.microsoft.com/office/powerpoint/2010/main" val="134464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Algebra 2</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58438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4.8 Use the Quadratic Formula and the </a:t>
            </a:r>
            <a:r>
              <a:rPr lang="en-US" dirty="0" err="1"/>
              <a:t>Discriminant</a:t>
            </a:r>
            <a:endParaRPr lang="en-US" dirty="0"/>
          </a:p>
        </p:txBody>
      </p:sp>
      <p:sp>
        <p:nvSpPr>
          <p:cNvPr id="3" name="Content Placeholder 2"/>
          <p:cNvSpPr>
            <a:spLocks noGrp="1"/>
          </p:cNvSpPr>
          <p:nvPr>
            <p:ph idx="1"/>
          </p:nvPr>
        </p:nvSpPr>
        <p:spPr/>
        <p:txBody>
          <a:bodyPr/>
          <a:lstStyle/>
          <a:p>
            <a:r>
              <a:rPr lang="en-US" dirty="0"/>
              <a:t>Completing the square was a long laborious process.  Today we can develop a method to make it quicker.</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4.8 Use the Quadratic Formula and the </a:t>
            </a:r>
            <a:r>
              <a:rPr lang="en-US" dirty="0" err="1"/>
              <a:t>Discriminant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0" y="1200150"/>
                <a:ext cx="4495800" cy="3394472"/>
              </a:xfrm>
            </p:spPr>
            <p:txBody>
              <a:bodyPr>
                <a:normAutofit/>
              </a:bodyPr>
              <a:lstStyle/>
              <a:p>
                <a:r>
                  <a:rPr lang="en-US" sz="2400" dirty="0"/>
                  <a:t>Solve </a:t>
                </a:r>
                <a14:m>
                  <m:oMath xmlns:m="http://schemas.openxmlformats.org/officeDocument/2006/math">
                    <m:r>
                      <a:rPr lang="en-US" sz="2400" i="1" dirty="0" smtClean="0">
                        <a:latin typeface="Cambria Math" panose="02040503050406030204" pitchFamily="18" charset="0"/>
                      </a:rPr>
                      <m:t>𝑎</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𝑥</m:t>
                        </m:r>
                      </m:e>
                      <m:sup>
                        <m:r>
                          <a:rPr lang="en-US" sz="2400" b="0" i="1" dirty="0" smtClean="0">
                            <a:latin typeface="Cambria Math" panose="02040503050406030204" pitchFamily="18" charset="0"/>
                          </a:rPr>
                          <m:t>2</m:t>
                        </m:r>
                      </m:sup>
                    </m:sSup>
                    <m:r>
                      <a:rPr lang="en-US" sz="2400" i="1" dirty="0" smtClean="0">
                        <a:latin typeface="Cambria Math" panose="02040503050406030204" pitchFamily="18" charset="0"/>
                      </a:rPr>
                      <m:t>+</m:t>
                    </m:r>
                    <m:r>
                      <a:rPr lang="en-US" sz="2400" i="1" dirty="0" err="1" smtClean="0">
                        <a:latin typeface="Cambria Math" panose="02040503050406030204" pitchFamily="18" charset="0"/>
                      </a:rPr>
                      <m:t>𝑏𝑥</m:t>
                    </m:r>
                    <m:r>
                      <a:rPr lang="en-US" sz="2400" i="1" dirty="0" smtClean="0">
                        <a:latin typeface="Cambria Math" panose="02040503050406030204" pitchFamily="18" charset="0"/>
                      </a:rPr>
                      <m:t>+</m:t>
                    </m:r>
                    <m:r>
                      <a:rPr lang="en-US" sz="2400" i="1" dirty="0" smtClean="0">
                        <a:latin typeface="Cambria Math" panose="02040503050406030204" pitchFamily="18" charset="0"/>
                      </a:rPr>
                      <m:t>𝑐</m:t>
                    </m:r>
                    <m:r>
                      <a:rPr lang="en-US" sz="2400" i="1" dirty="0" smtClean="0">
                        <a:latin typeface="Cambria Math" panose="02040503050406030204" pitchFamily="18" charset="0"/>
                      </a:rPr>
                      <m:t>=0</m:t>
                    </m:r>
                  </m:oMath>
                </a14:m>
                <a:endParaRPr lang="en-US" sz="2400" dirty="0"/>
              </a:p>
              <a:p>
                <a14:m>
                  <m:oMath xmlns:m="http://schemas.openxmlformats.org/officeDocument/2006/math">
                    <m:r>
                      <a:rPr lang="en-US" sz="2400" i="1" dirty="0" smtClean="0">
                        <a:latin typeface="Cambria Math" panose="02040503050406030204" pitchFamily="18" charset="0"/>
                      </a:rPr>
                      <m:t>𝑎</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𝑥</m:t>
                        </m:r>
                      </m:e>
                      <m:sup>
                        <m:r>
                          <a:rPr lang="en-US" sz="2400" b="0" i="1" dirty="0" smtClean="0">
                            <a:latin typeface="Cambria Math" panose="02040503050406030204" pitchFamily="18" charset="0"/>
                          </a:rPr>
                          <m:t>2</m:t>
                        </m:r>
                      </m:sup>
                    </m:sSup>
                    <m:r>
                      <a:rPr lang="en-US" sz="2400" i="1" dirty="0" smtClean="0">
                        <a:latin typeface="Cambria Math" panose="02040503050406030204" pitchFamily="18" charset="0"/>
                      </a:rPr>
                      <m:t>+</m:t>
                    </m:r>
                    <m:r>
                      <a:rPr lang="en-US" sz="2400" i="1" dirty="0" err="1" smtClean="0">
                        <a:latin typeface="Cambria Math" panose="02040503050406030204" pitchFamily="18" charset="0"/>
                      </a:rPr>
                      <m:t>𝑏𝑥</m:t>
                    </m:r>
                    <m:r>
                      <a:rPr lang="en-US" sz="2400" i="1" dirty="0" smtClean="0">
                        <a:latin typeface="Cambria Math" panose="02040503050406030204" pitchFamily="18" charset="0"/>
                      </a:rPr>
                      <m:t>=−</m:t>
                    </m:r>
                    <m:r>
                      <a:rPr lang="en-US" sz="2400" i="1" dirty="0" smtClean="0">
                        <a:latin typeface="Cambria Math" panose="02040503050406030204" pitchFamily="18" charset="0"/>
                      </a:rPr>
                      <m:t>𝑐</m:t>
                    </m:r>
                  </m:oMath>
                </a14:m>
                <a:endParaRPr lang="en-US" sz="2400" dirty="0"/>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𝑏</m:t>
                        </m:r>
                      </m:num>
                      <m:den>
                        <m:r>
                          <a:rPr lang="en-US" sz="2400" b="0" i="1" smtClean="0">
                            <a:latin typeface="Cambria Math"/>
                          </a:rPr>
                          <m:t>𝑎</m:t>
                        </m:r>
                      </m:den>
                    </m:f>
                    <m:r>
                      <a:rPr lang="en-US" sz="2400" b="0" i="1" smtClean="0">
                        <a:latin typeface="Cambria Math"/>
                      </a:rPr>
                      <m:t>𝑥</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𝑐</m:t>
                        </m:r>
                      </m:num>
                      <m:den>
                        <m:r>
                          <a:rPr lang="en-US" sz="2400" b="0" i="1" smtClean="0">
                            <a:latin typeface="Cambria Math"/>
                          </a:rPr>
                          <m:t>𝑎</m:t>
                        </m:r>
                      </m:den>
                    </m:f>
                  </m:oMath>
                </a14:m>
                <a:endParaRPr lang="en-US" sz="2400" dirty="0"/>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𝑏</m:t>
                        </m:r>
                      </m:num>
                      <m:den>
                        <m:r>
                          <a:rPr lang="en-US" sz="2400" b="0" i="1" smtClean="0">
                            <a:latin typeface="Cambria Math"/>
                          </a:rPr>
                          <m:t>𝑎</m:t>
                        </m:r>
                      </m:den>
                    </m:f>
                    <m:r>
                      <a:rPr lang="en-US" sz="2400" b="0" i="1" smtClean="0">
                        <a:latin typeface="Cambria Math"/>
                      </a:rPr>
                      <m:t>𝑥</m:t>
                    </m:r>
                    <m:r>
                      <a:rPr lang="en-US" sz="2400" b="0" i="1" smtClean="0">
                        <a:latin typeface="Cambria Math"/>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a:rPr>
                                  <m:t>𝑏</m:t>
                                </m:r>
                              </m:num>
                              <m:den>
                                <m:r>
                                  <a:rPr lang="en-US" sz="2400" b="0" i="1" smtClean="0">
                                    <a:latin typeface="Cambria Math"/>
                                  </a:rPr>
                                  <m:t>2</m:t>
                                </m:r>
                                <m:r>
                                  <a:rPr lang="en-US" sz="2400" b="0" i="1" smtClean="0">
                                    <a:latin typeface="Cambria Math"/>
                                  </a:rPr>
                                  <m:t>𝑎</m:t>
                                </m:r>
                              </m:den>
                            </m:f>
                          </m:e>
                        </m:d>
                      </m:e>
                      <m:sup>
                        <m:r>
                          <a:rPr lang="en-US" sz="2400" b="0" i="1" smtClean="0">
                            <a:latin typeface="Cambria Math"/>
                          </a:rPr>
                          <m:t>2</m:t>
                        </m:r>
                      </m:sup>
                    </m:sSup>
                    <m:r>
                      <a:rPr lang="en-US" sz="2400" b="0" i="1" smtClean="0">
                        <a:latin typeface="Cambria Math"/>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a:rPr>
                                  <m:t>𝑏</m:t>
                                </m:r>
                              </m:num>
                              <m:den>
                                <m:r>
                                  <a:rPr lang="en-US" sz="2400" b="0" i="1" smtClean="0">
                                    <a:latin typeface="Cambria Math"/>
                                  </a:rPr>
                                  <m:t>2</m:t>
                                </m:r>
                                <m:r>
                                  <a:rPr lang="en-US" sz="2400" b="0" i="1" smtClean="0">
                                    <a:latin typeface="Cambria Math"/>
                                  </a:rPr>
                                  <m:t>𝑎</m:t>
                                </m:r>
                              </m:den>
                            </m:f>
                          </m:e>
                        </m:d>
                      </m:e>
                      <m:sup>
                        <m:r>
                          <a:rPr lang="en-US" sz="2400" b="0" i="1" smtClean="0">
                            <a:latin typeface="Cambria Math"/>
                          </a:rPr>
                          <m:t>2</m:t>
                        </m:r>
                      </m:sup>
                    </m:sSup>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𝑐</m:t>
                        </m:r>
                      </m:num>
                      <m:den>
                        <m:r>
                          <a:rPr lang="en-US" sz="2400" b="0" i="1" smtClean="0">
                            <a:latin typeface="Cambria Math"/>
                          </a:rPr>
                          <m:t>𝑎</m:t>
                        </m:r>
                      </m:den>
                    </m:f>
                  </m:oMath>
                </a14:m>
                <a:endParaRPr lang="en-US" sz="2400" b="0" dirty="0"/>
              </a:p>
              <a:p>
                <a14:m>
                  <m:oMath xmlns:m="http://schemas.openxmlformats.org/officeDocument/2006/math">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a:rPr>
                              <m:t>𝑥</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𝑏</m:t>
                                </m:r>
                              </m:num>
                              <m:den>
                                <m:r>
                                  <a:rPr lang="en-US" sz="2400" b="0" i="1" smtClean="0">
                                    <a:latin typeface="Cambria Math"/>
                                  </a:rPr>
                                  <m:t>2</m:t>
                                </m:r>
                                <m:r>
                                  <a:rPr lang="en-US" sz="2400" b="0" i="1" smtClean="0">
                                    <a:latin typeface="Cambria Math"/>
                                  </a:rPr>
                                  <m:t>𝑎</m:t>
                                </m:r>
                              </m:den>
                            </m:f>
                          </m:e>
                        </m:d>
                      </m:e>
                      <m:sup>
                        <m:r>
                          <a:rPr lang="en-US" sz="2400" b="0" i="1" smtClean="0">
                            <a:latin typeface="Cambria Math"/>
                          </a:rPr>
                          <m:t>2</m:t>
                        </m:r>
                      </m:sup>
                    </m:sSup>
                    <m:r>
                      <a:rPr lang="en-US" sz="2400" b="0" i="1" smtClean="0">
                        <a:latin typeface="Cambria Math"/>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a:rPr>
                              <m:t>𝑏</m:t>
                            </m:r>
                          </m:e>
                          <m:sup>
                            <m:r>
                              <a:rPr lang="en-US" sz="2400" b="0" i="1" smtClean="0">
                                <a:latin typeface="Cambria Math"/>
                              </a:rPr>
                              <m:t>2</m:t>
                            </m:r>
                          </m:sup>
                        </m:sSup>
                      </m:num>
                      <m:den>
                        <m:r>
                          <a:rPr lang="en-US" sz="2400" b="0" i="1" smtClean="0">
                            <a:latin typeface="Cambria Math"/>
                          </a:rPr>
                          <m:t>4</m:t>
                        </m:r>
                        <m:sSup>
                          <m:sSupPr>
                            <m:ctrlPr>
                              <a:rPr lang="en-US" sz="2400" b="0" i="1" smtClean="0">
                                <a:latin typeface="Cambria Math" panose="02040503050406030204" pitchFamily="18" charset="0"/>
                              </a:rPr>
                            </m:ctrlPr>
                          </m:sSupPr>
                          <m:e>
                            <m:r>
                              <a:rPr lang="en-US" sz="2400" b="0" i="1" smtClean="0">
                                <a:latin typeface="Cambria Math"/>
                              </a:rPr>
                              <m:t>𝑎</m:t>
                            </m:r>
                          </m:e>
                          <m:sup>
                            <m:r>
                              <a:rPr lang="en-US" sz="2400" b="0" i="1" smtClean="0">
                                <a:latin typeface="Cambria Math"/>
                              </a:rPr>
                              <m:t>2</m:t>
                            </m:r>
                          </m:sup>
                        </m:sSup>
                      </m:den>
                    </m:f>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4</m:t>
                        </m:r>
                        <m:r>
                          <a:rPr lang="en-US" sz="2400" b="0" i="1" smtClean="0">
                            <a:latin typeface="Cambria Math"/>
                          </a:rPr>
                          <m:t>𝑎𝑐</m:t>
                        </m:r>
                      </m:num>
                      <m:den>
                        <m:r>
                          <a:rPr lang="en-US" sz="2400" b="0" i="1" smtClean="0">
                            <a:latin typeface="Cambria Math"/>
                          </a:rPr>
                          <m:t>4</m:t>
                        </m:r>
                        <m:sSup>
                          <m:sSupPr>
                            <m:ctrlPr>
                              <a:rPr lang="en-US" sz="2400" b="0" i="1" smtClean="0">
                                <a:latin typeface="Cambria Math" panose="02040503050406030204" pitchFamily="18" charset="0"/>
                              </a:rPr>
                            </m:ctrlPr>
                          </m:sSupPr>
                          <m:e>
                            <m:r>
                              <a:rPr lang="en-US" sz="2400" b="0" i="1" smtClean="0">
                                <a:latin typeface="Cambria Math"/>
                              </a:rPr>
                              <m:t>𝑎</m:t>
                            </m:r>
                          </m:e>
                          <m:sup>
                            <m:r>
                              <a:rPr lang="en-US" sz="2400" b="0" i="1" smtClean="0">
                                <a:latin typeface="Cambria Math"/>
                              </a:rPr>
                              <m:t>2</m:t>
                            </m:r>
                          </m:sup>
                        </m:sSup>
                      </m:den>
                    </m:f>
                  </m:oMath>
                </a14:m>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0" y="1200150"/>
                <a:ext cx="4495800" cy="3394472"/>
              </a:xfrm>
              <a:blipFill>
                <a:blip r:embed="rId6"/>
                <a:stretch>
                  <a:fillRect l="-1762" t="-14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a:bodyPr>
              <a:lstStyle/>
              <a:p>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𝑥</m:t>
                            </m:r>
                            <m:r>
                              <a:rPr lang="en-US" i="1">
                                <a:latin typeface="Cambria Math"/>
                              </a:rPr>
                              <m:t>+</m:t>
                            </m:r>
                            <m:f>
                              <m:fPr>
                                <m:ctrlPr>
                                  <a:rPr lang="en-US" i="1">
                                    <a:latin typeface="Cambria Math" panose="02040503050406030204" pitchFamily="18" charset="0"/>
                                  </a:rPr>
                                </m:ctrlPr>
                              </m:fPr>
                              <m:num>
                                <m:r>
                                  <a:rPr lang="en-US" i="1">
                                    <a:latin typeface="Cambria Math"/>
                                  </a:rPr>
                                  <m:t>𝑏</m:t>
                                </m:r>
                              </m:num>
                              <m:den>
                                <m:r>
                                  <a:rPr lang="en-US" i="1">
                                    <a:latin typeface="Cambria Math"/>
                                  </a:rPr>
                                  <m:t>2</m:t>
                                </m:r>
                                <m:r>
                                  <a:rPr lang="en-US" i="1">
                                    <a:latin typeface="Cambria Math"/>
                                  </a:rPr>
                                  <m:t>𝑎</m:t>
                                </m:r>
                              </m:den>
                            </m:f>
                          </m:e>
                        </m:d>
                      </m:e>
                      <m:sup>
                        <m:r>
                          <a:rPr lang="en-US" i="1">
                            <a:latin typeface="Cambria Math"/>
                          </a:rPr>
                          <m:t>2</m:t>
                        </m:r>
                      </m:sup>
                    </m:sSup>
                    <m:r>
                      <a:rPr lang="en-US" i="1">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r>
                          <a:rPr lang="en-US" i="1">
                            <a:latin typeface="Cambria Math"/>
                          </a:rPr>
                          <m:t>−4</m:t>
                        </m:r>
                        <m:r>
                          <a:rPr lang="en-US" i="1">
                            <a:latin typeface="Cambria Math"/>
                          </a:rPr>
                          <m:t>𝑎𝑐</m:t>
                        </m:r>
                      </m:num>
                      <m:den>
                        <m:r>
                          <a:rPr lang="en-US" i="1">
                            <a:latin typeface="Cambria Math"/>
                          </a:rPr>
                          <m:t>4</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den>
                    </m:f>
                  </m:oMath>
                </a14:m>
                <a:endParaRPr lang="en-US" dirty="0"/>
              </a:p>
              <a:p>
                <a14:m>
                  <m:oMath xmlns:m="http://schemas.openxmlformats.org/officeDocument/2006/math">
                    <m:r>
                      <a:rPr lang="en-US" i="1">
                        <a:latin typeface="Cambria Math"/>
                      </a:rPr>
                      <m:t>𝑥</m:t>
                    </m:r>
                    <m:r>
                      <a:rPr lang="en-US" i="1">
                        <a:latin typeface="Cambria Math"/>
                      </a:rPr>
                      <m:t>+</m:t>
                    </m:r>
                    <m:f>
                      <m:fPr>
                        <m:ctrlPr>
                          <a:rPr lang="en-US" i="1">
                            <a:latin typeface="Cambria Math" panose="02040503050406030204" pitchFamily="18" charset="0"/>
                          </a:rPr>
                        </m:ctrlPr>
                      </m:fPr>
                      <m:num>
                        <m:r>
                          <a:rPr lang="en-US" i="1">
                            <a:latin typeface="Cambria Math"/>
                          </a:rPr>
                          <m:t>𝑏</m:t>
                        </m:r>
                      </m:num>
                      <m:den>
                        <m:r>
                          <a:rPr lang="en-US" i="1">
                            <a:latin typeface="Cambria Math"/>
                          </a:rPr>
                          <m:t>2</m:t>
                        </m:r>
                        <m:r>
                          <a:rPr lang="en-US" i="1">
                            <a:latin typeface="Cambria Math"/>
                          </a:rPr>
                          <m:t>𝑎</m:t>
                        </m:r>
                      </m:den>
                    </m:f>
                    <m:r>
                      <a:rPr lang="en-US" i="1">
                        <a:latin typeface="Cambria Math"/>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r>
                              <a:rPr lang="en-US" i="1">
                                <a:latin typeface="Cambria Math"/>
                              </a:rPr>
                              <m:t>−4</m:t>
                            </m:r>
                            <m:r>
                              <a:rPr lang="en-US" i="1">
                                <a:latin typeface="Cambria Math"/>
                              </a:rPr>
                              <m:t>𝑎𝑐</m:t>
                            </m:r>
                          </m:num>
                          <m:den>
                            <m:r>
                              <a:rPr lang="en-US" i="1">
                                <a:latin typeface="Cambria Math"/>
                              </a:rPr>
                              <m:t>4</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den>
                        </m:f>
                      </m:e>
                    </m:rad>
                  </m:oMath>
                </a14:m>
                <a:endParaRPr lang="en-US" dirty="0"/>
              </a:p>
              <a:p>
                <a14:m>
                  <m:oMath xmlns:m="http://schemas.openxmlformats.org/officeDocument/2006/math">
                    <m:r>
                      <a:rPr lang="en-US" i="1">
                        <a:latin typeface="Cambria Math"/>
                      </a:rPr>
                      <m:t>𝑥</m:t>
                    </m:r>
                    <m:r>
                      <a:rPr lang="en-US" i="1">
                        <a:latin typeface="Cambria Math"/>
                      </a:rPr>
                      <m:t>=−</m:t>
                    </m:r>
                    <m:f>
                      <m:fPr>
                        <m:ctrlPr>
                          <a:rPr lang="en-US" i="1">
                            <a:latin typeface="Cambria Math" panose="02040503050406030204" pitchFamily="18" charset="0"/>
                          </a:rPr>
                        </m:ctrlPr>
                      </m:fPr>
                      <m:num>
                        <m:r>
                          <a:rPr lang="en-US" i="1">
                            <a:latin typeface="Cambria Math"/>
                          </a:rPr>
                          <m:t>𝑏</m:t>
                        </m:r>
                      </m:num>
                      <m:den>
                        <m:r>
                          <a:rPr lang="en-US" i="1">
                            <a:latin typeface="Cambria Math"/>
                          </a:rPr>
                          <m:t>2</m:t>
                        </m:r>
                        <m:r>
                          <a:rPr lang="en-US" i="1">
                            <a:latin typeface="Cambria Math"/>
                          </a:rPr>
                          <m:t>𝑎</m:t>
                        </m:r>
                      </m:den>
                    </m:f>
                    <m:r>
                      <a:rPr lang="en-US" i="1">
                        <a:latin typeface="Cambria Math"/>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r>
                              <a:rPr lang="en-US" i="1">
                                <a:latin typeface="Cambria Math"/>
                              </a:rPr>
                              <m:t>−4</m:t>
                            </m:r>
                            <m:r>
                              <a:rPr lang="en-US" i="1">
                                <a:latin typeface="Cambria Math"/>
                              </a:rPr>
                              <m:t>𝑎𝑐</m:t>
                            </m:r>
                          </m:e>
                        </m:rad>
                      </m:num>
                      <m:den>
                        <m:r>
                          <a:rPr lang="en-US" i="1">
                            <a:latin typeface="Cambria Math"/>
                          </a:rPr>
                          <m:t>2</m:t>
                        </m:r>
                        <m:r>
                          <a:rPr lang="en-US" i="1">
                            <a:latin typeface="Cambria Math"/>
                          </a:rPr>
                          <m:t>𝑎</m:t>
                        </m:r>
                      </m:den>
                    </m:f>
                  </m:oMath>
                </a14:m>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1">
                <a:blip r:embed="rId7"/>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extLst mod="1"/>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4.8 Use the Quadratic Formula and the </a:t>
            </a:r>
            <a:r>
              <a:rPr lang="en-US" dirty="0" err="1"/>
              <a:t>Discriminant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371601"/>
                <a:ext cx="9144000" cy="3657600"/>
              </a:xfrm>
            </p:spPr>
            <p:txBody>
              <a:bodyPr>
                <a:normAutofit fontScale="85000" lnSpcReduction="20000"/>
              </a:bodyPr>
              <a:lstStyle/>
              <a:p>
                <a14:m>
                  <m:oMath xmlns:m="http://schemas.openxmlformats.org/officeDocument/2006/math">
                    <m:r>
                      <a:rPr lang="en-US" i="1" smtClean="0">
                        <a:latin typeface="Cambria Math"/>
                      </a:rPr>
                      <m:t>𝑥</m:t>
                    </m:r>
                    <m:r>
                      <a:rPr lang="en-US" i="1" smtClean="0">
                        <a:latin typeface="Cambria Math"/>
                      </a:rPr>
                      <m:t>=</m:t>
                    </m:r>
                    <m:f>
                      <m:fPr>
                        <m:ctrlPr>
                          <a:rPr lang="en-US" i="1" smtClean="0">
                            <a:latin typeface="Cambria Math" panose="02040503050406030204" pitchFamily="18" charset="0"/>
                          </a:rPr>
                        </m:ctrlPr>
                      </m:fPr>
                      <m:num>
                        <m:r>
                          <a:rPr lang="en-US" i="1" smtClean="0">
                            <a:latin typeface="Cambria Math"/>
                          </a:rPr>
                          <m:t>−</m:t>
                        </m:r>
                        <m:r>
                          <a:rPr lang="en-US" i="1" smtClean="0">
                            <a:latin typeface="Cambria Math"/>
                          </a:rPr>
                          <m:t>𝑏</m:t>
                        </m:r>
                        <m:r>
                          <a:rPr lang="en-US" i="1" smtClean="0">
                            <a:latin typeface="Cambria Math"/>
                          </a:rPr>
                          <m:t>±</m:t>
                        </m:r>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i="1" smtClean="0">
                                    <a:latin typeface="Cambria Math"/>
                                  </a:rPr>
                                  <m:t>𝑏</m:t>
                                </m:r>
                              </m:e>
                              <m:sup>
                                <m:r>
                                  <a:rPr lang="en-US" i="1" smtClean="0">
                                    <a:latin typeface="Cambria Math"/>
                                  </a:rPr>
                                  <m:t>2</m:t>
                                </m:r>
                              </m:sup>
                            </m:sSup>
                            <m:r>
                              <a:rPr lang="en-US" i="1" smtClean="0">
                                <a:latin typeface="Cambria Math"/>
                              </a:rPr>
                              <m:t>−4</m:t>
                            </m:r>
                            <m:r>
                              <a:rPr lang="en-US" i="1" smtClean="0">
                                <a:latin typeface="Cambria Math"/>
                              </a:rPr>
                              <m:t>𝑎𝑐</m:t>
                            </m:r>
                          </m:e>
                        </m:rad>
                      </m:num>
                      <m:den>
                        <m:r>
                          <a:rPr lang="en-US" i="1" smtClean="0">
                            <a:latin typeface="Cambria Math"/>
                          </a:rPr>
                          <m:t>2</m:t>
                        </m:r>
                        <m:r>
                          <a:rPr lang="en-US" i="1" smtClean="0">
                            <a:latin typeface="Cambria Math"/>
                          </a:rPr>
                          <m:t>𝑎</m:t>
                        </m:r>
                      </m:den>
                    </m:f>
                  </m:oMath>
                </a14:m>
                <a:endParaRPr lang="en-US" i="1" dirty="0"/>
              </a:p>
              <a:p>
                <a:r>
                  <a:rPr lang="en-US" sz="3000" i="1" dirty="0"/>
                  <a:t>This is called the quadratic formula and always works for quadratic equations.  </a:t>
                </a:r>
              </a:p>
              <a:p>
                <a:r>
                  <a:rPr lang="en-US" sz="3000" i="1" dirty="0"/>
                  <a:t>It even finds the complex solutions.  </a:t>
                </a:r>
              </a:p>
              <a:p>
                <a:r>
                  <a:rPr lang="en-US" sz="3000" i="1" dirty="0"/>
                  <a:t>The part under the square root, </a:t>
                </a:r>
                <a:r>
                  <a:rPr lang="en-US" sz="3000" b="1" i="1" dirty="0"/>
                  <a:t>discriminant</a:t>
                </a:r>
                <a:r>
                  <a:rPr lang="en-US" sz="3000" i="1" dirty="0"/>
                  <a:t>, tells you what kind of solutions you are going to have.  </a:t>
                </a:r>
                <a:endParaRPr lang="en-US" sz="3000" dirty="0"/>
              </a:p>
              <a:p>
                <a:pPr lvl="1"/>
                <a14:m>
                  <m:oMath xmlns:m="http://schemas.openxmlformats.org/officeDocument/2006/math">
                    <m:sSup>
                      <m:sSupPr>
                        <m:ctrlPr>
                          <a:rPr lang="en-US" sz="2600" b="0" i="1" dirty="0" smtClean="0">
                            <a:latin typeface="Cambria Math" panose="02040503050406030204" pitchFamily="18" charset="0"/>
                          </a:rPr>
                        </m:ctrlPr>
                      </m:sSupPr>
                      <m:e>
                        <m:r>
                          <a:rPr lang="en-US" sz="2600" i="1" dirty="0" smtClean="0">
                            <a:latin typeface="Cambria Math" panose="02040503050406030204" pitchFamily="18" charset="0"/>
                          </a:rPr>
                          <m:t>𝑏</m:t>
                        </m:r>
                      </m:e>
                      <m:sup>
                        <m:r>
                          <a:rPr lang="en-US" sz="2600" b="0" i="1" dirty="0" smtClean="0">
                            <a:latin typeface="Cambria Math" panose="02040503050406030204" pitchFamily="18" charset="0"/>
                          </a:rPr>
                          <m:t>2</m:t>
                        </m:r>
                      </m:sup>
                    </m:sSup>
                    <m:r>
                      <a:rPr lang="en-US" sz="2600" b="0" i="1" dirty="0" smtClean="0">
                        <a:latin typeface="Cambria Math" panose="02040503050406030204" pitchFamily="18" charset="0"/>
                      </a:rPr>
                      <m:t>−</m:t>
                    </m:r>
                    <m:r>
                      <a:rPr lang="en-US" sz="2600" i="1" dirty="0" smtClean="0">
                        <a:latin typeface="Cambria Math" panose="02040503050406030204" pitchFamily="18" charset="0"/>
                      </a:rPr>
                      <m:t>4</m:t>
                    </m:r>
                    <m:r>
                      <a:rPr lang="en-US" sz="2600" i="1" dirty="0" smtClean="0">
                        <a:latin typeface="Cambria Math" panose="02040503050406030204" pitchFamily="18" charset="0"/>
                      </a:rPr>
                      <m:t>𝑎𝑐</m:t>
                    </m:r>
                    <m:r>
                      <a:rPr lang="en-US" sz="2600" i="1" dirty="0" smtClean="0">
                        <a:latin typeface="Cambria Math" panose="02040503050406030204" pitchFamily="18" charset="0"/>
                      </a:rPr>
                      <m:t>&gt;0</m:t>
                    </m:r>
                  </m:oMath>
                </a14:m>
                <a:r>
                  <a:rPr lang="en-US" sz="2600" dirty="0"/>
                  <a:t>  </a:t>
                </a:r>
                <a:r>
                  <a:rPr lang="en-US" sz="2600" dirty="0">
                    <a:sym typeface="Wingdings"/>
                  </a:rPr>
                  <a:t></a:t>
                </a:r>
                <a:r>
                  <a:rPr lang="en-US" sz="2600" dirty="0"/>
                  <a:t>  two distinct real solutions</a:t>
                </a:r>
              </a:p>
              <a:p>
                <a:pPr lvl="1"/>
                <a14:m>
                  <m:oMath xmlns:m="http://schemas.openxmlformats.org/officeDocument/2006/math">
                    <m:sSup>
                      <m:sSupPr>
                        <m:ctrlPr>
                          <a:rPr lang="en-US" sz="2600" b="0" i="1" dirty="0" smtClean="0">
                            <a:latin typeface="Cambria Math" panose="02040503050406030204" pitchFamily="18" charset="0"/>
                          </a:rPr>
                        </m:ctrlPr>
                      </m:sSupPr>
                      <m:e>
                        <m:r>
                          <a:rPr lang="en-US" sz="2600" i="1" dirty="0" smtClean="0">
                            <a:latin typeface="Cambria Math" panose="02040503050406030204" pitchFamily="18" charset="0"/>
                          </a:rPr>
                          <m:t>𝑏</m:t>
                        </m:r>
                      </m:e>
                      <m:sup>
                        <m:r>
                          <a:rPr lang="en-US" sz="2600" b="0" i="1" dirty="0" smtClean="0">
                            <a:latin typeface="Cambria Math" panose="02040503050406030204" pitchFamily="18" charset="0"/>
                          </a:rPr>
                          <m:t>2</m:t>
                        </m:r>
                      </m:sup>
                    </m:sSup>
                    <m:r>
                      <a:rPr lang="en-US" sz="2600" b="0" i="1" dirty="0" smtClean="0">
                        <a:latin typeface="Cambria Math" panose="02040503050406030204" pitchFamily="18" charset="0"/>
                      </a:rPr>
                      <m:t>−</m:t>
                    </m:r>
                    <m:r>
                      <a:rPr lang="en-US" sz="2600" i="1" dirty="0" smtClean="0">
                        <a:latin typeface="Cambria Math" panose="02040503050406030204" pitchFamily="18" charset="0"/>
                      </a:rPr>
                      <m:t>4</m:t>
                    </m:r>
                    <m:r>
                      <a:rPr lang="en-US" sz="2600" i="1" dirty="0" smtClean="0">
                        <a:latin typeface="Cambria Math" panose="02040503050406030204" pitchFamily="18" charset="0"/>
                      </a:rPr>
                      <m:t>𝑎𝑐</m:t>
                    </m:r>
                    <m:r>
                      <a:rPr lang="en-US" sz="2600" i="1" dirty="0" smtClean="0">
                        <a:latin typeface="Cambria Math" panose="02040503050406030204" pitchFamily="18" charset="0"/>
                      </a:rPr>
                      <m:t>=0</m:t>
                    </m:r>
                  </m:oMath>
                </a14:m>
                <a:r>
                  <a:rPr lang="en-US" sz="2600" dirty="0">
                    <a:sym typeface="Wingdings"/>
                  </a:rPr>
                  <a:t>  </a:t>
                </a:r>
                <a:r>
                  <a:rPr lang="en-US" sz="2600" dirty="0"/>
                  <a:t>  exactly one real solution (a double solution)</a:t>
                </a:r>
              </a:p>
              <a:p>
                <a:pPr lvl="1"/>
                <a14:m>
                  <m:oMath xmlns:m="http://schemas.openxmlformats.org/officeDocument/2006/math">
                    <m:sSup>
                      <m:sSupPr>
                        <m:ctrlPr>
                          <a:rPr lang="en-US" sz="2600" b="0" i="1" dirty="0" smtClean="0">
                            <a:latin typeface="Cambria Math" panose="02040503050406030204" pitchFamily="18" charset="0"/>
                          </a:rPr>
                        </m:ctrlPr>
                      </m:sSupPr>
                      <m:e>
                        <m:r>
                          <a:rPr lang="en-US" sz="2600" i="1" dirty="0" smtClean="0">
                            <a:latin typeface="Cambria Math" panose="02040503050406030204" pitchFamily="18" charset="0"/>
                          </a:rPr>
                          <m:t>𝑏</m:t>
                        </m:r>
                      </m:e>
                      <m:sup>
                        <m:r>
                          <a:rPr lang="en-US" sz="2600" b="0" i="1" dirty="0" smtClean="0">
                            <a:latin typeface="Cambria Math" panose="02040503050406030204" pitchFamily="18" charset="0"/>
                          </a:rPr>
                          <m:t>2</m:t>
                        </m:r>
                      </m:sup>
                    </m:sSup>
                    <m:r>
                      <a:rPr lang="en-US" sz="2600" b="0" i="1" dirty="0" smtClean="0">
                        <a:latin typeface="Cambria Math" panose="02040503050406030204" pitchFamily="18" charset="0"/>
                      </a:rPr>
                      <m:t>−</m:t>
                    </m:r>
                    <m:r>
                      <a:rPr lang="en-US" sz="2600" i="1" dirty="0" smtClean="0">
                        <a:latin typeface="Cambria Math" panose="02040503050406030204" pitchFamily="18" charset="0"/>
                      </a:rPr>
                      <m:t>4</m:t>
                    </m:r>
                    <m:r>
                      <a:rPr lang="en-US" sz="2600" i="1" dirty="0" smtClean="0">
                        <a:latin typeface="Cambria Math" panose="02040503050406030204" pitchFamily="18" charset="0"/>
                      </a:rPr>
                      <m:t>𝑎𝑐</m:t>
                    </m:r>
                    <m:r>
                      <a:rPr lang="en-US" sz="2600" i="1" dirty="0" smtClean="0">
                        <a:latin typeface="Cambria Math" panose="02040503050406030204" pitchFamily="18" charset="0"/>
                      </a:rPr>
                      <m:t>&lt;0</m:t>
                    </m:r>
                  </m:oMath>
                </a14:m>
                <a:r>
                  <a:rPr lang="en-US" sz="2600" dirty="0"/>
                  <a:t>  </a:t>
                </a:r>
                <a:r>
                  <a:rPr lang="en-US" sz="2600" dirty="0">
                    <a:sym typeface="Wingdings"/>
                  </a:rPr>
                  <a:t></a:t>
                </a:r>
                <a:r>
                  <a:rPr lang="en-US" sz="2600" dirty="0"/>
                  <a:t>  two distinct imaginary solutions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71601"/>
                <a:ext cx="9144000" cy="3657600"/>
              </a:xfrm>
              <a:blipFill>
                <a:blip r:embed="rId6"/>
                <a:stretch>
                  <a:fillRect l="-1000"/>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4.8 Use the Quadratic Formula and the </a:t>
            </a:r>
            <a:r>
              <a:rPr lang="en-US" dirty="0" err="1"/>
              <a:t>Discriminant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85000" lnSpcReduction="10000"/>
              </a:bodyPr>
              <a:lstStyle/>
              <a:p>
                <a:pPr lvl="0"/>
                <a:r>
                  <a:rPr lang="en-US" dirty="0"/>
                  <a:t>What types of solutions to </a:t>
                </a:r>
                <a14:m>
                  <m:oMath xmlns:m="http://schemas.openxmlformats.org/officeDocument/2006/math">
                    <m:r>
                      <a:rPr lang="en-US" i="1" dirty="0" smtClean="0">
                        <a:latin typeface="Cambria Math" panose="02040503050406030204" pitchFamily="18" charset="0"/>
                      </a:rPr>
                      <m:t>5</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i="1" dirty="0" smtClean="0">
                        <a:latin typeface="Cambria Math" panose="02040503050406030204" pitchFamily="18" charset="0"/>
                      </a:rPr>
                      <m:t>+3</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4=0</m:t>
                    </m:r>
                  </m:oMath>
                </a14:m>
                <a:r>
                  <a:rPr lang="en-US" dirty="0"/>
                  <a:t>?</a:t>
                </a:r>
              </a:p>
              <a:p>
                <a:pPr lvl="1"/>
                <a:r>
                  <a:rPr lang="en-US" dirty="0">
                    <a:solidFill>
                      <a:schemeClr val="accent1"/>
                    </a:solidFill>
                  </a:rPr>
                  <a:t>Find the discriminant</a:t>
                </a:r>
              </a:p>
              <a:p>
                <a:pPr lvl="1"/>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𝑏</m:t>
                        </m:r>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−4</m:t>
                    </m:r>
                    <m:r>
                      <a:rPr lang="en-US" b="0" i="1" smtClean="0">
                        <a:solidFill>
                          <a:schemeClr val="accent1"/>
                        </a:solidFill>
                        <a:latin typeface="Cambria Math" panose="02040503050406030204" pitchFamily="18" charset="0"/>
                      </a:rPr>
                      <m:t>𝑎𝑐</m:t>
                    </m:r>
                  </m:oMath>
                </a14:m>
                <a:endParaRPr lang="en-US" dirty="0">
                  <a:solidFill>
                    <a:schemeClr val="accent1"/>
                  </a:solidFill>
                </a:endParaRPr>
              </a:p>
              <a:p>
                <a:pPr lvl="1"/>
                <a:r>
                  <a:rPr lang="en-US" dirty="0">
                    <a:solidFill>
                      <a:schemeClr val="accent1"/>
                    </a:solidFill>
                  </a:rPr>
                  <a:t>3</a:t>
                </a:r>
                <a:r>
                  <a:rPr lang="en-US" baseline="30000" dirty="0">
                    <a:solidFill>
                      <a:schemeClr val="accent1"/>
                    </a:solidFill>
                  </a:rPr>
                  <a:t>2</a:t>
                </a:r>
                <a:r>
                  <a:rPr lang="en-US" dirty="0">
                    <a:solidFill>
                      <a:schemeClr val="accent1"/>
                    </a:solidFill>
                  </a:rPr>
                  <a:t> – 4(5)(-4)</a:t>
                </a:r>
              </a:p>
              <a:p>
                <a:pPr lvl="1"/>
                <a:r>
                  <a:rPr lang="en-US" dirty="0">
                    <a:solidFill>
                      <a:schemeClr val="accent1"/>
                    </a:solidFill>
                  </a:rPr>
                  <a:t>9 + 80</a:t>
                </a:r>
              </a:p>
              <a:p>
                <a:pPr lvl="1"/>
                <a:r>
                  <a:rPr lang="en-US" dirty="0">
                    <a:solidFill>
                      <a:schemeClr val="accent1"/>
                    </a:solidFill>
                  </a:rPr>
                  <a:t>89 &gt; 0</a:t>
                </a:r>
              </a:p>
              <a:p>
                <a:pPr lvl="1"/>
                <a:r>
                  <a:rPr lang="en-US" dirty="0">
                    <a:solidFill>
                      <a:schemeClr val="accent1"/>
                    </a:solidFill>
                  </a:rPr>
                  <a:t>Two distinct real roots</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762" t="-25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85000" lnSpcReduction="10000"/>
              </a:bodyPr>
              <a:lstStyle/>
              <a:p>
                <a:r>
                  <a:rPr lang="en-US" dirty="0"/>
                  <a:t>Solve </a:t>
                </a:r>
                <a14:m>
                  <m:oMath xmlns:m="http://schemas.openxmlformats.org/officeDocument/2006/math">
                    <m:r>
                      <a:rPr lang="en-US" i="1" dirty="0" smtClean="0">
                        <a:latin typeface="Cambria Math" panose="02040503050406030204" pitchFamily="18" charset="0"/>
                      </a:rPr>
                      <m:t>5</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i="1" dirty="0">
                        <a:latin typeface="Cambria Math" panose="02040503050406030204" pitchFamily="18" charset="0"/>
                      </a:rPr>
                      <m:t>+3</m:t>
                    </m:r>
                    <m:r>
                      <a:rPr lang="en-US" i="1" dirty="0">
                        <a:latin typeface="Cambria Math" panose="02040503050406030204" pitchFamily="18" charset="0"/>
                      </a:rPr>
                      <m:t>𝑥</m:t>
                    </m:r>
                    <m:r>
                      <a:rPr lang="en-US" i="1" dirty="0">
                        <a:latin typeface="Cambria Math" panose="02040503050406030204" pitchFamily="18" charset="0"/>
                      </a:rPr>
                      <m:t>=4</m:t>
                    </m:r>
                  </m:oMath>
                </a14:m>
                <a:endParaRPr lang="en-US" dirty="0"/>
              </a:p>
              <a:p>
                <a:pPr lvl="1"/>
                <a:r>
                  <a:rPr lang="en-US" dirty="0">
                    <a:solidFill>
                      <a:schemeClr val="accent1"/>
                    </a:solidFill>
                  </a:rPr>
                  <a:t>Put in standard form</a:t>
                </a:r>
              </a:p>
              <a:p>
                <a:pPr lvl="2"/>
                <a14:m>
                  <m:oMath xmlns:m="http://schemas.openxmlformats.org/officeDocument/2006/math">
                    <m:r>
                      <a:rPr lang="en-US" i="1" dirty="0" smtClean="0">
                        <a:solidFill>
                          <a:schemeClr val="accent1"/>
                        </a:solidFill>
                        <a:latin typeface="Cambria Math" panose="02040503050406030204" pitchFamily="18" charset="0"/>
                      </a:rPr>
                      <m:t>5</m:t>
                    </m:r>
                    <m:sSup>
                      <m:sSupPr>
                        <m:ctrlPr>
                          <a:rPr lang="en-US" b="0" i="1" dirty="0" smtClean="0">
                            <a:solidFill>
                              <a:schemeClr val="accent1"/>
                            </a:solidFill>
                            <a:latin typeface="Cambria Math" panose="02040503050406030204" pitchFamily="18" charset="0"/>
                          </a:rPr>
                        </m:ctrlPr>
                      </m:sSupPr>
                      <m:e>
                        <m:r>
                          <a:rPr lang="en-US" i="1" dirty="0" smtClean="0">
                            <a:solidFill>
                              <a:schemeClr val="accent1"/>
                            </a:solidFill>
                            <a:latin typeface="Cambria Math" panose="02040503050406030204" pitchFamily="18" charset="0"/>
                          </a:rPr>
                          <m:t>𝑥</m:t>
                        </m:r>
                      </m:e>
                      <m:sup>
                        <m:r>
                          <a:rPr lang="en-US" b="0" i="1" dirty="0" smtClean="0">
                            <a:solidFill>
                              <a:schemeClr val="accent1"/>
                            </a:solidFill>
                            <a:latin typeface="Cambria Math" panose="02040503050406030204" pitchFamily="18" charset="0"/>
                          </a:rPr>
                          <m:t>2</m:t>
                        </m:r>
                      </m:sup>
                    </m:sSup>
                    <m:r>
                      <a:rPr lang="en-US" i="1" dirty="0">
                        <a:solidFill>
                          <a:schemeClr val="accent1"/>
                        </a:solidFill>
                        <a:latin typeface="Cambria Math" panose="02040503050406030204" pitchFamily="18" charset="0"/>
                      </a:rPr>
                      <m:t>+3</m:t>
                    </m:r>
                    <m:r>
                      <a:rPr lang="en-US" i="1" dirty="0">
                        <a:solidFill>
                          <a:schemeClr val="accent1"/>
                        </a:solidFill>
                        <a:latin typeface="Cambria Math" panose="02040503050406030204" pitchFamily="18" charset="0"/>
                      </a:rPr>
                      <m:t>𝑥</m:t>
                    </m:r>
                    <m:r>
                      <a:rPr lang="en-US" b="0" i="1" dirty="0" smtClean="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4=0</m:t>
                    </m:r>
                  </m:oMath>
                </a14:m>
                <a:endParaRPr lang="en-US" dirty="0">
                  <a:solidFill>
                    <a:schemeClr val="accent1"/>
                  </a:solidFill>
                </a:endParaRPr>
              </a:p>
              <a:p>
                <a:pPr lvl="1"/>
                <a:r>
                  <a:rPr lang="en-US" dirty="0">
                    <a:solidFill>
                      <a:schemeClr val="accent1"/>
                    </a:solidFill>
                  </a:rPr>
                  <a:t>Quadratic formula</a:t>
                </a:r>
              </a:p>
              <a:p>
                <a:pPr lvl="2"/>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𝑏</m:t>
                        </m:r>
                        <m:r>
                          <a:rPr lang="en-US" b="0" i="1" smtClean="0">
                            <a:solidFill>
                              <a:schemeClr val="accent1"/>
                            </a:solidFill>
                            <a:latin typeface="Cambria Math" panose="02040503050406030204" pitchFamily="18" charset="0"/>
                          </a:rPr>
                          <m:t>±</m:t>
                        </m:r>
                        <m:rad>
                          <m:radPr>
                            <m:degHide m:val="on"/>
                            <m:ctrlPr>
                              <a:rPr lang="en-US" b="0" i="1" smtClean="0">
                                <a:solidFill>
                                  <a:schemeClr val="accent1"/>
                                </a:solidFill>
                                <a:latin typeface="Cambria Math" panose="02040503050406030204" pitchFamily="18" charset="0"/>
                              </a:rPr>
                            </m:ctrlPr>
                          </m:radPr>
                          <m:deg/>
                          <m:e>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𝑏</m:t>
                                </m:r>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−4</m:t>
                            </m:r>
                            <m:r>
                              <a:rPr lang="en-US" b="0" i="1" smtClean="0">
                                <a:solidFill>
                                  <a:schemeClr val="accent1"/>
                                </a:solidFill>
                                <a:latin typeface="Cambria Math" panose="02040503050406030204" pitchFamily="18" charset="0"/>
                              </a:rPr>
                              <m:t>𝑎𝑐</m:t>
                            </m:r>
                          </m:e>
                        </m:rad>
                      </m:num>
                      <m:den>
                        <m:r>
                          <a:rPr lang="en-US" b="0" i="1" smtClean="0">
                            <a:solidFill>
                              <a:schemeClr val="accent1"/>
                            </a:solidFill>
                            <a:latin typeface="Cambria Math" panose="02040503050406030204" pitchFamily="18" charset="0"/>
                          </a:rPr>
                          <m:t>2</m:t>
                        </m:r>
                        <m:r>
                          <a:rPr lang="en-US" b="0" i="1" smtClean="0">
                            <a:solidFill>
                              <a:schemeClr val="accent1"/>
                            </a:solidFill>
                            <a:latin typeface="Cambria Math" panose="02040503050406030204" pitchFamily="18" charset="0"/>
                          </a:rPr>
                          <m:t>𝑎</m:t>
                        </m:r>
                      </m:den>
                    </m:f>
                  </m:oMath>
                </a14:m>
                <a:endParaRPr lang="en-US" i="1" dirty="0">
                  <a:solidFill>
                    <a:schemeClr val="accent1"/>
                  </a:solidFill>
                  <a:latin typeface="Cambria Math" panose="02040503050406030204" pitchFamily="18" charset="0"/>
                </a:endParaRPr>
              </a:p>
              <a:p>
                <a:pPr lvl="2"/>
                <a14:m>
                  <m:oMath xmlns:m="http://schemas.openxmlformats.org/officeDocument/2006/math">
                    <m:r>
                      <a:rPr lang="en-US" i="1" dirty="0" smtClean="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m:t>
                    </m:r>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−3</m:t>
                        </m:r>
                        <m:r>
                          <a:rPr lang="en-US" b="0" i="1" dirty="0" smtClean="0">
                            <a:solidFill>
                              <a:schemeClr val="accent1"/>
                            </a:solidFill>
                            <a:latin typeface="Cambria Math" panose="02040503050406030204" pitchFamily="18" charset="0"/>
                          </a:rPr>
                          <m:t>±</m:t>
                        </m:r>
                        <m:rad>
                          <m:radPr>
                            <m:degHide m:val="on"/>
                            <m:ctrlPr>
                              <a:rPr lang="en-US" b="0" i="1" dirty="0" smtClean="0">
                                <a:solidFill>
                                  <a:schemeClr val="accent1"/>
                                </a:solidFill>
                                <a:latin typeface="Cambria Math" panose="02040503050406030204" pitchFamily="18" charset="0"/>
                              </a:rPr>
                            </m:ctrlPr>
                          </m:radPr>
                          <m:deg/>
                          <m:e>
                            <m:sSup>
                              <m:sSupPr>
                                <m:ctrlPr>
                                  <a:rPr lang="en-US" b="0" i="1" dirty="0" smtClean="0">
                                    <a:solidFill>
                                      <a:schemeClr val="accent1"/>
                                    </a:solidFill>
                                    <a:latin typeface="Cambria Math" panose="02040503050406030204" pitchFamily="18" charset="0"/>
                                  </a:rPr>
                                </m:ctrlPr>
                              </m:sSupPr>
                              <m:e>
                                <m:r>
                                  <a:rPr lang="en-US" i="1" dirty="0">
                                    <a:solidFill>
                                      <a:schemeClr val="accent1"/>
                                    </a:solidFill>
                                    <a:latin typeface="Cambria Math" panose="02040503050406030204" pitchFamily="18" charset="0"/>
                                  </a:rPr>
                                  <m:t>3</m:t>
                                </m:r>
                              </m:e>
                              <m:sup>
                                <m:r>
                                  <a:rPr lang="en-US" b="0" i="1" dirty="0" smtClean="0">
                                    <a:solidFill>
                                      <a:schemeClr val="accent1"/>
                                    </a:solidFill>
                                    <a:latin typeface="Cambria Math" panose="02040503050406030204" pitchFamily="18" charset="0"/>
                                  </a:rPr>
                                  <m:t>2</m:t>
                                </m:r>
                              </m:sup>
                            </m:sSup>
                            <m:r>
                              <a:rPr lang="en-US" b="0" i="1" dirty="0" smtClean="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4</m:t>
                            </m:r>
                            <m:d>
                              <m:dPr>
                                <m:ctrlPr>
                                  <a:rPr lang="en-US" i="1" dirty="0">
                                    <a:solidFill>
                                      <a:schemeClr val="accent1"/>
                                    </a:solidFill>
                                    <a:latin typeface="Cambria Math" panose="02040503050406030204" pitchFamily="18" charset="0"/>
                                  </a:rPr>
                                </m:ctrlPr>
                              </m:dPr>
                              <m:e>
                                <m:r>
                                  <a:rPr lang="en-US" i="1" dirty="0">
                                    <a:solidFill>
                                      <a:schemeClr val="accent1"/>
                                    </a:solidFill>
                                    <a:latin typeface="Cambria Math" panose="02040503050406030204" pitchFamily="18" charset="0"/>
                                  </a:rPr>
                                  <m:t>5</m:t>
                                </m:r>
                              </m:e>
                            </m:d>
                            <m:d>
                              <m:dPr>
                                <m:ctrlPr>
                                  <a:rPr lang="en-US" i="1" dirty="0">
                                    <a:solidFill>
                                      <a:schemeClr val="accent1"/>
                                    </a:solidFill>
                                    <a:latin typeface="Cambria Math" panose="02040503050406030204" pitchFamily="18" charset="0"/>
                                  </a:rPr>
                                </m:ctrlPr>
                              </m:dPr>
                              <m:e>
                                <m:r>
                                  <a:rPr lang="en-US" i="1" dirty="0">
                                    <a:solidFill>
                                      <a:schemeClr val="accent1"/>
                                    </a:solidFill>
                                    <a:latin typeface="Cambria Math" panose="02040503050406030204" pitchFamily="18" charset="0"/>
                                  </a:rPr>
                                  <m:t>−4</m:t>
                                </m:r>
                              </m:e>
                            </m:d>
                          </m:e>
                        </m:rad>
                      </m:num>
                      <m:den>
                        <m:r>
                          <a:rPr lang="en-US" i="1" dirty="0">
                            <a:solidFill>
                              <a:schemeClr val="accent1"/>
                            </a:solidFill>
                            <a:latin typeface="Cambria Math" panose="02040503050406030204" pitchFamily="18" charset="0"/>
                          </a:rPr>
                          <m:t>2</m:t>
                        </m:r>
                        <m:d>
                          <m:dPr>
                            <m:ctrlPr>
                              <a:rPr lang="en-US" i="1" dirty="0">
                                <a:solidFill>
                                  <a:schemeClr val="accent1"/>
                                </a:solidFill>
                                <a:latin typeface="Cambria Math" panose="02040503050406030204" pitchFamily="18" charset="0"/>
                              </a:rPr>
                            </m:ctrlPr>
                          </m:dPr>
                          <m:e>
                            <m:r>
                              <a:rPr lang="en-US" i="1" dirty="0">
                                <a:solidFill>
                                  <a:schemeClr val="accent1"/>
                                </a:solidFill>
                                <a:latin typeface="Cambria Math" panose="02040503050406030204" pitchFamily="18" charset="0"/>
                              </a:rPr>
                              <m:t>5</m:t>
                            </m:r>
                          </m:e>
                        </m:d>
                      </m:den>
                    </m:f>
                  </m:oMath>
                </a14:m>
                <a:endParaRPr lang="en-US" dirty="0">
                  <a:solidFill>
                    <a:schemeClr val="accent1"/>
                  </a:solidFill>
                </a:endParaRPr>
              </a:p>
              <a:p>
                <a:pPr lvl="1"/>
                <a:r>
                  <a:rPr lang="en-US" dirty="0">
                    <a:solidFill>
                      <a:schemeClr val="accent1"/>
                    </a:solidFill>
                  </a:rPr>
                  <a:t>Simplify</a:t>
                </a:r>
              </a:p>
              <a:p>
                <a:pPr lvl="2"/>
                <a14:m>
                  <m:oMath xmlns:m="http://schemas.openxmlformats.org/officeDocument/2006/math">
                    <m:r>
                      <a:rPr lang="en-US" b="0" i="1" dirty="0" smtClean="0">
                        <a:solidFill>
                          <a:schemeClr val="accent1"/>
                        </a:solidFill>
                        <a:latin typeface="Cambria Math" panose="02040503050406030204" pitchFamily="18" charset="0"/>
                      </a:rPr>
                      <m:t>𝑥</m:t>
                    </m:r>
                    <m:r>
                      <a:rPr lang="en-US" b="0" i="1" dirty="0" smtClean="0">
                        <a:solidFill>
                          <a:schemeClr val="accent1"/>
                        </a:solidFill>
                        <a:latin typeface="Cambria Math" panose="02040503050406030204" pitchFamily="18" charset="0"/>
                      </a:rPr>
                      <m:t>=</m:t>
                    </m:r>
                    <m:f>
                      <m:fPr>
                        <m:ctrlPr>
                          <a:rPr lang="en-US" i="1" dirty="0" smtClean="0">
                            <a:solidFill>
                              <a:schemeClr val="accent1"/>
                            </a:solidFill>
                            <a:latin typeface="Cambria Math" panose="02040503050406030204" pitchFamily="18" charset="0"/>
                          </a:rPr>
                        </m:ctrlPr>
                      </m:fPr>
                      <m:num>
                        <m:r>
                          <a:rPr lang="en-US" i="1" dirty="0" smtClean="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3</m:t>
                        </m:r>
                        <m:r>
                          <a:rPr lang="en-US" b="0" i="1" dirty="0" smtClean="0">
                            <a:solidFill>
                              <a:schemeClr val="accent1"/>
                            </a:solidFill>
                            <a:latin typeface="Cambria Math" panose="02040503050406030204" pitchFamily="18" charset="0"/>
                          </a:rPr>
                          <m:t>±</m:t>
                        </m:r>
                        <m:rad>
                          <m:radPr>
                            <m:degHide m:val="on"/>
                            <m:ctrlPr>
                              <a:rPr lang="en-US" i="1" dirty="0">
                                <a:solidFill>
                                  <a:schemeClr val="accent1"/>
                                </a:solidFill>
                                <a:latin typeface="Cambria Math" panose="02040503050406030204" pitchFamily="18" charset="0"/>
                              </a:rPr>
                            </m:ctrlPr>
                          </m:radPr>
                          <m:deg/>
                          <m:e>
                            <m:r>
                              <a:rPr lang="en-US" i="1" dirty="0">
                                <a:solidFill>
                                  <a:schemeClr val="accent1"/>
                                </a:solidFill>
                                <a:latin typeface="Cambria Math" panose="02040503050406030204" pitchFamily="18" charset="0"/>
                              </a:rPr>
                              <m:t>89</m:t>
                            </m:r>
                          </m:e>
                        </m:rad>
                      </m:num>
                      <m:den>
                        <m:r>
                          <a:rPr lang="en-US" i="1" dirty="0" smtClean="0">
                            <a:solidFill>
                              <a:schemeClr val="accent1"/>
                            </a:solidFill>
                            <a:latin typeface="Cambria Math" panose="02040503050406030204" pitchFamily="18" charset="0"/>
                          </a:rPr>
                          <m:t>10</m:t>
                        </m:r>
                      </m:den>
                    </m:f>
                  </m:oMath>
                </a14:m>
                <a:endParaRPr lang="en-US" dirty="0">
                  <a:solidFill>
                    <a:schemeClr val="accent1"/>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1900" t="-2513"/>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4" grpId="0" build="p"/>
    </p:bldLst>
  </p:timing>
  <p:extLst mod="1"/>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4.8 Use the Quadratic Formula and the Discriminant</a:t>
            </a:r>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p:txBody>
              <a:bodyPr>
                <a:normAutofit/>
              </a:bodyPr>
              <a:lstStyle/>
              <a:p>
                <a:r>
                  <a:rPr lang="en-US" dirty="0"/>
                  <a:t>Solve </a:t>
                </a:r>
                <a14:m>
                  <m:oMath xmlns:m="http://schemas.openxmlformats.org/officeDocument/2006/math">
                    <m:r>
                      <a:rPr lang="en-US" b="0" i="1" smtClean="0">
                        <a:latin typeface="Cambria Math"/>
                      </a:rPr>
                      <m:t>4</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−6</m:t>
                    </m:r>
                    <m:r>
                      <a:rPr lang="en-US" b="0" i="1" smtClean="0">
                        <a:latin typeface="Cambria Math"/>
                      </a:rPr>
                      <m:t>𝑥</m:t>
                    </m:r>
                    <m:r>
                      <a:rPr lang="en-US" b="0" i="1" smtClean="0">
                        <a:latin typeface="Cambria Math"/>
                      </a:rPr>
                      <m:t>+3=0</m:t>
                    </m:r>
                  </m:oMath>
                </a14:m>
                <a:endParaRPr lang="en-US" b="0" i="1" dirty="0">
                  <a:latin typeface="Cambria Math"/>
                </a:endParaRPr>
              </a:p>
              <a:p>
                <a:pPr lvl="1"/>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𝑏</m:t>
                        </m:r>
                        <m:r>
                          <a:rPr lang="en-US" b="0" i="1" smtClean="0">
                            <a:solidFill>
                              <a:schemeClr val="accent1"/>
                            </a:solidFill>
                            <a:latin typeface="Cambria Math" panose="02040503050406030204" pitchFamily="18" charset="0"/>
                          </a:rPr>
                          <m:t>±</m:t>
                        </m:r>
                        <m:rad>
                          <m:radPr>
                            <m:degHide m:val="on"/>
                            <m:ctrlPr>
                              <a:rPr lang="en-US" b="0" i="1" smtClean="0">
                                <a:solidFill>
                                  <a:schemeClr val="accent1"/>
                                </a:solidFill>
                                <a:latin typeface="Cambria Math" panose="02040503050406030204" pitchFamily="18" charset="0"/>
                              </a:rPr>
                            </m:ctrlPr>
                          </m:radPr>
                          <m:deg/>
                          <m:e>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𝑏</m:t>
                                </m:r>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−4</m:t>
                            </m:r>
                            <m:r>
                              <a:rPr lang="en-US" b="0" i="1" smtClean="0">
                                <a:solidFill>
                                  <a:schemeClr val="accent1"/>
                                </a:solidFill>
                                <a:latin typeface="Cambria Math" panose="02040503050406030204" pitchFamily="18" charset="0"/>
                              </a:rPr>
                              <m:t>𝑎𝑐</m:t>
                            </m:r>
                          </m:e>
                        </m:rad>
                      </m:num>
                      <m:den>
                        <m:r>
                          <a:rPr lang="en-US" b="0" i="1" smtClean="0">
                            <a:solidFill>
                              <a:schemeClr val="accent1"/>
                            </a:solidFill>
                            <a:latin typeface="Cambria Math" panose="02040503050406030204" pitchFamily="18" charset="0"/>
                          </a:rPr>
                          <m:t>2</m:t>
                        </m:r>
                        <m:r>
                          <a:rPr lang="en-US" b="0" i="1" smtClean="0">
                            <a:solidFill>
                              <a:schemeClr val="accent1"/>
                            </a:solidFill>
                            <a:latin typeface="Cambria Math" panose="02040503050406030204" pitchFamily="18" charset="0"/>
                          </a:rPr>
                          <m:t>𝑎</m:t>
                        </m:r>
                      </m:den>
                    </m:f>
                  </m:oMath>
                </a14:m>
                <a:endParaRPr lang="en-US" i="1" dirty="0">
                  <a:solidFill>
                    <a:schemeClr val="accent1"/>
                  </a:solidFill>
                  <a:latin typeface="Cambria Math"/>
                </a:endParaRPr>
              </a:p>
              <a:p>
                <a:pPr lvl="1"/>
                <a14:m>
                  <m:oMath xmlns:m="http://schemas.openxmlformats.org/officeDocument/2006/math">
                    <m:r>
                      <a:rPr lang="en-US" i="1" smtClean="0">
                        <a:solidFill>
                          <a:schemeClr val="accent1"/>
                        </a:solidFill>
                        <a:latin typeface="Cambria Math"/>
                      </a:rPr>
                      <m:t>𝑥</m:t>
                    </m:r>
                    <m:r>
                      <a:rPr lang="en-US" i="1" smtClean="0">
                        <a:solidFill>
                          <a:schemeClr val="accent1"/>
                        </a:solidFill>
                        <a:latin typeface="Cambria Math"/>
                      </a:rPr>
                      <m:t>=</m:t>
                    </m:r>
                    <m:f>
                      <m:fPr>
                        <m:ctrlPr>
                          <a:rPr lang="en-US" i="1">
                            <a:solidFill>
                              <a:schemeClr val="accent1"/>
                            </a:solidFill>
                            <a:latin typeface="Cambria Math" panose="02040503050406030204" pitchFamily="18" charset="0"/>
                          </a:rPr>
                        </m:ctrlPr>
                      </m:fPr>
                      <m:num>
                        <m:r>
                          <a:rPr lang="en-US" i="1">
                            <a:solidFill>
                              <a:schemeClr val="accent1"/>
                            </a:solidFill>
                            <a:latin typeface="Cambria Math"/>
                          </a:rPr>
                          <m:t>6±</m:t>
                        </m:r>
                        <m:rad>
                          <m:radPr>
                            <m:degHide m:val="on"/>
                            <m:ctrlPr>
                              <a:rPr lang="en-US" i="1">
                                <a:solidFill>
                                  <a:schemeClr val="accent1"/>
                                </a:solidFill>
                                <a:latin typeface="Cambria Math" panose="02040503050406030204" pitchFamily="18" charset="0"/>
                              </a:rPr>
                            </m:ctrlPr>
                          </m:radPr>
                          <m:deg/>
                          <m:e>
                            <m:sSup>
                              <m:sSupPr>
                                <m:ctrlPr>
                                  <a:rPr lang="en-US" i="1">
                                    <a:solidFill>
                                      <a:schemeClr val="accent1"/>
                                    </a:solidFill>
                                    <a:latin typeface="Cambria Math" panose="02040503050406030204" pitchFamily="18" charset="0"/>
                                  </a:rPr>
                                </m:ctrlPr>
                              </m:sSupPr>
                              <m:e>
                                <m:d>
                                  <m:dPr>
                                    <m:ctrlPr>
                                      <a:rPr lang="en-US" i="1">
                                        <a:solidFill>
                                          <a:schemeClr val="accent1"/>
                                        </a:solidFill>
                                        <a:latin typeface="Cambria Math" panose="02040503050406030204" pitchFamily="18" charset="0"/>
                                      </a:rPr>
                                    </m:ctrlPr>
                                  </m:dPr>
                                  <m:e>
                                    <m:r>
                                      <a:rPr lang="en-US" i="1">
                                        <a:solidFill>
                                          <a:schemeClr val="accent1"/>
                                        </a:solidFill>
                                        <a:latin typeface="Cambria Math"/>
                                      </a:rPr>
                                      <m:t>−6</m:t>
                                    </m:r>
                                  </m:e>
                                </m:d>
                              </m:e>
                              <m:sup>
                                <m:r>
                                  <a:rPr lang="en-US" i="1">
                                    <a:solidFill>
                                      <a:schemeClr val="accent1"/>
                                    </a:solidFill>
                                    <a:latin typeface="Cambria Math"/>
                                  </a:rPr>
                                  <m:t>2</m:t>
                                </m:r>
                              </m:sup>
                            </m:sSup>
                            <m:r>
                              <a:rPr lang="en-US" i="1">
                                <a:solidFill>
                                  <a:schemeClr val="accent1"/>
                                </a:solidFill>
                                <a:latin typeface="Cambria Math"/>
                              </a:rPr>
                              <m:t>−4</m:t>
                            </m:r>
                            <m:d>
                              <m:dPr>
                                <m:ctrlPr>
                                  <a:rPr lang="en-US" i="1">
                                    <a:solidFill>
                                      <a:schemeClr val="accent1"/>
                                    </a:solidFill>
                                    <a:latin typeface="Cambria Math" panose="02040503050406030204" pitchFamily="18" charset="0"/>
                                  </a:rPr>
                                </m:ctrlPr>
                              </m:dPr>
                              <m:e>
                                <m:r>
                                  <a:rPr lang="en-US" i="1">
                                    <a:solidFill>
                                      <a:schemeClr val="accent1"/>
                                    </a:solidFill>
                                    <a:latin typeface="Cambria Math"/>
                                  </a:rPr>
                                  <m:t>4</m:t>
                                </m:r>
                              </m:e>
                            </m:d>
                            <m:d>
                              <m:dPr>
                                <m:ctrlPr>
                                  <a:rPr lang="en-US" i="1">
                                    <a:solidFill>
                                      <a:schemeClr val="accent1"/>
                                    </a:solidFill>
                                    <a:latin typeface="Cambria Math" panose="02040503050406030204" pitchFamily="18" charset="0"/>
                                  </a:rPr>
                                </m:ctrlPr>
                              </m:dPr>
                              <m:e>
                                <m:r>
                                  <a:rPr lang="en-US" i="1">
                                    <a:solidFill>
                                      <a:schemeClr val="accent1"/>
                                    </a:solidFill>
                                    <a:latin typeface="Cambria Math"/>
                                  </a:rPr>
                                  <m:t>3</m:t>
                                </m:r>
                              </m:e>
                            </m:d>
                          </m:e>
                        </m:rad>
                      </m:num>
                      <m:den>
                        <m:r>
                          <a:rPr lang="en-US" i="1">
                            <a:solidFill>
                              <a:schemeClr val="accent1"/>
                            </a:solidFill>
                            <a:latin typeface="Cambria Math"/>
                          </a:rPr>
                          <m:t>2</m:t>
                        </m:r>
                        <m:d>
                          <m:dPr>
                            <m:ctrlPr>
                              <a:rPr lang="en-US" i="1">
                                <a:solidFill>
                                  <a:schemeClr val="accent1"/>
                                </a:solidFill>
                                <a:latin typeface="Cambria Math" panose="02040503050406030204" pitchFamily="18" charset="0"/>
                              </a:rPr>
                            </m:ctrlPr>
                          </m:dPr>
                          <m:e>
                            <m:r>
                              <a:rPr lang="en-US" i="1">
                                <a:solidFill>
                                  <a:schemeClr val="accent1"/>
                                </a:solidFill>
                                <a:latin typeface="Cambria Math"/>
                              </a:rPr>
                              <m:t>4</m:t>
                            </m:r>
                          </m:e>
                        </m:d>
                      </m:den>
                    </m:f>
                  </m:oMath>
                </a14:m>
                <a:endParaRPr lang="en-US" dirty="0">
                  <a:solidFill>
                    <a:schemeClr val="accent1"/>
                  </a:solidFill>
                </a:endParaRPr>
              </a:p>
              <a:p>
                <a:pPr lvl="1"/>
                <a14:m>
                  <m:oMath xmlns:m="http://schemas.openxmlformats.org/officeDocument/2006/math">
                    <m:r>
                      <a:rPr lang="en-US" i="1">
                        <a:solidFill>
                          <a:schemeClr val="accent1"/>
                        </a:solidFill>
                        <a:latin typeface="Cambria Math"/>
                      </a:rPr>
                      <m:t>𝑥</m:t>
                    </m:r>
                    <m:r>
                      <a:rPr lang="en-US" i="1">
                        <a:solidFill>
                          <a:schemeClr val="accent1"/>
                        </a:solidFill>
                        <a:latin typeface="Cambria Math"/>
                      </a:rPr>
                      <m:t>=</m:t>
                    </m:r>
                    <m:f>
                      <m:fPr>
                        <m:ctrlPr>
                          <a:rPr lang="en-US" i="1">
                            <a:solidFill>
                              <a:schemeClr val="accent1"/>
                            </a:solidFill>
                            <a:latin typeface="Cambria Math" panose="02040503050406030204" pitchFamily="18" charset="0"/>
                          </a:rPr>
                        </m:ctrlPr>
                      </m:fPr>
                      <m:num>
                        <m:r>
                          <a:rPr lang="en-US" i="1">
                            <a:solidFill>
                              <a:schemeClr val="accent1"/>
                            </a:solidFill>
                            <a:latin typeface="Cambria Math"/>
                          </a:rPr>
                          <m:t>6±</m:t>
                        </m:r>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a:rPr>
                              <m:t>36−48</m:t>
                            </m:r>
                          </m:e>
                        </m:rad>
                      </m:num>
                      <m:den>
                        <m:r>
                          <a:rPr lang="en-US" i="1">
                            <a:solidFill>
                              <a:schemeClr val="accent1"/>
                            </a:solidFill>
                            <a:latin typeface="Cambria Math"/>
                          </a:rPr>
                          <m:t>8</m:t>
                        </m:r>
                      </m:den>
                    </m:f>
                  </m:oMath>
                </a14:m>
                <a:endParaRPr lang="en-US" dirty="0">
                  <a:solidFill>
                    <a:schemeClr val="accent1"/>
                  </a:solidFill>
                </a:endParaRPr>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a:blip r:embed="rId4"/>
                <a:stretch>
                  <a:fillRect l="-2439" t="-19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p:cNvSpPr>
                <a:spLocks noGrp="1"/>
              </p:cNvSpPr>
              <p:nvPr>
                <p:ph sz="half" idx="2"/>
              </p:nvPr>
            </p:nvSpPr>
            <p:spPr/>
            <p:txBody>
              <a:bodyPr>
                <a:normAutofit/>
              </a:bodyPr>
              <a:lstStyle/>
              <a:p>
                <a:pPr lvl="1"/>
                <a14:m>
                  <m:oMath xmlns:m="http://schemas.openxmlformats.org/officeDocument/2006/math">
                    <m:r>
                      <a:rPr lang="en-US" i="1" smtClean="0">
                        <a:solidFill>
                          <a:schemeClr val="accent1"/>
                        </a:solidFill>
                        <a:latin typeface="Cambria Math"/>
                      </a:rPr>
                      <m:t>𝑥</m:t>
                    </m:r>
                    <m:r>
                      <a:rPr lang="en-US" i="1" smtClean="0">
                        <a:solidFill>
                          <a:schemeClr val="accent1"/>
                        </a:solidFill>
                        <a:latin typeface="Cambria Math"/>
                      </a:rPr>
                      <m:t>=</m:t>
                    </m:r>
                    <m:f>
                      <m:fPr>
                        <m:ctrlPr>
                          <a:rPr lang="en-US" i="1">
                            <a:solidFill>
                              <a:schemeClr val="accent1"/>
                            </a:solidFill>
                            <a:latin typeface="Cambria Math" panose="02040503050406030204" pitchFamily="18" charset="0"/>
                          </a:rPr>
                        </m:ctrlPr>
                      </m:fPr>
                      <m:num>
                        <m:r>
                          <a:rPr lang="en-US" i="1">
                            <a:solidFill>
                              <a:schemeClr val="accent1"/>
                            </a:solidFill>
                            <a:latin typeface="Cambria Math"/>
                          </a:rPr>
                          <m:t>6±</m:t>
                        </m:r>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a:rPr>
                              <m:t>−12</m:t>
                            </m:r>
                          </m:e>
                        </m:rad>
                      </m:num>
                      <m:den>
                        <m:r>
                          <a:rPr lang="en-US" i="1">
                            <a:solidFill>
                              <a:schemeClr val="accent1"/>
                            </a:solidFill>
                            <a:latin typeface="Cambria Math"/>
                          </a:rPr>
                          <m:t>8</m:t>
                        </m:r>
                      </m:den>
                    </m:f>
                  </m:oMath>
                </a14:m>
                <a:endParaRPr lang="en-US" dirty="0">
                  <a:solidFill>
                    <a:schemeClr val="accent1"/>
                  </a:solidFill>
                </a:endParaRPr>
              </a:p>
              <a:p>
                <a:pPr lvl="1"/>
                <a14:m>
                  <m:oMath xmlns:m="http://schemas.openxmlformats.org/officeDocument/2006/math">
                    <m:r>
                      <a:rPr lang="en-US" i="1">
                        <a:solidFill>
                          <a:schemeClr val="accent1"/>
                        </a:solidFill>
                        <a:latin typeface="Cambria Math"/>
                      </a:rPr>
                      <m:t>𝑥</m:t>
                    </m:r>
                    <m:r>
                      <a:rPr lang="en-US" i="1">
                        <a:solidFill>
                          <a:schemeClr val="accent1"/>
                        </a:solidFill>
                        <a:latin typeface="Cambria Math"/>
                      </a:rPr>
                      <m:t>=</m:t>
                    </m:r>
                    <m:f>
                      <m:fPr>
                        <m:ctrlPr>
                          <a:rPr lang="en-US" i="1">
                            <a:solidFill>
                              <a:schemeClr val="accent1"/>
                            </a:solidFill>
                            <a:latin typeface="Cambria Math" panose="02040503050406030204" pitchFamily="18" charset="0"/>
                          </a:rPr>
                        </m:ctrlPr>
                      </m:fPr>
                      <m:num>
                        <m:r>
                          <a:rPr lang="en-US" i="1">
                            <a:solidFill>
                              <a:schemeClr val="accent1"/>
                            </a:solidFill>
                            <a:latin typeface="Cambria Math"/>
                          </a:rPr>
                          <m:t>6±2</m:t>
                        </m:r>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a:rPr>
                              <m:t>3</m:t>
                            </m:r>
                          </m:e>
                        </m:rad>
                        <m:r>
                          <a:rPr lang="en-US" i="1">
                            <a:solidFill>
                              <a:schemeClr val="accent1"/>
                            </a:solidFill>
                            <a:latin typeface="Cambria Math"/>
                          </a:rPr>
                          <m:t>𝑖</m:t>
                        </m:r>
                      </m:num>
                      <m:den>
                        <m:r>
                          <a:rPr lang="en-US" i="1">
                            <a:solidFill>
                              <a:schemeClr val="accent1"/>
                            </a:solidFill>
                            <a:latin typeface="Cambria Math"/>
                          </a:rPr>
                          <m:t>8</m:t>
                        </m:r>
                      </m:den>
                    </m:f>
                  </m:oMath>
                </a14:m>
                <a:endParaRPr lang="en-US" dirty="0">
                  <a:solidFill>
                    <a:schemeClr val="accent1"/>
                  </a:solidFill>
                </a:endParaRPr>
              </a:p>
              <a:p>
                <a:pPr lvl="1"/>
                <a14:m>
                  <m:oMath xmlns:m="http://schemas.openxmlformats.org/officeDocument/2006/math">
                    <m:r>
                      <a:rPr lang="en-US" i="1">
                        <a:solidFill>
                          <a:schemeClr val="accent1"/>
                        </a:solidFill>
                        <a:latin typeface="Cambria Math"/>
                      </a:rPr>
                      <m:t>𝑥</m:t>
                    </m:r>
                    <m:r>
                      <a:rPr lang="en-US" i="1">
                        <a:solidFill>
                          <a:schemeClr val="accent1"/>
                        </a:solidFill>
                        <a:latin typeface="Cambria Math"/>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6</m:t>
                        </m:r>
                      </m:num>
                      <m:den>
                        <m:r>
                          <a:rPr lang="en-US" b="0" i="1" smtClean="0">
                            <a:solidFill>
                              <a:schemeClr val="accent1"/>
                            </a:solidFill>
                            <a:latin typeface="Cambria Math" panose="02040503050406030204" pitchFamily="18" charset="0"/>
                          </a:rPr>
                          <m:t>8</m:t>
                        </m:r>
                      </m:den>
                    </m:f>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2</m:t>
                        </m:r>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3</m:t>
                            </m:r>
                          </m:e>
                        </m:rad>
                      </m:num>
                      <m:den>
                        <m:r>
                          <a:rPr lang="en-US" b="0" i="1" smtClean="0">
                            <a:solidFill>
                              <a:schemeClr val="accent1"/>
                            </a:solidFill>
                            <a:latin typeface="Cambria Math" panose="02040503050406030204" pitchFamily="18" charset="0"/>
                          </a:rPr>
                          <m:t>8</m:t>
                        </m:r>
                      </m:den>
                    </m:f>
                    <m:r>
                      <a:rPr lang="en-US" b="0" i="1" smtClean="0">
                        <a:solidFill>
                          <a:schemeClr val="accent1"/>
                        </a:solidFill>
                        <a:latin typeface="Cambria Math" panose="02040503050406030204" pitchFamily="18" charset="0"/>
                      </a:rPr>
                      <m:t>𝑖</m:t>
                    </m:r>
                  </m:oMath>
                </a14:m>
                <a:endParaRPr lang="en-US" b="0" i="0" dirty="0">
                  <a:solidFill>
                    <a:schemeClr val="accent1"/>
                  </a:solidFill>
                  <a:latin typeface="+mj-lt"/>
                </a:endParaRPr>
              </a:p>
              <a:p>
                <a:pPr lvl="1"/>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3</m:t>
                        </m:r>
                      </m:num>
                      <m:den>
                        <m:r>
                          <a:rPr lang="en-US" b="0" i="1" smtClean="0">
                            <a:solidFill>
                              <a:schemeClr val="accent1"/>
                            </a:solidFill>
                            <a:latin typeface="Cambria Math" panose="02040503050406030204" pitchFamily="18" charset="0"/>
                          </a:rPr>
                          <m:t>4</m:t>
                        </m:r>
                      </m:den>
                    </m:f>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ad>
                          <m:radPr>
                            <m:degHide m:val="on"/>
                            <m:ctrlPr>
                              <a:rPr lang="en-US" b="0" i="1" smtClean="0">
                                <a:solidFill>
                                  <a:schemeClr val="accent1"/>
                                </a:solidFill>
                                <a:latin typeface="Cambria Math" panose="02040503050406030204" pitchFamily="18" charset="0"/>
                              </a:rPr>
                            </m:ctrlPr>
                          </m:radPr>
                          <m:deg/>
                          <m:e>
                            <m:r>
                              <a:rPr lang="en-US" b="0" i="1" smtClean="0">
                                <a:solidFill>
                                  <a:schemeClr val="accent1"/>
                                </a:solidFill>
                                <a:latin typeface="Cambria Math" panose="02040503050406030204" pitchFamily="18" charset="0"/>
                              </a:rPr>
                              <m:t>3</m:t>
                            </m:r>
                          </m:e>
                        </m:rad>
                      </m:num>
                      <m:den>
                        <m:r>
                          <a:rPr lang="en-US" b="0" i="1" smtClean="0">
                            <a:solidFill>
                              <a:schemeClr val="accent1"/>
                            </a:solidFill>
                            <a:latin typeface="Cambria Math" panose="02040503050406030204" pitchFamily="18" charset="0"/>
                          </a:rPr>
                          <m:t>4</m:t>
                        </m:r>
                      </m:den>
                    </m:f>
                    <m:r>
                      <a:rPr lang="en-US" b="0" i="1" smtClean="0">
                        <a:solidFill>
                          <a:schemeClr val="accent1"/>
                        </a:solidFill>
                        <a:latin typeface="Cambria Math" panose="02040503050406030204" pitchFamily="18" charset="0"/>
                      </a:rPr>
                      <m:t>𝑖</m:t>
                    </m:r>
                  </m:oMath>
                </a14:m>
                <a:endParaRPr lang="en-US" i="0" dirty="0">
                  <a:solidFill>
                    <a:schemeClr val="accent1"/>
                  </a:solidFill>
                  <a:latin typeface="+mj-lt"/>
                </a:endParaRPr>
              </a:p>
              <a:p>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sz="half" idx="2"/>
              </p:nvPr>
            </p:nvSpPr>
            <p:spPr>
              <a:blipFill>
                <a:blip r:embed="rId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6971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4.1 Graph quadratic Functions in Standard Form</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3173" t="75480" b="393"/>
          <a:stretch/>
        </p:blipFill>
        <p:spPr>
          <a:xfrm>
            <a:off x="1199512" y="1720879"/>
            <a:ext cx="6877688" cy="312632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4.8 Homework Quiz</a:t>
            </a:r>
            <a:endParaRPr lang="en-US" dirty="0"/>
          </a:p>
        </p:txBody>
      </p:sp>
    </p:spTree>
    <p:extLst>
      <p:ext uri="{BB962C8B-B14F-4D97-AF65-F5344CB8AC3E}">
        <p14:creationId xmlns:p14="http://schemas.microsoft.com/office/powerpoint/2010/main" val="14640809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4.9 Graph and Solve Quadratic Inequalities</a:t>
            </a:r>
          </a:p>
        </p:txBody>
      </p:sp>
      <p:sp>
        <p:nvSpPr>
          <p:cNvPr id="3" name="Text Placeholder 2"/>
          <p:cNvSpPr>
            <a:spLocks noGrp="1"/>
          </p:cNvSpPr>
          <p:nvPr>
            <p:ph type="body" idx="1"/>
          </p:nvPr>
        </p:nvSpPr>
        <p:spPr/>
        <p:txBody>
          <a:bodyPr/>
          <a:lstStyle/>
          <a:p>
            <a:endParaRPr lang="en-US"/>
          </a:p>
        </p:txBody>
      </p:sp>
      <p:pic>
        <p:nvPicPr>
          <p:cNvPr id="4" name="Fib goes to Satur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4326733"/>
            <a:ext cx="609600" cy="609600"/>
          </a:xfrm>
          <a:prstGeom prst="rect">
            <a:avLst/>
          </a:prstGeom>
        </p:spPr>
      </p:pic>
    </p:spTree>
    <p:extLst>
      <p:ext uri="{BB962C8B-B14F-4D97-AF65-F5344CB8AC3E}">
        <p14:creationId xmlns:p14="http://schemas.microsoft.com/office/powerpoint/2010/main" val="62481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Algebra 2</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193315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4.9 Graph and Solve Quadratic Inequalities</a:t>
            </a:r>
          </a:p>
        </p:txBody>
      </p:sp>
      <p:sp>
        <p:nvSpPr>
          <p:cNvPr id="3" name="Content Placeholder 2"/>
          <p:cNvSpPr>
            <a:spLocks noGrp="1"/>
          </p:cNvSpPr>
          <p:nvPr>
            <p:ph idx="1"/>
          </p:nvPr>
        </p:nvSpPr>
        <p:spPr/>
        <p:txBody>
          <a:bodyPr>
            <a:normAutofit/>
          </a:bodyPr>
          <a:lstStyle/>
          <a:p>
            <a:r>
              <a:rPr lang="en-US" dirty="0"/>
              <a:t>Often in real-life, what we are looking for is a range instead of just one value.  </a:t>
            </a:r>
          </a:p>
          <a:p>
            <a:endParaRPr lang="en-US" dirty="0"/>
          </a:p>
          <a:p>
            <a:r>
              <a:rPr lang="en-US" dirty="0"/>
              <a:t>An example is how many tickets must be purchased to make at least $500?  </a:t>
            </a:r>
          </a:p>
          <a:p>
            <a:endParaRPr lang="en-US" dirty="0"/>
          </a:p>
          <a:p>
            <a:r>
              <a:rPr lang="en-US" dirty="0"/>
              <a:t>That means real-life often uses inequalities.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4.9 Graph and Solve Quadratic Inequalities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6696" y="1393027"/>
                <a:ext cx="8248708" cy="3636173"/>
              </a:xfrm>
            </p:spPr>
            <p:txBody>
              <a:bodyPr>
                <a:normAutofit/>
              </a:bodyPr>
              <a:lstStyle/>
              <a:p>
                <a:pPr>
                  <a:buNone/>
                </a:pPr>
                <a:r>
                  <a:rPr lang="en-US" dirty="0"/>
                  <a:t>Graph inequalities</a:t>
                </a:r>
              </a:p>
              <a:p>
                <a:pPr lvl="0"/>
                <a:r>
                  <a:rPr lang="en-US" dirty="0"/>
                  <a:t>Graph the quadratic as if it were an equation</a:t>
                </a:r>
              </a:p>
              <a:p>
                <a:pPr lvl="1"/>
                <a:r>
                  <a:rPr lang="en-US" dirty="0"/>
                  <a:t>Find the vertex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𝑏</m:t>
                            </m:r>
                          </m:num>
                          <m:den>
                            <m:r>
                              <a:rPr lang="en-US" b="0" i="1" smtClean="0">
                                <a:latin typeface="Cambria Math"/>
                              </a:rPr>
                              <m:t>2</m:t>
                            </m:r>
                            <m:r>
                              <a:rPr lang="en-US" b="0" i="1" smtClean="0">
                                <a:latin typeface="Cambria Math"/>
                              </a:rPr>
                              <m:t>𝑎</m:t>
                            </m:r>
                          </m:den>
                        </m:f>
                      </m:e>
                    </m:d>
                  </m:oMath>
                </a14:m>
                <a:endParaRPr lang="en-US" dirty="0"/>
              </a:p>
              <a:p>
                <a:pPr lvl="1"/>
                <a:r>
                  <a:rPr lang="en-US" dirty="0"/>
                  <a:t>Make a table of values choosing points on both sides of the vertex</a:t>
                </a:r>
              </a:p>
              <a:p>
                <a:pPr lvl="1"/>
                <a:r>
                  <a:rPr lang="en-US" dirty="0"/>
                  <a:t>Graph the points and connect the dots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6696" y="1857370"/>
                <a:ext cx="8248708" cy="4848230"/>
              </a:xfrm>
              <a:blipFill rotWithShape="1">
                <a:blip r:embed="rId6"/>
                <a:stretch>
                  <a:fillRect l="-1922" t="-1635"/>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4.9 Graph and Solve Quadratic Inequalities</a:t>
            </a:r>
          </a:p>
        </p:txBody>
      </p:sp>
      <p:sp>
        <p:nvSpPr>
          <p:cNvPr id="3" name="Content Placeholder 2"/>
          <p:cNvSpPr>
            <a:spLocks noGrp="1"/>
          </p:cNvSpPr>
          <p:nvPr>
            <p:ph idx="1"/>
          </p:nvPr>
        </p:nvSpPr>
        <p:spPr/>
        <p:txBody>
          <a:bodyPr/>
          <a:lstStyle/>
          <a:p>
            <a:pPr lvl="0"/>
            <a:r>
              <a:rPr lang="en-US" dirty="0"/>
              <a:t>Dotted line or solid line</a:t>
            </a:r>
          </a:p>
          <a:p>
            <a:pPr lvl="0"/>
            <a:r>
              <a:rPr lang="en-US" dirty="0"/>
              <a:t>Shade</a:t>
            </a:r>
          </a:p>
          <a:p>
            <a:pPr lvl="1"/>
            <a:r>
              <a:rPr lang="en-US" dirty="0"/>
              <a:t>Pick a test point (not on the line)</a:t>
            </a:r>
          </a:p>
          <a:p>
            <a:pPr lvl="1"/>
            <a:r>
              <a:rPr lang="en-US" dirty="0"/>
              <a:t>Try plugging it in the inequality</a:t>
            </a:r>
          </a:p>
          <a:p>
            <a:pPr lvl="1"/>
            <a:r>
              <a:rPr lang="en-US" dirty="0"/>
              <a:t>If you get a true statement shade that side of the line</a:t>
            </a:r>
          </a:p>
          <a:p>
            <a:pPr lvl="1"/>
            <a:r>
              <a:rPr lang="en-US" dirty="0"/>
              <a:t>If you get a false statement shade the other side of the line.</a:t>
            </a:r>
          </a:p>
          <a:p>
            <a:endParaRPr lang="en-US" dirty="0"/>
          </a:p>
        </p:txBody>
      </p:sp>
    </p:spTree>
    <p:custDataLst>
      <p:tags r:id="rId1"/>
    </p:custDataLst>
    <p:extLst>
      <p:ext uri="{BB962C8B-B14F-4D97-AF65-F5344CB8AC3E}">
        <p14:creationId xmlns:p14="http://schemas.microsoft.com/office/powerpoint/2010/main" val="286989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4.9 Graph and Solve Quadratic Inequalities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85000" lnSpcReduction="20000"/>
              </a:bodyPr>
              <a:lstStyle/>
              <a:p>
                <a:r>
                  <a:rPr lang="en-US" dirty="0"/>
                  <a:t>Graph </a:t>
                </a:r>
                <a14:m>
                  <m:oMath xmlns:m="http://schemas.openxmlformats.org/officeDocument/2006/math">
                    <m:r>
                      <a:rPr lang="en-US" i="1" dirty="0" smtClean="0">
                        <a:latin typeface="Cambria Math" panose="02040503050406030204" pitchFamily="18" charset="0"/>
                      </a:rPr>
                      <m:t>𝑦</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+4</m:t>
                    </m:r>
                    <m:r>
                      <a:rPr lang="en-US" i="1" dirty="0" smtClean="0">
                        <a:latin typeface="Cambria Math" panose="02040503050406030204" pitchFamily="18" charset="0"/>
                      </a:rPr>
                      <m:t>𝑥</m:t>
                    </m:r>
                    <m:r>
                      <a:rPr lang="en-US" i="1" dirty="0" smtClean="0">
                        <a:latin typeface="Cambria Math" panose="02040503050406030204" pitchFamily="18" charset="0"/>
                      </a:rPr>
                      <m:t>+1</m:t>
                    </m:r>
                  </m:oMath>
                </a14:m>
                <a:endParaRPr lang="en-US" b="0" dirty="0"/>
              </a:p>
              <a:p>
                <a:pPr lvl="1"/>
                <a:r>
                  <a:rPr lang="en-US" dirty="0">
                    <a:solidFill>
                      <a:schemeClr val="accent1"/>
                    </a:solidFill>
                  </a:rPr>
                  <a:t>Find vertex:</a:t>
                </a:r>
              </a:p>
              <a:p>
                <a:pPr lvl="2"/>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𝑏</m:t>
                        </m:r>
                      </m:num>
                      <m:den>
                        <m:r>
                          <a:rPr lang="en-US" b="0" i="1" smtClean="0">
                            <a:solidFill>
                              <a:schemeClr val="accent1"/>
                            </a:solidFill>
                            <a:latin typeface="Cambria Math" panose="02040503050406030204" pitchFamily="18" charset="0"/>
                          </a:rPr>
                          <m:t>2</m:t>
                        </m:r>
                        <m:r>
                          <a:rPr lang="en-US" b="0" i="1" smtClean="0">
                            <a:solidFill>
                              <a:schemeClr val="accent1"/>
                            </a:solidFill>
                            <a:latin typeface="Cambria Math" panose="02040503050406030204" pitchFamily="18" charset="0"/>
                          </a:rPr>
                          <m:t>𝑎</m:t>
                        </m:r>
                      </m:den>
                    </m:f>
                  </m:oMath>
                </a14:m>
                <a:endParaRPr lang="en-US" b="0" dirty="0">
                  <a:solidFill>
                    <a:schemeClr val="accent1"/>
                  </a:solidFill>
                </a:endParaRPr>
              </a:p>
              <a:p>
                <a:pPr lvl="2"/>
                <a14:m>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4</m:t>
                        </m:r>
                      </m:num>
                      <m:den>
                        <m:r>
                          <a:rPr lang="en-US" b="0" i="1" smtClean="0">
                            <a:solidFill>
                              <a:schemeClr val="accent1"/>
                            </a:solidFill>
                            <a:latin typeface="Cambria Math" panose="02040503050406030204" pitchFamily="18" charset="0"/>
                          </a:rPr>
                          <m:t>2</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e>
                        </m:d>
                      </m:den>
                    </m:f>
                    <m:r>
                      <a:rPr lang="en-US" b="0" i="1" smtClean="0">
                        <a:solidFill>
                          <a:schemeClr val="accent1"/>
                        </a:solidFill>
                        <a:latin typeface="Cambria Math" panose="02040503050406030204" pitchFamily="18" charset="0"/>
                      </a:rPr>
                      <m:t>=−2</m:t>
                    </m:r>
                  </m:oMath>
                </a14:m>
                <a:endParaRPr lang="en-US" b="0" dirty="0">
                  <a:solidFill>
                    <a:schemeClr val="accent1"/>
                  </a:solidFill>
                </a:endParaRPr>
              </a:p>
              <a:p>
                <a:pPr lvl="1"/>
                <a:r>
                  <a:rPr lang="en-US" dirty="0">
                    <a:solidFill>
                      <a:schemeClr val="accent1"/>
                    </a:solidFill>
                  </a:rPr>
                  <a:t>Make table</a:t>
                </a:r>
              </a:p>
              <a:p>
                <a:pPr lvl="1"/>
                <a:r>
                  <a:rPr lang="en-US" dirty="0">
                    <a:solidFill>
                      <a:schemeClr val="accent1"/>
                    </a:solidFill>
                  </a:rPr>
                  <a:t>Solid line because equal to</a:t>
                </a:r>
              </a:p>
              <a:p>
                <a:pPr lvl="1"/>
                <a:r>
                  <a:rPr lang="en-US" dirty="0">
                    <a:solidFill>
                      <a:schemeClr val="accent1"/>
                    </a:solidFill>
                  </a:rPr>
                  <a:t>Pick (0, 0) to test</a:t>
                </a:r>
              </a:p>
              <a:p>
                <a:pPr lvl="2"/>
                <a14:m>
                  <m:oMath xmlns:m="http://schemas.openxmlformats.org/officeDocument/2006/math">
                    <m:r>
                      <a:rPr lang="en-US" b="0" i="1" smtClean="0">
                        <a:solidFill>
                          <a:schemeClr val="accent1"/>
                        </a:solidFill>
                        <a:latin typeface="Cambria Math" panose="02040503050406030204" pitchFamily="18" charset="0"/>
                      </a:rPr>
                      <m:t>0≥</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0</m:t>
                        </m:r>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+4</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0</m:t>
                        </m:r>
                      </m:e>
                    </m:d>
                    <m:r>
                      <a:rPr lang="en-US" b="0" i="1" smtClean="0">
                        <a:solidFill>
                          <a:schemeClr val="accent1"/>
                        </a:solidFill>
                        <a:latin typeface="Cambria Math" panose="02040503050406030204" pitchFamily="18" charset="0"/>
                      </a:rPr>
                      <m:t>+1</m:t>
                    </m:r>
                  </m:oMath>
                </a14:m>
                <a:endParaRPr lang="en-US" b="0" dirty="0">
                  <a:solidFill>
                    <a:schemeClr val="accent1"/>
                  </a:solidFill>
                </a:endParaRPr>
              </a:p>
              <a:p>
                <a:pPr lvl="2"/>
                <a14:m>
                  <m:oMath xmlns:m="http://schemas.openxmlformats.org/officeDocument/2006/math">
                    <m:r>
                      <a:rPr lang="en-US" b="0" i="1" smtClean="0">
                        <a:solidFill>
                          <a:schemeClr val="accent1"/>
                        </a:solidFill>
                        <a:latin typeface="Cambria Math" panose="02040503050406030204" pitchFamily="18" charset="0"/>
                      </a:rPr>
                      <m:t>0≥1</m:t>
                    </m:r>
                  </m:oMath>
                </a14:m>
                <a:r>
                  <a:rPr lang="en-US" dirty="0">
                    <a:solidFill>
                      <a:schemeClr val="accent1"/>
                    </a:solidFill>
                  </a:rPr>
                  <a:t> </a:t>
                </a:r>
              </a:p>
              <a:p>
                <a:pPr lvl="2"/>
                <a:r>
                  <a:rPr lang="en-US" dirty="0">
                    <a:solidFill>
                      <a:schemeClr val="accent1"/>
                    </a:solidFill>
                  </a:rPr>
                  <a:t>False, shade other side of curve</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762" t="-3591" b="-1257"/>
                </a:stretch>
              </a:blipFill>
            </p:spPr>
            <p:txBody>
              <a:bodyPr/>
              <a:lstStyle/>
              <a:p>
                <a:r>
                  <a:rPr lang="en-US">
                    <a:noFill/>
                  </a:rPr>
                  <a:t> </a:t>
                </a:r>
              </a:p>
            </p:txBody>
          </p:sp>
        </mc:Fallback>
      </mc:AlternateContent>
      <p:pic>
        <p:nvPicPr>
          <p:cNvPr id="33" name="Content Placeholder 5"/>
          <p:cNvPicPr>
            <a:picLocks noGrp="1" noChangeAspect="1"/>
          </p:cNvPicPr>
          <p:nvPr>
            <p:ph sz="half" idx="2"/>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5197880" y="1200150"/>
            <a:ext cx="3396439" cy="3394075"/>
          </a:xfrm>
          <a:prstGeom prst="rect">
            <a:avLst/>
          </a:prstGeom>
        </p:spPr>
      </p:pic>
      <p:graphicFrame>
        <p:nvGraphicFramePr>
          <p:cNvPr id="34" name="Table 33"/>
          <p:cNvGraphicFramePr>
            <a:graphicFrameLocks noGrp="1"/>
          </p:cNvGraphicFramePr>
          <p:nvPr>
            <p:extLst>
              <p:ext uri="{D42A27DB-BD31-4B8C-83A1-F6EECF244321}">
                <p14:modId xmlns:p14="http://schemas.microsoft.com/office/powerpoint/2010/main" val="2747770688"/>
              </p:ext>
            </p:extLst>
          </p:nvPr>
        </p:nvGraphicFramePr>
        <p:xfrm>
          <a:off x="3962400" y="1200150"/>
          <a:ext cx="1219200" cy="296672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171969823"/>
                    </a:ext>
                  </a:extLst>
                </a:gridCol>
                <a:gridCol w="609600">
                  <a:extLst>
                    <a:ext uri="{9D8B030D-6E8A-4147-A177-3AD203B41FA5}">
                      <a16:colId xmlns:a16="http://schemas.microsoft.com/office/drawing/2014/main" val="3802374949"/>
                    </a:ext>
                  </a:extLst>
                </a:gridCol>
              </a:tblGrid>
              <a:tr h="370840">
                <a:tc>
                  <a:txBody>
                    <a:bodyPr/>
                    <a:lstStyle/>
                    <a:p>
                      <a:r>
                        <a:rPr lang="en-US" dirty="0">
                          <a:solidFill>
                            <a:schemeClr val="bg1"/>
                          </a:solidFill>
                        </a:rPr>
                        <a:t>x</a:t>
                      </a:r>
                    </a:p>
                  </a:txBody>
                  <a:tcPr/>
                </a:tc>
                <a:tc>
                  <a:txBody>
                    <a:bodyPr/>
                    <a:lstStyle/>
                    <a:p>
                      <a:r>
                        <a:rPr lang="en-US" dirty="0">
                          <a:solidFill>
                            <a:schemeClr val="bg1"/>
                          </a:solidFill>
                        </a:rPr>
                        <a:t>y</a:t>
                      </a:r>
                    </a:p>
                  </a:txBody>
                  <a:tcPr/>
                </a:tc>
                <a:extLst>
                  <a:ext uri="{0D108BD9-81ED-4DB2-BD59-A6C34878D82A}">
                    <a16:rowId xmlns:a16="http://schemas.microsoft.com/office/drawing/2014/main" val="2857882140"/>
                  </a:ext>
                </a:extLst>
              </a:tr>
              <a:tr h="370840">
                <a:tc>
                  <a:txBody>
                    <a:bodyPr/>
                    <a:lstStyle/>
                    <a:p>
                      <a:r>
                        <a:rPr lang="en-US" dirty="0"/>
                        <a:t>-5</a:t>
                      </a:r>
                    </a:p>
                  </a:txBody>
                  <a:tcPr/>
                </a:tc>
                <a:tc>
                  <a:txBody>
                    <a:bodyPr/>
                    <a:lstStyle/>
                    <a:p>
                      <a:r>
                        <a:rPr lang="en-US" dirty="0"/>
                        <a:t>6</a:t>
                      </a:r>
                    </a:p>
                  </a:txBody>
                  <a:tcPr/>
                </a:tc>
                <a:extLst>
                  <a:ext uri="{0D108BD9-81ED-4DB2-BD59-A6C34878D82A}">
                    <a16:rowId xmlns:a16="http://schemas.microsoft.com/office/drawing/2014/main" val="3216742499"/>
                  </a:ext>
                </a:extLst>
              </a:tr>
              <a:tr h="370840">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313945260"/>
                  </a:ext>
                </a:extLst>
              </a:tr>
              <a:tr h="370840">
                <a:tc>
                  <a:txBody>
                    <a:bodyPr/>
                    <a:lstStyle/>
                    <a:p>
                      <a:r>
                        <a:rPr lang="en-US" dirty="0"/>
                        <a:t>-3</a:t>
                      </a:r>
                    </a:p>
                  </a:txBody>
                  <a:tcPr/>
                </a:tc>
                <a:tc>
                  <a:txBody>
                    <a:bodyPr/>
                    <a:lstStyle/>
                    <a:p>
                      <a:r>
                        <a:rPr lang="en-US" dirty="0"/>
                        <a:t>-2</a:t>
                      </a:r>
                    </a:p>
                  </a:txBody>
                  <a:tcPr/>
                </a:tc>
                <a:extLst>
                  <a:ext uri="{0D108BD9-81ED-4DB2-BD59-A6C34878D82A}">
                    <a16:rowId xmlns:a16="http://schemas.microsoft.com/office/drawing/2014/main" val="1161849043"/>
                  </a:ext>
                </a:extLst>
              </a:tr>
              <a:tr h="370840">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2060804090"/>
                  </a:ext>
                </a:extLst>
              </a:tr>
              <a:tr h="370840">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3021075445"/>
                  </a:ext>
                </a:extLst>
              </a:tr>
              <a:tr h="370840">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8559916"/>
                  </a:ext>
                </a:extLst>
              </a:tr>
              <a:tr h="370840">
                <a:tc>
                  <a:txBody>
                    <a:bodyPr/>
                    <a:lstStyle/>
                    <a:p>
                      <a:r>
                        <a:rPr lang="en-US" dirty="0"/>
                        <a:t>1</a:t>
                      </a:r>
                    </a:p>
                  </a:txBody>
                  <a:tcPr/>
                </a:tc>
                <a:tc>
                  <a:txBody>
                    <a:bodyPr/>
                    <a:lstStyle/>
                    <a:p>
                      <a:r>
                        <a:rPr lang="en-US" dirty="0"/>
                        <a:t>6</a:t>
                      </a:r>
                    </a:p>
                  </a:txBody>
                  <a:tcPr/>
                </a:tc>
                <a:extLst>
                  <a:ext uri="{0D108BD9-81ED-4DB2-BD59-A6C34878D82A}">
                    <a16:rowId xmlns:a16="http://schemas.microsoft.com/office/drawing/2014/main" val="4202259340"/>
                  </a:ext>
                </a:extLst>
              </a:tr>
            </a:tbl>
          </a:graphicData>
        </a:graphic>
      </p:graphicFrame>
      <p:sp>
        <p:nvSpPr>
          <p:cNvPr id="35" name="Oval 34"/>
          <p:cNvSpPr/>
          <p:nvPr/>
        </p:nvSpPr>
        <p:spPr>
          <a:xfrm>
            <a:off x="5537200" y="127635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97550" y="258445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57900" y="336550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324600" y="363220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584950" y="337185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845300" y="258445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105650" y="127635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5575300" y="1308100"/>
            <a:ext cx="1568450" cy="2368550"/>
          </a:xfrm>
          <a:custGeom>
            <a:avLst/>
            <a:gdLst>
              <a:gd name="connsiteX0" fmla="*/ 0 w 1568450"/>
              <a:gd name="connsiteY0" fmla="*/ 0 h 2368550"/>
              <a:gd name="connsiteX1" fmla="*/ 260350 w 1568450"/>
              <a:gd name="connsiteY1" fmla="*/ 1314450 h 2368550"/>
              <a:gd name="connsiteX2" fmla="*/ 520700 w 1568450"/>
              <a:gd name="connsiteY2" fmla="*/ 2101850 h 2368550"/>
              <a:gd name="connsiteX3" fmla="*/ 787400 w 1568450"/>
              <a:gd name="connsiteY3" fmla="*/ 2368550 h 2368550"/>
              <a:gd name="connsiteX4" fmla="*/ 1047750 w 1568450"/>
              <a:gd name="connsiteY4" fmla="*/ 2101850 h 2368550"/>
              <a:gd name="connsiteX5" fmla="*/ 1308100 w 1568450"/>
              <a:gd name="connsiteY5" fmla="*/ 1314450 h 2368550"/>
              <a:gd name="connsiteX6" fmla="*/ 1568450 w 1568450"/>
              <a:gd name="connsiteY6" fmla="*/ 6350 h 236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8450" h="2368550">
                <a:moveTo>
                  <a:pt x="0" y="0"/>
                </a:moveTo>
                <a:cubicBezTo>
                  <a:pt x="86783" y="482071"/>
                  <a:pt x="173567" y="964142"/>
                  <a:pt x="260350" y="1314450"/>
                </a:cubicBezTo>
                <a:cubicBezTo>
                  <a:pt x="347133" y="1664758"/>
                  <a:pt x="432858" y="1926167"/>
                  <a:pt x="520700" y="2101850"/>
                </a:cubicBezTo>
                <a:cubicBezTo>
                  <a:pt x="608542" y="2277533"/>
                  <a:pt x="699558" y="2368550"/>
                  <a:pt x="787400" y="2368550"/>
                </a:cubicBezTo>
                <a:cubicBezTo>
                  <a:pt x="875242" y="2368550"/>
                  <a:pt x="960967" y="2277533"/>
                  <a:pt x="1047750" y="2101850"/>
                </a:cubicBezTo>
                <a:cubicBezTo>
                  <a:pt x="1134533" y="1926167"/>
                  <a:pt x="1221317" y="1663700"/>
                  <a:pt x="1308100" y="1314450"/>
                </a:cubicBezTo>
                <a:cubicBezTo>
                  <a:pt x="1394883" y="965200"/>
                  <a:pt x="1481666" y="485775"/>
                  <a:pt x="1568450" y="635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575300" y="1314450"/>
            <a:ext cx="1568450" cy="2362200"/>
          </a:xfrm>
          <a:custGeom>
            <a:avLst/>
            <a:gdLst>
              <a:gd name="connsiteX0" fmla="*/ 0 w 1568450"/>
              <a:gd name="connsiteY0" fmla="*/ 0 h 2362200"/>
              <a:gd name="connsiteX1" fmla="*/ 266700 w 1568450"/>
              <a:gd name="connsiteY1" fmla="*/ 1308100 h 2362200"/>
              <a:gd name="connsiteX2" fmla="*/ 520700 w 1568450"/>
              <a:gd name="connsiteY2" fmla="*/ 2101850 h 2362200"/>
              <a:gd name="connsiteX3" fmla="*/ 781050 w 1568450"/>
              <a:gd name="connsiteY3" fmla="*/ 2362200 h 2362200"/>
              <a:gd name="connsiteX4" fmla="*/ 1047750 w 1568450"/>
              <a:gd name="connsiteY4" fmla="*/ 2101850 h 2362200"/>
              <a:gd name="connsiteX5" fmla="*/ 1301750 w 1568450"/>
              <a:gd name="connsiteY5" fmla="*/ 1314450 h 2362200"/>
              <a:gd name="connsiteX6" fmla="*/ 1568450 w 1568450"/>
              <a:gd name="connsiteY6" fmla="*/ 0 h 2362200"/>
              <a:gd name="connsiteX7" fmla="*/ 0 w 1568450"/>
              <a:gd name="connsiteY7" fmla="*/ 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450" h="2362200">
                <a:moveTo>
                  <a:pt x="0" y="0"/>
                </a:moveTo>
                <a:lnTo>
                  <a:pt x="266700" y="1308100"/>
                </a:lnTo>
                <a:lnTo>
                  <a:pt x="520700" y="2101850"/>
                </a:lnTo>
                <a:lnTo>
                  <a:pt x="781050" y="2362200"/>
                </a:lnTo>
                <a:lnTo>
                  <a:pt x="1047750" y="2101850"/>
                </a:lnTo>
                <a:lnTo>
                  <a:pt x="1301750" y="1314450"/>
                </a:lnTo>
                <a:lnTo>
                  <a:pt x="1568450" y="0"/>
                </a:lnTo>
                <a:lnTo>
                  <a:pt x="0" y="0"/>
                </a:lnTo>
                <a:close/>
              </a:path>
            </a:pathLst>
          </a:custGeom>
          <a:solidFill>
            <a:srgbClr val="FFCA0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
                                            <p:txEl>
                                              <p:pRg st="9" end="9"/>
                                            </p:txEl>
                                          </p:spTgt>
                                        </p:tgtEl>
                                        <p:attrNameLst>
                                          <p:attrName>style.visibility</p:attrName>
                                        </p:attrNameLst>
                                      </p:cBhvr>
                                      <p:to>
                                        <p:strVal val="visible"/>
                                      </p:to>
                                    </p:set>
                                  </p:childTnLst>
                                </p:cTn>
                              </p:par>
                            </p:childTnLst>
                          </p:cTn>
                        </p:par>
                        <p:par>
                          <p:cTn id="80" fill="hold">
                            <p:stCondLst>
                              <p:cond delay="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5" grpId="0" animBg="1"/>
      <p:bldP spid="36" grpId="0" animBg="1"/>
      <p:bldP spid="37" grpId="0" animBg="1"/>
      <p:bldP spid="38" grpId="0" animBg="1"/>
      <p:bldP spid="39" grpId="0" animBg="1"/>
      <p:bldP spid="40" grpId="0" animBg="1"/>
      <p:bldP spid="41" grpId="0" animBg="1"/>
      <p:bldP spid="42" grpId="0" animBg="1"/>
      <p:bldP spid="43" grpId="0" animBg="1"/>
    </p:bldLst>
  </p:timing>
  <p:extLst mod="1"/>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4.9 Graph and Solve Quadratic Inequalities</a:t>
            </a:r>
          </a:p>
        </p:txBody>
      </p:sp>
      <p:sp>
        <p:nvSpPr>
          <p:cNvPr id="4" name="Content Placeholder 3"/>
          <p:cNvSpPr>
            <a:spLocks noGrp="1"/>
          </p:cNvSpPr>
          <p:nvPr>
            <p:ph sz="half" idx="1"/>
          </p:nvPr>
        </p:nvSpPr>
        <p:spPr>
          <a:xfrm>
            <a:off x="457200" y="1339445"/>
            <a:ext cx="4038600" cy="3804055"/>
          </a:xfrm>
        </p:spPr>
        <p:txBody>
          <a:bodyPr>
            <a:normAutofit fontScale="62500" lnSpcReduction="20000"/>
          </a:bodyPr>
          <a:lstStyle/>
          <a:p>
            <a:pPr>
              <a:buNone/>
            </a:pPr>
            <a:r>
              <a:rPr lang="en-US" dirty="0"/>
              <a:t>Solve inequalities in one variable. </a:t>
            </a:r>
          </a:p>
          <a:p>
            <a:pPr marL="514350" indent="-514350">
              <a:buFont typeface="+mj-lt"/>
              <a:buAutoNum type="arabicPeriod"/>
            </a:pPr>
            <a:r>
              <a:rPr lang="en-US" dirty="0"/>
              <a:t>Make = 0</a:t>
            </a:r>
          </a:p>
          <a:p>
            <a:pPr marL="514350" lvl="0" indent="-514350">
              <a:buFont typeface="+mj-lt"/>
              <a:buAutoNum type="arabicPeriod"/>
            </a:pPr>
            <a:r>
              <a:rPr lang="en-US" dirty="0"/>
              <a:t>Factor or use the quadratic formula to find the zeros</a:t>
            </a:r>
          </a:p>
          <a:p>
            <a:pPr marL="514350" lvl="0" indent="-514350">
              <a:buFont typeface="+mj-lt"/>
              <a:buAutoNum type="arabicPeriod"/>
            </a:pPr>
            <a:r>
              <a:rPr lang="en-US" dirty="0"/>
              <a:t>Graph the zeros on a number line (notice it cuts the line into three parts)</a:t>
            </a:r>
          </a:p>
          <a:p>
            <a:pPr marL="514350" lvl="0" indent="-514350">
              <a:buFont typeface="+mj-lt"/>
              <a:buAutoNum type="arabicPeriod"/>
            </a:pPr>
            <a:r>
              <a:rPr lang="en-US" dirty="0"/>
              <a:t>Pick a number in each of the three parts as test points </a:t>
            </a:r>
          </a:p>
          <a:p>
            <a:pPr marL="514350" lvl="0" indent="-514350">
              <a:buFont typeface="+mj-lt"/>
              <a:buAutoNum type="arabicPeriod"/>
            </a:pPr>
            <a:r>
              <a:rPr lang="en-US" dirty="0"/>
              <a:t>Test the points in the original inequality to see true or false  </a:t>
            </a:r>
          </a:p>
          <a:p>
            <a:pPr marL="514350" indent="-514350">
              <a:buFont typeface="+mj-lt"/>
              <a:buAutoNum type="arabicPeriod"/>
            </a:pPr>
            <a:r>
              <a:rPr lang="en-US" dirty="0"/>
              <a:t>Write inequalities for the regions that were true </a:t>
            </a:r>
          </a:p>
        </p:txBody>
      </p:sp>
      <p:sp>
        <p:nvSpPr>
          <p:cNvPr id="5" name="Content Placeholder 4"/>
          <p:cNvSpPr>
            <a:spLocks noGrp="1"/>
          </p:cNvSpPr>
          <p:nvPr>
            <p:ph sz="half" idx="2"/>
          </p:nvPr>
        </p:nvSpPr>
        <p:spPr>
          <a:xfrm>
            <a:off x="4648200" y="1339445"/>
            <a:ext cx="4267200" cy="3804055"/>
          </a:xfrm>
        </p:spPr>
        <p:txBody>
          <a:bodyPr>
            <a:normAutofit fontScale="62500" lnSpcReduction="20000"/>
          </a:bodyPr>
          <a:lstStyle/>
          <a:p>
            <a:pPr>
              <a:buFont typeface="Wingdings" pitchFamily="2" charset="2"/>
              <a:buChar char="q"/>
            </a:pPr>
            <a:r>
              <a:rPr lang="en-US" dirty="0"/>
              <a:t>p</a:t>
            </a:r>
            <a:r>
              <a:rPr lang="en-US" baseline="30000" dirty="0"/>
              <a:t>2</a:t>
            </a:r>
            <a:r>
              <a:rPr lang="en-US" dirty="0"/>
              <a:t> – 4p </a:t>
            </a:r>
            <a:r>
              <a:rPr lang="en-US" dirty="0">
                <a:sym typeface="Symbol"/>
              </a:rPr>
              <a:t></a:t>
            </a:r>
            <a:r>
              <a:rPr lang="en-US" dirty="0"/>
              <a:t> 5</a:t>
            </a:r>
          </a:p>
          <a:p>
            <a:pPr>
              <a:buFont typeface="+mj-lt"/>
              <a:buAutoNum type="arabicPeriod"/>
            </a:pPr>
            <a:r>
              <a:rPr lang="en-US" dirty="0"/>
              <a:t>p</a:t>
            </a:r>
            <a:r>
              <a:rPr lang="en-US" baseline="30000" dirty="0"/>
              <a:t>2</a:t>
            </a:r>
            <a:r>
              <a:rPr lang="en-US" dirty="0"/>
              <a:t> – 4p – 5 </a:t>
            </a:r>
            <a:r>
              <a:rPr lang="en-US" dirty="0">
                <a:sym typeface="Symbol"/>
              </a:rPr>
              <a:t></a:t>
            </a:r>
            <a:r>
              <a:rPr lang="en-US" dirty="0"/>
              <a:t> 0</a:t>
            </a:r>
          </a:p>
          <a:p>
            <a:pPr>
              <a:buFont typeface="+mj-lt"/>
              <a:buAutoNum type="arabicPeriod"/>
            </a:pPr>
            <a:r>
              <a:rPr lang="en-US" dirty="0"/>
              <a:t>(p – 5)(p + 1) </a:t>
            </a:r>
            <a:r>
              <a:rPr lang="en-US" dirty="0">
                <a:sym typeface="Symbol"/>
              </a:rPr>
              <a:t></a:t>
            </a:r>
            <a:r>
              <a:rPr lang="en-US" dirty="0"/>
              <a:t> 0 </a:t>
            </a:r>
          </a:p>
          <a:p>
            <a:pPr marL="342900" lvl="1" indent="-342900"/>
            <a:r>
              <a:rPr lang="en-US" dirty="0"/>
              <a:t>Zeros are 5, -1</a:t>
            </a:r>
          </a:p>
          <a:p>
            <a:endParaRPr lang="en-US" dirty="0"/>
          </a:p>
          <a:p>
            <a:endParaRPr lang="en-US" dirty="0"/>
          </a:p>
          <a:p>
            <a:pPr>
              <a:buFont typeface="+mj-lt"/>
              <a:buAutoNum type="arabicPeriod" startAt="4"/>
            </a:pPr>
            <a:endParaRPr lang="en-US" dirty="0"/>
          </a:p>
          <a:p>
            <a:pPr>
              <a:buFont typeface="+mj-lt"/>
              <a:buAutoNum type="arabicPeriod" startAt="4"/>
            </a:pPr>
            <a:r>
              <a:rPr lang="en-US" dirty="0"/>
              <a:t>test points = -2, 0, 6</a:t>
            </a:r>
          </a:p>
          <a:p>
            <a:pPr marL="342900" lvl="1" indent="-342900"/>
            <a:r>
              <a:rPr lang="en-US" dirty="0"/>
              <a:t>–2 </a:t>
            </a:r>
            <a:r>
              <a:rPr lang="en-US" dirty="0">
                <a:sym typeface="Wingdings"/>
              </a:rPr>
              <a:t></a:t>
            </a:r>
            <a:r>
              <a:rPr lang="en-US" dirty="0"/>
              <a:t> 4 – 4(-2) </a:t>
            </a:r>
            <a:r>
              <a:rPr lang="en-US" dirty="0">
                <a:sym typeface="Symbol"/>
              </a:rPr>
              <a:t></a:t>
            </a:r>
            <a:r>
              <a:rPr lang="en-US" dirty="0"/>
              <a:t> 5 </a:t>
            </a:r>
            <a:r>
              <a:rPr lang="en-US" dirty="0">
                <a:sym typeface="Wingdings"/>
              </a:rPr>
              <a:t></a:t>
            </a:r>
            <a:r>
              <a:rPr lang="en-US" dirty="0"/>
              <a:t> 12 </a:t>
            </a:r>
            <a:r>
              <a:rPr lang="en-US" dirty="0">
                <a:sym typeface="Symbol"/>
              </a:rPr>
              <a:t></a:t>
            </a:r>
            <a:r>
              <a:rPr lang="en-US" dirty="0"/>
              <a:t> 5 false</a:t>
            </a:r>
          </a:p>
          <a:p>
            <a:pPr marL="342900" lvl="1" indent="-342900"/>
            <a:r>
              <a:rPr lang="en-US" dirty="0"/>
              <a:t>0 </a:t>
            </a:r>
            <a:r>
              <a:rPr lang="en-US" dirty="0">
                <a:sym typeface="Wingdings"/>
              </a:rPr>
              <a:t></a:t>
            </a:r>
            <a:r>
              <a:rPr lang="en-US" dirty="0"/>
              <a:t> 0 – 4(0) </a:t>
            </a:r>
            <a:r>
              <a:rPr lang="en-US" dirty="0">
                <a:sym typeface="Symbol"/>
              </a:rPr>
              <a:t></a:t>
            </a:r>
            <a:r>
              <a:rPr lang="en-US" dirty="0"/>
              <a:t> 5 </a:t>
            </a:r>
            <a:r>
              <a:rPr lang="en-US" dirty="0">
                <a:sym typeface="Wingdings"/>
              </a:rPr>
              <a:t></a:t>
            </a:r>
            <a:r>
              <a:rPr lang="en-US" dirty="0"/>
              <a:t> 0 </a:t>
            </a:r>
            <a:r>
              <a:rPr lang="en-US" dirty="0">
                <a:sym typeface="Symbol"/>
              </a:rPr>
              <a:t></a:t>
            </a:r>
            <a:r>
              <a:rPr lang="en-US" dirty="0"/>
              <a:t> 5 true</a:t>
            </a:r>
          </a:p>
          <a:p>
            <a:pPr marL="342900" lvl="1" indent="-342900"/>
            <a:r>
              <a:rPr lang="en-US" dirty="0"/>
              <a:t>6 </a:t>
            </a:r>
            <a:r>
              <a:rPr lang="en-US" dirty="0">
                <a:sym typeface="Wingdings"/>
              </a:rPr>
              <a:t></a:t>
            </a:r>
            <a:r>
              <a:rPr lang="en-US" dirty="0"/>
              <a:t> 36 – 4(6) </a:t>
            </a:r>
            <a:r>
              <a:rPr lang="en-US" dirty="0">
                <a:sym typeface="Symbol"/>
              </a:rPr>
              <a:t></a:t>
            </a:r>
            <a:r>
              <a:rPr lang="en-US" dirty="0"/>
              <a:t> 5 </a:t>
            </a:r>
            <a:r>
              <a:rPr lang="en-US" dirty="0">
                <a:sym typeface="Wingdings"/>
              </a:rPr>
              <a:t></a:t>
            </a:r>
            <a:r>
              <a:rPr lang="en-US" dirty="0"/>
              <a:t> 12 </a:t>
            </a:r>
            <a:r>
              <a:rPr lang="en-US" dirty="0">
                <a:sym typeface="Symbol"/>
              </a:rPr>
              <a:t></a:t>
            </a:r>
            <a:r>
              <a:rPr lang="en-US" dirty="0"/>
              <a:t> 5 false</a:t>
            </a:r>
          </a:p>
          <a:p>
            <a:pPr>
              <a:buFont typeface="+mj-lt"/>
              <a:buAutoNum type="arabicPeriod" startAt="6"/>
            </a:pPr>
            <a:endParaRPr lang="en-US" dirty="0"/>
          </a:p>
          <a:p>
            <a:pPr>
              <a:buFont typeface="+mj-lt"/>
              <a:buAutoNum type="arabicPeriod" startAt="6"/>
            </a:pPr>
            <a:r>
              <a:rPr lang="en-US" dirty="0"/>
              <a:t>middle region true so –1 </a:t>
            </a:r>
            <a:r>
              <a:rPr lang="en-US" dirty="0">
                <a:sym typeface="Symbol"/>
              </a:rPr>
              <a:t></a:t>
            </a:r>
            <a:r>
              <a:rPr lang="en-US" dirty="0"/>
              <a:t> p </a:t>
            </a:r>
            <a:r>
              <a:rPr lang="en-US" dirty="0">
                <a:sym typeface="Symbol"/>
              </a:rPr>
              <a:t></a:t>
            </a:r>
            <a:r>
              <a:rPr lang="en-US" dirty="0"/>
              <a:t> 5</a:t>
            </a:r>
          </a:p>
          <a:p>
            <a:endParaRPr lang="en-US" dirty="0"/>
          </a:p>
        </p:txBody>
      </p:sp>
      <p:grpSp>
        <p:nvGrpSpPr>
          <p:cNvPr id="3" name="Group 21"/>
          <p:cNvGrpSpPr/>
          <p:nvPr/>
        </p:nvGrpSpPr>
        <p:grpSpPr>
          <a:xfrm>
            <a:off x="4648200" y="2400300"/>
            <a:ext cx="4114800" cy="285750"/>
            <a:chOff x="4648200" y="3200400"/>
            <a:chExt cx="4114800" cy="381000"/>
          </a:xfrm>
        </p:grpSpPr>
        <p:cxnSp>
          <p:nvCxnSpPr>
            <p:cNvPr id="7" name="Straight Arrow Connector 6"/>
            <p:cNvCxnSpPr/>
            <p:nvPr/>
          </p:nvCxnSpPr>
          <p:spPr>
            <a:xfrm>
              <a:off x="4648200" y="3427412"/>
              <a:ext cx="4114800" cy="1588"/>
            </a:xfrm>
            <a:prstGeom prst="straightConnector1">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rot="5400000">
              <a:off x="4686300" y="3390900"/>
              <a:ext cx="381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rot="5400000">
              <a:off x="5905500" y="3390900"/>
              <a:ext cx="381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rot="5400000">
              <a:off x="4991100" y="3390900"/>
              <a:ext cx="381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rot="5400000">
              <a:off x="5295900" y="3390900"/>
              <a:ext cx="381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rot="5400000">
              <a:off x="5600700" y="3390900"/>
              <a:ext cx="381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rot="5400000">
              <a:off x="6210300" y="3390900"/>
              <a:ext cx="381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rot="5400000">
              <a:off x="6515100" y="3390900"/>
              <a:ext cx="381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rot="5400000">
              <a:off x="6819900" y="3390900"/>
              <a:ext cx="381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rot="5400000">
              <a:off x="7124700" y="3390900"/>
              <a:ext cx="381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rot="5400000">
              <a:off x="7429500" y="3390900"/>
              <a:ext cx="381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rot="5400000">
              <a:off x="7734300" y="3390900"/>
              <a:ext cx="381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rot="5400000">
              <a:off x="8039100" y="3390900"/>
              <a:ext cx="381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rot="5400000">
              <a:off x="8343900" y="3390900"/>
              <a:ext cx="381000"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6" name="TextBox 5"/>
          <p:cNvSpPr txBox="1"/>
          <p:nvPr/>
        </p:nvSpPr>
        <p:spPr>
          <a:xfrm>
            <a:off x="5945157" y="2686050"/>
            <a:ext cx="301686" cy="369332"/>
          </a:xfrm>
          <a:prstGeom prst="rect">
            <a:avLst/>
          </a:prstGeom>
          <a:noFill/>
        </p:spPr>
        <p:txBody>
          <a:bodyPr wrap="none" rtlCol="0">
            <a:spAutoFit/>
          </a:bodyPr>
          <a:lstStyle/>
          <a:p>
            <a:r>
              <a:rPr lang="en-US" dirty="0"/>
              <a:t>0</a:t>
            </a:r>
          </a:p>
        </p:txBody>
      </p:sp>
      <p:sp>
        <p:nvSpPr>
          <p:cNvPr id="8" name="Oval 7"/>
          <p:cNvSpPr/>
          <p:nvPr/>
        </p:nvSpPr>
        <p:spPr>
          <a:xfrm>
            <a:off x="5715000" y="2495550"/>
            <a:ext cx="152400" cy="152400"/>
          </a:xfrm>
          <a:prstGeom prst="ellipse">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a:off x="7543800" y="2495550"/>
            <a:ext cx="152400" cy="152400"/>
          </a:xfrm>
          <a:prstGeom prst="ellipse">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4" name="Straight Connector 23"/>
          <p:cNvCxnSpPr>
            <a:stCxn id="8" idx="6"/>
            <a:endCxn id="22" idx="2"/>
          </p:cNvCxnSpPr>
          <p:nvPr/>
        </p:nvCxnSpPr>
        <p:spPr>
          <a:xfrm>
            <a:off x="5867400" y="2571750"/>
            <a:ext cx="1676400" cy="0"/>
          </a:xfrm>
          <a:prstGeom prst="line">
            <a:avLst/>
          </a:prstGeom>
          <a:ln>
            <a:solidFill>
              <a:schemeClr val="accent2"/>
            </a:solidFill>
          </a:ln>
          <a:effectLst/>
        </p:spPr>
        <p:style>
          <a:lnRef idx="3">
            <a:schemeClr val="dk1"/>
          </a:lnRef>
          <a:fillRef idx="0">
            <a:schemeClr val="dk1"/>
          </a:fillRef>
          <a:effectRef idx="2">
            <a:schemeClr val="dk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80">
                                          <p:stCondLst>
                                            <p:cond delay="0"/>
                                          </p:stCondLst>
                                        </p:cTn>
                                        <p:tgtEl>
                                          <p:spTgt spid="8"/>
                                        </p:tgtEl>
                                      </p:cBhvr>
                                    </p:animEffect>
                                    <p:anim calcmode="lin" valueType="num">
                                      <p:cBhvr>
                                        <p:cTn id="4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2" dur="26">
                                          <p:stCondLst>
                                            <p:cond delay="650"/>
                                          </p:stCondLst>
                                        </p:cTn>
                                        <p:tgtEl>
                                          <p:spTgt spid="8"/>
                                        </p:tgtEl>
                                      </p:cBhvr>
                                      <p:to x="100000" y="60000"/>
                                    </p:animScale>
                                    <p:animScale>
                                      <p:cBhvr>
                                        <p:cTn id="53" dur="166" decel="50000">
                                          <p:stCondLst>
                                            <p:cond delay="676"/>
                                          </p:stCondLst>
                                        </p:cTn>
                                        <p:tgtEl>
                                          <p:spTgt spid="8"/>
                                        </p:tgtEl>
                                      </p:cBhvr>
                                      <p:to x="100000" y="100000"/>
                                    </p:animScale>
                                    <p:animScale>
                                      <p:cBhvr>
                                        <p:cTn id="54" dur="26">
                                          <p:stCondLst>
                                            <p:cond delay="1312"/>
                                          </p:stCondLst>
                                        </p:cTn>
                                        <p:tgtEl>
                                          <p:spTgt spid="8"/>
                                        </p:tgtEl>
                                      </p:cBhvr>
                                      <p:to x="100000" y="80000"/>
                                    </p:animScale>
                                    <p:animScale>
                                      <p:cBhvr>
                                        <p:cTn id="55" dur="166" decel="50000">
                                          <p:stCondLst>
                                            <p:cond delay="1338"/>
                                          </p:stCondLst>
                                        </p:cTn>
                                        <p:tgtEl>
                                          <p:spTgt spid="8"/>
                                        </p:tgtEl>
                                      </p:cBhvr>
                                      <p:to x="100000" y="100000"/>
                                    </p:animScale>
                                    <p:animScale>
                                      <p:cBhvr>
                                        <p:cTn id="56" dur="26">
                                          <p:stCondLst>
                                            <p:cond delay="1642"/>
                                          </p:stCondLst>
                                        </p:cTn>
                                        <p:tgtEl>
                                          <p:spTgt spid="8"/>
                                        </p:tgtEl>
                                      </p:cBhvr>
                                      <p:to x="100000" y="90000"/>
                                    </p:animScale>
                                    <p:animScale>
                                      <p:cBhvr>
                                        <p:cTn id="57" dur="166" decel="50000">
                                          <p:stCondLst>
                                            <p:cond delay="1668"/>
                                          </p:stCondLst>
                                        </p:cTn>
                                        <p:tgtEl>
                                          <p:spTgt spid="8"/>
                                        </p:tgtEl>
                                      </p:cBhvr>
                                      <p:to x="100000" y="100000"/>
                                    </p:animScale>
                                    <p:animScale>
                                      <p:cBhvr>
                                        <p:cTn id="58" dur="26">
                                          <p:stCondLst>
                                            <p:cond delay="1808"/>
                                          </p:stCondLst>
                                        </p:cTn>
                                        <p:tgtEl>
                                          <p:spTgt spid="8"/>
                                        </p:tgtEl>
                                      </p:cBhvr>
                                      <p:to x="100000" y="95000"/>
                                    </p:animScale>
                                    <p:animScale>
                                      <p:cBhvr>
                                        <p:cTn id="59" dur="166" decel="50000">
                                          <p:stCondLst>
                                            <p:cond delay="1834"/>
                                          </p:stCondLst>
                                        </p:cTn>
                                        <p:tgtEl>
                                          <p:spTgt spid="8"/>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80">
                                          <p:stCondLst>
                                            <p:cond delay="0"/>
                                          </p:stCondLst>
                                        </p:cTn>
                                        <p:tgtEl>
                                          <p:spTgt spid="22"/>
                                        </p:tgtEl>
                                      </p:cBhvr>
                                    </p:animEffect>
                                    <p:anim calcmode="lin" valueType="num">
                                      <p:cBhvr>
                                        <p:cTn id="6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8" dur="26">
                                          <p:stCondLst>
                                            <p:cond delay="650"/>
                                          </p:stCondLst>
                                        </p:cTn>
                                        <p:tgtEl>
                                          <p:spTgt spid="22"/>
                                        </p:tgtEl>
                                      </p:cBhvr>
                                      <p:to x="100000" y="60000"/>
                                    </p:animScale>
                                    <p:animScale>
                                      <p:cBhvr>
                                        <p:cTn id="69" dur="166" decel="50000">
                                          <p:stCondLst>
                                            <p:cond delay="676"/>
                                          </p:stCondLst>
                                        </p:cTn>
                                        <p:tgtEl>
                                          <p:spTgt spid="22"/>
                                        </p:tgtEl>
                                      </p:cBhvr>
                                      <p:to x="100000" y="100000"/>
                                    </p:animScale>
                                    <p:animScale>
                                      <p:cBhvr>
                                        <p:cTn id="70" dur="26">
                                          <p:stCondLst>
                                            <p:cond delay="1312"/>
                                          </p:stCondLst>
                                        </p:cTn>
                                        <p:tgtEl>
                                          <p:spTgt spid="22"/>
                                        </p:tgtEl>
                                      </p:cBhvr>
                                      <p:to x="100000" y="80000"/>
                                    </p:animScale>
                                    <p:animScale>
                                      <p:cBhvr>
                                        <p:cTn id="71" dur="166" decel="50000">
                                          <p:stCondLst>
                                            <p:cond delay="1338"/>
                                          </p:stCondLst>
                                        </p:cTn>
                                        <p:tgtEl>
                                          <p:spTgt spid="22"/>
                                        </p:tgtEl>
                                      </p:cBhvr>
                                      <p:to x="100000" y="100000"/>
                                    </p:animScale>
                                    <p:animScale>
                                      <p:cBhvr>
                                        <p:cTn id="72" dur="26">
                                          <p:stCondLst>
                                            <p:cond delay="1642"/>
                                          </p:stCondLst>
                                        </p:cTn>
                                        <p:tgtEl>
                                          <p:spTgt spid="22"/>
                                        </p:tgtEl>
                                      </p:cBhvr>
                                      <p:to x="100000" y="90000"/>
                                    </p:animScale>
                                    <p:animScale>
                                      <p:cBhvr>
                                        <p:cTn id="73" dur="166" decel="50000">
                                          <p:stCondLst>
                                            <p:cond delay="1668"/>
                                          </p:stCondLst>
                                        </p:cTn>
                                        <p:tgtEl>
                                          <p:spTgt spid="22"/>
                                        </p:tgtEl>
                                      </p:cBhvr>
                                      <p:to x="100000" y="100000"/>
                                    </p:animScale>
                                    <p:animScale>
                                      <p:cBhvr>
                                        <p:cTn id="74" dur="26">
                                          <p:stCondLst>
                                            <p:cond delay="1808"/>
                                          </p:stCondLst>
                                        </p:cTn>
                                        <p:tgtEl>
                                          <p:spTgt spid="22"/>
                                        </p:tgtEl>
                                      </p:cBhvr>
                                      <p:to x="100000" y="95000"/>
                                    </p:animScale>
                                    <p:animScale>
                                      <p:cBhvr>
                                        <p:cTn id="75" dur="166" decel="50000">
                                          <p:stCondLst>
                                            <p:cond delay="1834"/>
                                          </p:stCondLst>
                                        </p:cTn>
                                        <p:tgtEl>
                                          <p:spTgt spid="22"/>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down)">
                                      <p:cBhvr>
                                        <p:cTn id="104" dur="580">
                                          <p:stCondLst>
                                            <p:cond delay="0"/>
                                          </p:stCondLst>
                                        </p:cTn>
                                        <p:tgtEl>
                                          <p:spTgt spid="24"/>
                                        </p:tgtEl>
                                      </p:cBhvr>
                                    </p:animEffect>
                                    <p:anim calcmode="lin" valueType="num">
                                      <p:cBhvr>
                                        <p:cTn id="10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10" dur="26">
                                          <p:stCondLst>
                                            <p:cond delay="650"/>
                                          </p:stCondLst>
                                        </p:cTn>
                                        <p:tgtEl>
                                          <p:spTgt spid="24"/>
                                        </p:tgtEl>
                                      </p:cBhvr>
                                      <p:to x="100000" y="60000"/>
                                    </p:animScale>
                                    <p:animScale>
                                      <p:cBhvr>
                                        <p:cTn id="111" dur="166" decel="50000">
                                          <p:stCondLst>
                                            <p:cond delay="676"/>
                                          </p:stCondLst>
                                        </p:cTn>
                                        <p:tgtEl>
                                          <p:spTgt spid="24"/>
                                        </p:tgtEl>
                                      </p:cBhvr>
                                      <p:to x="100000" y="100000"/>
                                    </p:animScale>
                                    <p:animScale>
                                      <p:cBhvr>
                                        <p:cTn id="112" dur="26">
                                          <p:stCondLst>
                                            <p:cond delay="1312"/>
                                          </p:stCondLst>
                                        </p:cTn>
                                        <p:tgtEl>
                                          <p:spTgt spid="24"/>
                                        </p:tgtEl>
                                      </p:cBhvr>
                                      <p:to x="100000" y="80000"/>
                                    </p:animScale>
                                    <p:animScale>
                                      <p:cBhvr>
                                        <p:cTn id="113" dur="166" decel="50000">
                                          <p:stCondLst>
                                            <p:cond delay="1338"/>
                                          </p:stCondLst>
                                        </p:cTn>
                                        <p:tgtEl>
                                          <p:spTgt spid="24"/>
                                        </p:tgtEl>
                                      </p:cBhvr>
                                      <p:to x="100000" y="100000"/>
                                    </p:animScale>
                                    <p:animScale>
                                      <p:cBhvr>
                                        <p:cTn id="114" dur="26">
                                          <p:stCondLst>
                                            <p:cond delay="1642"/>
                                          </p:stCondLst>
                                        </p:cTn>
                                        <p:tgtEl>
                                          <p:spTgt spid="24"/>
                                        </p:tgtEl>
                                      </p:cBhvr>
                                      <p:to x="100000" y="90000"/>
                                    </p:animScale>
                                    <p:animScale>
                                      <p:cBhvr>
                                        <p:cTn id="115" dur="166" decel="50000">
                                          <p:stCondLst>
                                            <p:cond delay="1668"/>
                                          </p:stCondLst>
                                        </p:cTn>
                                        <p:tgtEl>
                                          <p:spTgt spid="24"/>
                                        </p:tgtEl>
                                      </p:cBhvr>
                                      <p:to x="100000" y="100000"/>
                                    </p:animScale>
                                    <p:animScale>
                                      <p:cBhvr>
                                        <p:cTn id="116" dur="26">
                                          <p:stCondLst>
                                            <p:cond delay="1808"/>
                                          </p:stCondLst>
                                        </p:cTn>
                                        <p:tgtEl>
                                          <p:spTgt spid="24"/>
                                        </p:tgtEl>
                                      </p:cBhvr>
                                      <p:to x="100000" y="95000"/>
                                    </p:animScale>
                                    <p:animScale>
                                      <p:cBhvr>
                                        <p:cTn id="117" dur="166" decel="50000">
                                          <p:stCondLst>
                                            <p:cond delay="1834"/>
                                          </p:stCondLst>
                                        </p:cTn>
                                        <p:tgtEl>
                                          <p:spTgt spid="24"/>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P spid="6" grpId="0"/>
      <p:bldP spid="8" grpId="0" animBg="1"/>
      <p:bldP spid="22" grpId="0" animBg="1"/>
    </p:bldLst>
  </p:timing>
  <p:extLst mod="1"/>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4.9 Graph and Solve Quadratic Inequalities</a:t>
            </a:r>
          </a:p>
        </p:txBody>
      </p:sp>
      <p:sp>
        <p:nvSpPr>
          <p:cNvPr id="3" name="Content Placeholder 2"/>
          <p:cNvSpPr>
            <a:spLocks noGrp="1"/>
          </p:cNvSpPr>
          <p:nvPr>
            <p:ph idx="1"/>
          </p:nvPr>
        </p:nvSpPr>
        <p:spPr>
          <a:xfrm>
            <a:off x="457200" y="1200150"/>
            <a:ext cx="8229600" cy="3714750"/>
          </a:xfrm>
        </p:spPr>
        <p:txBody>
          <a:bodyPr>
            <a:normAutofit/>
          </a:bodyPr>
          <a:lstStyle/>
          <a:p>
            <a:r>
              <a:rPr lang="en-US" dirty="0"/>
              <a:t>Or You could also solve the quadratic inequality in one variable by graphing the quadratic</a:t>
            </a:r>
          </a:p>
          <a:p>
            <a:pPr lvl="1"/>
            <a:r>
              <a:rPr lang="en-US" dirty="0"/>
              <a:t>Make the equation = 0</a:t>
            </a:r>
          </a:p>
          <a:p>
            <a:pPr lvl="1"/>
            <a:r>
              <a:rPr lang="en-US" dirty="0"/>
              <a:t>Graph</a:t>
            </a:r>
          </a:p>
          <a:p>
            <a:pPr lvl="1"/>
            <a:r>
              <a:rPr lang="en-US" dirty="0"/>
              <a:t>When the graph is below </a:t>
            </a:r>
          </a:p>
          <a:p>
            <a:pPr lvl="1">
              <a:buNone/>
            </a:pPr>
            <a:r>
              <a:rPr lang="en-US" dirty="0"/>
              <a:t>	the x-axis; ≤ 0</a:t>
            </a:r>
          </a:p>
          <a:p>
            <a:pPr lvl="1"/>
            <a:r>
              <a:rPr lang="en-US" dirty="0"/>
              <a:t>When the graph is above </a:t>
            </a:r>
          </a:p>
          <a:p>
            <a:pPr lvl="1">
              <a:buNone/>
            </a:pPr>
            <a:r>
              <a:rPr lang="en-US" dirty="0"/>
              <a:t>	the x-axis; ≥ 0</a:t>
            </a:r>
          </a:p>
        </p:txBody>
      </p:sp>
      <p:pic>
        <p:nvPicPr>
          <p:cNvPr id="6146" name="Picture 2"/>
          <p:cNvPicPr>
            <a:picLocks noChangeAspect="1" noChangeArrowheads="1"/>
          </p:cNvPicPr>
          <p:nvPr/>
        </p:nvPicPr>
        <p:blipFill>
          <a:blip r:embed="rId4"/>
          <a:srcRect/>
          <a:stretch>
            <a:fillRect/>
          </a:stretch>
        </p:blipFill>
        <p:spPr bwMode="auto">
          <a:xfrm>
            <a:off x="5562600" y="1657350"/>
            <a:ext cx="3581400" cy="3486151"/>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p:cTn id="19" dur="500" fill="hold"/>
                                        <p:tgtEl>
                                          <p:spTgt spid="6146"/>
                                        </p:tgtEl>
                                        <p:attrNameLst>
                                          <p:attrName>ppt_w</p:attrName>
                                        </p:attrNameLst>
                                      </p:cBhvr>
                                      <p:tavLst>
                                        <p:tav tm="0">
                                          <p:val>
                                            <p:fltVal val="0"/>
                                          </p:val>
                                        </p:tav>
                                        <p:tav tm="100000">
                                          <p:val>
                                            <p:strVal val="#ppt_w"/>
                                          </p:val>
                                        </p:tav>
                                      </p:tavLst>
                                    </p:anim>
                                    <p:anim calcmode="lin" valueType="num">
                                      <p:cBhvr>
                                        <p:cTn id="20" dur="500" fill="hold"/>
                                        <p:tgtEl>
                                          <p:spTgt spid="6146"/>
                                        </p:tgtEl>
                                        <p:attrNameLst>
                                          <p:attrName>ppt_h</p:attrName>
                                        </p:attrNameLst>
                                      </p:cBhvr>
                                      <p:tavLst>
                                        <p:tav tm="0">
                                          <p:val>
                                            <p:fltVal val="0"/>
                                          </p:val>
                                        </p:tav>
                                        <p:tav tm="100000">
                                          <p:val>
                                            <p:strVal val="#ppt_h"/>
                                          </p:val>
                                        </p:tav>
                                      </p:tavLst>
                                    </p:anim>
                                    <p:animEffect transition="in" filter="fade">
                                      <p:cBhvr>
                                        <p:cTn id="21" dur="500"/>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extLst mod="1"/>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4.9 Homework Quiz</a:t>
            </a:r>
            <a:endParaRPr lang="en-US" dirty="0"/>
          </a:p>
        </p:txBody>
      </p:sp>
    </p:spTree>
    <p:extLst>
      <p:ext uri="{BB962C8B-B14F-4D97-AF65-F5344CB8AC3E}">
        <p14:creationId xmlns:p14="http://schemas.microsoft.com/office/powerpoint/2010/main" val="146408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7|7.1|8.9|1.1|2.1"/>
</p:tagLst>
</file>

<file path=ppt/tags/tag10.xml><?xml version="1.0" encoding="utf-8"?>
<p:tagLst xmlns:a="http://schemas.openxmlformats.org/drawingml/2006/main" xmlns:r="http://schemas.openxmlformats.org/officeDocument/2006/relationships" xmlns:p="http://schemas.openxmlformats.org/presentationml/2006/main">
  <p:tag name="TIMING" val="|12.5|3.9|14.2|3.8|10.2|3.5|4.1|8.6"/>
</p:tagLst>
</file>

<file path=ppt/tags/tag11.xml><?xml version="1.0" encoding="utf-8"?>
<p:tagLst xmlns:a="http://schemas.openxmlformats.org/drawingml/2006/main" xmlns:r="http://schemas.openxmlformats.org/officeDocument/2006/relationships" xmlns:p="http://schemas.openxmlformats.org/presentationml/2006/main">
  <p:tag name="TIMING" val="|20.3|4|5.9|13|15.8|13.2|27.5|32.6|2.8|10.4|11.2|11.6"/>
</p:tagLst>
</file>

<file path=ppt/tags/tag12.xml><?xml version="1.0" encoding="utf-8"?>
<p:tagLst xmlns:a="http://schemas.openxmlformats.org/drawingml/2006/main" xmlns:r="http://schemas.openxmlformats.org/officeDocument/2006/relationships" xmlns:p="http://schemas.openxmlformats.org/presentationml/2006/main">
  <p:tag name="TIMING" val="|7.2|7.4|5.2|17.7|7.6|14.7|10.3|26.9"/>
</p:tagLst>
</file>

<file path=ppt/tags/tag13.xml><?xml version="1.0" encoding="utf-8"?>
<p:tagLst xmlns:a="http://schemas.openxmlformats.org/drawingml/2006/main" xmlns:r="http://schemas.openxmlformats.org/officeDocument/2006/relationships" xmlns:p="http://schemas.openxmlformats.org/presentationml/2006/main">
  <p:tag name="TIMING" val="|9.4|19.2|10|5.4|3.5|13"/>
</p:tagLst>
</file>

<file path=ppt/tags/tag14.xml><?xml version="1.0" encoding="utf-8"?>
<p:tagLst xmlns:a="http://schemas.openxmlformats.org/drawingml/2006/main" xmlns:r="http://schemas.openxmlformats.org/officeDocument/2006/relationships" xmlns:p="http://schemas.openxmlformats.org/presentationml/2006/main">
  <p:tag name="TIMING" val="|0.8|5.4|4.8|10.7|8.1|8.5"/>
</p:tagLst>
</file>

<file path=ppt/tags/tag15.xml><?xml version="1.0" encoding="utf-8"?>
<p:tagLst xmlns:a="http://schemas.openxmlformats.org/drawingml/2006/main" xmlns:r="http://schemas.openxmlformats.org/officeDocument/2006/relationships" xmlns:p="http://schemas.openxmlformats.org/presentationml/2006/main">
  <p:tag name="TIMING" val="|14.6|11.2|2.8|5.3|10.2|2|11.2|11.2"/>
</p:tagLst>
</file>

<file path=ppt/tags/tag16.xml><?xml version="1.0" encoding="utf-8"?>
<p:tagLst xmlns:a="http://schemas.openxmlformats.org/drawingml/2006/main" xmlns:r="http://schemas.openxmlformats.org/officeDocument/2006/relationships" xmlns:p="http://schemas.openxmlformats.org/presentationml/2006/main">
  <p:tag name="TIMING" val="|1.2|11.6|28|13.3|9.3|5.8|5.8|2.2|5|3.7|2.9|4.7"/>
</p:tagLst>
</file>

<file path=ppt/tags/tag17.xml><?xml version="1.0" encoding="utf-8"?>
<p:tagLst xmlns:a="http://schemas.openxmlformats.org/drawingml/2006/main" xmlns:r="http://schemas.openxmlformats.org/officeDocument/2006/relationships" xmlns:p="http://schemas.openxmlformats.org/presentationml/2006/main">
  <p:tag name="TIMING" val="|1.5|6.1|3.2|4.2|3.6|2.7|16.3|6.2|7.6|3.5|8.1"/>
</p:tagLst>
</file>

<file path=ppt/tags/tag18.xml><?xml version="1.0" encoding="utf-8"?>
<p:tagLst xmlns:a="http://schemas.openxmlformats.org/drawingml/2006/main" xmlns:r="http://schemas.openxmlformats.org/officeDocument/2006/relationships" xmlns:p="http://schemas.openxmlformats.org/presentationml/2006/main">
  <p:tag name="TIMING" val="|3.6|4.7|1.1|19.4|0.7|7.9"/>
</p:tagLst>
</file>

<file path=ppt/tags/tag19.xml><?xml version="1.0" encoding="utf-8"?>
<p:tagLst xmlns:a="http://schemas.openxmlformats.org/drawingml/2006/main" xmlns:r="http://schemas.openxmlformats.org/officeDocument/2006/relationships" xmlns:p="http://schemas.openxmlformats.org/presentationml/2006/main">
  <p:tag name="TIMING" val="|7.3|2.6|11|1|14.8|2.2|2.2|1.2|4.6|3.5"/>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20.xml><?xml version="1.0" encoding="utf-8"?>
<p:tagLst xmlns:a="http://schemas.openxmlformats.org/drawingml/2006/main" xmlns:r="http://schemas.openxmlformats.org/officeDocument/2006/relationships" xmlns:p="http://schemas.openxmlformats.org/presentationml/2006/main">
  <p:tag name="TIMING" val="|7.8|6.6|3.4|11.6|7.4"/>
</p:tagLst>
</file>

<file path=ppt/tags/tag21.xml><?xml version="1.0" encoding="utf-8"?>
<p:tagLst xmlns:a="http://schemas.openxmlformats.org/drawingml/2006/main" xmlns:r="http://schemas.openxmlformats.org/officeDocument/2006/relationships" xmlns:p="http://schemas.openxmlformats.org/presentationml/2006/main">
  <p:tag name="TIMING" val="|1|4.3|5|3|9.8|11.2"/>
</p:tagLst>
</file>

<file path=ppt/tags/tag22.xml><?xml version="1.0" encoding="utf-8"?>
<p:tagLst xmlns:a="http://schemas.openxmlformats.org/drawingml/2006/main" xmlns:r="http://schemas.openxmlformats.org/officeDocument/2006/relationships" xmlns:p="http://schemas.openxmlformats.org/presentationml/2006/main">
  <p:tag name="TIMING" val="|7|7.4|13.7|11.3|15|11|2.2|12.3|5.1|16.8|10.4|6.3|6.8|6|9.9|12.2|8.7|5.1|10.5|3.3|16.4|6.3"/>
</p:tagLst>
</file>

<file path=ppt/tags/tag23.xml><?xml version="1.0" encoding="utf-8"?>
<p:tagLst xmlns:a="http://schemas.openxmlformats.org/drawingml/2006/main" xmlns:r="http://schemas.openxmlformats.org/officeDocument/2006/relationships" xmlns:p="http://schemas.openxmlformats.org/presentationml/2006/main">
  <p:tag name="TIMING" val="|4.3|4.6|7.6|5.8|13.6|10.5|0.5|0.5|18.5|5.7"/>
</p:tagLst>
</file>

<file path=ppt/tags/tag24.xml><?xml version="1.0" encoding="utf-8"?>
<p:tagLst xmlns:a="http://schemas.openxmlformats.org/drawingml/2006/main" xmlns:r="http://schemas.openxmlformats.org/officeDocument/2006/relationships" xmlns:p="http://schemas.openxmlformats.org/presentationml/2006/main">
  <p:tag name="TIMING" val="|4.1|3|6.3|1.9|19|1.1|12.9|2.5|8.3"/>
</p:tagLst>
</file>

<file path=ppt/tags/tag25.xml><?xml version="1.0" encoding="utf-8"?>
<p:tagLst xmlns:a="http://schemas.openxmlformats.org/drawingml/2006/main" xmlns:r="http://schemas.openxmlformats.org/officeDocument/2006/relationships" xmlns:p="http://schemas.openxmlformats.org/presentationml/2006/main">
  <p:tag name="TIMING" val="|7.4|4.7|16.2"/>
</p:tagLst>
</file>

<file path=ppt/tags/tag26.xml><?xml version="1.0" encoding="utf-8"?>
<p:tagLst xmlns:a="http://schemas.openxmlformats.org/drawingml/2006/main" xmlns:r="http://schemas.openxmlformats.org/officeDocument/2006/relationships" xmlns:p="http://schemas.openxmlformats.org/presentationml/2006/main">
  <p:tag name="TIMING" val="|1.2|14.3|3.2|5.1|13"/>
</p:tagLst>
</file>

<file path=ppt/tags/tag27.xml><?xml version="1.0" encoding="utf-8"?>
<p:tagLst xmlns:a="http://schemas.openxmlformats.org/drawingml/2006/main" xmlns:r="http://schemas.openxmlformats.org/officeDocument/2006/relationships" xmlns:p="http://schemas.openxmlformats.org/presentationml/2006/main">
  <p:tag name="TIMING" val="|6.7|26.2|4.3|19|6.8|9.2|17.1|2|12.2|7.1|3.1"/>
</p:tagLst>
</file>

<file path=ppt/tags/tag28.xml><?xml version="1.0" encoding="utf-8"?>
<p:tagLst xmlns:a="http://schemas.openxmlformats.org/drawingml/2006/main" xmlns:r="http://schemas.openxmlformats.org/officeDocument/2006/relationships" xmlns:p="http://schemas.openxmlformats.org/presentationml/2006/main">
  <p:tag name="TIMING" val="|0.9|3.9|7.9|5.7|8.7|23.3|20.1|3.1|5.6"/>
</p:tagLst>
</file>

<file path=ppt/tags/tag29.xml><?xml version="1.0" encoding="utf-8"?>
<p:tagLst xmlns:a="http://schemas.openxmlformats.org/drawingml/2006/main" xmlns:r="http://schemas.openxmlformats.org/officeDocument/2006/relationships" xmlns:p="http://schemas.openxmlformats.org/presentationml/2006/main">
  <p:tag name="TIMING" val="|7.7|3.8|1.2|4.9"/>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30.xml><?xml version="1.0" encoding="utf-8"?>
<p:tagLst xmlns:a="http://schemas.openxmlformats.org/drawingml/2006/main" xmlns:r="http://schemas.openxmlformats.org/officeDocument/2006/relationships" xmlns:p="http://schemas.openxmlformats.org/presentationml/2006/main">
  <p:tag name="TIMING" val="|0.9|11.7|9.3|20|14.2|10.9|3.9|18.8|14.4|12.8"/>
</p:tagLst>
</file>

<file path=ppt/tags/tag31.xml><?xml version="1.0" encoding="utf-8"?>
<p:tagLst xmlns:a="http://schemas.openxmlformats.org/drawingml/2006/main" xmlns:r="http://schemas.openxmlformats.org/officeDocument/2006/relationships" xmlns:p="http://schemas.openxmlformats.org/presentationml/2006/main">
  <p:tag name="TIMING" val="|14|15.8|11|1.8|11.8|9.9|11.9|6.7|5.5|13.2|8.3|5.6"/>
</p:tagLst>
</file>

<file path=ppt/tags/tag32.xml><?xml version="1.0" encoding="utf-8"?>
<p:tagLst xmlns:a="http://schemas.openxmlformats.org/drawingml/2006/main" xmlns:r="http://schemas.openxmlformats.org/officeDocument/2006/relationships" xmlns:p="http://schemas.openxmlformats.org/presentationml/2006/main">
  <p:tag name="TIMING" val="|15.1|1.5|15.3|13.6|2.5|4.4|1.5|7.4|14.5|3|13.6|0.6|17.5|13|3.1|2.4"/>
</p:tagLst>
</file>

<file path=ppt/tags/tag33.xml><?xml version="1.0" encoding="utf-8"?>
<p:tagLst xmlns:a="http://schemas.openxmlformats.org/drawingml/2006/main" xmlns:r="http://schemas.openxmlformats.org/officeDocument/2006/relationships" xmlns:p="http://schemas.openxmlformats.org/presentationml/2006/main">
  <p:tag name="TIMING" val="|28.9|3.6|9|5.8"/>
</p:tagLst>
</file>

<file path=ppt/tags/tag34.xml><?xml version="1.0" encoding="utf-8"?>
<p:tagLst xmlns:a="http://schemas.openxmlformats.org/drawingml/2006/main" xmlns:r="http://schemas.openxmlformats.org/officeDocument/2006/relationships" xmlns:p="http://schemas.openxmlformats.org/presentationml/2006/main">
  <p:tag name="TIMING" val="|0.7|26.1|24.6|5.9|27.6|12.8|8.2|0.7|6.6|0.7|32.7|2|16.2|8.1|13.9"/>
</p:tagLst>
</file>

<file path=ppt/tags/tag35.xml><?xml version="1.0" encoding="utf-8"?>
<p:tagLst xmlns:a="http://schemas.openxmlformats.org/drawingml/2006/main" xmlns:r="http://schemas.openxmlformats.org/officeDocument/2006/relationships" xmlns:p="http://schemas.openxmlformats.org/presentationml/2006/main">
  <p:tag name="TIMING" val="|21.6|0.8|3.4|2|2.5|2.5|1.9|2.1|1.6"/>
</p:tagLst>
</file>

<file path=ppt/tags/tag36.xml><?xml version="1.0" encoding="utf-8"?>
<p:tagLst xmlns:a="http://schemas.openxmlformats.org/drawingml/2006/main" xmlns:r="http://schemas.openxmlformats.org/officeDocument/2006/relationships" xmlns:p="http://schemas.openxmlformats.org/presentationml/2006/main">
  <p:tag name="TIMING" val="|1|2.5|9.8|20|5|35.3|10.3|8.1|3.4|3.9"/>
</p:tagLst>
</file>

<file path=ppt/tags/tag37.xml><?xml version="1.0" encoding="utf-8"?>
<p:tagLst xmlns:a="http://schemas.openxmlformats.org/drawingml/2006/main" xmlns:r="http://schemas.openxmlformats.org/officeDocument/2006/relationships" xmlns:p="http://schemas.openxmlformats.org/presentationml/2006/main">
  <p:tag name="TIMING" val="|1.2|2.9|3|6.5|2.5|3.3|1.2|11.6|12.3|13.8|9.6|14.4|6.8|3.4"/>
</p:tagLst>
</file>

<file path=ppt/tags/tag38.xml><?xml version="1.0" encoding="utf-8"?>
<p:tagLst xmlns:a="http://schemas.openxmlformats.org/drawingml/2006/main" xmlns:r="http://schemas.openxmlformats.org/officeDocument/2006/relationships" xmlns:p="http://schemas.openxmlformats.org/presentationml/2006/main">
  <p:tag name="TIMING" val="|0.9|1.1|4.5|13.4|15.8|3.3|7.2|27.1|34.8"/>
</p:tagLst>
</file>

<file path=ppt/tags/tag39.xml><?xml version="1.0" encoding="utf-8"?>
<p:tagLst xmlns:a="http://schemas.openxmlformats.org/drawingml/2006/main" xmlns:r="http://schemas.openxmlformats.org/officeDocument/2006/relationships" xmlns:p="http://schemas.openxmlformats.org/presentationml/2006/main">
  <p:tag name="TIMING" val="|0.7|7|8.5|7.3|1.6|24|1.6|5.1|6|19.6|7.2|33.9"/>
</p:tagLst>
</file>

<file path=ppt/tags/tag4.xml><?xml version="1.0" encoding="utf-8"?>
<p:tagLst xmlns:a="http://schemas.openxmlformats.org/drawingml/2006/main" xmlns:r="http://schemas.openxmlformats.org/officeDocument/2006/relationships" xmlns:p="http://schemas.openxmlformats.org/presentationml/2006/main">
  <p:tag name="TIMING" val="|0.5|3.2"/>
</p:tagLst>
</file>

<file path=ppt/tags/tag40.xml><?xml version="1.0" encoding="utf-8"?>
<p:tagLst xmlns:a="http://schemas.openxmlformats.org/drawingml/2006/main" xmlns:r="http://schemas.openxmlformats.org/officeDocument/2006/relationships" xmlns:p="http://schemas.openxmlformats.org/presentationml/2006/main">
  <p:tag name="TIMING" val="|20.1|1.1|17.5|11.7|3.6"/>
</p:tagLst>
</file>

<file path=ppt/tags/tag41.xml><?xml version="1.0" encoding="utf-8"?>
<p:tagLst xmlns:a="http://schemas.openxmlformats.org/drawingml/2006/main" xmlns:r="http://schemas.openxmlformats.org/officeDocument/2006/relationships" xmlns:p="http://schemas.openxmlformats.org/presentationml/2006/main">
  <p:tag name="TIMING" val="|7.9|6.4|9.5|6.1"/>
</p:tagLst>
</file>

<file path=ppt/tags/tag42.xml><?xml version="1.0" encoding="utf-8"?>
<p:tagLst xmlns:a="http://schemas.openxmlformats.org/drawingml/2006/main" xmlns:r="http://schemas.openxmlformats.org/officeDocument/2006/relationships" xmlns:p="http://schemas.openxmlformats.org/presentationml/2006/main">
  <p:tag name="TIMING" val="|1|7.6|4.1|15.9|5.1|1.7|7.3|8.2|3.5|12.3|9.7"/>
</p:tagLst>
</file>

<file path=ppt/tags/tag43.xml><?xml version="1.0" encoding="utf-8"?>
<p:tagLst xmlns:a="http://schemas.openxmlformats.org/drawingml/2006/main" xmlns:r="http://schemas.openxmlformats.org/officeDocument/2006/relationships" xmlns:p="http://schemas.openxmlformats.org/presentationml/2006/main">
  <p:tag name="TIMING" val="|1.6|1.4|13|7|7.3|2.3|12.4|1.1|6.9|3.8|2.5|5.1|3.4|1.2|8.5|2.6|1.5|3.5"/>
</p:tagLst>
</file>

<file path=ppt/tags/tag44.xml><?xml version="1.0" encoding="utf-8"?>
<p:tagLst xmlns:a="http://schemas.openxmlformats.org/drawingml/2006/main" xmlns:r="http://schemas.openxmlformats.org/officeDocument/2006/relationships" xmlns:p="http://schemas.openxmlformats.org/presentationml/2006/main">
  <p:tag name="TIMING" val="|3.5|8|4.3|1.6|12.3|7.3"/>
</p:tagLst>
</file>

<file path=ppt/tags/tag45.xml><?xml version="1.0" encoding="utf-8"?>
<p:tagLst xmlns:a="http://schemas.openxmlformats.org/drawingml/2006/main" xmlns:r="http://schemas.openxmlformats.org/officeDocument/2006/relationships" xmlns:p="http://schemas.openxmlformats.org/presentationml/2006/main">
  <p:tag name="TIMING" val="|0.9|10.8|12.1|3.7|10.9|10.6"/>
</p:tagLst>
</file>

<file path=ppt/tags/tag46.xml><?xml version="1.0" encoding="utf-8"?>
<p:tagLst xmlns:a="http://schemas.openxmlformats.org/drawingml/2006/main" xmlns:r="http://schemas.openxmlformats.org/officeDocument/2006/relationships" xmlns:p="http://schemas.openxmlformats.org/presentationml/2006/main">
  <p:tag name="TIMING" val="|0.7|5.4|2.5|7.3|1|4.6|11.6|4.9"/>
</p:tagLst>
</file>

<file path=ppt/tags/tag47.xml><?xml version="1.0" encoding="utf-8"?>
<p:tagLst xmlns:a="http://schemas.openxmlformats.org/drawingml/2006/main" xmlns:r="http://schemas.openxmlformats.org/officeDocument/2006/relationships" xmlns:p="http://schemas.openxmlformats.org/presentationml/2006/main">
  <p:tag name="TIMING" val="|0.7|0.8|3.2|21.1|16.9|1.3|5.1|3.3|23.2|3.4|1.2"/>
</p:tagLst>
</file>

<file path=ppt/tags/tag48.xml><?xml version="1.0" encoding="utf-8"?>
<p:tagLst xmlns:a="http://schemas.openxmlformats.org/drawingml/2006/main" xmlns:r="http://schemas.openxmlformats.org/officeDocument/2006/relationships" xmlns:p="http://schemas.openxmlformats.org/presentationml/2006/main">
  <p:tag name="TIMING" val="|0.9|4.8|6|5.8|2.9|11"/>
</p:tagLst>
</file>

<file path=ppt/tags/tag49.xml><?xml version="1.0" encoding="utf-8"?>
<p:tagLst xmlns:a="http://schemas.openxmlformats.org/drawingml/2006/main" xmlns:r="http://schemas.openxmlformats.org/officeDocument/2006/relationships" xmlns:p="http://schemas.openxmlformats.org/presentationml/2006/main">
  <p:tag name="TIMING" val="|0.6|11.4|0.9|12.6|1.6|42.3|4.3|16.9"/>
</p:tagLst>
</file>

<file path=ppt/tags/tag5.xml><?xml version="1.0" encoding="utf-8"?>
<p:tagLst xmlns:a="http://schemas.openxmlformats.org/drawingml/2006/main" xmlns:r="http://schemas.openxmlformats.org/officeDocument/2006/relationships" xmlns:p="http://schemas.openxmlformats.org/presentationml/2006/main">
  <p:tag name="TIMING" val="|0.5"/>
</p:tagLst>
</file>

<file path=ppt/tags/tag50.xml><?xml version="1.0" encoding="utf-8"?>
<p:tagLst xmlns:a="http://schemas.openxmlformats.org/drawingml/2006/main" xmlns:r="http://schemas.openxmlformats.org/officeDocument/2006/relationships" xmlns:p="http://schemas.openxmlformats.org/presentationml/2006/main">
  <p:tag name="TIMING" val="|7.8|2.2|11.3|55.7|4|11.4|2.7|3|4.4"/>
</p:tagLst>
</file>

<file path=ppt/tags/tag51.xml><?xml version="1.0" encoding="utf-8"?>
<p:tagLst xmlns:a="http://schemas.openxmlformats.org/drawingml/2006/main" xmlns:r="http://schemas.openxmlformats.org/officeDocument/2006/relationships" xmlns:p="http://schemas.openxmlformats.org/presentationml/2006/main">
  <p:tag name="TIMING" val="|1.7|8.7"/>
</p:tagLst>
</file>

<file path=ppt/tags/tag52.xml><?xml version="1.0" encoding="utf-8"?>
<p:tagLst xmlns:a="http://schemas.openxmlformats.org/drawingml/2006/main" xmlns:r="http://schemas.openxmlformats.org/officeDocument/2006/relationships" xmlns:p="http://schemas.openxmlformats.org/presentationml/2006/main">
  <p:tag name="TIMING" val="|1.3|1.3|15.3|4.5|13.8|9.1|4.6"/>
</p:tagLst>
</file>

<file path=ppt/tags/tag53.xml><?xml version="1.0" encoding="utf-8"?>
<p:tagLst xmlns:a="http://schemas.openxmlformats.org/drawingml/2006/main" xmlns:r="http://schemas.openxmlformats.org/officeDocument/2006/relationships" xmlns:p="http://schemas.openxmlformats.org/presentationml/2006/main">
  <p:tag name="TIMING" val="|4.7|25.1|6|4|14.6|9.1|5.4|7.3|15.2|12.6"/>
</p:tagLst>
</file>

<file path=ppt/tags/tag54.xml><?xml version="1.0" encoding="utf-8"?>
<p:tagLst xmlns:a="http://schemas.openxmlformats.org/drawingml/2006/main" xmlns:r="http://schemas.openxmlformats.org/officeDocument/2006/relationships" xmlns:p="http://schemas.openxmlformats.org/presentationml/2006/main">
  <p:tag name="TIMING" val="|0.6|1.9|5|9.8|4.5|2"/>
</p:tagLst>
</file>

<file path=ppt/tags/tag55.xml><?xml version="1.0" encoding="utf-8"?>
<p:tagLst xmlns:a="http://schemas.openxmlformats.org/drawingml/2006/main" xmlns:r="http://schemas.openxmlformats.org/officeDocument/2006/relationships" xmlns:p="http://schemas.openxmlformats.org/presentationml/2006/main">
  <p:tag name="TIMING" val="|0.6|3.3|11.8|11.9|1.5|16.9|4.4|17.7|6|34.2|1.2|3.2|0.7|10.8"/>
</p:tagLst>
</file>

<file path=ppt/tags/tag56.xml><?xml version="1.0" encoding="utf-8"?>
<p:tagLst xmlns:a="http://schemas.openxmlformats.org/drawingml/2006/main" xmlns:r="http://schemas.openxmlformats.org/officeDocument/2006/relationships" xmlns:p="http://schemas.openxmlformats.org/presentationml/2006/main">
  <p:tag name="TIMING" val="|5.7|0.9|13|1.9|17.3|1.6|28.9|14.9|9.9|15.8|5.9|13.5|4.7|7.9|1.3"/>
</p:tagLst>
</file>

<file path=ppt/tags/tag57.xml><?xml version="1.0" encoding="utf-8"?>
<p:tagLst xmlns:a="http://schemas.openxmlformats.org/drawingml/2006/main" xmlns:r="http://schemas.openxmlformats.org/officeDocument/2006/relationships" xmlns:p="http://schemas.openxmlformats.org/presentationml/2006/main">
  <p:tag name="TIMING" val="|9.7|4|5.9|13.7|9.4|14.3|27.1|7|4.7|3.4|3.7"/>
</p:tagLst>
</file>

<file path=ppt/tags/tag58.xml><?xml version="1.0" encoding="utf-8"?>
<p:tagLst xmlns:a="http://schemas.openxmlformats.org/drawingml/2006/main" xmlns:r="http://schemas.openxmlformats.org/officeDocument/2006/relationships" xmlns:p="http://schemas.openxmlformats.org/presentationml/2006/main">
  <p:tag name="TIMING" val="|0.8|6.7|9.1|2.5|5.1|4|3.4|8.4|3|9.2|25.2|1.5|9.6|1.3|6.4|5.5|4.6"/>
</p:tagLst>
</file>

<file path=ppt/tags/tag59.xml><?xml version="1.0" encoding="utf-8"?>
<p:tagLst xmlns:a="http://schemas.openxmlformats.org/drawingml/2006/main" xmlns:r="http://schemas.openxmlformats.org/officeDocument/2006/relationships" xmlns:p="http://schemas.openxmlformats.org/presentationml/2006/main">
  <p:tag name="TIMING" val="|0.9|11|3.9|26.6|5.9|28|18.3|15.8"/>
</p:tagLst>
</file>

<file path=ppt/tags/tag6.xml><?xml version="1.0" encoding="utf-8"?>
<p:tagLst xmlns:a="http://schemas.openxmlformats.org/drawingml/2006/main" xmlns:r="http://schemas.openxmlformats.org/officeDocument/2006/relationships" xmlns:p="http://schemas.openxmlformats.org/presentationml/2006/main">
  <p:tag name="TIMING" val="|0.9|4.3|6.2|9|12.3|19.1|16.9"/>
</p:tagLst>
</file>

<file path=ppt/tags/tag60.xml><?xml version="1.0" encoding="utf-8"?>
<p:tagLst xmlns:a="http://schemas.openxmlformats.org/drawingml/2006/main" xmlns:r="http://schemas.openxmlformats.org/officeDocument/2006/relationships" xmlns:p="http://schemas.openxmlformats.org/presentationml/2006/main">
  <p:tag name="TIMING" val="|0.7|4.7|10.3|5|8|9.8|15.1"/>
</p:tagLst>
</file>

<file path=ppt/tags/tag61.xml><?xml version="1.0" encoding="utf-8"?>
<p:tagLst xmlns:a="http://schemas.openxmlformats.org/drawingml/2006/main" xmlns:r="http://schemas.openxmlformats.org/officeDocument/2006/relationships" xmlns:p="http://schemas.openxmlformats.org/presentationml/2006/main">
  <p:tag name="TIMING" val="|0.7|6.4|2.1|12.5|1.9|2.5|9.3|5.4|4.9|0.8|8|1|10.6|2.3|0.9"/>
</p:tagLst>
</file>

<file path=ppt/tags/tag62.xml><?xml version="1.0" encoding="utf-8"?>
<p:tagLst xmlns:a="http://schemas.openxmlformats.org/drawingml/2006/main" xmlns:r="http://schemas.openxmlformats.org/officeDocument/2006/relationships" xmlns:p="http://schemas.openxmlformats.org/presentationml/2006/main">
  <p:tag name="TIMING" val="|0.7|3.6|10.2|10.7|4.6|21.8|9.9|9.5|4.3"/>
</p:tagLst>
</file>

<file path=ppt/tags/tag63.xml><?xml version="1.0" encoding="utf-8"?>
<p:tagLst xmlns:a="http://schemas.openxmlformats.org/drawingml/2006/main" xmlns:r="http://schemas.openxmlformats.org/officeDocument/2006/relationships" xmlns:p="http://schemas.openxmlformats.org/presentationml/2006/main">
  <p:tag name="TIMING" val="|7|6.5|14.9"/>
</p:tagLst>
</file>

<file path=ppt/tags/tag64.xml><?xml version="1.0" encoding="utf-8"?>
<p:tagLst xmlns:a="http://schemas.openxmlformats.org/drawingml/2006/main" xmlns:r="http://schemas.openxmlformats.org/officeDocument/2006/relationships" xmlns:p="http://schemas.openxmlformats.org/presentationml/2006/main">
  <p:tag name="TIMING" val="|0.7|4.9|4.1|9.1|7.8"/>
</p:tagLst>
</file>

<file path=ppt/tags/tag65.xml><?xml version="1.0" encoding="utf-8"?>
<p:tagLst xmlns:a="http://schemas.openxmlformats.org/drawingml/2006/main" xmlns:r="http://schemas.openxmlformats.org/officeDocument/2006/relationships" xmlns:p="http://schemas.openxmlformats.org/presentationml/2006/main">
  <p:tag name="TIMING" val="|1.1|10.4|7.8|3.6"/>
</p:tagLst>
</file>

<file path=ppt/tags/tag66.xml><?xml version="1.0" encoding="utf-8"?>
<p:tagLst xmlns:a="http://schemas.openxmlformats.org/drawingml/2006/main" xmlns:r="http://schemas.openxmlformats.org/officeDocument/2006/relationships" xmlns:p="http://schemas.openxmlformats.org/presentationml/2006/main">
  <p:tag name="TIMING" val="|1.1|11.8|2.4|7.3|6.3|12.1|14|1.4|7.2|4.6|5.3"/>
</p:tagLst>
</file>

<file path=ppt/tags/tag67.xml><?xml version="1.0" encoding="utf-8"?>
<p:tagLst xmlns:a="http://schemas.openxmlformats.org/drawingml/2006/main" xmlns:r="http://schemas.openxmlformats.org/officeDocument/2006/relationships" xmlns:p="http://schemas.openxmlformats.org/presentationml/2006/main">
  <p:tag name="TIMING" val="|1.3|8|8.3|3.9|7.7|25.4|7.2|4.2|2.4|13.6|6.4|10.9|1.3|19.4|11.3|8.2|7.5|1.3"/>
</p:tagLst>
</file>

<file path=ppt/tags/tag68.xml><?xml version="1.0" encoding="utf-8"?>
<p:tagLst xmlns:a="http://schemas.openxmlformats.org/drawingml/2006/main" xmlns:r="http://schemas.openxmlformats.org/officeDocument/2006/relationships" xmlns:p="http://schemas.openxmlformats.org/presentationml/2006/main">
  <p:tag name="TIMING" val="|1.6|4.9|2.7|1.7|4.4|1.8|4.4|1.1"/>
</p:tagLst>
</file>

<file path=ppt/tags/tag69.xml><?xml version="1.0" encoding="utf-8"?>
<p:tagLst xmlns:a="http://schemas.openxmlformats.org/drawingml/2006/main" xmlns:r="http://schemas.openxmlformats.org/officeDocument/2006/relationships" xmlns:p="http://schemas.openxmlformats.org/presentationml/2006/main">
  <p:tag name="TIMING" val="|20.5|6.3"/>
</p:tagLst>
</file>

<file path=ppt/tags/tag7.xml><?xml version="1.0" encoding="utf-8"?>
<p:tagLst xmlns:a="http://schemas.openxmlformats.org/drawingml/2006/main" xmlns:r="http://schemas.openxmlformats.org/officeDocument/2006/relationships" xmlns:p="http://schemas.openxmlformats.org/presentationml/2006/main">
  <p:tag name="TIMING" val="|1|4.3|4.8|6.5"/>
</p:tagLst>
</file>

<file path=ppt/tags/tag70.xml><?xml version="1.0" encoding="utf-8"?>
<p:tagLst xmlns:a="http://schemas.openxmlformats.org/drawingml/2006/main" xmlns:r="http://schemas.openxmlformats.org/officeDocument/2006/relationships" xmlns:p="http://schemas.openxmlformats.org/presentationml/2006/main">
  <p:tag name="TIMING" val="|0.6|9.3|3.2|5.3|9.8|1.7|9.8|5.6|2.4|2.9|6.5|6.8|10.4|2.2|7.8"/>
</p:tagLst>
</file>

<file path=ppt/tags/tag71.xml><?xml version="1.0" encoding="utf-8"?>
<p:tagLst xmlns:a="http://schemas.openxmlformats.org/drawingml/2006/main" xmlns:r="http://schemas.openxmlformats.org/officeDocument/2006/relationships" xmlns:p="http://schemas.openxmlformats.org/presentationml/2006/main">
  <p:tag name="TIMING" val="|0.6|11.2|9.1|7.9|3.5|10.9|6.6|7.6|15.8|3.4|6.3"/>
</p:tagLst>
</file>

<file path=ppt/tags/tag72.xml><?xml version="1.0" encoding="utf-8"?>
<p:tagLst xmlns:a="http://schemas.openxmlformats.org/drawingml/2006/main" xmlns:r="http://schemas.openxmlformats.org/officeDocument/2006/relationships" xmlns:p="http://schemas.openxmlformats.org/presentationml/2006/main">
  <p:tag name="TIMING" val="|0.7|8.4|12.6|21.7|9.2"/>
</p:tagLst>
</file>

<file path=ppt/tags/tag73.xml><?xml version="1.0" encoding="utf-8"?>
<p:tagLst xmlns:a="http://schemas.openxmlformats.org/drawingml/2006/main" xmlns:r="http://schemas.openxmlformats.org/officeDocument/2006/relationships" xmlns:p="http://schemas.openxmlformats.org/presentationml/2006/main">
  <p:tag name="TIMING" val="|6.3|10.1|6|4.8|4.1|4.7|3.3|2.8|1.2|7.2"/>
</p:tagLst>
</file>

<file path=ppt/tags/tag74.xml><?xml version="1.0" encoding="utf-8"?>
<p:tagLst xmlns:a="http://schemas.openxmlformats.org/drawingml/2006/main" xmlns:r="http://schemas.openxmlformats.org/officeDocument/2006/relationships" xmlns:p="http://schemas.openxmlformats.org/presentationml/2006/main">
  <p:tag name="TIMING" val="|0.4|1.7|7.7|5.9|1.7|10.1|5.3|11|7.6|1.8|11.9|1.3|7.7|1|5.5|5.1|1.7|3.3|2.8|7.5|2.5|3.7|4.3"/>
</p:tagLst>
</file>

<file path=ppt/tags/tag75.xml><?xml version="1.0" encoding="utf-8"?>
<p:tagLst xmlns:a="http://schemas.openxmlformats.org/drawingml/2006/main" xmlns:r="http://schemas.openxmlformats.org/officeDocument/2006/relationships" xmlns:p="http://schemas.openxmlformats.org/presentationml/2006/main">
  <p:tag name="TIMING" val="|0.6|9.1|3.7|20.7|1.6|9.8|2.8|6.3|2.8|5.9"/>
</p:tagLst>
</file>

<file path=ppt/tags/tag8.xml><?xml version="1.0" encoding="utf-8"?>
<p:tagLst xmlns:a="http://schemas.openxmlformats.org/drawingml/2006/main" xmlns:r="http://schemas.openxmlformats.org/officeDocument/2006/relationships" xmlns:p="http://schemas.openxmlformats.org/presentationml/2006/main">
  <p:tag name="TIMING" val="|6.8|2.4|28.3|6.7|3.7|31|8.9"/>
</p:tagLst>
</file>

<file path=ppt/tags/tag9.xml><?xml version="1.0" encoding="utf-8"?>
<p:tagLst xmlns:a="http://schemas.openxmlformats.org/drawingml/2006/main" xmlns:r="http://schemas.openxmlformats.org/officeDocument/2006/relationships" xmlns:p="http://schemas.openxmlformats.org/presentationml/2006/main">
  <p:tag name="TIMING" val="|6.9|3.8|14.7|9.9|5.8|24.2|10.9"/>
</p:tagLst>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1">
      <a:majorFont>
        <a:latin typeface="Calibri"/>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51029</TotalTime>
  <Words>7094</Words>
  <Application>Microsoft Office PowerPoint</Application>
  <PresentationFormat>On-screen Show (16:9)</PresentationFormat>
  <Paragraphs>1179</Paragraphs>
  <Slides>109</Slides>
  <Notes>86</Notes>
  <HiddenSlides>0</HiddenSlides>
  <MMClips>11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109</vt:i4>
      </vt:variant>
    </vt:vector>
  </HeadingPairs>
  <TitlesOfParts>
    <vt:vector size="117" baseType="lpstr">
      <vt:lpstr>Arial</vt:lpstr>
      <vt:lpstr>Calibri</vt:lpstr>
      <vt:lpstr>Cambria</vt:lpstr>
      <vt:lpstr>Cambria Math</vt:lpstr>
      <vt:lpstr>Comic Sans MS</vt:lpstr>
      <vt:lpstr>Symbol</vt:lpstr>
      <vt:lpstr>Wingdings</vt:lpstr>
      <vt:lpstr>Office Theme</vt:lpstr>
      <vt:lpstr>Quadratic Functions and Factoring</vt:lpstr>
      <vt:lpstr>PowerPoint Presentation</vt:lpstr>
      <vt:lpstr>4.1 Graph quadratic Functions in Standard Form</vt:lpstr>
      <vt:lpstr>PowerPoint Presentation</vt:lpstr>
      <vt:lpstr>4.1 Graph quadratic Functions in Standard Form</vt:lpstr>
      <vt:lpstr>4.1 Graph quadratic Functions in Standard Form</vt:lpstr>
      <vt:lpstr>4.1 Graph quadratic Functions in Standard Form</vt:lpstr>
      <vt:lpstr>4.1 Graph quadratic Functions in Standard Form</vt:lpstr>
      <vt:lpstr>4.1 Graph quadratic Functions in Standard Form</vt:lpstr>
      <vt:lpstr>4.1 Graph quadratic Functions in Standard Form</vt:lpstr>
      <vt:lpstr>4.1 Graph quadratic Functions in Standard Form</vt:lpstr>
      <vt:lpstr>4.1 Graph quadratic Functions in Standard Form</vt:lpstr>
      <vt:lpstr>4.1 Graph quadratic Functions in Standard Form</vt:lpstr>
      <vt:lpstr>4.1 Graph quadratic Functions in Standard Form</vt:lpstr>
      <vt:lpstr>4.1 Graph quadratic Functions in Standard Form</vt:lpstr>
      <vt:lpstr>Homework Quiz</vt:lpstr>
      <vt:lpstr>4.2 Graph Quadratic Functions in Vertex or Intercept Form</vt:lpstr>
      <vt:lpstr>PowerPoint Presentation</vt:lpstr>
      <vt:lpstr>4.2 Graph Quadratic Functions in Vertex or Intercept Form</vt:lpstr>
      <vt:lpstr>4.2 Graph Quadratic Functions in Vertex or Intercept Form</vt:lpstr>
      <vt:lpstr>4.2 Graph Quadratic Functions in Vertex or Intercept Form</vt:lpstr>
      <vt:lpstr>4.2 Graph Quadratic Functions in Vertex or Intercept Form</vt:lpstr>
      <vt:lpstr>4.2 Graph Quadratic Functions in Vertex or Intercept Form</vt:lpstr>
      <vt:lpstr>4.2 Graph Quadratic Functions in Vertex or Intercept Form</vt:lpstr>
      <vt:lpstr>4.2 Graph Quadratic Functions in Vertex or Intercept Form</vt:lpstr>
      <vt:lpstr>4.2 Graph Quadratic Functions in Vertex or Intercept Form</vt:lpstr>
      <vt:lpstr>Homework Quiz</vt:lpstr>
      <vt:lpstr>4.3 Solve x2 + bx + c = 0 by Factoring</vt:lpstr>
      <vt:lpstr>PowerPoint Presentation</vt:lpstr>
      <vt:lpstr>4.3 Solve x2 + bx + c = 0 by Factoring</vt:lpstr>
      <vt:lpstr>4.3 Solve x2 + bx + c = 0 by Factoring</vt:lpstr>
      <vt:lpstr>4.3 Solve x2 + bx + c = 0 by Factoring</vt:lpstr>
      <vt:lpstr>4.3 Solve x2 + bx + c = 0 by Factoring</vt:lpstr>
      <vt:lpstr>4.3 Solve x2 + bx + c = 0 by Factoring</vt:lpstr>
      <vt:lpstr>4.3 Solve x2 + bx + c = 0 by Factoring</vt:lpstr>
      <vt:lpstr>4.3 Solve x2 + bx + c = 0 by Factoring</vt:lpstr>
      <vt:lpstr>4.3 Solve x2 + bx + c = 0 by Factoring</vt:lpstr>
      <vt:lpstr>4.3 Solve x2 + bx + c = 0 by Factoring</vt:lpstr>
      <vt:lpstr>Homework Quiz</vt:lpstr>
      <vt:lpstr>4.4 Solve ax2 + bx + c = 0 by Factoring</vt:lpstr>
      <vt:lpstr>PowerPoint Presentation</vt:lpstr>
      <vt:lpstr>4.4 Solve ax2 + bx + c = 0 by Factoring</vt:lpstr>
      <vt:lpstr>4.4 Solve ax2 + bx + c = 0 by Factoring</vt:lpstr>
      <vt:lpstr>4.4 Solve ax2 + bx + c = 0 by Factoring</vt:lpstr>
      <vt:lpstr>4.4 Solve ax2 + bx + c = 0 by Factoring</vt:lpstr>
      <vt:lpstr>4.4 Solve ax2 + bx + c = 0 by Factoring</vt:lpstr>
      <vt:lpstr>4.4 Solve ax2 + bx + c = 0 by Factoring</vt:lpstr>
      <vt:lpstr>Homework Quiz</vt:lpstr>
      <vt:lpstr>4.5 Solve Quadratic Equations by Finding Square Roots</vt:lpstr>
      <vt:lpstr>PowerPoint Presentation</vt:lpstr>
      <vt:lpstr>4.5 Solve Quadratic Equations by Finding Square Roots</vt:lpstr>
      <vt:lpstr>4.5 Solve Quadratic Equations by Finding Square Roots</vt:lpstr>
      <vt:lpstr>4.5 Solve Quadratic Equations by Finding Square Roots</vt:lpstr>
      <vt:lpstr>4.5 Solve Quadratic Equations by Finding Square Roots</vt:lpstr>
      <vt:lpstr>4.5 Solve Quadratic Equations by Finding Square Roots</vt:lpstr>
      <vt:lpstr>4.5 Solve Quadratic Equations by Finding Square Roots</vt:lpstr>
      <vt:lpstr>Homework Quiz</vt:lpstr>
      <vt:lpstr>4.6 Perform Operations with Complex Numbers</vt:lpstr>
      <vt:lpstr>PowerPoint Presentation</vt:lpstr>
      <vt:lpstr>4.6 Perform Operations with Complex Numbers</vt:lpstr>
      <vt:lpstr>4.6 Perform Operations with Complex Numbers</vt:lpstr>
      <vt:lpstr>4.6 Perform Operations with Complex Numbers</vt:lpstr>
      <vt:lpstr>4.6 Perform Operations with Complex Numbers</vt:lpstr>
      <vt:lpstr>4.6 Perform Operations with Complex Numbers</vt:lpstr>
      <vt:lpstr>4.6 Perform Operations with Complex Numbers</vt:lpstr>
      <vt:lpstr>4.6 Perform Operations with Complex Numbers</vt:lpstr>
      <vt:lpstr>4.6 Perform Operations with Complex Numbers</vt:lpstr>
      <vt:lpstr>4.6 Perform Operations with Complex Numbers</vt:lpstr>
      <vt:lpstr>4.6 Perform Operations with Complex Numbers</vt:lpstr>
      <vt:lpstr>4.6 Perform Operations with Complex Numbers</vt:lpstr>
      <vt:lpstr>4.6 Perform Operations with Complex Numbers</vt:lpstr>
      <vt:lpstr>4.6 Perform Operations with Complex Numbers</vt:lpstr>
      <vt:lpstr>Homework Quiz</vt:lpstr>
      <vt:lpstr>4.7 Complete the Square</vt:lpstr>
      <vt:lpstr>PowerPoint Presentation</vt:lpstr>
      <vt:lpstr>4.7 Complete the Square</vt:lpstr>
      <vt:lpstr>4.7 Complete the Square</vt:lpstr>
      <vt:lpstr>4.7 Complete the Square</vt:lpstr>
      <vt:lpstr>4.7 Complete the Square</vt:lpstr>
      <vt:lpstr>4.7 Complete the Square</vt:lpstr>
      <vt:lpstr>4.7 Complete the Square</vt:lpstr>
      <vt:lpstr>Homework Quiz</vt:lpstr>
      <vt:lpstr>4.8 Use the Quadratic Formula and the Discriminant</vt:lpstr>
      <vt:lpstr>PowerPoint Presentation</vt:lpstr>
      <vt:lpstr>4.8 Use the Quadratic Formula and the Discriminant</vt:lpstr>
      <vt:lpstr>4.8 Use the Quadratic Formula and the Discriminant</vt:lpstr>
      <vt:lpstr>4.8 Use the Quadratic Formula and the Discriminant</vt:lpstr>
      <vt:lpstr>4.8 Use the Quadratic Formula and the Discriminant</vt:lpstr>
      <vt:lpstr>4.8 Use the Quadratic Formula and the Discriminant</vt:lpstr>
      <vt:lpstr>Homework Quiz</vt:lpstr>
      <vt:lpstr>4.9 Graph and Solve Quadratic Inequalities</vt:lpstr>
      <vt:lpstr>PowerPoint Presentation</vt:lpstr>
      <vt:lpstr>4.9 Graph and Solve Quadratic Inequalities</vt:lpstr>
      <vt:lpstr>4.9 Graph and Solve Quadratic Inequalities</vt:lpstr>
      <vt:lpstr>4.9 Graph and Solve Quadratic Inequalities</vt:lpstr>
      <vt:lpstr>4.9 Graph and Solve Quadratic Inequalities</vt:lpstr>
      <vt:lpstr>4.9 Graph and Solve Quadratic Inequalities</vt:lpstr>
      <vt:lpstr>4.9 Graph and Solve Quadratic Inequalities</vt:lpstr>
      <vt:lpstr>Homework Quiz</vt:lpstr>
      <vt:lpstr>4.10 Write Quadratic Functions and Models</vt:lpstr>
      <vt:lpstr>PowerPoint Presentation</vt:lpstr>
      <vt:lpstr>4.10 Write Quadratic Functions and Models</vt:lpstr>
      <vt:lpstr>4.10 Write Quadratic Functions and Models</vt:lpstr>
      <vt:lpstr>4.10 Write Quadratic Functions and Models</vt:lpstr>
      <vt:lpstr>4.10 Write Quadratic Functions and Models</vt:lpstr>
      <vt:lpstr>4.10 Write Quadratic Functions and Models</vt:lpstr>
      <vt:lpstr>4.10 Write Quadratic Functions and Models</vt:lpstr>
      <vt:lpstr>4.10 Write Quadratic Functions and Models</vt:lpstr>
      <vt:lpstr>Homework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Quadratic Functions and Factoring</dc:title>
  <dc:creator>Richard Wright</dc:creator>
  <cp:lastModifiedBy>Richard Wright</cp:lastModifiedBy>
  <cp:revision>247</cp:revision>
  <dcterms:created xsi:type="dcterms:W3CDTF">2010-07-28T22:42:03Z</dcterms:created>
  <dcterms:modified xsi:type="dcterms:W3CDTF">2020-08-27T14:43:18Z</dcterms:modified>
</cp:coreProperties>
</file>