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44"/>
  </p:notesMasterIdLst>
  <p:sldIdLst>
    <p:sldId id="256" r:id="rId2"/>
    <p:sldId id="345" r:id="rId3"/>
    <p:sldId id="346" r:id="rId4"/>
    <p:sldId id="257" r:id="rId5"/>
    <p:sldId id="258" r:id="rId6"/>
    <p:sldId id="259" r:id="rId7"/>
    <p:sldId id="260" r:id="rId8"/>
    <p:sldId id="262" r:id="rId9"/>
    <p:sldId id="263" r:id="rId10"/>
    <p:sldId id="264" r:id="rId11"/>
    <p:sldId id="347" r:id="rId12"/>
    <p:sldId id="266" r:id="rId13"/>
    <p:sldId id="265" r:id="rId14"/>
    <p:sldId id="267" r:id="rId15"/>
    <p:sldId id="269" r:id="rId16"/>
    <p:sldId id="268" r:id="rId17"/>
    <p:sldId id="348" r:id="rId18"/>
    <p:sldId id="271" r:id="rId19"/>
    <p:sldId id="270" r:id="rId20"/>
    <p:sldId id="272" r:id="rId21"/>
    <p:sldId id="273" r:id="rId22"/>
    <p:sldId id="274" r:id="rId23"/>
    <p:sldId id="349" r:id="rId24"/>
    <p:sldId id="295" r:id="rId25"/>
    <p:sldId id="296" r:id="rId26"/>
    <p:sldId id="289" r:id="rId27"/>
    <p:sldId id="350" r:id="rId28"/>
    <p:sldId id="292" r:id="rId29"/>
    <p:sldId id="351" r:id="rId30"/>
    <p:sldId id="352" r:id="rId31"/>
    <p:sldId id="353" r:id="rId32"/>
    <p:sldId id="354" r:id="rId33"/>
    <p:sldId id="276" r:id="rId34"/>
    <p:sldId id="277" r:id="rId35"/>
    <p:sldId id="279" r:id="rId36"/>
    <p:sldId id="280" r:id="rId37"/>
    <p:sldId id="357" r:id="rId38"/>
    <p:sldId id="282" r:id="rId39"/>
    <p:sldId id="286" r:id="rId40"/>
    <p:sldId id="285" r:id="rId41"/>
    <p:sldId id="355" r:id="rId42"/>
    <p:sldId id="356" r:id="rId43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56" autoAdjust="0"/>
    <p:restoredTop sz="87636" autoAdjust="0"/>
  </p:normalViewPr>
  <p:slideViewPr>
    <p:cSldViewPr>
      <p:cViewPr varScale="1">
        <p:scale>
          <a:sx n="146" d="100"/>
          <a:sy n="146" d="100"/>
        </p:scale>
        <p:origin x="618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9" tIns="46585" rIns="93169" bIns="4658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7" y="0"/>
            <a:ext cx="3037840" cy="464820"/>
          </a:xfrm>
          <a:prstGeom prst="rect">
            <a:avLst/>
          </a:prstGeom>
        </p:spPr>
        <p:txBody>
          <a:bodyPr vert="horz" lIns="93169" tIns="46585" rIns="93169" bIns="46585" rtlCol="0"/>
          <a:lstStyle>
            <a:lvl1pPr algn="r">
              <a:defRPr sz="1200"/>
            </a:lvl1pPr>
          </a:lstStyle>
          <a:p>
            <a:fld id="{A50D72C9-0372-4007-9EC4-0C4F08F203B6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9" tIns="46585" rIns="93169" bIns="4658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3169" tIns="46585" rIns="93169" bIns="4658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9" tIns="46585" rIns="93169" bIns="4658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7" y="8829967"/>
            <a:ext cx="3037840" cy="464820"/>
          </a:xfrm>
          <a:prstGeom prst="rect">
            <a:avLst/>
          </a:prstGeom>
        </p:spPr>
        <p:txBody>
          <a:bodyPr vert="horz" lIns="93169" tIns="46585" rIns="93169" bIns="46585" rtlCol="0" anchor="b"/>
          <a:lstStyle>
            <a:lvl1pPr algn="r">
              <a:defRPr sz="1200"/>
            </a:lvl1pPr>
          </a:lstStyle>
          <a:p>
            <a:fld id="{DDBCAF7B-2CF9-453D-B3F9-4960E1B78E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981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b="1" dirty="0"/>
              <a:t>Geometry 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Corresponding</a:t>
            </a:r>
          </a:p>
          <a:p>
            <a:r>
              <a:rPr lang="en-US" dirty="0"/>
              <a:t>Alternate</a:t>
            </a:r>
            <a:r>
              <a:rPr lang="en-US" baseline="0" dirty="0"/>
              <a:t> Exterior</a:t>
            </a:r>
          </a:p>
          <a:p>
            <a:r>
              <a:rPr lang="en-US" baseline="0" dirty="0"/>
              <a:t>Alternate Interior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675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ym typeface="Symbol"/>
              </a:rPr>
              <a:t>m4 = 105; vertical angles are congruent</a:t>
            </a:r>
          </a:p>
          <a:p>
            <a:r>
              <a:rPr lang="en-US" dirty="0">
                <a:sym typeface="Symbol"/>
              </a:rPr>
              <a:t>m5 = 105; corresponding angles postulate</a:t>
            </a:r>
          </a:p>
          <a:p>
            <a:r>
              <a:rPr lang="en-US" dirty="0">
                <a:sym typeface="Symbol"/>
              </a:rPr>
              <a:t>m8 = 105; alt ext angles theorem</a:t>
            </a: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m3 = m2</a:t>
            </a:r>
          </a:p>
          <a:p>
            <a:r>
              <a:rPr lang="en-US" dirty="0">
                <a:sym typeface="Symbol"/>
              </a:rPr>
              <a:t>m8 = m5</a:t>
            </a:r>
          </a:p>
          <a:p>
            <a:r>
              <a:rPr lang="en-US" dirty="0">
                <a:sym typeface="Symbol"/>
              </a:rPr>
              <a:t>2 and 5 are cons </a:t>
            </a:r>
            <a:r>
              <a:rPr lang="en-US" dirty="0" err="1">
                <a:sym typeface="Symbol"/>
              </a:rPr>
              <a:t>int</a:t>
            </a:r>
            <a:r>
              <a:rPr lang="en-US" dirty="0">
                <a:sym typeface="Symbol"/>
              </a:rPr>
              <a:t> angles and are supp</a:t>
            </a:r>
          </a:p>
          <a:p>
            <a:r>
              <a:rPr lang="en-US" dirty="0">
                <a:sym typeface="Symbol"/>
              </a:rPr>
              <a:t>m2 + m5 = 180</a:t>
            </a:r>
          </a:p>
          <a:p>
            <a:r>
              <a:rPr lang="en-US" dirty="0">
                <a:sym typeface="Symbol"/>
              </a:rPr>
              <a:t>m3 + m8 = 180</a:t>
            </a:r>
          </a:p>
          <a:p>
            <a:r>
              <a:rPr lang="en-US" dirty="0">
                <a:sym typeface="Symbol"/>
              </a:rPr>
              <a:t>68</a:t>
            </a:r>
            <a:r>
              <a:rPr lang="en-US" baseline="0" dirty="0">
                <a:sym typeface="Symbol"/>
              </a:rPr>
              <a:t> + 2x + 4 = 180</a:t>
            </a:r>
          </a:p>
          <a:p>
            <a:r>
              <a:rPr lang="en-US" baseline="0" dirty="0">
                <a:sym typeface="Symbol"/>
              </a:rPr>
              <a:t>2x + 72 = 180</a:t>
            </a:r>
          </a:p>
          <a:p>
            <a:r>
              <a:rPr lang="en-US" baseline="0" dirty="0">
                <a:sym typeface="Symbol"/>
              </a:rPr>
              <a:t>2x = 108</a:t>
            </a:r>
          </a:p>
          <a:p>
            <a:r>
              <a:rPr lang="en-US" baseline="0" dirty="0">
                <a:sym typeface="Symbol"/>
              </a:rPr>
              <a:t>x = 54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 || q		(given)</a:t>
            </a:r>
          </a:p>
          <a:p>
            <a:r>
              <a:rPr lang="en-US" dirty="0"/>
              <a:t>m</a:t>
            </a:r>
            <a:r>
              <a:rPr lang="en-US" dirty="0">
                <a:sym typeface="Symbol"/>
              </a:rPr>
              <a:t>1 + m3 = 180	(linear pair post)</a:t>
            </a:r>
          </a:p>
          <a:p>
            <a:r>
              <a:rPr lang="en-US" dirty="0">
                <a:sym typeface="Symbol"/>
              </a:rPr>
              <a:t>2  3		(</a:t>
            </a:r>
            <a:r>
              <a:rPr lang="en-US" dirty="0" err="1">
                <a:sym typeface="Symbol"/>
              </a:rPr>
              <a:t>corrs</a:t>
            </a:r>
            <a:r>
              <a:rPr lang="en-US" dirty="0">
                <a:sym typeface="Symbol"/>
              </a:rPr>
              <a:t> angles post)</a:t>
            </a:r>
          </a:p>
          <a:p>
            <a:r>
              <a:rPr lang="en-US" dirty="0">
                <a:sym typeface="Symbol"/>
              </a:rPr>
              <a:t>m2 = m3		(def</a:t>
            </a:r>
            <a:r>
              <a:rPr lang="en-US" baseline="0" dirty="0">
                <a:sym typeface="Symbol"/>
              </a:rPr>
              <a:t> )</a:t>
            </a:r>
          </a:p>
          <a:p>
            <a:r>
              <a:rPr lang="en-US" baseline="0" dirty="0">
                <a:sym typeface="Symbol"/>
              </a:rPr>
              <a:t>m</a:t>
            </a:r>
            <a:r>
              <a:rPr lang="en-US" dirty="0">
                <a:sym typeface="Symbol"/>
              </a:rPr>
              <a:t>1 + m2 = 180	(substitution)</a:t>
            </a:r>
          </a:p>
          <a:p>
            <a:r>
              <a:rPr lang="en-US" dirty="0">
                <a:sym typeface="Symbol"/>
              </a:rPr>
              <a:t>1 and 2 are supp	(def supp)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0382C6-0B11-4413-89A4-9015C8786A7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6026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Yes, corresponding</a:t>
            </a:r>
            <a:r>
              <a:rPr lang="en-US" baseline="0" dirty="0"/>
              <a:t> angles will both be 75°</a:t>
            </a:r>
          </a:p>
          <a:p>
            <a:endParaRPr lang="en-US" baseline="0" dirty="0"/>
          </a:p>
          <a:p>
            <a:r>
              <a:rPr lang="en-US" baseline="0" dirty="0"/>
              <a:t>Yes, alt ext angles converse</a:t>
            </a:r>
          </a:p>
          <a:p>
            <a:r>
              <a:rPr lang="en-US" baseline="0" dirty="0"/>
              <a:t>Yes, </a:t>
            </a:r>
            <a:r>
              <a:rPr lang="en-US" baseline="0" dirty="0" err="1"/>
              <a:t>corres</a:t>
            </a:r>
            <a:r>
              <a:rPr lang="en-US" baseline="0" dirty="0"/>
              <a:t> angles converse</a:t>
            </a:r>
          </a:p>
          <a:p>
            <a:r>
              <a:rPr lang="en-US" baseline="0" dirty="0"/>
              <a:t>No, </a:t>
            </a:r>
            <a:r>
              <a:rPr lang="en-US" baseline="0" dirty="0">
                <a:sym typeface="Symbol"/>
              </a:rPr>
              <a:t>should be </a:t>
            </a:r>
            <a:r>
              <a:rPr lang="en-US" dirty="0">
                <a:sym typeface="Symbol"/>
              </a:rPr>
              <a:t>1  2 by alt </a:t>
            </a:r>
            <a:r>
              <a:rPr lang="en-US" dirty="0" err="1">
                <a:sym typeface="Symbol"/>
              </a:rPr>
              <a:t>int</a:t>
            </a:r>
            <a:r>
              <a:rPr lang="en-US" dirty="0">
                <a:sym typeface="Symbol"/>
              </a:rPr>
              <a:t> angles converse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451A41-1B4F-4036-A40A-96DD57F6A7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9307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 is given that </a:t>
            </a:r>
            <a:r>
              <a:rPr lang="en-US" dirty="0">
                <a:sym typeface="Symbol"/>
              </a:rPr>
              <a:t>4  5.  By the vertical angle</a:t>
            </a:r>
            <a:r>
              <a:rPr lang="en-US" baseline="0" dirty="0">
                <a:sym typeface="Symbol"/>
              </a:rPr>
              <a:t> congruence theorem, </a:t>
            </a:r>
            <a:r>
              <a:rPr lang="en-US" dirty="0">
                <a:sym typeface="Symbol"/>
              </a:rPr>
              <a:t>1  4.  Then by the Transitive Property of Congruence,</a:t>
            </a:r>
            <a:r>
              <a:rPr lang="en-US" baseline="0" dirty="0">
                <a:sym typeface="Symbol"/>
              </a:rPr>
              <a:t> </a:t>
            </a:r>
            <a:r>
              <a:rPr lang="en-US" dirty="0">
                <a:sym typeface="Symbol"/>
              </a:rPr>
              <a:t>1  5.  So, by the Corresponding Angles</a:t>
            </a:r>
            <a:r>
              <a:rPr lang="en-US" baseline="0" dirty="0">
                <a:sym typeface="Symbol"/>
              </a:rPr>
              <a:t> Converse, g || 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Given:</a:t>
            </a:r>
            <a:r>
              <a:rPr lang="en-US" baseline="0" dirty="0"/>
              <a:t> </a:t>
            </a:r>
            <a:r>
              <a:rPr lang="en-US" baseline="0" dirty="0">
                <a:sym typeface="Symbol"/>
              </a:rPr>
              <a:t>1  8</a:t>
            </a:r>
          </a:p>
          <a:p>
            <a:r>
              <a:rPr lang="en-US" baseline="0" dirty="0">
                <a:sym typeface="Symbol"/>
              </a:rPr>
              <a:t>Prove: j || 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97530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08472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Use the endpoints from the perpendicular segment (−4, 2) and (−1, 8)</a:t>
                </a:r>
                <a:endParaRPr lang="en-US" baseline="0" dirty="0">
                  <a:sym typeface="Symbol"/>
                </a:endParaRPr>
              </a:p>
              <a:p>
                <a:r>
                  <a:rPr lang="en-US" baseline="0" dirty="0">
                    <a:sym typeface="Symbol"/>
                  </a:rPr>
                  <a:t>Calculate distance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baseline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b="0" i="1" baseline="0" smtClean="0">
                                <a:latin typeface="Cambria Math" panose="02040503050406030204" pitchFamily="18" charset="0"/>
                                <a:sym typeface="Symbol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baseline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</m:ctrlPr>
                              </m:dPr>
                              <m:e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−</m:t>
                                </m:r>
                                <m:r>
                                  <a:rPr lang="en-US" b="0" i="1" baseline="0" smtClean="0">
                                    <a:latin typeface="Cambria Math"/>
                                    <a:sym typeface="Symbol"/>
                                  </a:rPr>
                                  <m:t>1−</m:t>
                                </m:r>
                                <m:d>
                                  <m:dPr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  <a:sym typeface="Symbol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baseline="0" smtClean="0">
                                        <a:latin typeface="Cambria Math"/>
                                        <a:sym typeface="Symbol"/>
                                      </a:rPr>
                                      <m:t>−</m:t>
                                    </m:r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  <a:sym typeface="Symbol"/>
                                      </a:rPr>
                                      <m:t>4</m:t>
                                    </m:r>
                                  </m:e>
                                </m:d>
                              </m:e>
                            </m:d>
                          </m:e>
                          <m:sup>
                            <m:r>
                              <a:rPr lang="en-US" b="0" i="1" baseline="0" smtClean="0">
                                <a:latin typeface="Cambria Math"/>
                                <a:sym typeface="Symbol"/>
                              </a:rPr>
                              <m:t>2</m:t>
                            </m:r>
                          </m:sup>
                        </m:sSup>
                        <m:r>
                          <a:rPr lang="en-US" b="0" i="1" baseline="0" smtClean="0">
                            <a:latin typeface="Cambria Math"/>
                            <a:sym typeface="Symbol"/>
                          </a:rPr>
                          <m:t>+</m:t>
                        </m:r>
                        <m:sSup>
                          <m:sSupPr>
                            <m:ctrlPr>
                              <a:rPr lang="en-US" b="0" i="1" baseline="0" smtClean="0">
                                <a:latin typeface="Cambria Math" panose="02040503050406030204" pitchFamily="18" charset="0"/>
                                <a:sym typeface="Symbol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baseline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</m:ctrlPr>
                              </m:dPr>
                              <m:e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8</m:t>
                                </m:r>
                                <m:r>
                                  <a:rPr lang="en-US" b="0" i="1" baseline="0" smtClean="0">
                                    <a:latin typeface="Cambria Math"/>
                                    <a:sym typeface="Symbol"/>
                                  </a:rPr>
                                  <m:t>−2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baseline="0" smtClean="0">
                                <a:latin typeface="Cambria Math"/>
                                <a:sym typeface="Symbol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b="0" i="1" baseline="0" smtClean="0">
                        <a:latin typeface="Cambria Math"/>
                        <a:sym typeface="Symbol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baseline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b="0" i="1" baseline="0" smtClean="0">
                                <a:latin typeface="Cambria Math" panose="02040503050406030204" pitchFamily="18" charset="0"/>
                                <a:sym typeface="Symbol"/>
                              </a:rPr>
                            </m:ctrlPr>
                          </m:sSupPr>
                          <m:e>
                            <m:r>
                              <a:rPr lang="en-US" b="0" i="1" baseline="0" smtClean="0">
                                <a:latin typeface="Cambria Math" panose="02040503050406030204" pitchFamily="18" charset="0"/>
                                <a:sym typeface="Symbol"/>
                              </a:rPr>
                              <m:t>3</m:t>
                            </m:r>
                          </m:e>
                          <m:sup>
                            <m:r>
                              <a:rPr lang="en-US" b="0" i="1" baseline="0" smtClean="0">
                                <a:latin typeface="Cambria Math"/>
                                <a:sym typeface="Symbol"/>
                              </a:rPr>
                              <m:t>2</m:t>
                            </m:r>
                          </m:sup>
                        </m:sSup>
                        <m:r>
                          <a:rPr lang="en-US" b="0" i="1" baseline="0" smtClean="0">
                            <a:latin typeface="Cambria Math"/>
                            <a:sym typeface="Symbol"/>
                          </a:rPr>
                          <m:t>+</m:t>
                        </m:r>
                        <m:sSup>
                          <m:sSupPr>
                            <m:ctrlPr>
                              <a:rPr lang="en-US" b="0" i="1" baseline="0" smtClean="0">
                                <a:latin typeface="Cambria Math" panose="02040503050406030204" pitchFamily="18" charset="0"/>
                                <a:sym typeface="Symbol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baseline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</m:ctrlPr>
                              </m:dPr>
                              <m:e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6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baseline="0" smtClean="0">
                                <a:latin typeface="Cambria Math"/>
                                <a:sym typeface="Symbol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b="0" i="1" baseline="0" smtClean="0">
                        <a:latin typeface="Cambria Math"/>
                        <a:sym typeface="Symbol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baseline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radPr>
                      <m:deg/>
                      <m:e>
                        <m:r>
                          <a:rPr lang="en-US" b="0" i="1" baseline="0" smtClean="0">
                            <a:latin typeface="Cambria Math" panose="02040503050406030204" pitchFamily="18" charset="0"/>
                            <a:sym typeface="Symbol"/>
                          </a:rPr>
                          <m:t>45</m:t>
                        </m:r>
                      </m:e>
                    </m:rad>
                    <m:r>
                      <a:rPr lang="en-US" b="0" i="1" baseline="0" smtClean="0">
                        <a:latin typeface="Cambria Math"/>
                        <a:sym typeface="Symbol"/>
                      </a:rPr>
                      <m:t>=</m:t>
                    </m:r>
                    <m:r>
                      <a:rPr lang="en-US" b="0" i="1" baseline="0" smtClean="0">
                        <a:latin typeface="Cambria Math" panose="02040503050406030204" pitchFamily="18" charset="0"/>
                        <a:sym typeface="Symbol"/>
                      </a:rPr>
                      <m:t>3</m:t>
                    </m:r>
                    <m:rad>
                      <m:radPr>
                        <m:degHide m:val="on"/>
                        <m:ctrlPr>
                          <a:rPr lang="en-US" b="0" i="1" baseline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radPr>
                      <m:deg/>
                      <m:e>
                        <m:r>
                          <a:rPr lang="en-US" b="0" i="1" baseline="0" smtClean="0">
                            <a:latin typeface="Cambria Math"/>
                            <a:sym typeface="Symbol"/>
                          </a:rPr>
                          <m:t>5</m:t>
                        </m:r>
                      </m:e>
                    </m:rad>
                    <m:r>
                      <a:rPr lang="en-US" b="0" i="1" baseline="0" smtClean="0">
                        <a:latin typeface="Cambria Math"/>
                        <a:sym typeface="Symbol"/>
                      </a:rPr>
                      <m:t>=</m:t>
                    </m:r>
                    <m:r>
                      <a:rPr lang="en-US" b="0" i="1" baseline="0" smtClean="0">
                        <a:latin typeface="Cambria Math" panose="02040503050406030204" pitchFamily="18" charset="0"/>
                        <a:sym typeface="Symbol"/>
                      </a:rPr>
                      <m:t>6.7</m:t>
                    </m:r>
                  </m:oMath>
                </a14:m>
                <a:endParaRPr lang="en-US" baseline="0" dirty="0">
                  <a:latin typeface="+mn-lt"/>
                  <a:sym typeface="Symbol"/>
                </a:endParaRPr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Slope of line c = 2 (rise = 2, run = 1)</a:t>
                </a:r>
              </a:p>
              <a:p>
                <a:r>
                  <a:rPr lang="en-US" dirty="0" smtClean="0"/>
                  <a:t>Slope of </a:t>
                </a:r>
                <a:r>
                  <a:rPr lang="en-US" dirty="0" smtClean="0">
                    <a:sym typeface="Symbol"/>
                  </a:rPr>
                  <a:t> line = -1/2</a:t>
                </a:r>
              </a:p>
              <a:p>
                <a:r>
                  <a:rPr lang="en-US" dirty="0" smtClean="0">
                    <a:sym typeface="Symbol"/>
                  </a:rPr>
                  <a:t>Follow slope from A(-3, 2) to line </a:t>
                </a:r>
                <a:r>
                  <a:rPr lang="en-US" dirty="0" smtClean="0">
                    <a:sym typeface="Symbol"/>
                  </a:rPr>
                  <a:t>cd</a:t>
                </a:r>
                <a:r>
                  <a:rPr lang="en-US" baseline="0" dirty="0" smtClean="0">
                    <a:sym typeface="Symbol"/>
                  </a:rPr>
                  <a:t>; </a:t>
                </a:r>
                <a:r>
                  <a:rPr lang="en-US" baseline="0" dirty="0" smtClean="0">
                    <a:sym typeface="Symbol"/>
                  </a:rPr>
                  <a:t>intersection at </a:t>
                </a:r>
                <a:r>
                  <a:rPr lang="en-US" baseline="0" dirty="0" smtClean="0">
                    <a:sym typeface="Symbol"/>
                  </a:rPr>
                  <a:t>(1, 0)</a:t>
                </a:r>
                <a:endParaRPr lang="en-US" baseline="0" dirty="0" smtClean="0">
                  <a:sym typeface="Symbol"/>
                </a:endParaRPr>
              </a:p>
              <a:p>
                <a:r>
                  <a:rPr lang="en-US" baseline="0" dirty="0" smtClean="0">
                    <a:sym typeface="Symbol"/>
                  </a:rPr>
                  <a:t>Calculate distance </a:t>
                </a:r>
                <a:r>
                  <a:rPr lang="en-US" b="0" i="0" baseline="0" smtClean="0">
                    <a:latin typeface="Cambria Math"/>
                    <a:sym typeface="Symbol"/>
                  </a:rPr>
                  <a:t>√((1−(−3))^2+(0−2)^2 )=√(4^2+(−2)^2 )=√20=2√5=4.47</a:t>
                </a:r>
                <a:endParaRPr lang="en-US" baseline="0" dirty="0" smtClean="0">
                  <a:latin typeface="+mn-lt"/>
                  <a:sym typeface="Symbol"/>
                </a:endParaRPr>
              </a:p>
              <a:p>
                <a:r>
                  <a:rPr lang="en-US" baseline="0" dirty="0" smtClean="0">
                    <a:latin typeface="+mn-lt"/>
                    <a:sym typeface="Symbol"/>
                  </a:rPr>
                  <a:t>Point on line c: (0, 2)</a:t>
                </a:r>
              </a:p>
              <a:p>
                <a:r>
                  <a:rPr lang="en-US" baseline="0" dirty="0" smtClean="0">
                    <a:latin typeface="+mn-lt"/>
                    <a:sym typeface="Symbol"/>
                  </a:rPr>
                  <a:t>Follow slope from (0, 2) to line </a:t>
                </a:r>
                <a:r>
                  <a:rPr lang="en-US" baseline="0" dirty="0" smtClean="0">
                    <a:latin typeface="+mn-lt"/>
                    <a:sym typeface="Symbol"/>
                  </a:rPr>
                  <a:t>e</a:t>
                </a:r>
                <a:endParaRPr lang="en-US" baseline="0" dirty="0" smtClean="0">
                  <a:latin typeface="+mn-lt"/>
                  <a:sym typeface="Symbol"/>
                </a:endParaRPr>
              </a:p>
              <a:p>
                <a:r>
                  <a:rPr lang="en-US" baseline="0" dirty="0" smtClean="0">
                    <a:latin typeface="+mn-lt"/>
                    <a:sym typeface="Symbol"/>
                  </a:rPr>
                  <a:t>Point of intersection </a:t>
                </a:r>
                <a:r>
                  <a:rPr lang="en-US" baseline="0" dirty="0" smtClean="0">
                    <a:latin typeface="+mn-lt"/>
                    <a:sym typeface="Symbol"/>
                  </a:rPr>
                  <a:t>(4, 0)</a:t>
                </a:r>
                <a:endParaRPr lang="en-US" baseline="0" dirty="0" smtClean="0">
                  <a:latin typeface="+mn-lt"/>
                  <a:sym typeface="Symbol"/>
                </a:endParaRPr>
              </a:p>
              <a:p>
                <a:r>
                  <a:rPr lang="en-US" baseline="0" dirty="0" smtClean="0">
                    <a:latin typeface="+mn-lt"/>
                    <a:sym typeface="Symbol"/>
                  </a:rPr>
                  <a:t>Distance = </a:t>
                </a:r>
                <a:r>
                  <a:rPr lang="en-US" b="0" i="0" baseline="0" smtClean="0">
                    <a:latin typeface="Cambria Math"/>
                    <a:sym typeface="Symbol"/>
                  </a:rPr>
                  <a:t>√((4−0)^2+(0−2)^2 )=√(16+4)=√20=2√5=4.47</a:t>
                </a:r>
                <a:endParaRPr lang="en-US" baseline="0" dirty="0" smtClean="0">
                  <a:latin typeface="+mn-lt"/>
                  <a:sym typeface="Symbol"/>
                </a:endParaRP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7941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69376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92691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STATEMENTS 	REASONS</a:t>
            </a:r>
          </a:p>
          <a:p>
            <a:r>
              <a:rPr lang="pt-BR" b="1" dirty="0"/>
              <a:t>1. </a:t>
            </a:r>
            <a:r>
              <a:rPr lang="pt-BR" i="1" dirty="0"/>
              <a:t>h </a:t>
            </a:r>
            <a:r>
              <a:rPr lang="pt-BR" dirty="0"/>
              <a:t>|| </a:t>
            </a:r>
            <a:r>
              <a:rPr lang="pt-BR" i="1" dirty="0"/>
              <a:t>k, j </a:t>
            </a:r>
            <a:r>
              <a:rPr lang="pt-BR" dirty="0"/>
              <a:t>⊥ </a:t>
            </a:r>
            <a:r>
              <a:rPr lang="pt-BR" i="1" dirty="0"/>
              <a:t>h 		</a:t>
            </a:r>
            <a:r>
              <a:rPr lang="pt-BR" b="1" dirty="0"/>
              <a:t>1. </a:t>
            </a:r>
            <a:r>
              <a:rPr lang="pt-BR" dirty="0"/>
              <a:t>Given</a:t>
            </a:r>
          </a:p>
          <a:p>
            <a:r>
              <a:rPr lang="en-US" b="1" dirty="0"/>
              <a:t>2. </a:t>
            </a:r>
            <a:r>
              <a:rPr lang="en-US" i="1" dirty="0"/>
              <a:t>m</a:t>
            </a:r>
            <a:r>
              <a:rPr lang="en-US" dirty="0"/>
              <a:t>∠2 = 90° 		</a:t>
            </a:r>
            <a:r>
              <a:rPr lang="en-US" b="1" dirty="0"/>
              <a:t>2. </a:t>
            </a:r>
            <a:r>
              <a:rPr lang="en-US" dirty="0"/>
              <a:t>Definition of perpendicular lines</a:t>
            </a:r>
          </a:p>
          <a:p>
            <a:r>
              <a:rPr lang="en-US" b="1" dirty="0"/>
              <a:t>3. </a:t>
            </a:r>
            <a:r>
              <a:rPr lang="en-US" dirty="0"/>
              <a:t>∠2 ≅ ∠3 		</a:t>
            </a:r>
            <a:r>
              <a:rPr lang="en-US" b="1" dirty="0"/>
              <a:t>3. </a:t>
            </a:r>
            <a:r>
              <a:rPr lang="en-US" dirty="0"/>
              <a:t>Vertical Angles Congruence Theorem</a:t>
            </a:r>
          </a:p>
          <a:p>
            <a:r>
              <a:rPr lang="en-US" b="1" dirty="0"/>
              <a:t>4. </a:t>
            </a:r>
            <a:r>
              <a:rPr lang="en-US" dirty="0"/>
              <a:t>∠3 ≅ ∠6 		</a:t>
            </a:r>
            <a:r>
              <a:rPr lang="en-US" b="1" dirty="0"/>
              <a:t>4. </a:t>
            </a:r>
            <a:r>
              <a:rPr lang="en-US" dirty="0"/>
              <a:t>Alternate Interior Angles Theorem</a:t>
            </a:r>
          </a:p>
          <a:p>
            <a:r>
              <a:rPr lang="en-US" b="1" dirty="0"/>
              <a:t>5. </a:t>
            </a:r>
            <a:r>
              <a:rPr lang="en-US" dirty="0"/>
              <a:t>∠2 ≅ ∠6 		</a:t>
            </a:r>
            <a:r>
              <a:rPr lang="en-US" b="1" dirty="0"/>
              <a:t>5. </a:t>
            </a:r>
            <a:r>
              <a:rPr lang="en-US" dirty="0"/>
              <a:t>Transitive Property of Angle Congruence</a:t>
            </a:r>
          </a:p>
          <a:p>
            <a:r>
              <a:rPr lang="en-US" b="1" dirty="0"/>
              <a:t>6. </a:t>
            </a:r>
            <a:r>
              <a:rPr lang="en-US" i="1" dirty="0"/>
              <a:t>m</a:t>
            </a:r>
            <a:r>
              <a:rPr lang="en-US" dirty="0"/>
              <a:t>∠2 = </a:t>
            </a:r>
            <a:r>
              <a:rPr lang="en-US" i="1" dirty="0"/>
              <a:t>m</a:t>
            </a:r>
            <a:r>
              <a:rPr lang="en-US" dirty="0"/>
              <a:t>∠6 	</a:t>
            </a:r>
            <a:r>
              <a:rPr lang="en-US" b="1" dirty="0"/>
              <a:t>6. </a:t>
            </a:r>
            <a:r>
              <a:rPr lang="en-US" dirty="0"/>
              <a:t>Definition of congruent angles</a:t>
            </a:r>
          </a:p>
          <a:p>
            <a:r>
              <a:rPr lang="fr-FR" b="1" dirty="0"/>
              <a:t>7. </a:t>
            </a:r>
            <a:r>
              <a:rPr lang="fr-FR" i="1" dirty="0"/>
              <a:t>m</a:t>
            </a:r>
            <a:r>
              <a:rPr lang="fr-FR" dirty="0"/>
              <a:t>∠6 = 90° 		</a:t>
            </a:r>
            <a:r>
              <a:rPr lang="fr-FR" b="1" dirty="0"/>
              <a:t>7. </a:t>
            </a:r>
            <a:r>
              <a:rPr lang="fr-FR" dirty="0"/>
              <a:t>Substitution </a:t>
            </a:r>
            <a:r>
              <a:rPr lang="en-US" dirty="0"/>
              <a:t>Property of Equality</a:t>
            </a:r>
          </a:p>
          <a:p>
            <a:r>
              <a:rPr lang="en-US" b="1" dirty="0"/>
              <a:t>8. </a:t>
            </a:r>
            <a:r>
              <a:rPr lang="en-US" i="1" dirty="0"/>
              <a:t>j </a:t>
            </a:r>
            <a:r>
              <a:rPr lang="en-US" dirty="0"/>
              <a:t>⊥ </a:t>
            </a:r>
            <a:r>
              <a:rPr lang="en-US" i="1" dirty="0"/>
              <a:t>k 		</a:t>
            </a:r>
            <a:r>
              <a:rPr lang="en-US" b="1" dirty="0"/>
              <a:t>8. </a:t>
            </a:r>
            <a:r>
              <a:rPr lang="en-US" dirty="0"/>
              <a:t>Definition of perpendicular lines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0382C6-0B11-4413-89A4-9015C8786A73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03342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Yes, lines perpendicular to transversal theorem</a:t>
            </a:r>
          </a:p>
          <a:p>
            <a:endParaRPr lang="en-US" dirty="0"/>
          </a:p>
          <a:p>
            <a:r>
              <a:rPr lang="en-US" dirty="0"/>
              <a:t>Yes, c || d by the lines</a:t>
            </a:r>
            <a:r>
              <a:rPr lang="en-US" baseline="0" dirty="0"/>
              <a:t> </a:t>
            </a:r>
            <a:r>
              <a:rPr lang="en-US" baseline="0" dirty="0">
                <a:sym typeface="Symbol"/>
              </a:rPr>
              <a:t> to trans theorem; b </a:t>
            </a:r>
            <a:r>
              <a:rPr lang="en-US" b="1" baseline="0" dirty="0">
                <a:sym typeface="Symbol"/>
              </a:rPr>
              <a:t> </a:t>
            </a:r>
            <a:r>
              <a:rPr lang="en-US" b="0" baseline="0" dirty="0">
                <a:sym typeface="Symbol"/>
              </a:rPr>
              <a:t>c by the </a:t>
            </a:r>
            <a:r>
              <a:rPr lang="en-US" baseline="0" dirty="0">
                <a:sym typeface="Symbol"/>
              </a:rPr>
              <a:t> trans theorem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692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28445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77239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79028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3 + 5 = 8</a:t>
                </a:r>
              </a:p>
              <a:p>
                <a:r>
                  <a:rPr lang="en-US" dirty="0"/>
                  <a:t>Fraction of line from C to F is 3/8</a:t>
                </a:r>
              </a:p>
              <a:p>
                <a:r>
                  <a:rPr lang="en-US" dirty="0"/>
                  <a:t>Rise = -8</a:t>
                </a:r>
              </a:p>
              <a:p>
                <a:r>
                  <a:rPr lang="en-US" dirty="0"/>
                  <a:t>Run = 12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𝑓𝑟𝑎𝑐𝑡𝑖𝑜𝑛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·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𝑟𝑢𝑛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=−4+</m:t>
                      </m:r>
                      <m:f>
                        <m:f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d>
                        <m:d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e>
                      </m:d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=0.5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𝑓𝑟𝑎𝑐𝑡𝑖𝑜𝑛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·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𝑟𝑖𝑠𝑒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=5+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−8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(0.5, 2)</a:t>
                </a:r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3 + 5 = 8</a:t>
                </a:r>
              </a:p>
              <a:p>
                <a:r>
                  <a:rPr lang="en-US" dirty="0"/>
                  <a:t>Fraction of line from C to F is 3/8</a:t>
                </a:r>
              </a:p>
              <a:p>
                <a:r>
                  <a:rPr lang="en-US" dirty="0"/>
                  <a:t>Rise = -8</a:t>
                </a:r>
              </a:p>
              <a:p>
                <a:r>
                  <a:rPr lang="en-US" dirty="0"/>
                  <a:t>Run = 12</a:t>
                </a:r>
              </a:p>
              <a:p>
                <a:r>
                  <a:rPr lang="en-US" b="0" i="0" dirty="0">
                    <a:latin typeface="Cambria Math" panose="02040503050406030204" pitchFamily="18" charset="0"/>
                  </a:rPr>
                  <a:t>𝑥=𝑥_1+𝑓𝑟𝑎𝑐𝑡𝑖𝑜𝑛·𝑟𝑢𝑛=−</a:t>
                </a:r>
                <a:r>
                  <a:rPr lang="en-US" i="0" dirty="0">
                    <a:latin typeface="Cambria Math" panose="02040503050406030204" pitchFamily="18" charset="0"/>
                  </a:rPr>
                  <a:t>4+3/8</a:t>
                </a:r>
                <a:r>
                  <a:rPr lang="en-US" b="0" i="0" dirty="0">
                    <a:latin typeface="Cambria Math" panose="02040503050406030204" pitchFamily="18" charset="0"/>
                  </a:rPr>
                  <a:t> (12)=0.5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𝑦=𝑦_1+𝑓𝑟𝑎𝑐𝑡𝑖𝑜𝑛·𝑟𝑖𝑠𝑒=5+3/8 (−8)=2</a:t>
                </a:r>
                <a:endParaRPr lang="en-US" b="0" dirty="0"/>
              </a:p>
              <a:p>
                <a:r>
                  <a:rPr lang="en-US" dirty="0"/>
                  <a:t>(0.5, 2)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75758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F4D227-15A1-40B5-B1A9-9F0D56E9F913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F4D227-15A1-40B5-B1A9-9F0D56E9F913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Line 1: (-4 – 8)/(2</a:t>
            </a:r>
            <a:r>
              <a:rPr lang="en-US" baseline="0" dirty="0"/>
              <a:t> – (-2)) </a:t>
            </a:r>
            <a:r>
              <a:rPr lang="en-US" baseline="0" dirty="0">
                <a:sym typeface="Wingdings" pitchFamily="2" charset="2"/>
              </a:rPr>
              <a:t> -12/4  -3</a:t>
            </a:r>
          </a:p>
          <a:p>
            <a:r>
              <a:rPr lang="en-US" baseline="0" dirty="0">
                <a:sym typeface="Wingdings" pitchFamily="2" charset="2"/>
              </a:rPr>
              <a:t>Line 2: (2 – 1)/(-2 – (-5))  1/3</a:t>
            </a:r>
          </a:p>
          <a:p>
            <a:r>
              <a:rPr lang="en-US" baseline="0" dirty="0">
                <a:sym typeface="Wingdings" pitchFamily="2" charset="2"/>
              </a:rPr>
              <a:t>Perpendicular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F4D227-15A1-40B5-B1A9-9F0D56E9F913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02396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i="1" dirty="0"/>
                  <a:t>m</a:t>
                </a:r>
                <a:r>
                  <a:rPr lang="en-US" i="0" dirty="0"/>
                  <a:t> = 3 (parallel same slope)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b="0" i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5=3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b="0" i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US" b="0" i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i="1" dirty="0"/>
                  <a:t>m</a:t>
                </a:r>
                <a:r>
                  <a:rPr lang="en-US" i="0" dirty="0"/>
                  <a:t> = 3 (parallel same slope)</a:t>
                </a:r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𝑦=𝑚𝑥+𝑏</a:t>
                </a:r>
                <a:endParaRPr lang="en-US" b="0" i="1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5=3(1)+𝑏</a:t>
                </a:r>
                <a:endParaRPr lang="en-US" b="0" i="1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𝑏=2</a:t>
                </a:r>
                <a:endParaRPr lang="en-US" b="0" i="1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𝑦=3𝑥+2</a:t>
                </a:r>
                <a:endParaRPr lang="en-US" i="1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𝑔𝑖𝑣𝑒𝑛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3−0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b="0" i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⊥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b="0" i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b="0" i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b="0" i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1=−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b="0" i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b="0" i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b="0" i="0">
                    <a:latin typeface="Cambria Math" panose="02040503050406030204" pitchFamily="18" charset="0"/>
                  </a:rPr>
                  <a:t>𝑚_𝑔𝑖𝑣𝑒𝑛=(1−(−1))/(3−0)=2/3</a:t>
                </a:r>
                <a:endParaRPr lang="en-US" b="0" i="1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𝑚_⊥=−3/2</a:t>
                </a:r>
                <a:endParaRPr lang="en-US" b="0" i="1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𝑦=𝑚𝑥+𝑏</a:t>
                </a:r>
                <a:endParaRPr lang="en-US" b="0" i="1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1=(−3/2)3+𝑏</a:t>
                </a:r>
                <a:endParaRPr lang="en-US" b="0" i="1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1=−9/2+𝑏</a:t>
                </a:r>
                <a:endParaRPr lang="en-US" b="0" i="1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11/2=𝑏</a:t>
                </a:r>
                <a:endParaRPr lang="en-US" b="0" i="1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𝑦=−3/2 𝑥+11/2</a:t>
                </a:r>
                <a:endParaRPr lang="en-US" i="1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85882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en-US" dirty="0"/>
                  <a:t>Equation of Perpendicular line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⊥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𝑚𝑥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−2=−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(6)+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Find intersection of two lines (substitution)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=2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−4=−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=2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−4=0</m:t>
                      </m:r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(2, 0)</a:t>
                </a:r>
              </a:p>
              <a:p>
                <a:r>
                  <a:rPr lang="en-US" dirty="0"/>
                  <a:t>Find distance between (6, −2) and (2, 0)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2−6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0−</m:t>
                                  </m:r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−2</m:t>
                                      </m:r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16+4</m:t>
                          </m:r>
                        </m:e>
                      </m:rad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20</m:t>
                          </m:r>
                        </m:e>
                      </m:rad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=2</m:t>
                      </m:r>
                      <m:rad>
                        <m:radPr>
                          <m:degHide m:val="on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  <m:r>
                        <a:rPr lang="en-US" i="1">
                          <a:latin typeface="Cambria Math" panose="02040503050406030204" pitchFamily="18" charset="0"/>
                        </a:rPr>
                        <m:t>≈4.5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en-US" dirty="0"/>
                  <a:t>Equation of Perpendicular line</a:t>
                </a:r>
              </a:p>
              <a:p>
                <a:r>
                  <a:rPr lang="en-US" i="0">
                    <a:latin typeface="Cambria Math" panose="02040503050406030204" pitchFamily="18" charset="0"/>
                  </a:rPr>
                  <a:t>𝑚_⊥=−1/2</a:t>
                </a:r>
                <a:endParaRPr lang="en-US" dirty="0"/>
              </a:p>
              <a:p>
                <a:r>
                  <a:rPr lang="en-US" i="0">
                    <a:latin typeface="Cambria Math" panose="02040503050406030204" pitchFamily="18" charset="0"/>
                  </a:rPr>
                  <a:t>𝑦=𝑚𝑥+𝑏</a:t>
                </a:r>
                <a:endParaRPr lang="en-US" dirty="0"/>
              </a:p>
              <a:p>
                <a:r>
                  <a:rPr lang="en-US" i="0">
                    <a:latin typeface="Cambria Math" panose="02040503050406030204" pitchFamily="18" charset="0"/>
                  </a:rPr>
                  <a:t>−2=−1/2(6)+𝑏</a:t>
                </a:r>
                <a:endParaRPr lang="en-US" dirty="0"/>
              </a:p>
              <a:p>
                <a:r>
                  <a:rPr lang="en-US" i="0">
                    <a:latin typeface="Cambria Math" panose="02040503050406030204" pitchFamily="18" charset="0"/>
                  </a:rPr>
                  <a:t>𝑏=1</a:t>
                </a:r>
                <a:endParaRPr lang="en-US" dirty="0"/>
              </a:p>
              <a:p>
                <a:r>
                  <a:rPr lang="en-US" i="0">
                    <a:latin typeface="Cambria Math" panose="02040503050406030204" pitchFamily="18" charset="0"/>
                  </a:rPr>
                  <a:t>𝑦=−1/2 𝑥+1</a:t>
                </a:r>
                <a:endParaRPr lang="en-US" dirty="0"/>
              </a:p>
              <a:p>
                <a:r>
                  <a:rPr lang="en-US" dirty="0"/>
                  <a:t>Find intersection of two lines (substitution)</a:t>
                </a:r>
              </a:p>
              <a:p>
                <a:r>
                  <a:rPr lang="en-US" i="0">
                    <a:latin typeface="Cambria Math" panose="02040503050406030204" pitchFamily="18" charset="0"/>
                  </a:rPr>
                  <a:t>{█(𝑦=2𝑥−4@𝑦=−1/2 𝑥+1)┤</a:t>
                </a:r>
                <a:endParaRPr lang="en-US" dirty="0"/>
              </a:p>
              <a:p>
                <a:r>
                  <a:rPr lang="en-US" i="0">
                    <a:latin typeface="Cambria Math" panose="02040503050406030204" pitchFamily="18" charset="0"/>
                  </a:rPr>
                  <a:t>2𝑥−4=−1/2 𝑥+1</a:t>
                </a:r>
                <a:endParaRPr lang="en-US" dirty="0"/>
              </a:p>
              <a:p>
                <a:r>
                  <a:rPr lang="en-US" i="0">
                    <a:latin typeface="Cambria Math" panose="02040503050406030204" pitchFamily="18" charset="0"/>
                  </a:rPr>
                  <a:t>5/2 𝑥=5</a:t>
                </a:r>
                <a:endParaRPr lang="en-US" dirty="0"/>
              </a:p>
              <a:p>
                <a:r>
                  <a:rPr lang="en-US" i="0">
                    <a:latin typeface="Cambria Math" panose="02040503050406030204" pitchFamily="18" charset="0"/>
                  </a:rPr>
                  <a:t>𝑥=2</a:t>
                </a:r>
                <a:endParaRPr lang="en-US" dirty="0"/>
              </a:p>
              <a:p>
                <a:r>
                  <a:rPr lang="en-US" i="0">
                    <a:latin typeface="Cambria Math" panose="02040503050406030204" pitchFamily="18" charset="0"/>
                  </a:rPr>
                  <a:t>𝑦=2(2)−4=0</a:t>
                </a:r>
                <a:endParaRPr lang="en-US" dirty="0"/>
              </a:p>
              <a:p>
                <a:r>
                  <a:rPr lang="en-US" dirty="0"/>
                  <a:t>(2, 0)</a:t>
                </a:r>
              </a:p>
              <a:p>
                <a:r>
                  <a:rPr lang="en-US" dirty="0"/>
                  <a:t>Find distance between (6, −2) and (2, 0)</a:t>
                </a:r>
              </a:p>
              <a:p>
                <a:r>
                  <a:rPr lang="en-US" i="0">
                    <a:latin typeface="Cambria Math" panose="02040503050406030204" pitchFamily="18" charset="0"/>
                  </a:rPr>
                  <a:t>𝑑=√((𝑥_2−𝑥_1 )^2+(𝑦_2−𝑦_1 )^2 )</a:t>
                </a:r>
                <a:endParaRPr lang="en-US" dirty="0"/>
              </a:p>
              <a:p>
                <a:r>
                  <a:rPr lang="en-US" i="0">
                    <a:latin typeface="Cambria Math" panose="02040503050406030204" pitchFamily="18" charset="0"/>
                  </a:rPr>
                  <a:t>𝑑=√((2−6)^2+(0−(−2))^2 )</a:t>
                </a:r>
                <a:endParaRPr lang="en-US" dirty="0"/>
              </a:p>
              <a:p>
                <a:r>
                  <a:rPr lang="en-US" i="0">
                    <a:latin typeface="Cambria Math" panose="02040503050406030204" pitchFamily="18" charset="0"/>
                  </a:rPr>
                  <a:t>𝑑=√(16+4)=√20</a:t>
                </a:r>
                <a:endParaRPr lang="en-US" dirty="0"/>
              </a:p>
              <a:p>
                <a:r>
                  <a:rPr lang="en-US" i="0">
                    <a:latin typeface="Cambria Math" panose="02040503050406030204" pitchFamily="18" charset="0"/>
                  </a:rPr>
                  <a:t>𝑑=2√5≈4.5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4506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AH, EH</a:t>
            </a:r>
          </a:p>
          <a:p>
            <a:endParaRPr lang="en-US" dirty="0"/>
          </a:p>
          <a:p>
            <a:r>
              <a:rPr lang="en-US" dirty="0"/>
              <a:t>GH</a:t>
            </a:r>
          </a:p>
          <a:p>
            <a:endParaRPr lang="en-US" dirty="0"/>
          </a:p>
          <a:p>
            <a:r>
              <a:rPr lang="en-US" dirty="0"/>
              <a:t>BGH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CAF7B-2CF9-453D-B3F9-4960E1B78E5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3498110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314451"/>
            <a:ext cx="7772400" cy="137232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2708706"/>
            <a:ext cx="7772400" cy="899778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3714751"/>
            <a:ext cx="9147765" cy="1434066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EB6A3DB-4632-4268-A4C5-CF1607901542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FD517F7-71DA-4012-B02B-E021C9C04E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10997"/>
            <a:ext cx="8229600" cy="328955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6A3DB-4632-4268-A4C5-CF1607901542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517F7-71DA-4012-B02B-E021C9C04E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05980"/>
            <a:ext cx="1777470" cy="419457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2"/>
            <a:ext cx="6324600" cy="419457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6A3DB-4632-4268-A4C5-CF1607901542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517F7-71DA-4012-B02B-E021C9C04E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6A3DB-4632-4268-A4C5-CF1607901542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517F7-71DA-4012-B02B-E021C9C04E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2" y="30646"/>
            <a:ext cx="7772400" cy="13716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504951"/>
            <a:ext cx="8421687" cy="3300532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6A3DB-4632-4268-A4C5-CF1607901542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517F7-71DA-4012-B02B-E021C9C04E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81000" y="1581150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194584" y="1581150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10996"/>
            <a:ext cx="4038600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10996"/>
            <a:ext cx="4038600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6A3DB-4632-4268-A4C5-CF1607901542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517F7-71DA-4012-B02B-E021C9C04E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057650"/>
            <a:ext cx="4040188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8" y="4057650"/>
            <a:ext cx="4041775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083221"/>
            <a:ext cx="4040188" cy="2956323"/>
          </a:xfrm>
          <a:ln>
            <a:noFill/>
            <a:prstDash val="sysDash"/>
            <a:miter lim="800000"/>
          </a:ln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083221"/>
            <a:ext cx="4041775" cy="2956323"/>
          </a:xfrm>
          <a:ln>
            <a:noFill/>
            <a:prstDash val="sysDash"/>
            <a:miter lim="800000"/>
          </a:ln>
        </p:spPr>
        <p:txBody>
          <a:bodyPr>
            <a:normAutofit/>
          </a:bodyPr>
          <a:lstStyle>
            <a:lvl1pPr>
              <a:spcBef>
                <a:spcPts val="0"/>
              </a:spcBef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6A3DB-4632-4268-A4C5-CF1607901542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517F7-71DA-4012-B02B-E021C9C04E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6A3DB-4632-4268-A4C5-CF1607901542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517F7-71DA-4012-B02B-E021C9C04E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6A3DB-4632-4268-A4C5-CF1607901542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517F7-71DA-4012-B02B-E021C9C04E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57600"/>
            <a:ext cx="7481776" cy="3429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4016327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05740"/>
            <a:ext cx="7479792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4805958"/>
            <a:ext cx="1920240" cy="274320"/>
          </a:xfrm>
        </p:spPr>
        <p:txBody>
          <a:bodyPr/>
          <a:lstStyle/>
          <a:p>
            <a:fld id="{BEB6A3DB-4632-4268-A4C5-CF1607901542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517F7-71DA-4012-B02B-E021C9C04E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4082552"/>
            <a:ext cx="7162800" cy="486174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42476"/>
            <a:ext cx="8686800" cy="329184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EB6A3DB-4632-4268-A4C5-CF1607901542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4" y="4805959"/>
            <a:ext cx="2350681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FD517F7-71DA-4012-B02B-E021C9C04E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648842"/>
            <a:ext cx="8075432" cy="422004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4458703"/>
            <a:ext cx="4940624" cy="6908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4454259"/>
            <a:ext cx="3690451" cy="70008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4343440"/>
            <a:ext cx="3402314" cy="810651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4340804"/>
            <a:ext cx="3405509" cy="813288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3741330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3741330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4458703"/>
            <a:ext cx="4940624" cy="6908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4454259"/>
            <a:ext cx="3690451" cy="70008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4343440"/>
            <a:ext cx="3402314" cy="810651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4340804"/>
            <a:ext cx="3405509" cy="813288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110996"/>
            <a:ext cx="8229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4805958"/>
            <a:ext cx="1920240" cy="27432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EB6A3DB-4632-4268-A4C5-CF1607901542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4" y="4805959"/>
            <a:ext cx="2350681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4805959"/>
            <a:ext cx="365760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FD517F7-71DA-4012-B02B-E021C9C04E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rwright@andrews.ed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e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Parallel and Perpendicular Lines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Geometry</a:t>
            </a:r>
          </a:p>
          <a:p>
            <a:r>
              <a:rPr lang="en-US" dirty="0"/>
              <a:t>Chapter 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10996"/>
            <a:ext cx="8229600" cy="403250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Classify the pair of numbered angles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i="1" dirty="0"/>
          </a:p>
          <a:p>
            <a:r>
              <a:rPr lang="en-US" i="1" dirty="0"/>
              <a:t>125 #2, 4, 6, 8, 9, 10, 11, 12, 14, 15, 16, 20, 21, 22, 24, 28, 32, 33, 35, 36 = 20 total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3.1 </a:t>
            </a:r>
            <a:r>
              <a:rPr lang="en-US" b="0" dirty="0"/>
              <a:t>Pairs of Lines and Angles</a:t>
            </a:r>
            <a:endParaRPr lang="en-US" dirty="0"/>
          </a:p>
        </p:txBody>
      </p:sp>
      <p:pic>
        <p:nvPicPr>
          <p:cNvPr id="7" name="Picture 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5719" y="1399712"/>
            <a:ext cx="4217681" cy="1439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21224" y="1256952"/>
            <a:ext cx="3429000" cy="1621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14600" y="2839184"/>
            <a:ext cx="3486150" cy="1581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CE8D5-0E93-4699-9E58-A7F09A351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3.2 </a:t>
            </a:r>
            <a:r>
              <a:rPr lang="en-US" b="0" dirty="0"/>
              <a:t>Parallel Lines and Transversals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04DD87-AA3D-4DE6-A2B3-1CB2CEA277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Objectives: By the end of the lesson,</a:t>
            </a:r>
          </a:p>
          <a:p>
            <a:r>
              <a:rPr lang="en-US" dirty="0"/>
              <a:t>• I can use properties of parallel lines to find angle measures.</a:t>
            </a:r>
          </a:p>
          <a:p>
            <a:r>
              <a:rPr lang="en-US" dirty="0"/>
              <a:t>• I can prove theorems about parallel lines.</a:t>
            </a:r>
          </a:p>
        </p:txBody>
      </p:sp>
    </p:spTree>
    <p:extLst>
      <p:ext uri="{BB962C8B-B14F-4D97-AF65-F5344CB8AC3E}">
        <p14:creationId xmlns:p14="http://schemas.microsoft.com/office/powerpoint/2010/main" val="1849786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3.2 </a:t>
            </a:r>
            <a:r>
              <a:rPr lang="en-US" b="0" dirty="0"/>
              <a:t>Parallel Lines and Transversals</a:t>
            </a: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Draw parallel lines on a piece of notebook paper, then draw a transversal.</a:t>
            </a:r>
          </a:p>
          <a:p>
            <a:endParaRPr lang="en-US" dirty="0"/>
          </a:p>
          <a:p>
            <a:r>
              <a:rPr lang="en-US" dirty="0"/>
              <a:t>Use the protractor to measure all the angles.</a:t>
            </a:r>
          </a:p>
          <a:p>
            <a:endParaRPr lang="en-US" dirty="0"/>
          </a:p>
          <a:p>
            <a:r>
              <a:rPr lang="en-US" dirty="0"/>
              <a:t>What types of angles are congruent? </a:t>
            </a:r>
          </a:p>
          <a:p>
            <a:pPr lvl="1"/>
            <a:r>
              <a:rPr lang="en-US" dirty="0">
                <a:solidFill>
                  <a:schemeClr val="hlink"/>
                </a:solidFill>
              </a:rPr>
              <a:t>(</a:t>
            </a:r>
            <a:r>
              <a:rPr lang="en-US" i="1" dirty="0">
                <a:solidFill>
                  <a:schemeClr val="hlink"/>
                </a:solidFill>
              </a:rPr>
              <a:t>corresponding, alt interior, alt exterior</a:t>
            </a:r>
            <a:r>
              <a:rPr lang="en-US" dirty="0">
                <a:solidFill>
                  <a:schemeClr val="hlink"/>
                </a:solidFill>
              </a:rPr>
              <a:t>)</a:t>
            </a:r>
            <a:r>
              <a:rPr lang="en-US" dirty="0"/>
              <a:t>  </a:t>
            </a:r>
          </a:p>
          <a:p>
            <a:r>
              <a:rPr lang="en-US" dirty="0"/>
              <a:t>How are consecutive interior angles related? </a:t>
            </a:r>
          </a:p>
          <a:p>
            <a:pPr lvl="1"/>
            <a:r>
              <a:rPr lang="en-US" dirty="0">
                <a:solidFill>
                  <a:schemeClr val="hlink"/>
                </a:solidFill>
              </a:rPr>
              <a:t>(</a:t>
            </a:r>
            <a:r>
              <a:rPr lang="en-US" i="1" dirty="0">
                <a:solidFill>
                  <a:schemeClr val="hlink"/>
                </a:solidFill>
              </a:rPr>
              <a:t>supplementary</a:t>
            </a:r>
            <a:r>
              <a:rPr lang="en-US" dirty="0">
                <a:solidFill>
                  <a:schemeClr val="hlink"/>
                </a:solidFill>
              </a:rPr>
              <a:t>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3.2 </a:t>
            </a:r>
            <a:r>
              <a:rPr lang="en-US" b="0" dirty="0"/>
              <a:t>Parallel Lines and Transversals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028700"/>
            <a:ext cx="57912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Corresponding Angles Postulate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1491776"/>
            <a:ext cx="792480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If 2 || lines are cut by transversal, then the </a:t>
            </a:r>
            <a:r>
              <a:rPr lang="en-US" sz="2000" dirty="0" err="1"/>
              <a:t>corrs</a:t>
            </a:r>
            <a:r>
              <a:rPr lang="en-US" sz="2000" dirty="0"/>
              <a:t> </a:t>
            </a:r>
            <a:r>
              <a:rPr lang="en-US" sz="2000" dirty="0">
                <a:sym typeface="Symbol"/>
              </a:rPr>
              <a:t> are 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996901"/>
            <a:ext cx="60960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Alternate Interior Angles Theorem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" y="2459978"/>
            <a:ext cx="792480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If 2 || lines are cut by transversal, then the alt int </a:t>
            </a:r>
            <a:r>
              <a:rPr lang="en-US" sz="2000" dirty="0">
                <a:sym typeface="Symbol"/>
              </a:rPr>
              <a:t> are 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2914650"/>
            <a:ext cx="61722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Alternate Exterior Angles Theorem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8200" y="3377726"/>
            <a:ext cx="792480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If 2 || lines are cut by transversal, then the alt ext </a:t>
            </a:r>
            <a:r>
              <a:rPr lang="en-US" sz="2000" dirty="0">
                <a:sym typeface="Symbol"/>
              </a:rPr>
              <a:t> are 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3882851"/>
            <a:ext cx="6629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Consecutive Interior Angles Theorem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8200" y="4345928"/>
            <a:ext cx="792480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If 2 || lines are cut by transversal, then the cons int </a:t>
            </a:r>
            <a:r>
              <a:rPr lang="en-US" sz="2000" dirty="0">
                <a:sym typeface="Symbol"/>
              </a:rPr>
              <a:t> are supp.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42417" y="1504950"/>
            <a:ext cx="370158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110996"/>
            <a:ext cx="5486400" cy="3394472"/>
          </a:xfrm>
        </p:spPr>
        <p:txBody>
          <a:bodyPr>
            <a:normAutofit/>
          </a:bodyPr>
          <a:lstStyle/>
          <a:p>
            <a:r>
              <a:rPr lang="en-US" dirty="0"/>
              <a:t>If m</a:t>
            </a:r>
            <a:r>
              <a:rPr lang="en-US" dirty="0">
                <a:sym typeface="Symbol"/>
              </a:rPr>
              <a:t>1 = 105°, find m4, m5, and m8.  Tell which postulate or theorem you use in each case</a:t>
            </a:r>
          </a:p>
          <a:p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If m3 = 68° and m8 = (2</a:t>
            </a:r>
            <a:r>
              <a:rPr lang="en-US" i="1" dirty="0">
                <a:sym typeface="Symbol"/>
              </a:rPr>
              <a:t>x</a:t>
            </a:r>
            <a:r>
              <a:rPr lang="en-US" dirty="0">
                <a:sym typeface="Symbol"/>
              </a:rPr>
              <a:t> + 4)°, what is the value of </a:t>
            </a:r>
            <a:r>
              <a:rPr lang="en-US" i="1" dirty="0">
                <a:sym typeface="Symbol"/>
              </a:rPr>
              <a:t>x</a:t>
            </a:r>
            <a:r>
              <a:rPr lang="en-US" dirty="0">
                <a:sym typeface="Symbol"/>
              </a:rPr>
              <a:t>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3.2 </a:t>
            </a:r>
            <a:r>
              <a:rPr lang="en-US" b="0" dirty="0"/>
              <a:t>Parallel Lines and Transversals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3.2 </a:t>
            </a:r>
            <a:r>
              <a:rPr lang="en-US" b="0" dirty="0"/>
              <a:t>Parallel Lines and Transversals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Prove that if 2 || lines are cut by a </a:t>
            </a:r>
            <a:r>
              <a:rPr lang="en-US" dirty="0"/>
              <a:t>transversal</a:t>
            </a:r>
            <a:r>
              <a:rPr lang="en-US" sz="2000" dirty="0"/>
              <a:t>, then the ext angles on the same side of </a:t>
            </a:r>
            <a:r>
              <a:rPr lang="en-US" sz="2000"/>
              <a:t>the transversal </a:t>
            </a:r>
            <a:r>
              <a:rPr lang="en-US" sz="2000" dirty="0"/>
              <a:t>are supp.</a:t>
            </a:r>
          </a:p>
          <a:p>
            <a:r>
              <a:rPr lang="en-US" sz="2000" dirty="0"/>
              <a:t>Given: </a:t>
            </a:r>
            <a:r>
              <a:rPr lang="en-US" sz="2000" i="1" dirty="0"/>
              <a:t>p</a:t>
            </a:r>
            <a:r>
              <a:rPr lang="en-US" sz="2000" dirty="0"/>
              <a:t> || </a:t>
            </a:r>
            <a:r>
              <a:rPr lang="en-US" sz="2000" i="1" dirty="0"/>
              <a:t>q</a:t>
            </a:r>
            <a:endParaRPr lang="en-US" sz="2000" i="1" dirty="0">
              <a:sym typeface="Symbol"/>
            </a:endParaRPr>
          </a:p>
          <a:p>
            <a:r>
              <a:rPr lang="en-US" sz="2000" dirty="0">
                <a:sym typeface="Symbol"/>
              </a:rPr>
              <a:t>Prove: 1 and 2 are supp.</a:t>
            </a:r>
            <a:endParaRPr lang="en-US" sz="2000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838200" y="2969047"/>
            <a:ext cx="7543800" cy="119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3590925" y="3913981"/>
            <a:ext cx="257175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838200" y="257175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Statements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876800" y="257175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Reasons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6324600" y="1428749"/>
            <a:ext cx="2574036" cy="1394594"/>
            <a:chOff x="6324600" y="2108200"/>
            <a:chExt cx="2574036" cy="1859458"/>
          </a:xfrm>
        </p:grpSpPr>
        <p:grpSp>
          <p:nvGrpSpPr>
            <p:cNvPr id="4" name="Group 32"/>
            <p:cNvGrpSpPr/>
            <p:nvPr/>
          </p:nvGrpSpPr>
          <p:grpSpPr>
            <a:xfrm>
              <a:off x="6324600" y="2108200"/>
              <a:ext cx="2574036" cy="1859458"/>
              <a:chOff x="5562600" y="1341735"/>
              <a:chExt cx="2574036" cy="1859458"/>
            </a:xfrm>
          </p:grpSpPr>
          <p:grpSp>
            <p:nvGrpSpPr>
              <p:cNvPr id="6" name="Group 29"/>
              <p:cNvGrpSpPr/>
              <p:nvPr/>
            </p:nvGrpSpPr>
            <p:grpSpPr>
              <a:xfrm>
                <a:off x="5562600" y="1341735"/>
                <a:ext cx="2574036" cy="1859458"/>
                <a:chOff x="5562600" y="1341735"/>
                <a:chExt cx="2574036" cy="1859458"/>
              </a:xfrm>
            </p:grpSpPr>
            <p:cxnSp>
              <p:nvCxnSpPr>
                <p:cNvPr id="5" name="Straight Arrow Connector 4"/>
                <p:cNvCxnSpPr/>
                <p:nvPr/>
              </p:nvCxnSpPr>
              <p:spPr>
                <a:xfrm>
                  <a:off x="5562600" y="2057400"/>
                  <a:ext cx="2057400" cy="1224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headEnd type="arrow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Arrow Connector 6"/>
                <p:cNvCxnSpPr/>
                <p:nvPr/>
              </p:nvCxnSpPr>
              <p:spPr>
                <a:xfrm>
                  <a:off x="5562600" y="2667000"/>
                  <a:ext cx="2057400" cy="1207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headEnd type="arrow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Arrow Connector 8"/>
                <p:cNvCxnSpPr/>
                <p:nvPr/>
              </p:nvCxnSpPr>
              <p:spPr>
                <a:xfrm rot="5400000">
                  <a:off x="6054874" y="2169467"/>
                  <a:ext cx="1529259" cy="534194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headEnd type="arrow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" name="TextBox 20"/>
                <p:cNvSpPr txBox="1"/>
                <p:nvPr/>
              </p:nvSpPr>
              <p:spPr>
                <a:xfrm>
                  <a:off x="7450836" y="1463224"/>
                  <a:ext cx="685800" cy="5334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i="1" dirty="0"/>
                    <a:t>q</a:t>
                  </a:r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>
                  <a:off x="7428706" y="2156389"/>
                  <a:ext cx="685800" cy="5334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i="1" dirty="0"/>
                    <a:t>p</a:t>
                  </a:r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6781800" y="1341735"/>
                  <a:ext cx="685800" cy="5334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ℓ</a:t>
                  </a:r>
                </a:p>
              </p:txBody>
            </p:sp>
          </p:grpSp>
          <p:sp>
            <p:nvSpPr>
              <p:cNvPr id="31" name="TextBox 30"/>
              <p:cNvSpPr txBox="1"/>
              <p:nvPr/>
            </p:nvSpPr>
            <p:spPr>
              <a:xfrm>
                <a:off x="6743700" y="1569898"/>
                <a:ext cx="685800" cy="5334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1</a:t>
                </a: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6324600" y="2658070"/>
                <a:ext cx="685800" cy="5334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2</a:t>
                </a:r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>
              <a:off x="7321296" y="2736724"/>
              <a:ext cx="685800" cy="5334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3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8" grpId="0"/>
      <p:bldP spid="2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131 #2, 4, 5, 6, 8, 10, 12, 14, 15, 18, 20, 22, 23, 24, 26, 29, 30, 32, 33, 38 = 20 total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3.2 </a:t>
            </a:r>
            <a:r>
              <a:rPr lang="en-US" b="0" dirty="0"/>
              <a:t>Parallel Lines and Transversals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E405D-4A10-40BB-A3E3-BD842FF9A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3.3 </a:t>
            </a:r>
            <a:r>
              <a:rPr lang="en-US" b="0" dirty="0"/>
              <a:t>Proofs with Parallel Lines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379D24-99D1-4870-844C-DDDF01629C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Objectives: By the end of the lesson,</a:t>
            </a:r>
          </a:p>
          <a:p>
            <a:r>
              <a:rPr lang="en-US" dirty="0"/>
              <a:t>• I can use theorems to identify parallel lines.</a:t>
            </a:r>
          </a:p>
          <a:p>
            <a:r>
              <a:rPr lang="en-US" dirty="0"/>
              <a:t>• I can prove theorems about identifying parallel lines.</a:t>
            </a:r>
          </a:p>
        </p:txBody>
      </p:sp>
    </p:spTree>
    <p:extLst>
      <p:ext uri="{BB962C8B-B14F-4D97-AF65-F5344CB8AC3E}">
        <p14:creationId xmlns:p14="http://schemas.microsoft.com/office/powerpoint/2010/main" val="31041700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3.3 Prove Lines are Parallel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00100"/>
            <a:ext cx="6781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Corresponding Angles Converse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1200151"/>
            <a:ext cx="792480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If 2 lines are cut by transversal so the </a:t>
            </a:r>
            <a:r>
              <a:rPr lang="en-US" sz="2000" dirty="0" err="1"/>
              <a:t>corrs</a:t>
            </a:r>
            <a:r>
              <a:rPr lang="en-US" sz="2000" dirty="0"/>
              <a:t> </a:t>
            </a:r>
            <a:r>
              <a:rPr lang="en-US" sz="2000" dirty="0">
                <a:sym typeface="Symbol"/>
              </a:rPr>
              <a:t> are , then the lines are ||.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885950"/>
            <a:ext cx="6781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Alternate Interior Angles Converse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" y="2286001"/>
            <a:ext cx="792480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If 2 lines are cut by transversal so the alt int </a:t>
            </a:r>
            <a:r>
              <a:rPr lang="en-US" sz="2000" dirty="0">
                <a:sym typeface="Symbol"/>
              </a:rPr>
              <a:t> are , then the lines are ||.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2971800"/>
            <a:ext cx="6781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Alternate Exterior Angles Converse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8200" y="3371851"/>
            <a:ext cx="792480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If 2 lines are cut by transversal so the alt ext </a:t>
            </a:r>
            <a:r>
              <a:rPr lang="en-US" sz="2000" dirty="0">
                <a:sym typeface="Symbol"/>
              </a:rPr>
              <a:t> are , then the lines are ||.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4065285"/>
            <a:ext cx="6781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Consecutive Interior Angles Converse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8200" y="4457701"/>
            <a:ext cx="792480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If 2 lines are cut by transversal so the cons int </a:t>
            </a:r>
            <a:r>
              <a:rPr lang="en-US" sz="2000" dirty="0">
                <a:sym typeface="Symbol"/>
              </a:rPr>
              <a:t> are supp., then the lines are ||.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10996"/>
            <a:ext cx="5334000" cy="3394472"/>
          </a:xfrm>
        </p:spPr>
        <p:txBody>
          <a:bodyPr>
            <a:normAutofit/>
          </a:bodyPr>
          <a:lstStyle/>
          <a:p>
            <a:r>
              <a:rPr lang="en-US" sz="2400" dirty="0"/>
              <a:t>Is there enough information to conclude that </a:t>
            </a:r>
            <a:r>
              <a:rPr lang="en-US" sz="2400" i="1" dirty="0"/>
              <a:t>m</a:t>
            </a:r>
            <a:r>
              <a:rPr lang="en-US" sz="2400" dirty="0"/>
              <a:t> || </a:t>
            </a:r>
            <a:r>
              <a:rPr lang="en-US" sz="2400" i="1" dirty="0"/>
              <a:t>n</a:t>
            </a:r>
            <a:r>
              <a:rPr lang="en-US" sz="2400" dirty="0"/>
              <a:t>?</a:t>
            </a:r>
          </a:p>
          <a:p>
            <a:endParaRPr lang="en-US" sz="2400" dirty="0"/>
          </a:p>
          <a:p>
            <a:r>
              <a:rPr lang="en-US" sz="2400" dirty="0"/>
              <a:t>Can you prove that the lines are parallel?  Explain.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3.3 Prove Lines are Parallel</a:t>
            </a:r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2" y="742950"/>
            <a:ext cx="3271837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2" y="3073611"/>
            <a:ext cx="2768895" cy="1617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81325" y="3638550"/>
            <a:ext cx="2657475" cy="1498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1" name="Group 10"/>
          <p:cNvGrpSpPr/>
          <p:nvPr/>
        </p:nvGrpSpPr>
        <p:grpSpPr>
          <a:xfrm>
            <a:off x="5553077" y="2914650"/>
            <a:ext cx="3209925" cy="1876394"/>
            <a:chOff x="1066800" y="2590800"/>
            <a:chExt cx="3590925" cy="2209800"/>
          </a:xfrm>
        </p:grpSpPr>
        <p:sp>
          <p:nvSpPr>
            <p:cNvPr id="9" name="Rectangle 17"/>
            <p:cNvSpPr>
              <a:spLocks noChangeArrowheads="1"/>
            </p:cNvSpPr>
            <p:nvPr/>
          </p:nvSpPr>
          <p:spPr bwMode="auto">
            <a:xfrm>
              <a:off x="1371599" y="2590800"/>
              <a:ext cx="2883938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 i="1" dirty="0"/>
                <a:t>m</a:t>
              </a:r>
              <a:r>
                <a:rPr lang="en-US" b="1" dirty="0"/>
                <a:t> </a:t>
              </a:r>
              <a:r>
                <a:rPr lang="en-US" b="1" dirty="0">
                  <a:sym typeface="Symbol"/>
                </a:rPr>
                <a:t></a:t>
              </a:r>
              <a:r>
                <a:rPr lang="en-US" b="1" dirty="0"/>
                <a:t>1 + </a:t>
              </a:r>
              <a:r>
                <a:rPr lang="en-US" b="1" i="1" dirty="0"/>
                <a:t>m</a:t>
              </a:r>
              <a:r>
                <a:rPr lang="en-US" b="1" dirty="0"/>
                <a:t> </a:t>
              </a:r>
              <a:r>
                <a:rPr lang="en-US" b="1" dirty="0">
                  <a:sym typeface="Symbol"/>
                </a:rPr>
                <a:t></a:t>
              </a:r>
              <a:r>
                <a:rPr lang="en-US" b="1" dirty="0"/>
                <a:t>2 = 180°</a:t>
              </a:r>
            </a:p>
          </p:txBody>
        </p:sp>
        <p:pic>
          <p:nvPicPr>
            <p:cNvPr id="10" name="Picture 20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066800" y="2905125"/>
              <a:ext cx="3590925" cy="1895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Slideshow was developed to accompany the textbook</a:t>
            </a:r>
          </a:p>
          <a:p>
            <a:pPr lvl="1"/>
            <a:r>
              <a:rPr lang="en-US" i="1" dirty="0"/>
              <a:t>Big Ideas Geometry</a:t>
            </a:r>
          </a:p>
          <a:p>
            <a:pPr lvl="1"/>
            <a:r>
              <a:rPr lang="en-US" i="1" dirty="0"/>
              <a:t>By Larson and Boswell</a:t>
            </a:r>
          </a:p>
          <a:p>
            <a:pPr lvl="1"/>
            <a:r>
              <a:rPr lang="en-US" i="1" dirty="0"/>
              <a:t>2022 K12 (National Geographic/Cengage)</a:t>
            </a:r>
          </a:p>
          <a:p>
            <a:r>
              <a:rPr lang="en-US" dirty="0"/>
              <a:t>Some examples and diagrams are taken from the textbook.</a:t>
            </a:r>
          </a:p>
          <a:p>
            <a:endParaRPr lang="en-US" i="1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4800600" y="4149657"/>
            <a:ext cx="4343400" cy="990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Slides created by </a:t>
            </a:r>
          </a:p>
          <a:p>
            <a:r>
              <a:rPr lang="en-US" dirty="0"/>
              <a:t>Richard Wright, Andrews Academy </a:t>
            </a:r>
          </a:p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1"/>
                </a:solidFill>
                <a:latin typeface="Comic Sans MS" pitchFamily="66" charset="0"/>
                <a:hlinkClick r:id="rId3"/>
              </a:rPr>
              <a:t>rwright@andrews.edu</a:t>
            </a:r>
            <a:r>
              <a:rPr lang="en-US" dirty="0">
                <a:solidFill>
                  <a:schemeClr val="tx1"/>
                </a:solidFill>
                <a:latin typeface="Comic Sans MS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377224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571750"/>
            <a:ext cx="8229600" cy="1933718"/>
          </a:xfrm>
        </p:spPr>
        <p:txBody>
          <a:bodyPr/>
          <a:lstStyle/>
          <a:p>
            <a:r>
              <a:rPr lang="en-US" dirty="0"/>
              <a:t>Paragraph proofs</a:t>
            </a:r>
          </a:p>
          <a:p>
            <a:pPr lvl="1"/>
            <a:r>
              <a:rPr lang="en-US" dirty="0"/>
              <a:t>The proof is written in sentences.  </a:t>
            </a:r>
          </a:p>
          <a:p>
            <a:pPr lvl="1"/>
            <a:r>
              <a:rPr lang="en-US" dirty="0"/>
              <a:t>Still need to have the statements and reasons.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3.3 Prove Lines are Parallel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00100"/>
            <a:ext cx="678180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/>
              <a:t>Transitive Property of Parallel 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13786" y="1323320"/>
            <a:ext cx="7924800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If two lines are parallel to the same line, then they are parallel to each other.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1675924"/>
            <a:ext cx="4086225" cy="1886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Write a paragraph proof to prove that if 2 lines are cut by </a:t>
            </a:r>
            <a:r>
              <a:rPr lang="en-US" sz="2400"/>
              <a:t>a transversal </a:t>
            </a:r>
            <a:r>
              <a:rPr lang="en-US" sz="2400" dirty="0"/>
              <a:t>so that the alt 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s are , then the lines are ||.</a:t>
            </a:r>
          </a:p>
          <a:p>
            <a:endParaRPr lang="en-US" sz="2400" dirty="0">
              <a:sym typeface="Symbol"/>
            </a:endParaRPr>
          </a:p>
          <a:p>
            <a:r>
              <a:rPr lang="en-US" sz="2400" dirty="0">
                <a:sym typeface="Symbol"/>
              </a:rPr>
              <a:t>Given: 4  5</a:t>
            </a:r>
          </a:p>
          <a:p>
            <a:r>
              <a:rPr lang="en-US" sz="2400" dirty="0">
                <a:sym typeface="Symbol"/>
              </a:rPr>
              <a:t>Prove: </a:t>
            </a:r>
            <a:r>
              <a:rPr lang="en-US" sz="2400" i="1" dirty="0">
                <a:sym typeface="Symbol"/>
              </a:rPr>
              <a:t>g</a:t>
            </a:r>
            <a:r>
              <a:rPr lang="en-US" sz="2400" dirty="0">
                <a:sym typeface="Symbol"/>
              </a:rPr>
              <a:t> || </a:t>
            </a:r>
            <a:r>
              <a:rPr lang="en-US" sz="2400" i="1" dirty="0">
                <a:sym typeface="Symbol"/>
              </a:rPr>
              <a:t>h</a:t>
            </a:r>
            <a:endParaRPr lang="en-US" sz="2400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3.3 Prove Lines are Parallel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10996"/>
            <a:ext cx="8229600" cy="368960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If you use the diagram at the right to prove the Alternate Exterior Angles Converse, what GIVEN and PROVE statements would you use?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i="1" dirty="0"/>
              <a:t>138 #2, 4, 6, 10, 12, 14, 16, 20, 22, 24, 26, 28, 30, 32, 35, 39, 41, 44, 45, 49 = 20 total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3.3 Prove Lines are Parallel</a:t>
            </a:r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86907" y="2053685"/>
            <a:ext cx="3724277" cy="1978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9E5C9-2BAA-49D7-B405-EEA1ECE3B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3.4 </a:t>
            </a:r>
            <a:r>
              <a:rPr lang="en-US" b="0" dirty="0"/>
              <a:t>Proofs with Perpendicular Lines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3ABF2B-BA56-457F-B184-1D02FAEC4C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Objectives: By the end of the lesson,</a:t>
            </a:r>
          </a:p>
          <a:p>
            <a:r>
              <a:rPr lang="en-US" dirty="0"/>
              <a:t>• I can find the distance from a point to a line.</a:t>
            </a:r>
          </a:p>
          <a:p>
            <a:r>
              <a:rPr lang="en-US" dirty="0"/>
              <a:t>• I can prove theorems about perpendicular lines.</a:t>
            </a:r>
          </a:p>
        </p:txBody>
      </p:sp>
    </p:spTree>
    <p:extLst>
      <p:ext uri="{BB962C8B-B14F-4D97-AF65-F5344CB8AC3E}">
        <p14:creationId xmlns:p14="http://schemas.microsoft.com/office/powerpoint/2010/main" val="32129076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3.4 </a:t>
            </a:r>
            <a:r>
              <a:rPr lang="en-US" b="0" dirty="0"/>
              <a:t>Proofs with Perpendicular Lines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093485"/>
            <a:ext cx="1676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Distance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1485901"/>
            <a:ext cx="769620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From point to line: length of segment from point and </a:t>
            </a:r>
            <a:r>
              <a:rPr lang="en-US" sz="2000" dirty="0">
                <a:sym typeface="Symbol"/>
              </a:rPr>
              <a:t> to line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990600" y="3091503"/>
            <a:ext cx="769620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Between two || lines: length of segment </a:t>
            </a:r>
            <a:r>
              <a:rPr lang="en-US" sz="2000" dirty="0">
                <a:sym typeface="Symbol"/>
              </a:rPr>
              <a:t> to both lines</a:t>
            </a:r>
            <a:endParaRPr lang="en-US" sz="2000" dirty="0"/>
          </a:p>
        </p:txBody>
      </p:sp>
      <p:grpSp>
        <p:nvGrpSpPr>
          <p:cNvPr id="39" name="Group 38"/>
          <p:cNvGrpSpPr/>
          <p:nvPr/>
        </p:nvGrpSpPr>
        <p:grpSpPr>
          <a:xfrm>
            <a:off x="3581400" y="2228850"/>
            <a:ext cx="2971800" cy="742950"/>
            <a:chOff x="3581400" y="2971800"/>
            <a:chExt cx="2971800" cy="990600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3581400" y="3960812"/>
              <a:ext cx="29718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5181600" y="2971800"/>
              <a:ext cx="152400" cy="1524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257006" y="2286596"/>
            <a:ext cx="230188" cy="685800"/>
            <a:chOff x="5257006" y="3048794"/>
            <a:chExt cx="230188" cy="914400"/>
          </a:xfrm>
        </p:grpSpPr>
        <p:cxnSp>
          <p:nvCxnSpPr>
            <p:cNvPr id="10" name="Straight Connector 9"/>
            <p:cNvCxnSpPr/>
            <p:nvPr/>
          </p:nvCxnSpPr>
          <p:spPr>
            <a:xfrm rot="5400000">
              <a:off x="4800600" y="3505200"/>
              <a:ext cx="914400" cy="1588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5257800" y="3733800"/>
              <a:ext cx="228600" cy="1588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5372100" y="3848100"/>
              <a:ext cx="228600" cy="1588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3429000" y="3817620"/>
            <a:ext cx="3200400" cy="937260"/>
            <a:chOff x="3429000" y="5090160"/>
            <a:chExt cx="3200400" cy="1249680"/>
          </a:xfrm>
        </p:grpSpPr>
        <p:cxnSp>
          <p:nvCxnSpPr>
            <p:cNvPr id="21" name="Straight Arrow Connector 20"/>
            <p:cNvCxnSpPr/>
            <p:nvPr/>
          </p:nvCxnSpPr>
          <p:spPr>
            <a:xfrm>
              <a:off x="3429000" y="5181600"/>
              <a:ext cx="32004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3429000" y="6248400"/>
              <a:ext cx="32004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Isosceles Triangle 24"/>
            <p:cNvSpPr/>
            <p:nvPr/>
          </p:nvSpPr>
          <p:spPr>
            <a:xfrm rot="5400000">
              <a:off x="6083808" y="5102352"/>
              <a:ext cx="176784" cy="152400"/>
            </a:xfrm>
            <a:prstGeom prst="triangl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Isosceles Triangle 25"/>
            <p:cNvSpPr/>
            <p:nvPr/>
          </p:nvSpPr>
          <p:spPr>
            <a:xfrm rot="5400000">
              <a:off x="6083808" y="6175248"/>
              <a:ext cx="176784" cy="152400"/>
            </a:xfrm>
            <a:prstGeom prst="triangl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4571206" y="3885605"/>
            <a:ext cx="230188" cy="801291"/>
            <a:chOff x="4571206" y="5180806"/>
            <a:chExt cx="230188" cy="1068388"/>
          </a:xfrm>
        </p:grpSpPr>
        <p:cxnSp>
          <p:nvCxnSpPr>
            <p:cNvPr id="29" name="Straight Connector 28"/>
            <p:cNvCxnSpPr/>
            <p:nvPr/>
          </p:nvCxnSpPr>
          <p:spPr>
            <a:xfrm rot="5400000">
              <a:off x="4038600" y="5715000"/>
              <a:ext cx="1066800" cy="1588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4" name="Group 33"/>
            <p:cNvGrpSpPr/>
            <p:nvPr/>
          </p:nvGrpSpPr>
          <p:grpSpPr>
            <a:xfrm>
              <a:off x="4572000" y="6019006"/>
              <a:ext cx="229394" cy="229394"/>
              <a:chOff x="4572000" y="6019006"/>
              <a:chExt cx="229394" cy="229394"/>
            </a:xfrm>
          </p:grpSpPr>
          <p:cxnSp>
            <p:nvCxnSpPr>
              <p:cNvPr id="32" name="Straight Connector 31"/>
              <p:cNvCxnSpPr/>
              <p:nvPr/>
            </p:nvCxnSpPr>
            <p:spPr>
              <a:xfrm>
                <a:off x="4572000" y="6019006"/>
                <a:ext cx="228600" cy="158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rot="5400000">
                <a:off x="4686300" y="6133306"/>
                <a:ext cx="228600" cy="158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34"/>
            <p:cNvGrpSpPr/>
            <p:nvPr/>
          </p:nvGrpSpPr>
          <p:grpSpPr>
            <a:xfrm flipV="1">
              <a:off x="4572000" y="5180806"/>
              <a:ext cx="229394" cy="229394"/>
              <a:chOff x="4572000" y="6019006"/>
              <a:chExt cx="229394" cy="229394"/>
            </a:xfrm>
          </p:grpSpPr>
          <p:cxnSp>
            <p:nvCxnSpPr>
              <p:cNvPr id="36" name="Straight Connector 35"/>
              <p:cNvCxnSpPr/>
              <p:nvPr/>
            </p:nvCxnSpPr>
            <p:spPr>
              <a:xfrm>
                <a:off x="4572000" y="6019006"/>
                <a:ext cx="228600" cy="158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5400000">
                <a:off x="4686300" y="6133306"/>
                <a:ext cx="228600" cy="158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167514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Find the distance from point </a:t>
                </a:r>
                <a:r>
                  <a:rPr lang="en-US" i="1" dirty="0"/>
                  <a:t>A </a:t>
                </a:r>
                <a:r>
                  <a:rPr lang="en-US" dirty="0"/>
                  <a:t>to </a:t>
                </a:r>
                <a14:m>
                  <m:oMath xmlns:m="http://schemas.openxmlformats.org/officeDocument/2006/math">
                    <m:acc>
                      <m:accPr>
                        <m:chr m:val="⃡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𝐵𝐶</m:t>
                        </m:r>
                      </m:e>
                    </m:acc>
                  </m:oMath>
                </a14:m>
                <a:r>
                  <a:rPr lang="en-US" dirty="0"/>
                  <a:t>.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3.4 </a:t>
            </a:r>
            <a:r>
              <a:rPr lang="en-US" b="0" dirty="0"/>
              <a:t>Proofs with Perpendicular Lines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40D439-2D4B-4F67-A5FB-4A0C273097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5499" y="819150"/>
            <a:ext cx="2498501" cy="2516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0137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3.4 </a:t>
            </a:r>
            <a:r>
              <a:rPr lang="en-US" b="0" dirty="0"/>
              <a:t>Proofs with Perpendicular Lines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6705600" y="1428750"/>
            <a:ext cx="1828800" cy="914400"/>
            <a:chOff x="6400800" y="3048000"/>
            <a:chExt cx="1828800" cy="1219200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6400800" y="3886200"/>
              <a:ext cx="18288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5400000" flipH="1" flipV="1">
              <a:off x="6971506" y="3467100"/>
              <a:ext cx="838994" cy="79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Arc 9"/>
            <p:cNvSpPr/>
            <p:nvPr/>
          </p:nvSpPr>
          <p:spPr>
            <a:xfrm>
              <a:off x="7010400" y="3505200"/>
              <a:ext cx="762000" cy="762000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Arc 10"/>
            <p:cNvSpPr/>
            <p:nvPr/>
          </p:nvSpPr>
          <p:spPr>
            <a:xfrm flipH="1">
              <a:off x="7101840" y="3611880"/>
              <a:ext cx="579120" cy="563880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3D140F7C-185E-4E15-BA6F-801123EEF332}"/>
              </a:ext>
            </a:extLst>
          </p:cNvPr>
          <p:cNvSpPr txBox="1"/>
          <p:nvPr/>
        </p:nvSpPr>
        <p:spPr>
          <a:xfrm>
            <a:off x="457200" y="2543556"/>
            <a:ext cx="678180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/>
              <a:t>Linear Pair Perpendicular Theorem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702A98D-6059-4574-B5DA-C4884385CC5C}"/>
              </a:ext>
            </a:extLst>
          </p:cNvPr>
          <p:cNvSpPr txBox="1"/>
          <p:nvPr/>
        </p:nvSpPr>
        <p:spPr>
          <a:xfrm>
            <a:off x="813786" y="3066776"/>
            <a:ext cx="7924800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If two lines intersect to form a linear pair of congruent angles, then the lines are perpendicular.</a:t>
            </a:r>
          </a:p>
        </p:txBody>
      </p:sp>
    </p:spTree>
    <p:extLst>
      <p:ext uri="{BB962C8B-B14F-4D97-AF65-F5344CB8AC3E}">
        <p14:creationId xmlns:p14="http://schemas.microsoft.com/office/powerpoint/2010/main" val="3962650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3.4 </a:t>
            </a:r>
            <a:r>
              <a:rPr lang="en-US" b="0" dirty="0"/>
              <a:t>Proofs with Perpendicular Lines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093485"/>
            <a:ext cx="822960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/>
              <a:t>Perpendicular Transversal Theorem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1581150"/>
            <a:ext cx="7696200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If a transversal is </a:t>
            </a:r>
            <a:r>
              <a:rPr lang="en-US" sz="2400" dirty="0">
                <a:sym typeface="Symbol"/>
              </a:rPr>
              <a:t> to 1 of 2 || lines, then it is  to the other.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3784937"/>
            <a:ext cx="822960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/>
              <a:t>Lines </a:t>
            </a:r>
            <a:r>
              <a:rPr lang="en-US" sz="2800" dirty="0">
                <a:sym typeface="Symbol"/>
              </a:rPr>
              <a:t> to a Transversal </a:t>
            </a:r>
            <a:r>
              <a:rPr lang="en-US" sz="2800" dirty="0"/>
              <a:t>Theorem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4272602"/>
            <a:ext cx="7696200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In a plane, if 2 lines are </a:t>
            </a:r>
            <a:r>
              <a:rPr lang="en-US" sz="2400" dirty="0">
                <a:sym typeface="Symbol"/>
              </a:rPr>
              <a:t> to the same line, then they are || to each other.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 rot="5400000">
            <a:off x="2019300" y="3009106"/>
            <a:ext cx="1143000" cy="1588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4248150" y="3009106"/>
            <a:ext cx="1257300" cy="1588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676400" y="2952154"/>
            <a:ext cx="4191000" cy="1191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2590800" y="2780704"/>
            <a:ext cx="229394" cy="172046"/>
            <a:chOff x="2590800" y="3505200"/>
            <a:chExt cx="229394" cy="229394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2590800" y="3505200"/>
              <a:ext cx="228600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2705100" y="3619500"/>
              <a:ext cx="228600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4876800" y="2780704"/>
            <a:ext cx="229394" cy="172046"/>
            <a:chOff x="2590800" y="3505200"/>
            <a:chExt cx="229394" cy="229394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2590800" y="3505200"/>
              <a:ext cx="228600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2705100" y="3619500"/>
              <a:ext cx="228600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88244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3.4 </a:t>
            </a:r>
            <a:r>
              <a:rPr lang="en-US" b="0" dirty="0"/>
              <a:t>Proofs with Perpendicular 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0996"/>
            <a:ext cx="6627812" cy="3394472"/>
          </a:xfrm>
        </p:spPr>
        <p:txBody>
          <a:bodyPr>
            <a:normAutofit/>
          </a:bodyPr>
          <a:lstStyle/>
          <a:p>
            <a:r>
              <a:rPr lang="en-US" dirty="0"/>
              <a:t>Prove the Perpendicular Transversal Theorem using the diagram and the Alternate Interior Angles Theorem.</a:t>
            </a:r>
          </a:p>
          <a:p>
            <a:r>
              <a:rPr lang="en-US" sz="2000" dirty="0"/>
              <a:t>Given: </a:t>
            </a:r>
            <a:r>
              <a:rPr lang="en-US" sz="2000" i="1" dirty="0"/>
              <a:t>h</a:t>
            </a:r>
            <a:r>
              <a:rPr lang="en-US" sz="2000" dirty="0"/>
              <a:t> || </a:t>
            </a:r>
            <a:r>
              <a:rPr lang="en-US" i="1" dirty="0"/>
              <a:t>k</a:t>
            </a:r>
            <a:r>
              <a:rPr lang="en-US" dirty="0"/>
              <a:t>, </a:t>
            </a:r>
            <a:r>
              <a:rPr lang="en-US" i="1" dirty="0"/>
              <a:t>j</a:t>
            </a:r>
            <a:r>
              <a:rPr lang="en-US" sz="2000" dirty="0"/>
              <a:t> </a:t>
            </a:r>
            <a:r>
              <a:rPr lang="en-US" sz="2000" dirty="0">
                <a:sym typeface="Symbol"/>
              </a:rPr>
              <a:t></a:t>
            </a:r>
            <a:r>
              <a:rPr lang="en-US" sz="2000" dirty="0"/>
              <a:t> </a:t>
            </a:r>
            <a:r>
              <a:rPr lang="en-US" sz="2000" i="1" dirty="0"/>
              <a:t>h</a:t>
            </a:r>
            <a:endParaRPr lang="en-US" sz="2000" i="1" dirty="0">
              <a:sym typeface="Symbol"/>
            </a:endParaRPr>
          </a:p>
          <a:p>
            <a:r>
              <a:rPr lang="en-US" sz="2000" dirty="0">
                <a:sym typeface="Symbol"/>
              </a:rPr>
              <a:t>Prove: </a:t>
            </a:r>
            <a:r>
              <a:rPr lang="en-US" i="1" dirty="0"/>
              <a:t>j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</a:t>
            </a:r>
            <a:r>
              <a:rPr lang="en-US" dirty="0"/>
              <a:t> </a:t>
            </a:r>
            <a:r>
              <a:rPr lang="en-US" i="1" dirty="0"/>
              <a:t>k</a:t>
            </a:r>
            <a:endParaRPr lang="en-US" sz="2000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838200" y="2840607"/>
            <a:ext cx="7543800" cy="119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29" idx="1"/>
          </p:cNvCxnSpPr>
          <p:nvPr/>
        </p:nvCxnSpPr>
        <p:spPr>
          <a:xfrm flipH="1">
            <a:off x="4876006" y="2726383"/>
            <a:ext cx="794" cy="228711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838200" y="249555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Statements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876800" y="249555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Reasons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10622B8-DC33-4CFB-B7FD-1A4520265D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9748" y="366298"/>
            <a:ext cx="1944252" cy="1748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47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8" grpId="0"/>
      <p:bldP spid="2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</a:t>
            </a:r>
            <a:r>
              <a:rPr lang="en-US" i="1" dirty="0"/>
              <a:t>b</a:t>
            </a:r>
            <a:r>
              <a:rPr lang="en-US" dirty="0"/>
              <a:t> || </a:t>
            </a:r>
            <a:r>
              <a:rPr lang="en-US" i="1" dirty="0"/>
              <a:t>a</a:t>
            </a:r>
            <a:r>
              <a:rPr lang="en-US" dirty="0"/>
              <a:t>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Is </a:t>
            </a:r>
            <a:r>
              <a:rPr lang="en-US" i="1" dirty="0"/>
              <a:t>b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 </a:t>
            </a:r>
            <a:r>
              <a:rPr lang="en-US" i="1" dirty="0">
                <a:sym typeface="Symbol"/>
              </a:rPr>
              <a:t>c</a:t>
            </a:r>
            <a:r>
              <a:rPr lang="en-US" dirty="0">
                <a:sym typeface="Symbol"/>
              </a:rPr>
              <a:t>?</a:t>
            </a:r>
          </a:p>
          <a:p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r>
              <a:rPr lang="en-US" i="1" dirty="0"/>
              <a:t>146 #2, 10, 12, 14, 16, 18, 20, 21, 24, 26, 34, 40, 42, 45, 46 = 15 total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3.4 </a:t>
            </a:r>
            <a:r>
              <a:rPr lang="en-US" b="0" dirty="0"/>
              <a:t>Proofs with Perpendicular Lines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200150"/>
            <a:ext cx="2909888" cy="2702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5617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1CC73-5B61-4FD3-8C77-309982862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3.1 </a:t>
            </a:r>
            <a:r>
              <a:rPr lang="en-US" b="0" dirty="0"/>
              <a:t>Pairs of Lines and Angles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D0CF-A7F4-4675-B497-D0335719B8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Objectives: By the end of the lesson,</a:t>
            </a:r>
          </a:p>
          <a:p>
            <a:r>
              <a:rPr lang="en-US" dirty="0"/>
              <a:t>• I can identify lines and planes.</a:t>
            </a:r>
          </a:p>
          <a:p>
            <a:r>
              <a:rPr lang="en-US" dirty="0"/>
              <a:t>• I can identify parallel and perpendicular lines.</a:t>
            </a:r>
          </a:p>
          <a:p>
            <a:r>
              <a:rPr lang="en-US" dirty="0"/>
              <a:t>• I can identify pairs of angles formed by transversals.</a:t>
            </a:r>
          </a:p>
        </p:txBody>
      </p:sp>
    </p:spTree>
    <p:extLst>
      <p:ext uri="{BB962C8B-B14F-4D97-AF65-F5344CB8AC3E}">
        <p14:creationId xmlns:p14="http://schemas.microsoft.com/office/powerpoint/2010/main" val="26501407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618FE-CF1F-4ECD-939F-BCC11C784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646"/>
            <a:ext cx="8305800" cy="1371600"/>
          </a:xfrm>
        </p:spPr>
        <p:txBody>
          <a:bodyPr>
            <a:normAutofit fontScale="90000"/>
          </a:bodyPr>
          <a:lstStyle/>
          <a:p>
            <a:r>
              <a:rPr lang="en-US" dirty="0"/>
              <a:t>3.5A </a:t>
            </a:r>
            <a:r>
              <a:rPr lang="en-US" b="0" dirty="0"/>
              <a:t>Equations of Parallel and</a:t>
            </a:r>
            <a:br>
              <a:rPr lang="en-US" b="0" dirty="0"/>
            </a:br>
            <a:r>
              <a:rPr lang="en-US" b="0" dirty="0"/>
              <a:t>Perpendicular Lines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C5CD8A-55AA-403B-B461-95B134068B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Objectives: By the end of the lesson,</a:t>
            </a:r>
          </a:p>
          <a:p>
            <a:r>
              <a:rPr lang="en-US" dirty="0"/>
              <a:t>• I can partition directed line segments using slope.</a:t>
            </a:r>
          </a:p>
          <a:p>
            <a:r>
              <a:rPr lang="en-US" dirty="0"/>
              <a:t>• I can use slopes to identify parallel and perpendicular lines.</a:t>
            </a:r>
          </a:p>
        </p:txBody>
      </p:sp>
    </p:spTree>
    <p:extLst>
      <p:ext uri="{BB962C8B-B14F-4D97-AF65-F5344CB8AC3E}">
        <p14:creationId xmlns:p14="http://schemas.microsoft.com/office/powerpoint/2010/main" val="30783865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6E127849-4B54-49A9-B8F1-F8AD74E6DF8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10996"/>
                <a:ext cx="5881940" cy="3394472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Partitioning a Directed Line Segment</a:t>
                </a:r>
              </a:p>
              <a:p>
                <a:pPr lvl="1"/>
                <a:r>
                  <a:rPr lang="en-US" dirty="0"/>
                  <a:t>Segment from </a:t>
                </a:r>
                <a:r>
                  <a:rPr lang="en-US" i="1" dirty="0"/>
                  <a:t>A</a:t>
                </a:r>
                <a:r>
                  <a:rPr lang="en-US" dirty="0"/>
                  <a:t> to </a:t>
                </a:r>
                <a:r>
                  <a:rPr lang="en-US" i="1" dirty="0"/>
                  <a:t>B</a:t>
                </a:r>
                <a:endParaRPr lang="en-US" dirty="0"/>
              </a:p>
              <a:p>
                <a:pPr lvl="1"/>
                <a:endParaRPr lang="en-US" dirty="0"/>
              </a:p>
              <a:p>
                <a:pPr lvl="1"/>
                <a:r>
                  <a:rPr lang="en-US" dirty="0"/>
                  <a:t>Want the ratio of </a:t>
                </a:r>
                <a:r>
                  <a:rPr lang="en-US" i="1" dirty="0"/>
                  <a:t>AP</a:t>
                </a:r>
                <a:r>
                  <a:rPr lang="en-US" dirty="0"/>
                  <a:t> to </a:t>
                </a:r>
                <a:r>
                  <a:rPr lang="en-US" i="1" dirty="0"/>
                  <a:t>PB</a:t>
                </a:r>
                <a:r>
                  <a:rPr lang="en-US" dirty="0"/>
                  <a:t> to be something like 3 to 2</a:t>
                </a:r>
              </a:p>
              <a:p>
                <a:pPr lvl="1"/>
                <a:r>
                  <a:rPr lang="en-US" dirty="0"/>
                  <a:t>That means there are 3 + 2 = 5 pieces</a:t>
                </a:r>
              </a:p>
              <a:p>
                <a:pPr lvl="1"/>
                <a:r>
                  <a:rPr lang="en-US" dirty="0"/>
                  <a:t>Point </a:t>
                </a:r>
                <a:r>
                  <a:rPr lang="en-US" i="1" dirty="0"/>
                  <a:t>P</a:t>
                </a:r>
                <a:r>
                  <a:rPr lang="en-US" dirty="0"/>
                  <a:t>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/>
                  <a:t> of the way from </a:t>
                </a:r>
                <a:r>
                  <a:rPr lang="en-US" i="1" dirty="0"/>
                  <a:t>A</a:t>
                </a:r>
                <a:endParaRPr lang="en-US" dirty="0"/>
              </a:p>
              <a:p>
                <a:pPr lvl="1"/>
                <a:r>
                  <a:rPr lang="en-US" dirty="0"/>
                  <a:t>Find the rise and run</a:t>
                </a:r>
              </a:p>
              <a:p>
                <a:pPr lvl="1"/>
                <a:r>
                  <a:rPr lang="en-US" dirty="0"/>
                  <a:t>Multiply the rise and run by the fraction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/>
                  <a:t> and add to point A</a:t>
                </a:r>
              </a:p>
              <a:p>
                <a:pPr lvl="1"/>
                <a:r>
                  <a:rPr lang="en-US" dirty="0"/>
                  <a:t>The result is the coordinates of </a:t>
                </a:r>
                <a:r>
                  <a:rPr lang="en-US" i="1" dirty="0"/>
                  <a:t>P</a:t>
                </a:r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6E127849-4B54-49A9-B8F1-F8AD74E6DF8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10996"/>
                <a:ext cx="5881940" cy="3394472"/>
              </a:xfrm>
              <a:blipFill>
                <a:blip r:embed="rId3"/>
                <a:stretch>
                  <a:fillRect t="-26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9437EBF4-CCE7-4D84-B54F-D93DC1587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3.5A </a:t>
            </a:r>
            <a:r>
              <a:rPr lang="en-US" b="0" dirty="0"/>
              <a:t>Equations of Parallel and</a:t>
            </a:r>
            <a:br>
              <a:rPr lang="en-US" b="0" dirty="0"/>
            </a:br>
            <a:r>
              <a:rPr lang="en-US" b="0" dirty="0"/>
              <a:t>Perpendicular Lines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9B4382-10AC-4388-81E6-DD1C55C809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9140" y="1504950"/>
            <a:ext cx="2814004" cy="309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616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4E0C92C-4579-47A1-B6A6-474975AC89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10996"/>
            <a:ext cx="4114800" cy="3394472"/>
          </a:xfrm>
        </p:spPr>
        <p:txBody>
          <a:bodyPr/>
          <a:lstStyle/>
          <a:p>
            <a:r>
              <a:rPr lang="en-US" dirty="0"/>
              <a:t>Find the coordinates of point </a:t>
            </a:r>
            <a:r>
              <a:rPr lang="en-US" i="1" dirty="0"/>
              <a:t>F </a:t>
            </a:r>
            <a:r>
              <a:rPr lang="en-US" dirty="0"/>
              <a:t>along the directed line segment </a:t>
            </a:r>
            <a:r>
              <a:rPr lang="en-US" i="1" dirty="0"/>
              <a:t>CD </a:t>
            </a:r>
            <a:r>
              <a:rPr lang="en-US" dirty="0"/>
              <a:t>so that the ratio of </a:t>
            </a:r>
            <a:r>
              <a:rPr lang="en-US" i="1" dirty="0"/>
              <a:t>CF </a:t>
            </a:r>
            <a:r>
              <a:rPr lang="en-US" dirty="0"/>
              <a:t>to </a:t>
            </a:r>
            <a:r>
              <a:rPr lang="en-US" i="1" dirty="0"/>
              <a:t>FD </a:t>
            </a:r>
            <a:r>
              <a:rPr lang="en-US" dirty="0"/>
              <a:t>is 3 to 5.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0C956E6-DE62-4EBF-BE74-51A1C093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3.5A </a:t>
            </a:r>
            <a:r>
              <a:rPr lang="en-US" b="0" dirty="0"/>
              <a:t>Equations of Parallel and</a:t>
            </a:r>
            <a:br>
              <a:rPr lang="en-US" b="0" dirty="0"/>
            </a:br>
            <a:r>
              <a:rPr lang="en-US" b="0" dirty="0"/>
              <a:t>Perpendicular Lines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FCF347-A539-414F-915D-7510FC93A4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0" y="1129792"/>
            <a:ext cx="3352800" cy="3042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3936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15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/>
                      </a:rPr>
                      <m:t>Slope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0" i="0" smtClean="0">
                            <a:latin typeface="Cambria Math"/>
                          </a:rPr>
                          <m:t>rise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0" smtClean="0">
                            <a:latin typeface="Cambria Math"/>
                          </a:rPr>
                          <m:t>run</m:t>
                        </m:r>
                      </m:den>
                    </m:f>
                  </m:oMath>
                </a14:m>
                <a:endParaRPr lang="en-US" b="0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</a:rPr>
                      <m:t>𝑚</m:t>
                    </m:r>
                    <m:r>
                      <a:rPr lang="en-US" sz="3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sz="3600" b="0" i="1" smtClean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sz="3600" b="0" i="1" smtClean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6" name="Content Placeholder 1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3.5A </a:t>
            </a:r>
            <a:r>
              <a:rPr lang="en-US" b="0" dirty="0"/>
              <a:t>Equations of Parallel and</a:t>
            </a:r>
            <a:br>
              <a:rPr lang="en-US" b="0" dirty="0"/>
            </a:br>
            <a:r>
              <a:rPr lang="en-US" b="0" dirty="0"/>
              <a:t>Perpendicular Lines</a:t>
            </a:r>
            <a:endParaRPr lang="en-US" dirty="0"/>
          </a:p>
        </p:txBody>
      </p:sp>
      <p:grpSp>
        <p:nvGrpSpPr>
          <p:cNvPr id="3" name="Group 16"/>
          <p:cNvGrpSpPr/>
          <p:nvPr/>
        </p:nvGrpSpPr>
        <p:grpSpPr>
          <a:xfrm>
            <a:off x="4343400" y="1429346"/>
            <a:ext cx="4267200" cy="2743200"/>
            <a:chOff x="4343400" y="1905794"/>
            <a:chExt cx="4267200" cy="3657600"/>
          </a:xfrm>
        </p:grpSpPr>
        <p:cxnSp>
          <p:nvCxnSpPr>
            <p:cNvPr id="9" name="Straight Connector 8"/>
            <p:cNvCxnSpPr/>
            <p:nvPr/>
          </p:nvCxnSpPr>
          <p:spPr>
            <a:xfrm rot="5400000">
              <a:off x="3276600" y="3733800"/>
              <a:ext cx="3657600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4343400" y="5181600"/>
              <a:ext cx="4267200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Straight Arrow Connector 6"/>
          <p:cNvCxnSpPr/>
          <p:nvPr/>
        </p:nvCxnSpPr>
        <p:spPr>
          <a:xfrm flipV="1">
            <a:off x="4724400" y="1828800"/>
            <a:ext cx="3505200" cy="1714500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17"/>
          <p:cNvGrpSpPr/>
          <p:nvPr/>
        </p:nvGrpSpPr>
        <p:grpSpPr>
          <a:xfrm>
            <a:off x="5562600" y="1943100"/>
            <a:ext cx="2209800" cy="1455181"/>
            <a:chOff x="5562600" y="2590800"/>
            <a:chExt cx="2209800" cy="1940241"/>
          </a:xfrm>
        </p:grpSpPr>
        <p:sp>
          <p:nvSpPr>
            <p:cNvPr id="12" name="Oval 11"/>
            <p:cNvSpPr/>
            <p:nvPr/>
          </p:nvSpPr>
          <p:spPr>
            <a:xfrm>
              <a:off x="5791200" y="3962400"/>
              <a:ext cx="76200" cy="762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7543800" y="2819400"/>
              <a:ext cx="76200" cy="762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781800" y="2590800"/>
              <a:ext cx="990600" cy="492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(</a:t>
              </a:r>
              <a:r>
                <a:rPr lang="en-US" i="1" dirty="0"/>
                <a:t>x</a:t>
              </a:r>
              <a:r>
                <a:rPr lang="en-US" baseline="-25000" dirty="0"/>
                <a:t>2</a:t>
              </a:r>
              <a:r>
                <a:rPr lang="en-US" dirty="0"/>
                <a:t>, </a:t>
              </a:r>
              <a:r>
                <a:rPr lang="en-US" i="1" dirty="0"/>
                <a:t>y</a:t>
              </a:r>
              <a:r>
                <a:rPr lang="en-US" baseline="-25000" dirty="0"/>
                <a:t>2</a:t>
              </a:r>
              <a:r>
                <a:rPr lang="en-US" dirty="0"/>
                <a:t>)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562600" y="4038599"/>
              <a:ext cx="990600" cy="492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(</a:t>
              </a:r>
              <a:r>
                <a:rPr lang="en-US" i="1" dirty="0"/>
                <a:t>x</a:t>
              </a:r>
              <a:r>
                <a:rPr lang="en-US" baseline="-25000" dirty="0"/>
                <a:t>1</a:t>
              </a:r>
              <a:r>
                <a:rPr lang="en-US" dirty="0"/>
                <a:t>, </a:t>
              </a:r>
              <a:r>
                <a:rPr lang="en-US" i="1" dirty="0"/>
                <a:t>y</a:t>
              </a:r>
              <a:r>
                <a:rPr lang="en-US" baseline="-25000" dirty="0"/>
                <a:t>1</a:t>
              </a:r>
              <a:r>
                <a:rPr lang="en-US" dirty="0"/>
                <a:t>)</a:t>
              </a:r>
            </a:p>
          </p:txBody>
        </p:sp>
      </p:grpSp>
      <p:grpSp>
        <p:nvGrpSpPr>
          <p:cNvPr id="8" name="Group 50"/>
          <p:cNvGrpSpPr/>
          <p:nvPr/>
        </p:nvGrpSpPr>
        <p:grpSpPr>
          <a:xfrm>
            <a:off x="5842000" y="2971799"/>
            <a:ext cx="1752600" cy="369332"/>
            <a:chOff x="5842000" y="3962400"/>
            <a:chExt cx="1752600" cy="492442"/>
          </a:xfrm>
        </p:grpSpPr>
        <p:cxnSp>
          <p:nvCxnSpPr>
            <p:cNvPr id="44" name="Straight Connector 43"/>
            <p:cNvCxnSpPr/>
            <p:nvPr/>
          </p:nvCxnSpPr>
          <p:spPr>
            <a:xfrm>
              <a:off x="5842000" y="4000500"/>
              <a:ext cx="1752600" cy="1588"/>
            </a:xfrm>
            <a:prstGeom prst="line">
              <a:avLst/>
            </a:prstGeom>
            <a:ln cmpd="sng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6553200" y="3962400"/>
              <a:ext cx="609600" cy="492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run</a:t>
              </a:r>
            </a:p>
          </p:txBody>
        </p:sp>
      </p:grpSp>
      <p:grpSp>
        <p:nvGrpSpPr>
          <p:cNvPr id="10" name="Group 51"/>
          <p:cNvGrpSpPr/>
          <p:nvPr/>
        </p:nvGrpSpPr>
        <p:grpSpPr>
          <a:xfrm>
            <a:off x="7581900" y="2152650"/>
            <a:ext cx="647700" cy="848882"/>
            <a:chOff x="7581900" y="2870200"/>
            <a:chExt cx="647700" cy="1131842"/>
          </a:xfrm>
        </p:grpSpPr>
        <p:cxnSp>
          <p:nvCxnSpPr>
            <p:cNvPr id="22" name="Straight Connector 21"/>
            <p:cNvCxnSpPr/>
            <p:nvPr/>
          </p:nvCxnSpPr>
          <p:spPr>
            <a:xfrm rot="16200000" flipH="1">
              <a:off x="7023146" y="3428954"/>
              <a:ext cx="1131842" cy="14334"/>
            </a:xfrm>
            <a:prstGeom prst="line">
              <a:avLst/>
            </a:prstGeom>
            <a:ln cmpd="sng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7620000" y="3364468"/>
              <a:ext cx="609600" cy="492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rise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3.5A </a:t>
            </a:r>
            <a:r>
              <a:rPr lang="en-US" b="0" dirty="0"/>
              <a:t>Equations of Parallel and</a:t>
            </a:r>
            <a:br>
              <a:rPr lang="en-US" b="0" dirty="0"/>
            </a:br>
            <a:r>
              <a:rPr lang="en-US" b="0" dirty="0"/>
              <a:t>Perpendicular 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7719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Positive Slope</a:t>
            </a:r>
          </a:p>
          <a:p>
            <a:pPr lvl="1"/>
            <a:r>
              <a:rPr lang="en-US" dirty="0"/>
              <a:t>Rises</a:t>
            </a:r>
          </a:p>
          <a:p>
            <a:pPr lvl="1"/>
            <a:endParaRPr lang="en-US" dirty="0"/>
          </a:p>
          <a:p>
            <a:r>
              <a:rPr lang="en-US" dirty="0"/>
              <a:t>Zero Slope</a:t>
            </a:r>
          </a:p>
          <a:p>
            <a:pPr lvl="1"/>
            <a:r>
              <a:rPr lang="en-US" dirty="0"/>
              <a:t>Horizontal </a:t>
            </a:r>
          </a:p>
          <a:p>
            <a:endParaRPr lang="en-US" dirty="0"/>
          </a:p>
          <a:p>
            <a:r>
              <a:rPr lang="en-US" dirty="0"/>
              <a:t>Negative Slope</a:t>
            </a:r>
          </a:p>
          <a:p>
            <a:pPr lvl="1"/>
            <a:r>
              <a:rPr lang="en-US" dirty="0"/>
              <a:t>Falls</a:t>
            </a:r>
          </a:p>
          <a:p>
            <a:pPr lvl="1"/>
            <a:endParaRPr lang="en-US" dirty="0"/>
          </a:p>
          <a:p>
            <a:r>
              <a:rPr lang="en-US" dirty="0"/>
              <a:t>No Slope (Undefined)</a:t>
            </a:r>
          </a:p>
          <a:p>
            <a:pPr lvl="1"/>
            <a:r>
              <a:rPr lang="en-US" dirty="0"/>
              <a:t>Vertical</a:t>
            </a: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4419600" y="2343150"/>
            <a:ext cx="1066800" cy="7429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486400" y="2343150"/>
            <a:ext cx="1066800" cy="119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553200" y="2343150"/>
            <a:ext cx="1066800" cy="7429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7105650" y="3600252"/>
            <a:ext cx="10287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29"/>
          <p:cNvGrpSpPr/>
          <p:nvPr/>
        </p:nvGrpSpPr>
        <p:grpSpPr>
          <a:xfrm>
            <a:off x="3429000" y="1657350"/>
            <a:ext cx="762000" cy="1314450"/>
            <a:chOff x="8077200" y="4495800"/>
            <a:chExt cx="762000" cy="1752600"/>
          </a:xfrm>
        </p:grpSpPr>
        <p:sp>
          <p:nvSpPr>
            <p:cNvPr id="31" name="Smiley Face 30"/>
            <p:cNvSpPr/>
            <p:nvPr/>
          </p:nvSpPr>
          <p:spPr>
            <a:xfrm>
              <a:off x="8077200" y="4495800"/>
              <a:ext cx="685800" cy="685800"/>
            </a:xfrm>
            <a:prstGeom prst="smileyFace">
              <a:avLst>
                <a:gd name="adj" fmla="val 4653"/>
              </a:avLst>
            </a:prstGeom>
            <a:ln cmpd="sng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Straight Connector 31"/>
            <p:cNvCxnSpPr>
              <a:stCxn id="31" idx="4"/>
            </p:cNvCxnSpPr>
            <p:nvPr/>
          </p:nvCxnSpPr>
          <p:spPr>
            <a:xfrm rot="5400000">
              <a:off x="8058150" y="5505450"/>
              <a:ext cx="685800" cy="38100"/>
            </a:xfrm>
            <a:prstGeom prst="line">
              <a:avLst/>
            </a:prstGeom>
            <a:ln cmpd="sng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8343900" y="5905500"/>
              <a:ext cx="381000" cy="304800"/>
            </a:xfrm>
            <a:prstGeom prst="line">
              <a:avLst/>
            </a:prstGeom>
            <a:ln cmpd="sng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8077200" y="5943600"/>
              <a:ext cx="381000" cy="228600"/>
            </a:xfrm>
            <a:prstGeom prst="line">
              <a:avLst/>
            </a:prstGeom>
            <a:ln cmpd="sng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8153400" y="5486400"/>
              <a:ext cx="685800" cy="1588"/>
            </a:xfrm>
            <a:prstGeom prst="line">
              <a:avLst/>
            </a:prstGeom>
            <a:ln cmpd="sng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</p:grpSp>
      <p:grpSp>
        <p:nvGrpSpPr>
          <p:cNvPr id="6" name="Group 41"/>
          <p:cNvGrpSpPr/>
          <p:nvPr/>
        </p:nvGrpSpPr>
        <p:grpSpPr>
          <a:xfrm>
            <a:off x="8076406" y="2914650"/>
            <a:ext cx="686594" cy="400646"/>
            <a:chOff x="8076406" y="3886200"/>
            <a:chExt cx="686594" cy="534194"/>
          </a:xfrm>
        </p:grpSpPr>
        <p:cxnSp>
          <p:nvCxnSpPr>
            <p:cNvPr id="38" name="Straight Connector 37"/>
            <p:cNvCxnSpPr/>
            <p:nvPr/>
          </p:nvCxnSpPr>
          <p:spPr>
            <a:xfrm rot="5400000">
              <a:off x="7848600" y="4191000"/>
              <a:ext cx="457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8533606" y="4190206"/>
              <a:ext cx="457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8228806" y="4114006"/>
              <a:ext cx="457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/>
          <p:cNvSpPr txBox="1"/>
          <p:nvPr/>
        </p:nvSpPr>
        <p:spPr>
          <a:xfrm>
            <a:off x="4800600" y="4171951"/>
            <a:ext cx="2895600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There’s </a:t>
            </a:r>
            <a:r>
              <a:rPr lang="en-US" sz="2400" b="1" u="sng" dirty="0"/>
              <a:t>No Slope</a:t>
            </a:r>
            <a:r>
              <a:rPr lang="en-US" sz="2400" dirty="0"/>
              <a:t> to stand on.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800600" y="268605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+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791200" y="2339802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0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705600" y="26289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– 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7086600" y="348615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No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38889E-6 3.46821E-6 C 0.00156 -0.00047 0.00989 -0.00278 0.0118 -0.0044 C 0.01805 -0.00995 0.021 -0.01711 0.02881 -0.02012 C 0.03715 -0.02775 0.04565 -0.03538 0.05416 -0.04278 C 0.06735 -0.05411 0.05173 -0.04625 0.0644 -0.0518 C 0.06926 -0.05642 0.07048 -0.05665 0.07447 -0.06313 C 0.07586 -0.06521 0.07638 -0.06821 0.07794 -0.06983 C 0.08124 -0.0733 0.0861 -0.07376 0.08975 -0.07677 C 0.10381 -0.0881 0.09513 -0.0837 0.10503 -0.08786 C 0.11249 -0.09457 0.12083 -0.0985 0.12881 -0.10382 " pathEditMode="relative" ptsTypes="fffffffffA">
                                      <p:cBhvr>
                                        <p:cTn id="5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882 -0.10382 C 0.1757 -0.11815 0.22274 -0.11584 0.27118 -0.11723 C 0.27726 -0.12 0.27448 -0.11954 0.27969 -0.11954 " pathEditMode="relative" ptsTypes="ffA">
                                      <p:cBhvr>
                                        <p:cTn id="6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968 -0.11954 C 0.28385 -0.11468 0.28854 -0.11098 0.29253 -0.1059 C 0.29809 -0.09896 0.30277 -0.0904 0.30816 -0.08324 C 0.32274 -0.06335 0.30052 -0.08925 0.31718 -0.07214 C 0.31979 -0.06936 0.325 -0.06312 0.325 -0.06289 C 0.32864 -0.05341 0.33472 -0.05087 0.34062 -0.04486 C 0.34826 -0.03676 0.35521 -0.0252 0.36389 -0.02012 C 0.36927 -0.00555 0.36302 -0.01942 0.37031 -0.0111 C 0.37482 -0.00601 0.37673 -0.00069 0.38194 0.00254 C 0.39045 0.02381 0.40972 0.03769 0.42222 0.05202 C 0.42291 0.05434 0.42343 0.05734 0.42465 0.05896 C 0.42569 0.06058 0.42743 0.06035 0.42864 0.06104 C 0.43211 0.06289 0.43767 0.06798 0.44166 0.06798 " pathEditMode="relative" rAng="0" ptsTypes="ffffffffffffA">
                                      <p:cBhvr>
                                        <p:cTn id="6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00" y="9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4166 0.06798 C 0.58333 0.17965 0.48958 0.0911 0.48958 0.33434 " pathEditMode="relative" rAng="0" ptsTypes="fA">
                                      <p:cBhvr>
                                        <p:cTn id="6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00" y="1330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7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1" grpId="0" animBg="1"/>
      <p:bldP spid="43" grpId="0"/>
      <p:bldP spid="44" grpId="0"/>
      <p:bldP spid="45" grpId="0"/>
      <p:bldP spid="4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3.5A </a:t>
            </a:r>
            <a:r>
              <a:rPr lang="en-US" b="0" dirty="0"/>
              <a:t>Equations of Parallel and</a:t>
            </a:r>
            <a:br>
              <a:rPr lang="en-US" b="0" dirty="0"/>
            </a:br>
            <a:r>
              <a:rPr lang="en-US" b="0" dirty="0"/>
              <a:t>Perpendicular Lines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862652"/>
            <a:ext cx="6781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Slopes of Parallel 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1302984"/>
            <a:ext cx="792480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In a coordinate plane, 2 </a:t>
            </a:r>
            <a:r>
              <a:rPr lang="en-US" sz="2000" dirty="0" err="1"/>
              <a:t>nonvertical</a:t>
            </a:r>
            <a:r>
              <a:rPr lang="en-US" sz="2000" dirty="0"/>
              <a:t> lines are parallel </a:t>
            </a:r>
            <a:r>
              <a:rPr lang="en-US" sz="2000" dirty="0" err="1"/>
              <a:t>iff</a:t>
            </a:r>
            <a:r>
              <a:rPr lang="en-US" sz="2000" dirty="0"/>
              <a:t> they have the same slope.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200" y="1926231"/>
            <a:ext cx="7924800" cy="4001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And, any 2 vertical lines are parallel.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3200"/>
            <a:ext cx="6781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Slopes of Perpendicular Lines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200" y="3183532"/>
            <a:ext cx="792480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In a coordinate plane, 2 </a:t>
            </a:r>
            <a:r>
              <a:rPr lang="en-US" sz="2000" dirty="0" err="1"/>
              <a:t>nonvertical</a:t>
            </a:r>
            <a:r>
              <a:rPr lang="en-US" sz="2000" dirty="0"/>
              <a:t> lines are perpendicular </a:t>
            </a:r>
            <a:r>
              <a:rPr lang="en-US" sz="2000" dirty="0" err="1"/>
              <a:t>iff</a:t>
            </a:r>
            <a:r>
              <a:rPr lang="en-US" sz="2000" dirty="0"/>
              <a:t> the products of their slopes is -1.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8200" y="3806779"/>
            <a:ext cx="7924800" cy="40011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Or, Slopes are negative reciprocals.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8200" y="4149680"/>
            <a:ext cx="7924800" cy="4001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And, horizontal lines are perpendicular to vertical lines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8200" y="2269131"/>
            <a:ext cx="7924800" cy="40011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i="1" dirty="0"/>
              <a:t>m</a:t>
            </a:r>
            <a:r>
              <a:rPr lang="en-US" sz="2000" baseline="-25000" dirty="0"/>
              <a:t>1</a:t>
            </a:r>
            <a:r>
              <a:rPr lang="en-US" sz="2000" dirty="0"/>
              <a:t> = 2; </a:t>
            </a:r>
            <a:r>
              <a:rPr lang="en-US" sz="2000" i="1" dirty="0"/>
              <a:t>m</a:t>
            </a:r>
            <a:r>
              <a:rPr lang="en-US" sz="2000" baseline="-25000" dirty="0"/>
              <a:t>2</a:t>
            </a:r>
            <a:r>
              <a:rPr lang="en-US" sz="2000" dirty="0"/>
              <a:t> = 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8200" y="4549790"/>
            <a:ext cx="7924800" cy="40011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i="1" dirty="0"/>
              <a:t>m</a:t>
            </a:r>
            <a:r>
              <a:rPr lang="en-US" sz="2000" baseline="-25000" dirty="0"/>
              <a:t>1</a:t>
            </a:r>
            <a:r>
              <a:rPr lang="en-US" sz="2000" dirty="0"/>
              <a:t> = 2; </a:t>
            </a:r>
            <a:r>
              <a:rPr lang="en-US" sz="2000" i="1" dirty="0"/>
              <a:t>m</a:t>
            </a:r>
            <a:r>
              <a:rPr lang="en-US" sz="2000" baseline="-25000" dirty="0"/>
              <a:t>2</a:t>
            </a:r>
            <a:r>
              <a:rPr lang="en-US" sz="2000" dirty="0"/>
              <a:t> = -½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0996"/>
            <a:ext cx="8229600" cy="3975354"/>
          </a:xfrm>
        </p:spPr>
        <p:txBody>
          <a:bodyPr>
            <a:normAutofit/>
          </a:bodyPr>
          <a:lstStyle/>
          <a:p>
            <a:r>
              <a:rPr lang="en-US" dirty="0"/>
              <a:t>Tell whether the lines are </a:t>
            </a:r>
            <a:r>
              <a:rPr lang="en-US" i="1" dirty="0"/>
              <a:t>parallel</a:t>
            </a:r>
            <a:r>
              <a:rPr lang="en-US" dirty="0"/>
              <a:t>, </a:t>
            </a:r>
            <a:r>
              <a:rPr lang="en-US" i="1" dirty="0"/>
              <a:t>perpendicular</a:t>
            </a:r>
            <a:r>
              <a:rPr lang="en-US" dirty="0"/>
              <a:t>, or </a:t>
            </a:r>
            <a:r>
              <a:rPr lang="en-US" i="1" dirty="0"/>
              <a:t>neither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Line 1: through (</a:t>
            </a:r>
            <a:r>
              <a:rPr lang="en-US" dirty="0">
                <a:solidFill>
                  <a:srgbClr val="010000"/>
                </a:solidFill>
              </a:rPr>
              <a:t>–</a:t>
            </a:r>
            <a:r>
              <a:rPr lang="en-US" dirty="0"/>
              <a:t>2, 8) and (2, </a:t>
            </a:r>
            <a:r>
              <a:rPr lang="en-US" dirty="0">
                <a:solidFill>
                  <a:srgbClr val="010000"/>
                </a:solidFill>
              </a:rPr>
              <a:t>–</a:t>
            </a:r>
            <a:r>
              <a:rPr lang="en-US" dirty="0"/>
              <a:t>4)</a:t>
            </a:r>
          </a:p>
          <a:p>
            <a:pPr lvl="1"/>
            <a:r>
              <a:rPr lang="en-US" dirty="0"/>
              <a:t>Line 2: through (</a:t>
            </a:r>
            <a:r>
              <a:rPr lang="en-US" dirty="0">
                <a:solidFill>
                  <a:srgbClr val="010000"/>
                </a:solidFill>
              </a:rPr>
              <a:t>–</a:t>
            </a:r>
            <a:r>
              <a:rPr lang="en-US" dirty="0"/>
              <a:t>5, 1) and (</a:t>
            </a:r>
            <a:r>
              <a:rPr lang="en-US" dirty="0">
                <a:solidFill>
                  <a:srgbClr val="010000"/>
                </a:solidFill>
              </a:rPr>
              <a:t>–</a:t>
            </a:r>
            <a:r>
              <a:rPr lang="en-US" dirty="0"/>
              <a:t>2, 2)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i="1" dirty="0"/>
              <a:t>154 #1, 2, 3, 4, 5, 6, 7, 8, 9, 10, 53, 54, 57 = 13 total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3.5A </a:t>
            </a:r>
            <a:r>
              <a:rPr lang="en-US" b="0" dirty="0"/>
              <a:t>Equations of Parallel and</a:t>
            </a:r>
            <a:br>
              <a:rPr lang="en-US" b="0" dirty="0"/>
            </a:br>
            <a:r>
              <a:rPr lang="en-US" b="0" dirty="0"/>
              <a:t>Perpendicular Lines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618FE-CF1F-4ECD-939F-BCC11C784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646"/>
            <a:ext cx="8305800" cy="1371600"/>
          </a:xfrm>
        </p:spPr>
        <p:txBody>
          <a:bodyPr>
            <a:normAutofit fontScale="90000"/>
          </a:bodyPr>
          <a:lstStyle/>
          <a:p>
            <a:r>
              <a:rPr lang="en-US" dirty="0"/>
              <a:t>3.5B </a:t>
            </a:r>
            <a:r>
              <a:rPr lang="en-US" b="0" dirty="0"/>
              <a:t>Equations of Parallel and</a:t>
            </a:r>
            <a:br>
              <a:rPr lang="en-US" b="0" dirty="0"/>
            </a:br>
            <a:r>
              <a:rPr lang="en-US" b="0" dirty="0"/>
              <a:t>Perpendicular Lines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C5CD8A-55AA-403B-B461-95B134068B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Objectives: By the end of the lesson,</a:t>
            </a:r>
          </a:p>
          <a:p>
            <a:r>
              <a:rPr lang="en-US" dirty="0"/>
              <a:t>• I can write equations of parallel and perpendicular lines.</a:t>
            </a:r>
          </a:p>
          <a:p>
            <a:r>
              <a:rPr lang="en-US" dirty="0"/>
              <a:t>• I </a:t>
            </a:r>
            <a:r>
              <a:rPr lang="en-US"/>
              <a:t>can find </a:t>
            </a:r>
            <a:r>
              <a:rPr lang="en-US" dirty="0"/>
              <a:t>the distance from a point to a line.</a:t>
            </a:r>
          </a:p>
        </p:txBody>
      </p:sp>
    </p:spTree>
    <p:extLst>
      <p:ext uri="{BB962C8B-B14F-4D97-AF65-F5344CB8AC3E}">
        <p14:creationId xmlns:p14="http://schemas.microsoft.com/office/powerpoint/2010/main" val="21303801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10996"/>
            <a:ext cx="8229600" cy="3670554"/>
          </a:xfrm>
        </p:spPr>
        <p:txBody>
          <a:bodyPr>
            <a:normAutofit/>
          </a:bodyPr>
          <a:lstStyle/>
          <a:p>
            <a:r>
              <a:rPr lang="en-US" dirty="0"/>
              <a:t>Slope-intercept form of a line</a:t>
            </a:r>
          </a:p>
          <a:p>
            <a:pPr lvl="1"/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i="1" dirty="0" err="1"/>
              <a:t>mx</a:t>
            </a:r>
            <a:r>
              <a:rPr lang="en-US" dirty="0"/>
              <a:t> + </a:t>
            </a:r>
            <a:r>
              <a:rPr lang="en-US" i="1" dirty="0"/>
              <a:t>b</a:t>
            </a:r>
          </a:p>
          <a:p>
            <a:pPr lvl="2"/>
            <a:r>
              <a:rPr lang="en-US" i="1" dirty="0"/>
              <a:t>m</a:t>
            </a:r>
            <a:r>
              <a:rPr lang="en-US" dirty="0"/>
              <a:t> = slope</a:t>
            </a:r>
          </a:p>
          <a:p>
            <a:pPr lvl="2"/>
            <a:r>
              <a:rPr lang="en-US" i="1" dirty="0"/>
              <a:t>b</a:t>
            </a:r>
            <a:r>
              <a:rPr lang="en-US" dirty="0"/>
              <a:t> = </a:t>
            </a:r>
            <a:r>
              <a:rPr lang="en-US" i="1" dirty="0"/>
              <a:t>y</a:t>
            </a:r>
            <a:r>
              <a:rPr lang="en-US" dirty="0"/>
              <a:t>-intercept</a:t>
            </a:r>
          </a:p>
          <a:p>
            <a:r>
              <a:rPr lang="en-US" dirty="0"/>
              <a:t>To write equations of lines using slope-intercept form</a:t>
            </a:r>
          </a:p>
          <a:p>
            <a:pPr lvl="1"/>
            <a:r>
              <a:rPr lang="en-US" dirty="0"/>
              <a:t>Find the slope</a:t>
            </a:r>
          </a:p>
          <a:p>
            <a:pPr lvl="1"/>
            <a:r>
              <a:rPr lang="en-US" dirty="0"/>
              <a:t>Find the </a:t>
            </a:r>
            <a:r>
              <a:rPr lang="en-US" i="1" dirty="0"/>
              <a:t>y</a:t>
            </a:r>
            <a:r>
              <a:rPr lang="en-US" dirty="0"/>
              <a:t>-intercept</a:t>
            </a:r>
          </a:p>
          <a:p>
            <a:pPr lvl="2"/>
            <a:r>
              <a:rPr lang="en-US" dirty="0"/>
              <a:t>It is given or,</a:t>
            </a:r>
          </a:p>
          <a:p>
            <a:pPr lvl="2"/>
            <a:r>
              <a:rPr lang="en-US" dirty="0"/>
              <a:t>Plug the slope and a point into </a:t>
            </a: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i="1" dirty="0"/>
              <a:t>mx</a:t>
            </a:r>
            <a:r>
              <a:rPr lang="en-US" dirty="0"/>
              <a:t> + </a:t>
            </a:r>
            <a:r>
              <a:rPr lang="en-US" i="1" dirty="0"/>
              <a:t>b</a:t>
            </a:r>
            <a:r>
              <a:rPr lang="en-US" dirty="0"/>
              <a:t> and solve for </a:t>
            </a:r>
            <a:r>
              <a:rPr lang="en-US" i="1" dirty="0"/>
              <a:t>b</a:t>
            </a:r>
          </a:p>
          <a:p>
            <a:pPr lvl="1"/>
            <a:r>
              <a:rPr lang="en-US" dirty="0"/>
              <a:t>Write the equation of the line by plugging in </a:t>
            </a:r>
            <a:r>
              <a:rPr lang="en-US" i="1" dirty="0"/>
              <a:t>m</a:t>
            </a:r>
            <a:r>
              <a:rPr lang="en-US" dirty="0"/>
              <a:t> and </a:t>
            </a:r>
            <a:r>
              <a:rPr lang="en-US" i="1" dirty="0"/>
              <a:t>b</a:t>
            </a:r>
            <a:r>
              <a:rPr lang="en-US" dirty="0"/>
              <a:t> into </a:t>
            </a: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i="1" dirty="0"/>
              <a:t>mx</a:t>
            </a:r>
            <a:r>
              <a:rPr lang="en-US" dirty="0"/>
              <a:t> + </a:t>
            </a:r>
            <a:r>
              <a:rPr lang="en-US" i="1" dirty="0"/>
              <a:t>b</a:t>
            </a:r>
          </a:p>
          <a:p>
            <a:pPr lvl="2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3.5B </a:t>
            </a:r>
            <a:r>
              <a:rPr lang="en-US" b="0" dirty="0"/>
              <a:t>Equations of Parallel and</a:t>
            </a:r>
            <a:br>
              <a:rPr lang="en-US" b="0" dirty="0"/>
            </a:br>
            <a:r>
              <a:rPr lang="en-US" b="0" dirty="0"/>
              <a:t>Perpendicular Lines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an equation of the line that passes through (1, 5) and is parallel to the line with the equation </a:t>
            </a:r>
            <a:r>
              <a:rPr lang="en-US" i="1" dirty="0"/>
              <a:t>y</a:t>
            </a:r>
            <a:r>
              <a:rPr lang="en-US" dirty="0"/>
              <a:t> = 3</a:t>
            </a:r>
            <a:r>
              <a:rPr lang="en-US" i="1" dirty="0"/>
              <a:t>x</a:t>
            </a:r>
            <a:r>
              <a:rPr lang="en-US" dirty="0"/>
              <a:t> – 5.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3.5B </a:t>
            </a:r>
            <a:r>
              <a:rPr lang="en-US" b="0" dirty="0"/>
              <a:t>Equations of Parallel and</a:t>
            </a:r>
            <a:br>
              <a:rPr lang="en-US" b="0" dirty="0"/>
            </a:br>
            <a:r>
              <a:rPr lang="en-US" b="0" dirty="0"/>
              <a:t>Perpendicular Lines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3.1 </a:t>
            </a:r>
            <a:r>
              <a:rPr lang="en-US" b="0" dirty="0"/>
              <a:t>Pairs of Lines and Angles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143000"/>
            <a:ext cx="3886200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Parallel Lines      ||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6800" y="1600140"/>
            <a:ext cx="762000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Lines that do NOT intersect and are coplanar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6800" y="2019240"/>
            <a:ext cx="7620000" cy="4001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Lines go in the same direction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5715000" y="800100"/>
            <a:ext cx="2819400" cy="685800"/>
            <a:chOff x="5715000" y="1066800"/>
            <a:chExt cx="2819400" cy="914400"/>
          </a:xfrm>
        </p:grpSpPr>
        <p:cxnSp>
          <p:nvCxnSpPr>
            <p:cNvPr id="9" name="Straight Arrow Connector 8"/>
            <p:cNvCxnSpPr/>
            <p:nvPr/>
          </p:nvCxnSpPr>
          <p:spPr>
            <a:xfrm flipV="1">
              <a:off x="5715000" y="1066800"/>
              <a:ext cx="2743200" cy="609600"/>
            </a:xfrm>
            <a:prstGeom prst="straightConnector1">
              <a:avLst/>
            </a:prstGeom>
            <a:ln cmpd="sng">
              <a:headEnd type="arrow"/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V="1">
              <a:off x="5791200" y="1371600"/>
              <a:ext cx="2743200" cy="609600"/>
            </a:xfrm>
            <a:prstGeom prst="straightConnector1">
              <a:avLst/>
            </a:prstGeom>
            <a:ln cmpd="sng">
              <a:headEnd type="arrow"/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457200" y="2628900"/>
            <a:ext cx="3886200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Skew Lines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6800" y="3086040"/>
            <a:ext cx="762000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Lines that do NOT intersect and are on different planes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6800" y="3486150"/>
            <a:ext cx="7620000" cy="4001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Lines go in different directions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4114800" y="3943946"/>
            <a:ext cx="2362200" cy="1199554"/>
            <a:chOff x="4114800" y="5258594"/>
            <a:chExt cx="2362200" cy="1599406"/>
          </a:xfrm>
        </p:grpSpPr>
        <p:grpSp>
          <p:nvGrpSpPr>
            <p:cNvPr id="29" name="Group 28"/>
            <p:cNvGrpSpPr/>
            <p:nvPr/>
          </p:nvGrpSpPr>
          <p:grpSpPr>
            <a:xfrm>
              <a:off x="4114800" y="5258594"/>
              <a:ext cx="2362200" cy="1599406"/>
              <a:chOff x="4114800" y="5258594"/>
              <a:chExt cx="2362200" cy="1599406"/>
            </a:xfrm>
          </p:grpSpPr>
          <p:sp>
            <p:nvSpPr>
              <p:cNvPr id="14" name="Parallelogram 13"/>
              <p:cNvSpPr/>
              <p:nvPr/>
            </p:nvSpPr>
            <p:spPr>
              <a:xfrm>
                <a:off x="4114800" y="5562600"/>
                <a:ext cx="2362200" cy="914400"/>
              </a:xfrm>
              <a:prstGeom prst="parallelogram">
                <a:avLst>
                  <a:gd name="adj" fmla="val 62097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" name="Straight Arrow Connector 15"/>
              <p:cNvCxnSpPr/>
              <p:nvPr/>
            </p:nvCxnSpPr>
            <p:spPr>
              <a:xfrm flipV="1">
                <a:off x="4419600" y="5867400"/>
                <a:ext cx="1600200" cy="457200"/>
              </a:xfrm>
              <a:prstGeom prst="straightConnector1">
                <a:avLst/>
              </a:prstGeom>
              <a:ln cmpd="sng">
                <a:headEnd type="arrow"/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 rot="5400000" flipH="1" flipV="1">
                <a:off x="4572794" y="5562600"/>
                <a:ext cx="609600" cy="1588"/>
              </a:xfrm>
              <a:prstGeom prst="straightConnector1">
                <a:avLst/>
              </a:prstGeom>
              <a:ln cmpd="sng"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rot="5400000" flipH="1" flipV="1">
                <a:off x="4571206" y="6172200"/>
                <a:ext cx="610394" cy="794"/>
              </a:xfrm>
              <a:prstGeom prst="line">
                <a:avLst/>
              </a:prstGeom>
              <a:ln cmpd="sng">
                <a:prstDash val="sysDot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/>
              <p:cNvCxnSpPr/>
              <p:nvPr/>
            </p:nvCxnSpPr>
            <p:spPr>
              <a:xfrm rot="5400000" flipH="1" flipV="1">
                <a:off x="4687094" y="6667500"/>
                <a:ext cx="380206" cy="794"/>
              </a:xfrm>
              <a:prstGeom prst="straightConnector1">
                <a:avLst/>
              </a:prstGeom>
              <a:ln cmpd="sng">
                <a:headEnd type="arrow" w="med" len="med"/>
                <a:tailEnd type="non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1" name="Oval 30"/>
            <p:cNvSpPr/>
            <p:nvPr/>
          </p:nvSpPr>
          <p:spPr>
            <a:xfrm>
              <a:off x="4831080" y="5806440"/>
              <a:ext cx="76200" cy="762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11" grpId="0" animBg="1"/>
      <p:bldP spid="12" grpId="0" animBg="1"/>
      <p:bldP spid="13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Write an equation of the line perpendicular to the line in the graph and passing through (3, 1).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3.5B </a:t>
            </a:r>
            <a:r>
              <a:rPr lang="en-US" b="0" dirty="0"/>
              <a:t>Equations of Parallel and</a:t>
            </a:r>
            <a:br>
              <a:rPr lang="en-US" b="0" dirty="0"/>
            </a:br>
            <a:r>
              <a:rPr lang="en-US" b="0" dirty="0"/>
              <a:t>Perpendicular Lines</a:t>
            </a:r>
            <a:endParaRPr lang="en-US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3600" y="1581150"/>
            <a:ext cx="3200400" cy="2209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FD4AFE6-453A-4346-BF93-E1922D54F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distance from a point to a line</a:t>
            </a:r>
          </a:p>
          <a:p>
            <a:pPr lvl="1"/>
            <a:r>
              <a:rPr lang="en-US" dirty="0"/>
              <a:t>Find the equation of the line perpendicular to the given line and passing through the point.</a:t>
            </a:r>
          </a:p>
          <a:p>
            <a:pPr lvl="1"/>
            <a:r>
              <a:rPr lang="en-US" dirty="0"/>
              <a:t>Use a graph or system of equations to find where the lines intersect.</a:t>
            </a:r>
          </a:p>
          <a:p>
            <a:pPr lvl="1"/>
            <a:r>
              <a:rPr lang="en-US" dirty="0"/>
              <a:t>Find the distance between the given point and the point of intersection.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22F3769-E1A3-4A17-BFD3-B61F4D0EE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3.5B </a:t>
            </a:r>
            <a:r>
              <a:rPr lang="en-US" b="0" dirty="0"/>
              <a:t>Equations of Parallel and</a:t>
            </a:r>
            <a:br>
              <a:rPr lang="en-US" b="0" dirty="0"/>
            </a:br>
            <a:r>
              <a:rPr lang="en-US" b="0" dirty="0"/>
              <a:t>Perpendicular 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870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6F3D788-041C-4AAC-9417-7FF6F8DBB3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10996"/>
            <a:ext cx="8229600" cy="4032504"/>
          </a:xfrm>
        </p:spPr>
        <p:txBody>
          <a:bodyPr>
            <a:normAutofit/>
          </a:bodyPr>
          <a:lstStyle/>
          <a:p>
            <a:r>
              <a:rPr lang="en-US" dirty="0"/>
              <a:t>Find the distance from the point (6, −2) to the line </a:t>
            </a:r>
            <a:r>
              <a:rPr lang="en-US" i="1" dirty="0"/>
              <a:t>y </a:t>
            </a:r>
            <a:r>
              <a:rPr lang="en-US" dirty="0"/>
              <a:t>= 2</a:t>
            </a:r>
            <a:r>
              <a:rPr lang="en-US" i="1" dirty="0"/>
              <a:t>x </a:t>
            </a:r>
            <a:r>
              <a:rPr lang="en-US" dirty="0"/>
              <a:t>− 4.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i="1" dirty="0"/>
              <a:t>154 #12, 14, 16, 18, 20, 22</a:t>
            </a:r>
            <a:r>
              <a:rPr lang="en-US" i="1"/>
              <a:t>, 24, </a:t>
            </a:r>
            <a:r>
              <a:rPr lang="en-US" i="1" dirty="0"/>
              <a:t>36, 38, 46, 62, 64 = 12 total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62EF82-B749-4058-B1A2-524CB872A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3.5B </a:t>
            </a:r>
            <a:r>
              <a:rPr lang="en-US" b="0" dirty="0"/>
              <a:t>Equations of Parallel and</a:t>
            </a:r>
            <a:br>
              <a:rPr lang="en-US" b="0" dirty="0"/>
            </a:br>
            <a:r>
              <a:rPr lang="en-US" b="0" dirty="0"/>
              <a:t>Perpendicular Lines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665090F-78B8-47C5-B192-8F97F2152A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1415922"/>
            <a:ext cx="3124200" cy="3129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941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10996"/>
                <a:ext cx="4800600" cy="3394472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Name the lines through point </a:t>
                </a:r>
                <a:r>
                  <a:rPr lang="en-US" i="1" dirty="0"/>
                  <a:t>H</a:t>
                </a:r>
                <a:r>
                  <a:rPr lang="en-US" dirty="0"/>
                  <a:t> that appear skew to </a:t>
                </a:r>
                <a14:m>
                  <m:oMath xmlns:m="http://schemas.openxmlformats.org/officeDocument/2006/math">
                    <m:acc>
                      <m:accPr>
                        <m:chr m:val="⃡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𝐶𝐷</m:t>
                        </m:r>
                      </m:e>
                    </m:acc>
                  </m:oMath>
                </a14:m>
                <a:endParaRPr lang="en-US" i="1" dirty="0"/>
              </a:p>
              <a:p>
                <a:endParaRPr lang="en-US" i="1" dirty="0"/>
              </a:p>
              <a:p>
                <a:r>
                  <a:rPr lang="en-US" dirty="0"/>
                  <a:t>Name the lines containing point </a:t>
                </a:r>
                <a:r>
                  <a:rPr lang="en-US" i="1" dirty="0"/>
                  <a:t>H</a:t>
                </a:r>
                <a:r>
                  <a:rPr lang="en-US" dirty="0"/>
                  <a:t> that appear parallel to </a:t>
                </a:r>
                <a14:m>
                  <m:oMath xmlns:m="http://schemas.openxmlformats.org/officeDocument/2006/math">
                    <m:acc>
                      <m:accPr>
                        <m:chr m:val="⃡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𝐶𝐷</m:t>
                        </m:r>
                      </m:e>
                    </m:acc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Name a plane that is parallel to plane </a:t>
                </a:r>
                <a:r>
                  <a:rPr lang="en-US" i="1" dirty="0"/>
                  <a:t>CDE</a:t>
                </a:r>
                <a:r>
                  <a:rPr lang="en-US" dirty="0"/>
                  <a:t> and contains point </a:t>
                </a:r>
                <a:r>
                  <a:rPr lang="en-US" i="1" dirty="0"/>
                  <a:t>H</a:t>
                </a:r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10996"/>
                <a:ext cx="4800600" cy="3394472"/>
              </a:xfrm>
              <a:blipFill>
                <a:blip r:embed="rId3"/>
                <a:stretch>
                  <a:fillRect t="-898" r="-2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3.1 </a:t>
            </a:r>
            <a:r>
              <a:rPr lang="en-US" b="0" dirty="0"/>
              <a:t>Pairs of Lines and Angles</a:t>
            </a:r>
            <a:endParaRPr lang="en-US" dirty="0"/>
          </a:p>
        </p:txBody>
      </p:sp>
      <p:pic>
        <p:nvPicPr>
          <p:cNvPr id="4" name="Picture 4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05400" y="742950"/>
            <a:ext cx="4029076" cy="3156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7054645" y="971549"/>
            <a:ext cx="457200" cy="1812472"/>
            <a:chOff x="7054645" y="1295399"/>
            <a:chExt cx="457200" cy="2416629"/>
          </a:xfrm>
        </p:grpSpPr>
        <p:cxnSp>
          <p:nvCxnSpPr>
            <p:cNvPr id="15" name="Straight Arrow Connector 14"/>
            <p:cNvCxnSpPr/>
            <p:nvPr/>
          </p:nvCxnSpPr>
          <p:spPr>
            <a:xfrm rot="16200000" flipH="1">
              <a:off x="6074930" y="2275114"/>
              <a:ext cx="2416629" cy="457200"/>
            </a:xfrm>
            <a:prstGeom prst="straightConnector1">
              <a:avLst/>
            </a:prstGeom>
            <a:ln cmpd="sng">
              <a:headEnd type="arrow"/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16200000" flipH="1">
              <a:off x="6986176" y="2386424"/>
              <a:ext cx="185058" cy="35011"/>
            </a:xfrm>
            <a:prstGeom prst="straightConnector1">
              <a:avLst/>
            </a:prstGeom>
            <a:ln w="28575" cmpd="sng">
              <a:headEnd type="none" w="med" len="med"/>
              <a:tailEnd type="non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H="1">
              <a:off x="7081426" y="2468974"/>
              <a:ext cx="185058" cy="35011"/>
            </a:xfrm>
            <a:prstGeom prst="straightConnector1">
              <a:avLst/>
            </a:prstGeom>
            <a:ln w="28575" cmpd="sng">
              <a:headEnd type="none" w="med" len="med"/>
              <a:tailEnd type="non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10997"/>
            <a:ext cx="8229600" cy="106070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 a plane, two lines are either</a:t>
            </a:r>
          </a:p>
          <a:p>
            <a:pPr lvl="1"/>
            <a:r>
              <a:rPr lang="en-US" dirty="0"/>
              <a:t>Parallel </a:t>
            </a:r>
          </a:p>
          <a:p>
            <a:pPr lvl="1"/>
            <a:r>
              <a:rPr lang="en-US" dirty="0"/>
              <a:t>Intersect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3.1 </a:t>
            </a:r>
            <a:r>
              <a:rPr lang="en-US" b="0" dirty="0"/>
              <a:t>Pairs of Lines and Angles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2343150"/>
            <a:ext cx="3581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Parallel Postulate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778264"/>
            <a:ext cx="769620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If there is a line and a point not on the line, then there is exactly one line through the point parallel to the given line.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5715000" y="1828800"/>
            <a:ext cx="2819400" cy="400050"/>
          </a:xfrm>
          <a:prstGeom prst="straightConnector1">
            <a:avLst/>
          </a:prstGeom>
          <a:ln cmpd="sng"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25" name="Group 24"/>
          <p:cNvGrpSpPr/>
          <p:nvPr/>
        </p:nvGrpSpPr>
        <p:grpSpPr>
          <a:xfrm>
            <a:off x="5562600" y="1543050"/>
            <a:ext cx="2819400" cy="514350"/>
            <a:chOff x="5562600" y="2057400"/>
            <a:chExt cx="2819400" cy="685800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5562600" y="2057400"/>
              <a:ext cx="2819400" cy="533400"/>
            </a:xfrm>
            <a:prstGeom prst="straightConnector1">
              <a:avLst/>
            </a:prstGeom>
            <a:ln cmpd="sng">
              <a:headEnd type="arrow"/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Oval 10"/>
            <p:cNvSpPr/>
            <p:nvPr/>
          </p:nvSpPr>
          <p:spPr>
            <a:xfrm>
              <a:off x="7239000" y="2590800"/>
              <a:ext cx="152400" cy="1524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457200" y="3714750"/>
            <a:ext cx="42672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Perpendicular Postulate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90600" y="4171950"/>
            <a:ext cx="7696200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If there is a line and a point not on the line, then there is exactly one line through the point perpendicular to the given line.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4" grpId="0" animBg="1"/>
      <p:bldP spid="5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3.1 </a:t>
            </a:r>
            <a:r>
              <a:rPr lang="en-US" b="0" dirty="0"/>
              <a:t>Pairs of Lines and Angles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143000"/>
            <a:ext cx="3886200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Transversal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6800" y="1581150"/>
            <a:ext cx="762000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Line that intersects two coplanar lines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5562600" y="800100"/>
            <a:ext cx="2819400" cy="228600"/>
          </a:xfrm>
          <a:prstGeom prst="straightConnector1">
            <a:avLst/>
          </a:prstGeom>
          <a:ln cmpd="sng"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5562600" y="1085850"/>
            <a:ext cx="2819400" cy="228600"/>
          </a:xfrm>
          <a:prstGeom prst="straightConnector1">
            <a:avLst/>
          </a:prstGeom>
          <a:ln cmpd="sng"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6200000" flipH="1">
            <a:off x="6610350" y="857250"/>
            <a:ext cx="800100" cy="457200"/>
          </a:xfrm>
          <a:prstGeom prst="straightConnector1">
            <a:avLst/>
          </a:prstGeom>
          <a:ln cmpd="sng"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57200" y="2168351"/>
            <a:ext cx="3886200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Interior </a:t>
            </a:r>
            <a:r>
              <a:rPr lang="en-US" sz="2400" b="1" dirty="0">
                <a:sym typeface="Symbol" pitchFamily="18" charset="2"/>
              </a:rPr>
              <a:t>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1066800" y="2571750"/>
            <a:ext cx="762000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angles that are between the lines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6800" y="2952750"/>
            <a:ext cx="7620000" cy="4001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2, </a:t>
            </a:r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3, </a:t>
            </a:r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5, </a:t>
            </a:r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7200" y="3543300"/>
            <a:ext cx="3886200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Exterior </a:t>
            </a:r>
            <a:r>
              <a:rPr lang="en-US" sz="2400" b="1" dirty="0">
                <a:sym typeface="Symbol" pitchFamily="18" charset="2"/>
              </a:rPr>
              <a:t></a:t>
            </a:r>
            <a:endParaRPr lang="en-US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1066800" y="3970407"/>
            <a:ext cx="7620000" cy="35394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 anchorCtr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dirty="0"/>
              <a:t>angles that are outside of the lines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66800" y="4324350"/>
            <a:ext cx="7620000" cy="33855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1, </a:t>
            </a:r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4, </a:t>
            </a:r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7, </a:t>
            </a:r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8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6400800" y="2457450"/>
            <a:ext cx="2590800" cy="2514600"/>
            <a:chOff x="6324600" y="3124200"/>
            <a:chExt cx="2590800" cy="3352800"/>
          </a:xfrm>
        </p:grpSpPr>
        <p:sp>
          <p:nvSpPr>
            <p:cNvPr id="31" name="Rectangle 30"/>
            <p:cNvSpPr/>
            <p:nvPr/>
          </p:nvSpPr>
          <p:spPr>
            <a:xfrm>
              <a:off x="6324600" y="3124200"/>
              <a:ext cx="2590800" cy="335280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4"/>
            <p:cNvGrpSpPr>
              <a:grpSpLocks/>
            </p:cNvGrpSpPr>
            <p:nvPr/>
          </p:nvGrpSpPr>
          <p:grpSpPr bwMode="auto">
            <a:xfrm>
              <a:off x="6445622" y="3505200"/>
              <a:ext cx="2460284" cy="2590800"/>
              <a:chOff x="7985" y="11700"/>
              <a:chExt cx="2387" cy="2340"/>
            </a:xfrm>
          </p:grpSpPr>
          <p:sp>
            <p:nvSpPr>
              <p:cNvPr id="13" name="Line 5"/>
              <p:cNvSpPr>
                <a:spLocks noChangeShapeType="1"/>
              </p:cNvSpPr>
              <p:nvPr/>
            </p:nvSpPr>
            <p:spPr bwMode="auto">
              <a:xfrm>
                <a:off x="8359" y="11700"/>
                <a:ext cx="1683" cy="23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Line 6"/>
              <p:cNvSpPr>
                <a:spLocks noChangeShapeType="1"/>
              </p:cNvSpPr>
              <p:nvPr/>
            </p:nvSpPr>
            <p:spPr bwMode="auto">
              <a:xfrm flipV="1">
                <a:off x="8006" y="11700"/>
                <a:ext cx="1475" cy="10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Line 7"/>
              <p:cNvSpPr>
                <a:spLocks noChangeShapeType="1"/>
              </p:cNvSpPr>
              <p:nvPr/>
            </p:nvSpPr>
            <p:spPr bwMode="auto">
              <a:xfrm flipV="1">
                <a:off x="7985" y="13352"/>
                <a:ext cx="2387" cy="32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Text Box 8"/>
              <p:cNvSpPr txBox="1">
                <a:spLocks noChangeArrowheads="1"/>
              </p:cNvSpPr>
              <p:nvPr/>
            </p:nvSpPr>
            <p:spPr bwMode="auto">
              <a:xfrm>
                <a:off x="8809" y="12117"/>
                <a:ext cx="374" cy="3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400" dirty="0">
                    <a:latin typeface="Arial" charset="0"/>
                  </a:rPr>
                  <a:t>2</a:t>
                </a:r>
                <a:endParaRPr lang="en-US" sz="2400" dirty="0"/>
              </a:p>
            </p:txBody>
          </p:sp>
          <p:sp>
            <p:nvSpPr>
              <p:cNvPr id="17" name="Text Box 9"/>
              <p:cNvSpPr txBox="1">
                <a:spLocks noChangeArrowheads="1"/>
              </p:cNvSpPr>
              <p:nvPr/>
            </p:nvSpPr>
            <p:spPr bwMode="auto">
              <a:xfrm>
                <a:off x="9512" y="13097"/>
                <a:ext cx="374" cy="3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400" dirty="0">
                    <a:latin typeface="Arial" charset="0"/>
                  </a:rPr>
                  <a:t>6</a:t>
                </a:r>
                <a:endParaRPr lang="en-US" sz="2400" dirty="0"/>
              </a:p>
            </p:txBody>
          </p:sp>
          <p:sp>
            <p:nvSpPr>
              <p:cNvPr id="18" name="Text Box 10"/>
              <p:cNvSpPr txBox="1">
                <a:spLocks noChangeArrowheads="1"/>
              </p:cNvSpPr>
              <p:nvPr/>
            </p:nvSpPr>
            <p:spPr bwMode="auto">
              <a:xfrm>
                <a:off x="8577" y="11837"/>
                <a:ext cx="374" cy="3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400" dirty="0">
                    <a:latin typeface="Arial" charset="0"/>
                  </a:rPr>
                  <a:t>1</a:t>
                </a:r>
                <a:endParaRPr lang="en-US" sz="2400" dirty="0"/>
              </a:p>
            </p:txBody>
          </p:sp>
          <p:sp>
            <p:nvSpPr>
              <p:cNvPr id="19" name="Text Box 11"/>
              <p:cNvSpPr txBox="1">
                <a:spLocks noChangeArrowheads="1"/>
              </p:cNvSpPr>
              <p:nvPr/>
            </p:nvSpPr>
            <p:spPr bwMode="auto">
              <a:xfrm>
                <a:off x="8344" y="12017"/>
                <a:ext cx="374" cy="3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400" dirty="0">
                    <a:latin typeface="Arial" charset="0"/>
                  </a:rPr>
                  <a:t>4</a:t>
                </a:r>
                <a:endParaRPr lang="en-US" sz="2400" dirty="0"/>
              </a:p>
            </p:txBody>
          </p:sp>
          <p:sp>
            <p:nvSpPr>
              <p:cNvPr id="20" name="Text Box 12"/>
              <p:cNvSpPr txBox="1">
                <a:spLocks noChangeArrowheads="1"/>
              </p:cNvSpPr>
              <p:nvPr/>
            </p:nvSpPr>
            <p:spPr bwMode="auto">
              <a:xfrm>
                <a:off x="8546" y="12283"/>
                <a:ext cx="374" cy="3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400" dirty="0">
                    <a:latin typeface="Arial" charset="0"/>
                  </a:rPr>
                  <a:t>3</a:t>
                </a:r>
                <a:endParaRPr lang="en-US" sz="2400" dirty="0"/>
              </a:p>
            </p:txBody>
          </p:sp>
          <p:sp>
            <p:nvSpPr>
              <p:cNvPr id="21" name="Text Box 13"/>
              <p:cNvSpPr txBox="1">
                <a:spLocks noChangeArrowheads="1"/>
              </p:cNvSpPr>
              <p:nvPr/>
            </p:nvSpPr>
            <p:spPr bwMode="auto">
              <a:xfrm>
                <a:off x="9183" y="13154"/>
                <a:ext cx="374" cy="3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400" dirty="0">
                    <a:latin typeface="Arial" charset="0"/>
                  </a:rPr>
                  <a:t>5</a:t>
                </a:r>
                <a:endParaRPr lang="en-US" sz="2400" dirty="0"/>
              </a:p>
            </p:txBody>
          </p:sp>
          <p:sp>
            <p:nvSpPr>
              <p:cNvPr id="22" name="Text Box 14"/>
              <p:cNvSpPr txBox="1">
                <a:spLocks noChangeArrowheads="1"/>
              </p:cNvSpPr>
              <p:nvPr/>
            </p:nvSpPr>
            <p:spPr bwMode="auto">
              <a:xfrm>
                <a:off x="9294" y="13500"/>
                <a:ext cx="374" cy="3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400">
                    <a:latin typeface="Arial" charset="0"/>
                  </a:rPr>
                  <a:t>8</a:t>
                </a:r>
                <a:endParaRPr lang="en-US" sz="2400"/>
              </a:p>
            </p:txBody>
          </p:sp>
          <p:sp>
            <p:nvSpPr>
              <p:cNvPr id="23" name="Text Box 15"/>
              <p:cNvSpPr txBox="1">
                <a:spLocks noChangeArrowheads="1"/>
              </p:cNvSpPr>
              <p:nvPr/>
            </p:nvSpPr>
            <p:spPr bwMode="auto">
              <a:xfrm>
                <a:off x="9714" y="13429"/>
                <a:ext cx="374" cy="3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400" dirty="0">
                    <a:latin typeface="Arial" charset="0"/>
                  </a:rPr>
                  <a:t>7</a:t>
                </a:r>
                <a:endParaRPr lang="en-US" sz="2400" dirty="0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3.1 </a:t>
            </a:r>
            <a:r>
              <a:rPr lang="en-US" b="0" dirty="0"/>
              <a:t>Pairs of Lines and Angles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57200" y="1134553"/>
            <a:ext cx="5257800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Alternate interior angles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66800" y="1562040"/>
            <a:ext cx="754380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interior angles on opposite sides of the transversal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6800" y="1962150"/>
            <a:ext cx="7543800" cy="35394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2 and </a:t>
            </a:r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5, </a:t>
            </a:r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3 and </a:t>
            </a:r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57200" y="2914650"/>
            <a:ext cx="5334000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Alternate exterior angles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66800" y="3387864"/>
            <a:ext cx="518160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exterior angles on opposite sides of the transversal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66800" y="4046607"/>
            <a:ext cx="5181600" cy="35394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1 and </a:t>
            </a:r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8, </a:t>
            </a:r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4 and </a:t>
            </a:r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7</a:t>
            </a:r>
          </a:p>
        </p:txBody>
      </p:sp>
      <p:grpSp>
        <p:nvGrpSpPr>
          <p:cNvPr id="2" name="Group 31"/>
          <p:cNvGrpSpPr/>
          <p:nvPr/>
        </p:nvGrpSpPr>
        <p:grpSpPr>
          <a:xfrm>
            <a:off x="6172200" y="1943100"/>
            <a:ext cx="2743200" cy="2971800"/>
            <a:chOff x="6324600" y="3124200"/>
            <a:chExt cx="2590800" cy="3352800"/>
          </a:xfrm>
        </p:grpSpPr>
        <p:sp>
          <p:nvSpPr>
            <p:cNvPr id="31" name="Rectangle 30"/>
            <p:cNvSpPr/>
            <p:nvPr/>
          </p:nvSpPr>
          <p:spPr>
            <a:xfrm>
              <a:off x="6324600" y="3124200"/>
              <a:ext cx="2590800" cy="335280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6445622" y="3505200"/>
              <a:ext cx="2460284" cy="2590800"/>
              <a:chOff x="7985" y="11700"/>
              <a:chExt cx="2387" cy="2340"/>
            </a:xfrm>
          </p:grpSpPr>
          <p:sp>
            <p:nvSpPr>
              <p:cNvPr id="13" name="Line 5"/>
              <p:cNvSpPr>
                <a:spLocks noChangeShapeType="1"/>
              </p:cNvSpPr>
              <p:nvPr/>
            </p:nvSpPr>
            <p:spPr bwMode="auto">
              <a:xfrm>
                <a:off x="8359" y="11700"/>
                <a:ext cx="1683" cy="23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Line 6"/>
              <p:cNvSpPr>
                <a:spLocks noChangeShapeType="1"/>
              </p:cNvSpPr>
              <p:nvPr/>
            </p:nvSpPr>
            <p:spPr bwMode="auto">
              <a:xfrm flipV="1">
                <a:off x="8006" y="11700"/>
                <a:ext cx="1475" cy="10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Line 7"/>
              <p:cNvSpPr>
                <a:spLocks noChangeShapeType="1"/>
              </p:cNvSpPr>
              <p:nvPr/>
            </p:nvSpPr>
            <p:spPr bwMode="auto">
              <a:xfrm flipV="1">
                <a:off x="7985" y="13352"/>
                <a:ext cx="2387" cy="32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Text Box 8"/>
              <p:cNvSpPr txBox="1">
                <a:spLocks noChangeArrowheads="1"/>
              </p:cNvSpPr>
              <p:nvPr/>
            </p:nvSpPr>
            <p:spPr bwMode="auto">
              <a:xfrm>
                <a:off x="8809" y="12117"/>
                <a:ext cx="374" cy="3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400" dirty="0">
                    <a:latin typeface="Arial" charset="0"/>
                  </a:rPr>
                  <a:t>2</a:t>
                </a:r>
                <a:endParaRPr lang="en-US" sz="2400" dirty="0"/>
              </a:p>
            </p:txBody>
          </p:sp>
          <p:sp>
            <p:nvSpPr>
              <p:cNvPr id="17" name="Text Box 9"/>
              <p:cNvSpPr txBox="1">
                <a:spLocks noChangeArrowheads="1"/>
              </p:cNvSpPr>
              <p:nvPr/>
            </p:nvSpPr>
            <p:spPr bwMode="auto">
              <a:xfrm>
                <a:off x="9512" y="13097"/>
                <a:ext cx="374" cy="3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400" dirty="0">
                    <a:latin typeface="Arial" charset="0"/>
                  </a:rPr>
                  <a:t>6</a:t>
                </a:r>
                <a:endParaRPr lang="en-US" sz="2400" dirty="0"/>
              </a:p>
            </p:txBody>
          </p:sp>
          <p:sp>
            <p:nvSpPr>
              <p:cNvPr id="18" name="Text Box 10"/>
              <p:cNvSpPr txBox="1">
                <a:spLocks noChangeArrowheads="1"/>
              </p:cNvSpPr>
              <p:nvPr/>
            </p:nvSpPr>
            <p:spPr bwMode="auto">
              <a:xfrm>
                <a:off x="8577" y="11837"/>
                <a:ext cx="374" cy="3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400" dirty="0">
                    <a:latin typeface="Arial" charset="0"/>
                  </a:rPr>
                  <a:t>1</a:t>
                </a:r>
                <a:endParaRPr lang="en-US" sz="2400" dirty="0"/>
              </a:p>
            </p:txBody>
          </p:sp>
          <p:sp>
            <p:nvSpPr>
              <p:cNvPr id="19" name="Text Box 11"/>
              <p:cNvSpPr txBox="1">
                <a:spLocks noChangeArrowheads="1"/>
              </p:cNvSpPr>
              <p:nvPr/>
            </p:nvSpPr>
            <p:spPr bwMode="auto">
              <a:xfrm>
                <a:off x="8344" y="12017"/>
                <a:ext cx="374" cy="3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400" dirty="0">
                    <a:latin typeface="Arial" charset="0"/>
                  </a:rPr>
                  <a:t>4</a:t>
                </a:r>
                <a:endParaRPr lang="en-US" sz="2400" dirty="0"/>
              </a:p>
            </p:txBody>
          </p:sp>
          <p:sp>
            <p:nvSpPr>
              <p:cNvPr id="20" name="Text Box 12"/>
              <p:cNvSpPr txBox="1">
                <a:spLocks noChangeArrowheads="1"/>
              </p:cNvSpPr>
              <p:nvPr/>
            </p:nvSpPr>
            <p:spPr bwMode="auto">
              <a:xfrm>
                <a:off x="8546" y="12283"/>
                <a:ext cx="374" cy="3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400" dirty="0">
                    <a:latin typeface="Arial" charset="0"/>
                  </a:rPr>
                  <a:t>3</a:t>
                </a:r>
                <a:endParaRPr lang="en-US" sz="2400" dirty="0"/>
              </a:p>
            </p:txBody>
          </p:sp>
          <p:sp>
            <p:nvSpPr>
              <p:cNvPr id="21" name="Text Box 13"/>
              <p:cNvSpPr txBox="1">
                <a:spLocks noChangeArrowheads="1"/>
              </p:cNvSpPr>
              <p:nvPr/>
            </p:nvSpPr>
            <p:spPr bwMode="auto">
              <a:xfrm>
                <a:off x="9183" y="13154"/>
                <a:ext cx="374" cy="3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400" dirty="0">
                    <a:latin typeface="Arial" charset="0"/>
                  </a:rPr>
                  <a:t>5</a:t>
                </a:r>
                <a:endParaRPr lang="en-US" sz="2400" dirty="0"/>
              </a:p>
            </p:txBody>
          </p:sp>
          <p:sp>
            <p:nvSpPr>
              <p:cNvPr id="22" name="Text Box 14"/>
              <p:cNvSpPr txBox="1">
                <a:spLocks noChangeArrowheads="1"/>
              </p:cNvSpPr>
              <p:nvPr/>
            </p:nvSpPr>
            <p:spPr bwMode="auto">
              <a:xfrm>
                <a:off x="9294" y="13500"/>
                <a:ext cx="374" cy="3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400">
                    <a:latin typeface="Arial" charset="0"/>
                  </a:rPr>
                  <a:t>8</a:t>
                </a:r>
                <a:endParaRPr lang="en-US" sz="2400"/>
              </a:p>
            </p:txBody>
          </p:sp>
          <p:sp>
            <p:nvSpPr>
              <p:cNvPr id="23" name="Text Box 15"/>
              <p:cNvSpPr txBox="1">
                <a:spLocks noChangeArrowheads="1"/>
              </p:cNvSpPr>
              <p:nvPr/>
            </p:nvSpPr>
            <p:spPr bwMode="auto">
              <a:xfrm>
                <a:off x="9714" y="13429"/>
                <a:ext cx="374" cy="3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400" dirty="0">
                    <a:latin typeface="Arial" charset="0"/>
                  </a:rPr>
                  <a:t>7</a:t>
                </a:r>
                <a:endParaRPr lang="en-US" sz="2400" dirty="0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32" grpId="0" animBg="1"/>
      <p:bldP spid="33" grpId="0" animBg="1"/>
      <p:bldP spid="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3.1 </a:t>
            </a:r>
            <a:r>
              <a:rPr lang="en-US" b="0" dirty="0"/>
              <a:t>Pairs of Lines and Angles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57200" y="2906203"/>
            <a:ext cx="5257800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Corresponding angles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66800" y="3333750"/>
            <a:ext cx="533400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angles on the same location relative to the transversal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6800" y="4028986"/>
            <a:ext cx="5105400" cy="6001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1 and </a:t>
            </a:r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6, </a:t>
            </a:r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2 and </a:t>
            </a:r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7,</a:t>
            </a:r>
          </a:p>
          <a:p>
            <a:pPr>
              <a:lnSpc>
                <a:spcPct val="80000"/>
              </a:lnSpc>
            </a:pPr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3 and </a:t>
            </a:r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8, </a:t>
            </a:r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4 and </a:t>
            </a:r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5 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57200" y="1143000"/>
            <a:ext cx="5334000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Consecutive interior angles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66800" y="1581150"/>
            <a:ext cx="762000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interior angles on the same side of the transversal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66800" y="1962150"/>
            <a:ext cx="7620000" cy="35394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2 and </a:t>
            </a:r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6, </a:t>
            </a:r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3 and </a:t>
            </a:r>
            <a:r>
              <a:rPr lang="en-US" sz="2000" b="1" dirty="0">
                <a:sym typeface="Symbol" pitchFamily="18" charset="2"/>
              </a:rPr>
              <a:t></a:t>
            </a:r>
            <a:r>
              <a:rPr lang="en-US" sz="2000" dirty="0"/>
              <a:t>5</a:t>
            </a:r>
          </a:p>
        </p:txBody>
      </p:sp>
      <p:grpSp>
        <p:nvGrpSpPr>
          <p:cNvPr id="2" name="Group 31"/>
          <p:cNvGrpSpPr/>
          <p:nvPr/>
        </p:nvGrpSpPr>
        <p:grpSpPr>
          <a:xfrm>
            <a:off x="6172200" y="1943100"/>
            <a:ext cx="2743200" cy="2971800"/>
            <a:chOff x="6324600" y="3124200"/>
            <a:chExt cx="2590800" cy="3352800"/>
          </a:xfrm>
        </p:grpSpPr>
        <p:sp>
          <p:nvSpPr>
            <p:cNvPr id="31" name="Rectangle 30"/>
            <p:cNvSpPr/>
            <p:nvPr/>
          </p:nvSpPr>
          <p:spPr>
            <a:xfrm>
              <a:off x="6324600" y="3124200"/>
              <a:ext cx="2590800" cy="335280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6445622" y="3505200"/>
              <a:ext cx="2460284" cy="2590800"/>
              <a:chOff x="7985" y="11700"/>
              <a:chExt cx="2387" cy="2340"/>
            </a:xfrm>
          </p:grpSpPr>
          <p:sp>
            <p:nvSpPr>
              <p:cNvPr id="13" name="Line 5"/>
              <p:cNvSpPr>
                <a:spLocks noChangeShapeType="1"/>
              </p:cNvSpPr>
              <p:nvPr/>
            </p:nvSpPr>
            <p:spPr bwMode="auto">
              <a:xfrm>
                <a:off x="8359" y="11700"/>
                <a:ext cx="1683" cy="23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Line 6"/>
              <p:cNvSpPr>
                <a:spLocks noChangeShapeType="1"/>
              </p:cNvSpPr>
              <p:nvPr/>
            </p:nvSpPr>
            <p:spPr bwMode="auto">
              <a:xfrm flipV="1">
                <a:off x="8006" y="11700"/>
                <a:ext cx="1475" cy="10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Line 7"/>
              <p:cNvSpPr>
                <a:spLocks noChangeShapeType="1"/>
              </p:cNvSpPr>
              <p:nvPr/>
            </p:nvSpPr>
            <p:spPr bwMode="auto">
              <a:xfrm flipV="1">
                <a:off x="7985" y="13352"/>
                <a:ext cx="2387" cy="32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Text Box 8"/>
              <p:cNvSpPr txBox="1">
                <a:spLocks noChangeArrowheads="1"/>
              </p:cNvSpPr>
              <p:nvPr/>
            </p:nvSpPr>
            <p:spPr bwMode="auto">
              <a:xfrm>
                <a:off x="8809" y="12117"/>
                <a:ext cx="374" cy="3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400" dirty="0">
                    <a:latin typeface="Arial" charset="0"/>
                  </a:rPr>
                  <a:t>2</a:t>
                </a:r>
                <a:endParaRPr lang="en-US" sz="2400" dirty="0"/>
              </a:p>
            </p:txBody>
          </p:sp>
          <p:sp>
            <p:nvSpPr>
              <p:cNvPr id="17" name="Text Box 9"/>
              <p:cNvSpPr txBox="1">
                <a:spLocks noChangeArrowheads="1"/>
              </p:cNvSpPr>
              <p:nvPr/>
            </p:nvSpPr>
            <p:spPr bwMode="auto">
              <a:xfrm>
                <a:off x="9512" y="13097"/>
                <a:ext cx="374" cy="3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400" dirty="0">
                    <a:latin typeface="Arial" charset="0"/>
                  </a:rPr>
                  <a:t>6</a:t>
                </a:r>
                <a:endParaRPr lang="en-US" sz="2400" dirty="0"/>
              </a:p>
            </p:txBody>
          </p:sp>
          <p:sp>
            <p:nvSpPr>
              <p:cNvPr id="18" name="Text Box 10"/>
              <p:cNvSpPr txBox="1">
                <a:spLocks noChangeArrowheads="1"/>
              </p:cNvSpPr>
              <p:nvPr/>
            </p:nvSpPr>
            <p:spPr bwMode="auto">
              <a:xfrm>
                <a:off x="8577" y="11837"/>
                <a:ext cx="374" cy="3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400" dirty="0">
                    <a:latin typeface="Arial" charset="0"/>
                  </a:rPr>
                  <a:t>1</a:t>
                </a:r>
                <a:endParaRPr lang="en-US" sz="2400" dirty="0"/>
              </a:p>
            </p:txBody>
          </p:sp>
          <p:sp>
            <p:nvSpPr>
              <p:cNvPr id="19" name="Text Box 11"/>
              <p:cNvSpPr txBox="1">
                <a:spLocks noChangeArrowheads="1"/>
              </p:cNvSpPr>
              <p:nvPr/>
            </p:nvSpPr>
            <p:spPr bwMode="auto">
              <a:xfrm>
                <a:off x="8344" y="12017"/>
                <a:ext cx="374" cy="3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400" dirty="0">
                    <a:latin typeface="Arial" charset="0"/>
                  </a:rPr>
                  <a:t>4</a:t>
                </a:r>
                <a:endParaRPr lang="en-US" sz="2400" dirty="0"/>
              </a:p>
            </p:txBody>
          </p:sp>
          <p:sp>
            <p:nvSpPr>
              <p:cNvPr id="20" name="Text Box 12"/>
              <p:cNvSpPr txBox="1">
                <a:spLocks noChangeArrowheads="1"/>
              </p:cNvSpPr>
              <p:nvPr/>
            </p:nvSpPr>
            <p:spPr bwMode="auto">
              <a:xfrm>
                <a:off x="8546" y="12283"/>
                <a:ext cx="374" cy="3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400" dirty="0">
                    <a:latin typeface="Arial" charset="0"/>
                  </a:rPr>
                  <a:t>3</a:t>
                </a:r>
                <a:endParaRPr lang="en-US" sz="2400" dirty="0"/>
              </a:p>
            </p:txBody>
          </p:sp>
          <p:sp>
            <p:nvSpPr>
              <p:cNvPr id="21" name="Text Box 13"/>
              <p:cNvSpPr txBox="1">
                <a:spLocks noChangeArrowheads="1"/>
              </p:cNvSpPr>
              <p:nvPr/>
            </p:nvSpPr>
            <p:spPr bwMode="auto">
              <a:xfrm>
                <a:off x="9183" y="13154"/>
                <a:ext cx="374" cy="3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400" dirty="0">
                    <a:latin typeface="Arial" charset="0"/>
                  </a:rPr>
                  <a:t>5</a:t>
                </a:r>
                <a:endParaRPr lang="en-US" sz="2400" dirty="0"/>
              </a:p>
            </p:txBody>
          </p:sp>
          <p:sp>
            <p:nvSpPr>
              <p:cNvPr id="22" name="Text Box 14"/>
              <p:cNvSpPr txBox="1">
                <a:spLocks noChangeArrowheads="1"/>
              </p:cNvSpPr>
              <p:nvPr/>
            </p:nvSpPr>
            <p:spPr bwMode="auto">
              <a:xfrm>
                <a:off x="9294" y="13500"/>
                <a:ext cx="374" cy="3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400">
                    <a:latin typeface="Arial" charset="0"/>
                  </a:rPr>
                  <a:t>8</a:t>
                </a:r>
                <a:endParaRPr lang="en-US" sz="2400"/>
              </a:p>
            </p:txBody>
          </p:sp>
          <p:sp>
            <p:nvSpPr>
              <p:cNvPr id="23" name="Text Box 15"/>
              <p:cNvSpPr txBox="1">
                <a:spLocks noChangeArrowheads="1"/>
              </p:cNvSpPr>
              <p:nvPr/>
            </p:nvSpPr>
            <p:spPr bwMode="auto">
              <a:xfrm>
                <a:off x="9714" y="13429"/>
                <a:ext cx="374" cy="3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2400" dirty="0">
                    <a:latin typeface="Arial" charset="0"/>
                  </a:rPr>
                  <a:t>7</a:t>
                </a:r>
                <a:endParaRPr lang="en-US" sz="2400" dirty="0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ustom 5">
      <a:majorFont>
        <a:latin typeface="Lucida Sans Unicode"/>
        <a:ea typeface=""/>
        <a:cs typeface=""/>
      </a:majorFont>
      <a:minorFont>
        <a:latin typeface="Cambria"/>
        <a:ea typeface=""/>
        <a:cs typeface="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12872</TotalTime>
  <Words>2858</Words>
  <Application>Microsoft Office PowerPoint</Application>
  <PresentationFormat>On-screen Show (16:9)</PresentationFormat>
  <Paragraphs>446</Paragraphs>
  <Slides>42</Slides>
  <Notes>42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4" baseType="lpstr">
      <vt:lpstr>Arial</vt:lpstr>
      <vt:lpstr>Calibri</vt:lpstr>
      <vt:lpstr>Cambria</vt:lpstr>
      <vt:lpstr>Cambria Math</vt:lpstr>
      <vt:lpstr>Comic Sans MS</vt:lpstr>
      <vt:lpstr>Lucida Sans Unicode</vt:lpstr>
      <vt:lpstr>Symbol</vt:lpstr>
      <vt:lpstr>Verdana</vt:lpstr>
      <vt:lpstr>Wingdings</vt:lpstr>
      <vt:lpstr>Wingdings 2</vt:lpstr>
      <vt:lpstr>Wingdings 3</vt:lpstr>
      <vt:lpstr>Concourse</vt:lpstr>
      <vt:lpstr>Parallel and Perpendicular Lines</vt:lpstr>
      <vt:lpstr>PowerPoint Presentation</vt:lpstr>
      <vt:lpstr>3.1 Pairs of Lines and Angles</vt:lpstr>
      <vt:lpstr>3.1 Pairs of Lines and Angles</vt:lpstr>
      <vt:lpstr>3.1 Pairs of Lines and Angles</vt:lpstr>
      <vt:lpstr>3.1 Pairs of Lines and Angles</vt:lpstr>
      <vt:lpstr>3.1 Pairs of Lines and Angles</vt:lpstr>
      <vt:lpstr>3.1 Pairs of Lines and Angles</vt:lpstr>
      <vt:lpstr>3.1 Pairs of Lines and Angles</vt:lpstr>
      <vt:lpstr>3.1 Pairs of Lines and Angles</vt:lpstr>
      <vt:lpstr>3.2 Parallel Lines and Transversals</vt:lpstr>
      <vt:lpstr>3.2 Parallel Lines and Transversals</vt:lpstr>
      <vt:lpstr>3.2 Parallel Lines and Transversals</vt:lpstr>
      <vt:lpstr>3.2 Parallel Lines and Transversals</vt:lpstr>
      <vt:lpstr>3.2 Parallel Lines and Transversals</vt:lpstr>
      <vt:lpstr>3.2 Parallel Lines and Transversals</vt:lpstr>
      <vt:lpstr>3.3 Proofs with Parallel Lines</vt:lpstr>
      <vt:lpstr>3.3 Prove Lines are Parallel</vt:lpstr>
      <vt:lpstr>3.3 Prove Lines are Parallel</vt:lpstr>
      <vt:lpstr>3.3 Prove Lines are Parallel</vt:lpstr>
      <vt:lpstr>3.3 Prove Lines are Parallel</vt:lpstr>
      <vt:lpstr>3.3 Prove Lines are Parallel</vt:lpstr>
      <vt:lpstr>3.4 Proofs with Perpendicular Lines</vt:lpstr>
      <vt:lpstr>3.4 Proofs with Perpendicular Lines</vt:lpstr>
      <vt:lpstr>3.4 Proofs with Perpendicular Lines</vt:lpstr>
      <vt:lpstr>3.4 Proofs with Perpendicular Lines</vt:lpstr>
      <vt:lpstr>3.4 Proofs with Perpendicular Lines</vt:lpstr>
      <vt:lpstr>3.4 Proofs with Perpendicular Lines</vt:lpstr>
      <vt:lpstr>3.4 Proofs with Perpendicular Lines</vt:lpstr>
      <vt:lpstr>3.5A Equations of Parallel and Perpendicular Lines</vt:lpstr>
      <vt:lpstr>3.5A Equations of Parallel and Perpendicular Lines</vt:lpstr>
      <vt:lpstr>3.5A Equations of Parallel and Perpendicular Lines</vt:lpstr>
      <vt:lpstr>3.5A Equations of Parallel and Perpendicular Lines</vt:lpstr>
      <vt:lpstr>3.5A Equations of Parallel and Perpendicular Lines</vt:lpstr>
      <vt:lpstr>3.5A Equations of Parallel and Perpendicular Lines</vt:lpstr>
      <vt:lpstr>3.5A Equations of Parallel and Perpendicular Lines</vt:lpstr>
      <vt:lpstr>3.5B Equations of Parallel and Perpendicular Lines</vt:lpstr>
      <vt:lpstr>3.5B Equations of Parallel and Perpendicular Lines</vt:lpstr>
      <vt:lpstr>3.5B Equations of Parallel and Perpendicular Lines</vt:lpstr>
      <vt:lpstr>3.5B Equations of Parallel and Perpendicular Lines</vt:lpstr>
      <vt:lpstr>3.5B Equations of Parallel and Perpendicular Lines</vt:lpstr>
      <vt:lpstr>3.5B Equations of Parallel and Perpendicular Lines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Parallel and Perpendicular Lines</dc:title>
  <dc:creator>Richard Wright</dc:creator>
  <cp:lastModifiedBy>Richard Wright</cp:lastModifiedBy>
  <cp:revision>109</cp:revision>
  <dcterms:created xsi:type="dcterms:W3CDTF">2010-06-27T14:46:56Z</dcterms:created>
  <dcterms:modified xsi:type="dcterms:W3CDTF">2025-10-06T14:01:21Z</dcterms:modified>
</cp:coreProperties>
</file>