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45" r:id="rId3"/>
    <p:sldId id="346" r:id="rId4"/>
    <p:sldId id="257" r:id="rId5"/>
    <p:sldId id="258" r:id="rId6"/>
    <p:sldId id="259" r:id="rId7"/>
    <p:sldId id="260" r:id="rId8"/>
    <p:sldId id="261" r:id="rId9"/>
    <p:sldId id="262" r:id="rId10"/>
    <p:sldId id="263" r:id="rId11"/>
    <p:sldId id="264" r:id="rId12"/>
    <p:sldId id="265" r:id="rId13"/>
    <p:sldId id="347" r:id="rId14"/>
    <p:sldId id="267" r:id="rId15"/>
    <p:sldId id="268" r:id="rId16"/>
    <p:sldId id="348" r:id="rId17"/>
    <p:sldId id="270" r:id="rId18"/>
    <p:sldId id="269" r:id="rId19"/>
    <p:sldId id="271" r:id="rId20"/>
    <p:sldId id="349" r:id="rId21"/>
    <p:sldId id="272" r:id="rId22"/>
    <p:sldId id="350" r:id="rId23"/>
    <p:sldId id="273" r:id="rId24"/>
    <p:sldId id="274" r:id="rId25"/>
    <p:sldId id="275" r:id="rId26"/>
    <p:sldId id="276" r:id="rId27"/>
    <p:sldId id="277" r:id="rId28"/>
    <p:sldId id="351" r:id="rId29"/>
    <p:sldId id="278" r:id="rId30"/>
    <p:sldId id="279" r:id="rId31"/>
    <p:sldId id="280" r:id="rId32"/>
    <p:sldId id="282" r:id="rId33"/>
    <p:sldId id="281" r:id="rId34"/>
    <p:sldId id="283" r:id="rId35"/>
    <p:sldId id="352" r:id="rId36"/>
    <p:sldId id="284" r:id="rId37"/>
    <p:sldId id="285" r:id="rId38"/>
    <p:sldId id="286" r:id="rId39"/>
    <p:sldId id="353" r:id="rId40"/>
    <p:sldId id="354" r:id="rId41"/>
    <p:sldId id="287" r:id="rId42"/>
    <p:sldId id="288" r:id="rId43"/>
    <p:sldId id="289" r:id="rId44"/>
    <p:sldId id="290" r:id="rId45"/>
    <p:sldId id="355" r:id="rId46"/>
    <p:sldId id="356" r:id="rId47"/>
    <p:sldId id="357" r:id="rId48"/>
    <p:sldId id="358" r:id="rId49"/>
    <p:sldId id="3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6280" autoAdjust="0"/>
  </p:normalViewPr>
  <p:slideViewPr>
    <p:cSldViewPr snapToGrid="0">
      <p:cViewPr varScale="1">
        <p:scale>
          <a:sx n="63" d="100"/>
          <a:sy n="63" d="100"/>
        </p:scale>
        <p:origin x="14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69218-FE4F-40BC-94FC-092035DC6982}"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1B9CB-5CC5-4E5D-A186-7E7032C2FDE9}" type="slidenum">
              <a:rPr lang="en-US" smtClean="0"/>
              <a:t>‹#›</a:t>
            </a:fld>
            <a:endParaRPr lang="en-US"/>
          </a:p>
        </p:txBody>
      </p:sp>
    </p:spTree>
    <p:extLst>
      <p:ext uri="{BB962C8B-B14F-4D97-AF65-F5344CB8AC3E}">
        <p14:creationId xmlns:p14="http://schemas.microsoft.com/office/powerpoint/2010/main" val="39673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1</a:t>
            </a:fld>
            <a:endParaRPr lang="en-US"/>
          </a:p>
        </p:txBody>
      </p:sp>
    </p:spTree>
    <p:extLst>
      <p:ext uri="{BB962C8B-B14F-4D97-AF65-F5344CB8AC3E}">
        <p14:creationId xmlns:p14="http://schemas.microsoft.com/office/powerpoint/2010/main" val="386338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10</a:t>
            </a:fld>
            <a:endParaRPr lang="en-US"/>
          </a:p>
        </p:txBody>
      </p:sp>
    </p:spTree>
    <p:extLst>
      <p:ext uri="{BB962C8B-B14F-4D97-AF65-F5344CB8AC3E}">
        <p14:creationId xmlns:p14="http://schemas.microsoft.com/office/powerpoint/2010/main" val="46336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CE = 5</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9+16=25</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25=25</m:t>
                      </m:r>
                    </m:oMath>
                  </m:oMathPara>
                </a14:m>
                <a:endParaRPr lang="en-US" b="0" dirty="0"/>
              </a:p>
              <a:p>
                <a:r>
                  <a:rPr lang="en-US" dirty="0"/>
                  <a:t>It makes a right angle, so CD ⊥ DE. Thus, DE is tangent</a:t>
                </a:r>
              </a:p>
              <a:p>
                <a:endParaRPr lang="en-US"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+18</m:t>
                              </m:r>
                            </m:e>
                          </m:d>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+576=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+36</m:t>
                      </m:r>
                      <m:r>
                        <a:rPr lang="en-US" b="0" i="1" smtClean="0">
                          <a:latin typeface="Cambria Math" panose="02040503050406030204" pitchFamily="18" charset="0"/>
                        </a:rPr>
                        <m:t>𝑟</m:t>
                      </m:r>
                      <m:r>
                        <a:rPr lang="en-US" b="0" i="1" smtClean="0">
                          <a:latin typeface="Cambria Math" panose="02040503050406030204" pitchFamily="18" charset="0"/>
                        </a:rPr>
                        <m:t>+324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576=36</m:t>
                      </m:r>
                      <m:r>
                        <a:rPr lang="en-US" b="0" i="1" smtClean="0">
                          <a:latin typeface="Cambria Math" panose="02040503050406030204" pitchFamily="18" charset="0"/>
                        </a:rPr>
                        <m:t>𝑟</m:t>
                      </m:r>
                      <m:r>
                        <a:rPr lang="en-US" b="0" i="1" smtClean="0">
                          <a:latin typeface="Cambria Math" panose="02040503050406030204" pitchFamily="18" charset="0"/>
                        </a:rPr>
                        <m:t>+324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252=36</m:t>
                      </m:r>
                      <m:r>
                        <a:rPr lang="en-US" b="0" i="1" smtClean="0">
                          <a:latin typeface="Cambria Math" panose="02040503050406030204" pitchFamily="18" charset="0"/>
                        </a:rPr>
                        <m:t>𝑟</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m:t>
                      </m:r>
                      <m:r>
                        <a:rPr lang="en-US" b="0" i="1" smtClean="0">
                          <a:latin typeface="Cambria Math" panose="02040503050406030204" pitchFamily="18" charset="0"/>
                        </a:rPr>
                        <m:t>𝑟</m:t>
                      </m:r>
                    </m:oMath>
                  </m:oMathPara>
                </a14:m>
                <a:endParaRPr lang="en-US" dirty="0"/>
              </a:p>
            </p:txBody>
          </p:sp>
        </mc:Choice>
        <mc:Fallback xmlns="">
          <p:sp>
            <p:nvSpPr>
              <p:cNvPr id="3" name="Notes Placeholder 2"/>
              <p:cNvSpPr>
                <a:spLocks noGrp="1"/>
              </p:cNvSpPr>
              <p:nvPr>
                <p:ph type="body" idx="1"/>
              </p:nvPr>
            </p:nvSpPr>
            <p:spPr/>
            <p:txBody>
              <a:bodyPr/>
              <a:lstStyle/>
              <a:p>
                <a:r>
                  <a:rPr lang="en-US" dirty="0"/>
                  <a:t>CE = 5</a:t>
                </a:r>
              </a:p>
              <a:p>
                <a:r>
                  <a:rPr lang="en-US" b="0" i="0">
                    <a:latin typeface="Cambria Math" panose="02040503050406030204" pitchFamily="18" charset="0"/>
                  </a:rPr>
                  <a:t>3^2+4^2=5^2</a:t>
                </a:r>
                <a:endParaRPr lang="en-US" b="0" dirty="0"/>
              </a:p>
              <a:p>
                <a:r>
                  <a:rPr lang="en-US" b="0" i="0">
                    <a:latin typeface="Cambria Math" panose="02040503050406030204" pitchFamily="18" charset="0"/>
                  </a:rPr>
                  <a:t>9+16=25</a:t>
                </a:r>
                <a:endParaRPr lang="en-US" b="0" dirty="0"/>
              </a:p>
              <a:p>
                <a:r>
                  <a:rPr lang="en-US" b="0" i="0">
                    <a:latin typeface="Cambria Math" panose="02040503050406030204" pitchFamily="18" charset="0"/>
                  </a:rPr>
                  <a:t>25=25</a:t>
                </a:r>
                <a:endParaRPr lang="en-US" b="0" dirty="0"/>
              </a:p>
              <a:p>
                <a:r>
                  <a:rPr lang="en-US" dirty="0"/>
                  <a:t>It makes a right angle, so CD ⊥ DE. Thus, DE is tangent</a:t>
                </a:r>
              </a:p>
              <a:p>
                <a:endParaRPr lang="en-US" dirty="0"/>
              </a:p>
              <a:p>
                <a:r>
                  <a:rPr lang="en-US" b="0" i="0">
                    <a:latin typeface="Cambria Math" panose="02040503050406030204" pitchFamily="18" charset="0"/>
                  </a:rPr>
                  <a:t>𝑟^2+〖24〗^2=(𝑟+18)^2</a:t>
                </a:r>
                <a:endParaRPr lang="en-US" b="0" dirty="0"/>
              </a:p>
              <a:p>
                <a:r>
                  <a:rPr lang="en-US" b="0" i="0">
                    <a:latin typeface="Cambria Math" panose="02040503050406030204" pitchFamily="18" charset="0"/>
                  </a:rPr>
                  <a:t>𝑟^2+576=𝑟^2+36𝑟+324</a:t>
                </a:r>
                <a:endParaRPr lang="en-US" b="0" dirty="0"/>
              </a:p>
              <a:p>
                <a:r>
                  <a:rPr lang="en-US" b="0" i="0">
                    <a:latin typeface="Cambria Math" panose="02040503050406030204" pitchFamily="18" charset="0"/>
                  </a:rPr>
                  <a:t>576=36𝑟+324</a:t>
                </a:r>
                <a:endParaRPr lang="en-US" b="0" dirty="0"/>
              </a:p>
              <a:p>
                <a:r>
                  <a:rPr lang="en-US" b="0" i="0">
                    <a:latin typeface="Cambria Math" panose="02040503050406030204" pitchFamily="18" charset="0"/>
                  </a:rPr>
                  <a:t>252=36𝑟</a:t>
                </a:r>
                <a:endParaRPr lang="en-US" b="0" dirty="0"/>
              </a:p>
              <a:p>
                <a:r>
                  <a:rPr lang="en-US" b="0" i="0">
                    <a:latin typeface="Cambria Math" panose="02040503050406030204" pitchFamily="18" charset="0"/>
                  </a:rPr>
                  <a:t>7=𝑟</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11</a:t>
            </a:fld>
            <a:endParaRPr lang="en-US"/>
          </a:p>
        </p:txBody>
      </p:sp>
    </p:spTree>
    <p:extLst>
      <p:ext uri="{BB962C8B-B14F-4D97-AF65-F5344CB8AC3E}">
        <p14:creationId xmlns:p14="http://schemas.microsoft.com/office/powerpoint/2010/main" val="211573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𝑥^2=9</a:t>
                </a:r>
                <a:endParaRPr lang="en-US" b="0" dirty="0"/>
              </a:p>
              <a:p>
                <a:r>
                  <a:rPr lang="en-US" b="0" i="0">
                    <a:latin typeface="Cambria Math" panose="02040503050406030204" pitchFamily="18" charset="0"/>
                  </a:rPr>
                  <a:t>𝑥=±3</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12</a:t>
            </a:fld>
            <a:endParaRPr lang="en-US"/>
          </a:p>
        </p:txBody>
      </p:sp>
    </p:spTree>
    <p:extLst>
      <p:ext uri="{BB962C8B-B14F-4D97-AF65-F5344CB8AC3E}">
        <p14:creationId xmlns:p14="http://schemas.microsoft.com/office/powerpoint/2010/main" val="228783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13</a:t>
            </a:fld>
            <a:endParaRPr lang="en-US"/>
          </a:p>
        </p:txBody>
      </p:sp>
    </p:spTree>
    <p:extLst>
      <p:ext uri="{BB962C8B-B14F-4D97-AF65-F5344CB8AC3E}">
        <p14:creationId xmlns:p14="http://schemas.microsoft.com/office/powerpoint/2010/main" val="180617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14</a:t>
            </a:fld>
            <a:endParaRPr lang="en-US"/>
          </a:p>
        </p:txBody>
      </p:sp>
    </p:spTree>
    <p:extLst>
      <p:ext uri="{BB962C8B-B14F-4D97-AF65-F5344CB8AC3E}">
        <p14:creationId xmlns:p14="http://schemas.microsoft.com/office/powerpoint/2010/main" val="247507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15</a:t>
            </a:fld>
            <a:endParaRPr lang="en-US"/>
          </a:p>
        </p:txBody>
      </p:sp>
    </p:spTree>
    <p:extLst>
      <p:ext uri="{BB962C8B-B14F-4D97-AF65-F5344CB8AC3E}">
        <p14:creationId xmlns:p14="http://schemas.microsoft.com/office/powerpoint/2010/main" val="233073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Minor: </a:t>
                </a:r>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𝐴𝐵</m:t>
                        </m:r>
                      </m:e>
                    </m:groupChr>
                  </m:oMath>
                </a14:m>
                <a:r>
                  <a:rPr lang="en-US" dirty="0"/>
                  <a:t>, 135°</a:t>
                </a:r>
              </a:p>
              <a:p>
                <a:r>
                  <a:rPr lang="en-US" dirty="0"/>
                  <a:t>Major: </a:t>
                </a:r>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𝐴𝐷𝐵</m:t>
                        </m:r>
                      </m:e>
                    </m:groupChr>
                  </m:oMath>
                </a14:m>
                <a:r>
                  <a:rPr lang="en-US" dirty="0"/>
                  <a:t>, 225°</a:t>
                </a:r>
              </a:p>
            </p:txBody>
          </p:sp>
        </mc:Choice>
        <mc:Fallback xmlns="">
          <p:sp>
            <p:nvSpPr>
              <p:cNvPr id="3" name="Notes Placeholder 2"/>
              <p:cNvSpPr>
                <a:spLocks noGrp="1"/>
              </p:cNvSpPr>
              <p:nvPr>
                <p:ph type="body" idx="1"/>
              </p:nvPr>
            </p:nvSpPr>
            <p:spPr/>
            <p:txBody>
              <a:bodyPr/>
              <a:lstStyle/>
              <a:p>
                <a:r>
                  <a:rPr lang="en-US" dirty="0"/>
                  <a:t>Minor: </a:t>
                </a:r>
                <a:r>
                  <a:rPr lang="en-US" b="0" i="0">
                    <a:latin typeface="Cambria Math" panose="02040503050406030204" pitchFamily="18" charset="0"/>
                  </a:rPr>
                  <a:t>⏜𝐴𝐵</a:t>
                </a:r>
                <a:r>
                  <a:rPr lang="en-US" dirty="0"/>
                  <a:t>, 135°</a:t>
                </a:r>
              </a:p>
              <a:p>
                <a:r>
                  <a:rPr lang="en-US" dirty="0"/>
                  <a:t>Major: </a:t>
                </a:r>
                <a:r>
                  <a:rPr lang="en-US" b="0" i="0">
                    <a:latin typeface="Cambria Math" panose="02040503050406030204" pitchFamily="18" charset="0"/>
                  </a:rPr>
                  <a:t>⏜𝐴𝐷𝐵</a:t>
                </a:r>
                <a:r>
                  <a:rPr lang="en-US" dirty="0"/>
                  <a:t>, 225°</a:t>
                </a:r>
              </a:p>
            </p:txBody>
          </p:sp>
        </mc:Fallback>
      </mc:AlternateContent>
      <p:sp>
        <p:nvSpPr>
          <p:cNvPr id="4" name="Slide Number Placeholder 3"/>
          <p:cNvSpPr>
            <a:spLocks noGrp="1"/>
          </p:cNvSpPr>
          <p:nvPr>
            <p:ph type="sldNum" sz="quarter" idx="5"/>
          </p:nvPr>
        </p:nvSpPr>
        <p:spPr/>
        <p:txBody>
          <a:bodyPr/>
          <a:lstStyle/>
          <a:p>
            <a:fld id="{9871B9CB-5CC5-4E5D-A186-7E7032C2FDE9}" type="slidenum">
              <a:rPr lang="en-US" smtClean="0"/>
              <a:t>16</a:t>
            </a:fld>
            <a:endParaRPr lang="en-US"/>
          </a:p>
        </p:txBody>
      </p:sp>
    </p:spTree>
    <p:extLst>
      <p:ext uri="{BB962C8B-B14F-4D97-AF65-F5344CB8AC3E}">
        <p14:creationId xmlns:p14="http://schemas.microsoft.com/office/powerpoint/2010/main" val="176270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m:t>
                        </m:r>
                      </m:e>
                    </m:groupChr>
                  </m:oMath>
                </a14:m>
                <a:r>
                  <a:rPr lang="en-US" dirty="0"/>
                  <a:t> minor arc;</a:t>
                </a:r>
                <a:r>
                  <a:rPr lang="en-US" baseline="0" dirty="0"/>
                  <a:t> 120°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𝑇𝑄𝑅</m:t>
                        </m:r>
                      </m:e>
                    </m:groupChr>
                  </m:oMath>
                </a14:m>
                <a:r>
                  <a:rPr lang="en-US" dirty="0"/>
                  <a:t> semicircle;</a:t>
                </a:r>
                <a:r>
                  <a:rPr lang="en-US" baseline="0" dirty="0"/>
                  <a:t> 180°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oMath>
                </a14:m>
                <a:r>
                  <a:rPr lang="en-US" dirty="0"/>
                  <a:t> major</a:t>
                </a:r>
                <a:r>
                  <a:rPr lang="en-US" baseline="0" dirty="0"/>
                  <a:t> arc; </a:t>
                </a:r>
                <a14:m>
                  <m:oMath xmlns:m="http://schemas.openxmlformats.org/officeDocument/2006/math">
                    <m:r>
                      <a:rPr lang="en-US" b="0" i="1" baseline="0" smtClean="0">
                        <a:latin typeface="Cambria Math"/>
                      </a:rPr>
                      <m:t>𝑚</m:t>
                    </m:r>
                    <m:groupChr>
                      <m:groupChrPr>
                        <m:chr m:val="⏜"/>
                        <m:pos m:val="top"/>
                        <m:vertJc m:val="bot"/>
                        <m:ctrlPr>
                          <a:rPr lang="en-US" b="0" i="1" baseline="0" smtClean="0">
                            <a:latin typeface="Cambria Math" panose="02040503050406030204" pitchFamily="18" charset="0"/>
                          </a:rPr>
                        </m:ctrlPr>
                      </m:groupChrPr>
                      <m:e>
                        <m:r>
                          <a:rPr lang="en-US" b="0" i="1" baseline="0" smtClean="0">
                            <a:latin typeface="Cambria Math"/>
                          </a:rPr>
                          <m:t>𝑅𝑆</m:t>
                        </m:r>
                      </m:e>
                    </m:groupChr>
                    <m:r>
                      <a:rPr lang="en-US" b="0" i="1" baseline="0" smtClean="0">
                        <a:latin typeface="Cambria Math"/>
                      </a:rPr>
                      <m:t>=360°−80°−120°−60°=100°</m:t>
                    </m:r>
                  </m:oMath>
                </a14:m>
                <a:endParaRPr lang="en-US" b="0" baseline="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r>
                        <a:rPr lang="en-US" b="0" i="1" smtClean="0">
                          <a:latin typeface="Cambria Math"/>
                        </a:rPr>
                        <m:t>=60°+100°+80°=240°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⏜𝑇𝑄</a:t>
                </a:r>
                <a:r>
                  <a:rPr lang="en-US" dirty="0" smtClean="0"/>
                  <a:t> minor arc;</a:t>
                </a:r>
                <a:r>
                  <a:rPr lang="en-US" baseline="0" dirty="0" smtClean="0"/>
                  <a:t> 120°</a:t>
                </a:r>
              </a:p>
              <a:p>
                <a:r>
                  <a:rPr lang="en-US" b="0" i="0" smtClean="0">
                    <a:latin typeface="Cambria Math"/>
                  </a:rPr>
                  <a:t>⏜𝑇𝑄𝑅</a:t>
                </a:r>
                <a:r>
                  <a:rPr lang="en-US" dirty="0" smtClean="0"/>
                  <a:t> semicircle;</a:t>
                </a:r>
                <a:r>
                  <a:rPr lang="en-US" baseline="0" dirty="0" smtClean="0"/>
                  <a:t> 180°</a:t>
                </a:r>
              </a:p>
              <a:p>
                <a:r>
                  <a:rPr lang="en-US" b="0" i="0" smtClean="0">
                    <a:latin typeface="Cambria Math"/>
                  </a:rPr>
                  <a:t>⏜𝑄𝑅𝑇</a:t>
                </a:r>
                <a:r>
                  <a:rPr lang="en-US" dirty="0" smtClean="0"/>
                  <a:t> major</a:t>
                </a:r>
                <a:r>
                  <a:rPr lang="en-US" baseline="0" dirty="0" smtClean="0"/>
                  <a:t> arc; </a:t>
                </a:r>
                <a:r>
                  <a:rPr lang="en-US" b="0" i="0" baseline="0" smtClean="0">
                    <a:latin typeface="Cambria Math"/>
                  </a:rPr>
                  <a:t>𝑚⏜𝑅𝑆=360°−80°−120°−60°=100°</a:t>
                </a:r>
                <a:endParaRPr lang="en-US" b="0" baseline="0" dirty="0" smtClean="0"/>
              </a:p>
              <a:p>
                <a:r>
                  <a:rPr lang="en-US" b="0" i="0" smtClean="0">
                    <a:latin typeface="Cambria Math"/>
                  </a:rPr>
                  <a:t>𝑚⏜𝑄𝑅𝑇=60°+100°+80°=240°</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17</a:t>
            </a:fld>
            <a:endParaRPr lang="en-US"/>
          </a:p>
        </p:txBody>
      </p:sp>
    </p:spTree>
    <p:extLst>
      <p:ext uri="{BB962C8B-B14F-4D97-AF65-F5344CB8AC3E}">
        <p14:creationId xmlns:p14="http://schemas.microsoft.com/office/powerpoint/2010/main" val="189644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18</a:t>
            </a:fld>
            <a:endParaRPr lang="en-US"/>
          </a:p>
        </p:txBody>
      </p:sp>
    </p:spTree>
    <p:extLst>
      <p:ext uri="{BB962C8B-B14F-4D97-AF65-F5344CB8AC3E}">
        <p14:creationId xmlns:p14="http://schemas.microsoft.com/office/powerpoint/2010/main" val="196237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Yes; same radius and angle</a:t>
            </a:r>
          </a:p>
          <a:p>
            <a:endParaRPr lang="en-US" dirty="0"/>
          </a:p>
          <a:p>
            <a:r>
              <a:rPr lang="en-US" dirty="0"/>
              <a:t>No; different radius</a:t>
            </a:r>
          </a:p>
        </p:txBody>
      </p:sp>
      <p:sp>
        <p:nvSpPr>
          <p:cNvPr id="4" name="Slide Number Placeholder 3"/>
          <p:cNvSpPr>
            <a:spLocks noGrp="1"/>
          </p:cNvSpPr>
          <p:nvPr>
            <p:ph type="sldNum" sz="quarter" idx="10"/>
          </p:nvPr>
        </p:nvSpPr>
        <p:spPr/>
        <p:txBody>
          <a:bodyPr/>
          <a:lstStyle/>
          <a:p>
            <a:fld id="{624005D0-8AC0-43A5-9A63-736489823548}" type="slidenum">
              <a:rPr lang="en-US" smtClean="0"/>
              <a:t>19</a:t>
            </a:fld>
            <a:endParaRPr lang="en-US"/>
          </a:p>
        </p:txBody>
      </p:sp>
    </p:spTree>
    <p:extLst>
      <p:ext uri="{BB962C8B-B14F-4D97-AF65-F5344CB8AC3E}">
        <p14:creationId xmlns:p14="http://schemas.microsoft.com/office/powerpoint/2010/main" val="367239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451A41-1B4F-4036-A40A-96DD57F6A755}" type="slidenum">
              <a:rPr lang="en-US" smtClean="0"/>
              <a:t>2</a:t>
            </a:fld>
            <a:endParaRPr lang="en-US"/>
          </a:p>
        </p:txBody>
      </p:sp>
    </p:spTree>
    <p:extLst>
      <p:ext uri="{BB962C8B-B14F-4D97-AF65-F5344CB8AC3E}">
        <p14:creationId xmlns:p14="http://schemas.microsoft.com/office/powerpoint/2010/main" val="2040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20</a:t>
            </a:fld>
            <a:endParaRPr lang="en-US"/>
          </a:p>
        </p:txBody>
      </p:sp>
    </p:spTree>
    <p:extLst>
      <p:ext uri="{BB962C8B-B14F-4D97-AF65-F5344CB8AC3E}">
        <p14:creationId xmlns:p14="http://schemas.microsoft.com/office/powerpoint/2010/main" val="15246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21</a:t>
            </a:fld>
            <a:endParaRPr lang="en-US"/>
          </a:p>
        </p:txBody>
      </p:sp>
    </p:spTree>
    <p:extLst>
      <p:ext uri="{BB962C8B-B14F-4D97-AF65-F5344CB8AC3E}">
        <p14:creationId xmlns:p14="http://schemas.microsoft.com/office/powerpoint/2010/main" val="3073005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 (Congruent chords of congruent circles)</a:t>
            </a:r>
          </a:p>
        </p:txBody>
      </p:sp>
      <p:sp>
        <p:nvSpPr>
          <p:cNvPr id="4" name="Slide Number Placeholder 3"/>
          <p:cNvSpPr>
            <a:spLocks noGrp="1"/>
          </p:cNvSpPr>
          <p:nvPr>
            <p:ph type="sldNum" sz="quarter" idx="5"/>
          </p:nvPr>
        </p:nvSpPr>
        <p:spPr/>
        <p:txBody>
          <a:bodyPr/>
          <a:lstStyle/>
          <a:p>
            <a:fld id="{9871B9CB-5CC5-4E5D-A186-7E7032C2FDE9}" type="slidenum">
              <a:rPr lang="en-US" smtClean="0"/>
              <a:t>22</a:t>
            </a:fld>
            <a:endParaRPr lang="en-US"/>
          </a:p>
        </p:txBody>
      </p:sp>
    </p:spTree>
    <p:extLst>
      <p:ext uri="{BB962C8B-B14F-4D97-AF65-F5344CB8AC3E}">
        <p14:creationId xmlns:p14="http://schemas.microsoft.com/office/powerpoint/2010/main" val="464207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110°</a:t>
            </a:r>
          </a:p>
          <a:p>
            <a:endParaRPr lang="en-US" dirty="0"/>
          </a:p>
        </p:txBody>
      </p:sp>
      <p:sp>
        <p:nvSpPr>
          <p:cNvPr id="4" name="Slide Number Placeholder 3"/>
          <p:cNvSpPr>
            <a:spLocks noGrp="1"/>
          </p:cNvSpPr>
          <p:nvPr>
            <p:ph type="sldNum" sz="quarter" idx="10"/>
          </p:nvPr>
        </p:nvSpPr>
        <p:spPr/>
        <p:txBody>
          <a:bodyPr/>
          <a:lstStyle/>
          <a:p>
            <a:fld id="{624005D0-8AC0-43A5-9A63-736489823548}" type="slidenum">
              <a:rPr lang="en-US" smtClean="0"/>
              <a:t>23</a:t>
            </a:fld>
            <a:endParaRPr lang="en-US"/>
          </a:p>
        </p:txBody>
      </p:sp>
    </p:spTree>
    <p:extLst>
      <p:ext uri="{BB962C8B-B14F-4D97-AF65-F5344CB8AC3E}">
        <p14:creationId xmlns:p14="http://schemas.microsoft.com/office/powerpoint/2010/main" val="92338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24</a:t>
            </a:fld>
            <a:endParaRPr lang="en-US"/>
          </a:p>
        </p:txBody>
      </p:sp>
    </p:spTree>
    <p:extLst>
      <p:ext uri="{BB962C8B-B14F-4D97-AF65-F5344CB8AC3E}">
        <p14:creationId xmlns:p14="http://schemas.microsoft.com/office/powerpoint/2010/main" val="339595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9</m:t>
                      </m:r>
                      <m:r>
                        <a:rPr lang="en-US" b="0" i="1" smtClean="0">
                          <a:latin typeface="Cambria Math"/>
                        </a:rPr>
                        <m:t>𝑥</m:t>
                      </m:r>
                      <m:r>
                        <a:rPr lang="en-US" b="0" i="1" smtClean="0">
                          <a:latin typeface="Cambria Math"/>
                        </a:rPr>
                        <m:t>=80−</m:t>
                      </m:r>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10</m:t>
                      </m:r>
                      <m:r>
                        <a:rPr lang="en-US" b="0" i="1" smtClean="0">
                          <a:latin typeface="Cambria Math"/>
                        </a:rPr>
                        <m:t>𝑥</m:t>
                      </m:r>
                      <m:r>
                        <a:rPr lang="en-US" b="0" i="1" smtClean="0">
                          <a:latin typeface="Cambria Math"/>
                        </a:rPr>
                        <m:t>=80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𝐶𝐷</m:t>
                          </m:r>
                        </m:e>
                      </m:groupChr>
                      <m:r>
                        <a:rPr lang="en-US" b="0" i="1" smtClean="0">
                          <a:latin typeface="Cambria Math"/>
                        </a:rPr>
                        <m:t>=9</m:t>
                      </m:r>
                      <m:d>
                        <m:dPr>
                          <m:ctrlPr>
                            <a:rPr lang="en-US" b="0" i="1" smtClean="0">
                              <a:latin typeface="Cambria Math" panose="02040503050406030204" pitchFamily="18" charset="0"/>
                            </a:rPr>
                          </m:ctrlPr>
                        </m:dPr>
                        <m:e>
                          <m:r>
                            <a:rPr lang="en-US" b="0" i="1" smtClean="0">
                              <a:latin typeface="Cambria Math"/>
                            </a:rPr>
                            <m:t>8</m:t>
                          </m:r>
                        </m:e>
                      </m:d>
                      <m:r>
                        <a:rPr lang="en-US" b="0" i="1" smtClean="0">
                          <a:latin typeface="Cambria Math"/>
                        </a:rPr>
                        <m:t>=72°</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𝐶𝐸</m:t>
                          </m:r>
                        </m:e>
                      </m:groupCh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72°</m:t>
                          </m:r>
                        </m:e>
                      </m:d>
                      <m:r>
                        <a:rPr lang="en-US" b="0" i="1" smtClean="0">
                          <a:latin typeface="Cambria Math"/>
                        </a:rPr>
                        <m:t>=144°</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9𝑥=80−𝑥</a:t>
                </a:r>
                <a:endParaRPr lang="en-US" b="0" dirty="0" smtClean="0"/>
              </a:p>
              <a:p>
                <a:r>
                  <a:rPr lang="en-US" b="0" i="0" smtClean="0">
                    <a:latin typeface="Cambria Math"/>
                  </a:rPr>
                  <a:t>10𝑥=80</a:t>
                </a:r>
                <a:endParaRPr lang="en-US" b="0" dirty="0" smtClean="0"/>
              </a:p>
              <a:p>
                <a:r>
                  <a:rPr lang="en-US" b="0" i="0" smtClean="0">
                    <a:latin typeface="Cambria Math"/>
                  </a:rPr>
                  <a:t>𝑥=8</a:t>
                </a:r>
                <a:endParaRPr lang="en-US" b="0" dirty="0" smtClean="0"/>
              </a:p>
              <a:p>
                <a:r>
                  <a:rPr lang="en-US" b="0" i="0" smtClean="0">
                    <a:latin typeface="Cambria Math"/>
                  </a:rPr>
                  <a:t>𝑚⏜𝐶𝐷=9(8)=72°</a:t>
                </a:r>
                <a:endParaRPr lang="en-US" b="0" dirty="0" smtClean="0"/>
              </a:p>
              <a:p>
                <a:endParaRPr lang="en-US" dirty="0" smtClean="0"/>
              </a:p>
              <a:p>
                <a:r>
                  <a:rPr lang="en-US" b="0" i="0" smtClean="0">
                    <a:latin typeface="Cambria Math"/>
                  </a:rPr>
                  <a:t>𝑚⏜𝐶𝐸=2(72°)=144°</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25</a:t>
            </a:fld>
            <a:endParaRPr lang="en-US"/>
          </a:p>
        </p:txBody>
      </p:sp>
    </p:spTree>
    <p:extLst>
      <p:ext uri="{BB962C8B-B14F-4D97-AF65-F5344CB8AC3E}">
        <p14:creationId xmlns:p14="http://schemas.microsoft.com/office/powerpoint/2010/main" val="421572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26</a:t>
            </a:fld>
            <a:endParaRPr lang="en-US"/>
          </a:p>
        </p:txBody>
      </p:sp>
    </p:spTree>
    <p:extLst>
      <p:ext uri="{BB962C8B-B14F-4D97-AF65-F5344CB8AC3E}">
        <p14:creationId xmlns:p14="http://schemas.microsoft.com/office/powerpoint/2010/main" val="3100936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m:t>
                      </m:r>
                      <m:r>
                        <a:rPr lang="en-US" b="0" i="1" smtClean="0">
                          <a:latin typeface="Cambria Math"/>
                        </a:rPr>
                        <m:t>+1=</m:t>
                      </m:r>
                      <m:r>
                        <a:rPr lang="en-US" b="0" i="1" smtClean="0">
                          <a:latin typeface="Cambria Math"/>
                        </a:rPr>
                        <m:t>𝑥</m:t>
                      </m:r>
                      <m:r>
                        <a:rPr lang="en-US" b="0" i="1" smtClean="0">
                          <a:latin typeface="Cambria Math"/>
                        </a:rPr>
                        <m:t>+8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+1=8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3</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4𝑥+1=𝑥+8</a:t>
                </a:r>
                <a:endParaRPr lang="en-US" b="0" dirty="0" smtClean="0"/>
              </a:p>
              <a:p>
                <a:r>
                  <a:rPr lang="en-US" b="0" i="0" smtClean="0">
                    <a:latin typeface="Cambria Math"/>
                  </a:rPr>
                  <a:t>3𝑥+1=8</a:t>
                </a:r>
                <a:endParaRPr lang="en-US" b="0" dirty="0" smtClean="0"/>
              </a:p>
              <a:p>
                <a:r>
                  <a:rPr lang="en-US" b="0" i="0" smtClean="0">
                    <a:latin typeface="Cambria Math"/>
                  </a:rPr>
                  <a:t>3𝑥=7</a:t>
                </a:r>
                <a:endParaRPr lang="en-US" b="0" dirty="0" smtClean="0"/>
              </a:p>
              <a:p>
                <a:r>
                  <a:rPr lang="en-US" b="0" i="0" smtClean="0">
                    <a:latin typeface="Cambria Math"/>
                  </a:rPr>
                  <a:t>𝑥=7/3</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27</a:t>
            </a:fld>
            <a:endParaRPr lang="en-US"/>
          </a:p>
        </p:txBody>
      </p:sp>
    </p:spTree>
    <p:extLst>
      <p:ext uri="{BB962C8B-B14F-4D97-AF65-F5344CB8AC3E}">
        <p14:creationId xmlns:p14="http://schemas.microsoft.com/office/powerpoint/2010/main" val="198408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28</a:t>
            </a:fld>
            <a:endParaRPr lang="en-US"/>
          </a:p>
        </p:txBody>
      </p:sp>
    </p:spTree>
    <p:extLst>
      <p:ext uri="{BB962C8B-B14F-4D97-AF65-F5344CB8AC3E}">
        <p14:creationId xmlns:p14="http://schemas.microsoft.com/office/powerpoint/2010/main" val="2727640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29</a:t>
            </a:fld>
            <a:endParaRPr lang="en-US"/>
          </a:p>
        </p:txBody>
      </p:sp>
    </p:spTree>
    <p:extLst>
      <p:ext uri="{BB962C8B-B14F-4D97-AF65-F5344CB8AC3E}">
        <p14:creationId xmlns:p14="http://schemas.microsoft.com/office/powerpoint/2010/main" val="155144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3</a:t>
            </a:fld>
            <a:endParaRPr lang="en-US"/>
          </a:p>
        </p:txBody>
      </p:sp>
    </p:spTree>
    <p:extLst>
      <p:ext uri="{BB962C8B-B14F-4D97-AF65-F5344CB8AC3E}">
        <p14:creationId xmlns:p14="http://schemas.microsoft.com/office/powerpoint/2010/main" val="1908923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30</a:t>
            </a:fld>
            <a:endParaRPr lang="en-US"/>
          </a:p>
        </p:txBody>
      </p:sp>
    </p:spTree>
    <p:extLst>
      <p:ext uri="{BB962C8B-B14F-4D97-AF65-F5344CB8AC3E}">
        <p14:creationId xmlns:p14="http://schemas.microsoft.com/office/powerpoint/2010/main" val="354987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31</a:t>
            </a:fld>
            <a:endParaRPr lang="en-US"/>
          </a:p>
        </p:txBody>
      </p:sp>
    </p:spTree>
    <p:extLst>
      <p:ext uri="{BB962C8B-B14F-4D97-AF65-F5344CB8AC3E}">
        <p14:creationId xmlns:p14="http://schemas.microsoft.com/office/powerpoint/2010/main" val="91409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32</a:t>
            </a:fld>
            <a:endParaRPr lang="en-US"/>
          </a:p>
        </p:txBody>
      </p:sp>
    </p:spTree>
    <p:extLst>
      <p:ext uri="{BB962C8B-B14F-4D97-AF65-F5344CB8AC3E}">
        <p14:creationId xmlns:p14="http://schemas.microsoft.com/office/powerpoint/2010/main" val="2275477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1DDE2-F9BF-49E3-89A3-79CCACF3F45D}" type="slidenum">
              <a:rPr lang="en-US"/>
              <a:pPr/>
              <a:t>33</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p:txBody>
              <a:bodyPr/>
              <a:lstStyle/>
              <a:p>
                <a:pPr>
                  <a:buFont typeface="Wingdings" pitchFamily="2" charset="2"/>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90°=45°</m:t>
                      </m:r>
                    </m:oMath>
                  </m:oMathPara>
                </a14:m>
                <a:endParaRPr lang="en-US" b="0" dirty="0"/>
              </a:p>
              <a:p>
                <a:pPr>
                  <a:buFont typeface="Wingdings" pitchFamily="2" charset="2"/>
                  <a:buNone/>
                </a:pPr>
                <a:endParaRPr lang="en-US" dirty="0"/>
              </a:p>
              <a:p>
                <a:pPr>
                  <a:buFont typeface="Wingdings" pitchFamily="2" charset="2"/>
                  <a:buNone/>
                </a:pPr>
                <a14:m>
                  <m:oMathPara xmlns:m="http://schemas.openxmlformats.org/officeDocument/2006/math">
                    <m:oMathParaPr>
                      <m:jc m:val="centerGroup"/>
                    </m:oMathParaPr>
                    <m:oMath xmlns:m="http://schemas.openxmlformats.org/officeDocument/2006/math">
                      <m:r>
                        <a:rPr lang="en-US" b="0" i="1" smtClean="0">
                          <a:latin typeface="Cambria Math"/>
                        </a:rPr>
                        <m:t>72°</m:t>
                      </m:r>
                    </m:oMath>
                  </m:oMathPara>
                </a14:m>
                <a:endParaRPr lang="en-US" dirty="0"/>
              </a:p>
            </p:txBody>
          </p:sp>
        </mc:Choice>
        <mc:Fallback xmlns="">
          <p:sp>
            <p:nvSpPr>
              <p:cNvPr id="33795" name="Rectangle 3"/>
              <p:cNvSpPr>
                <a:spLocks noGrp="1" noChangeArrowheads="1"/>
              </p:cNvSpPr>
              <p:nvPr>
                <p:ph type="body" idx="1"/>
              </p:nvPr>
            </p:nvSpPr>
            <p:spPr/>
            <p:txBody>
              <a:bodyPr/>
              <a:lstStyle/>
              <a:p>
                <a:pPr>
                  <a:buFont typeface="Wingdings" pitchFamily="2" charset="2"/>
                  <a:buNone/>
                </a:pPr>
                <a:r>
                  <a:rPr lang="en-US" b="0" i="0" smtClean="0">
                    <a:latin typeface="Cambria Math"/>
                  </a:rPr>
                  <a:t>1/2 90°=45°</a:t>
                </a:r>
                <a:endParaRPr lang="en-US" b="0" dirty="0" smtClean="0"/>
              </a:p>
              <a:p>
                <a:pPr>
                  <a:buFont typeface="Wingdings" pitchFamily="2" charset="2"/>
                  <a:buNone/>
                </a:pPr>
                <a:endParaRPr lang="en-US" dirty="0" smtClean="0"/>
              </a:p>
              <a:p>
                <a:pPr>
                  <a:buFont typeface="Wingdings" pitchFamily="2" charset="2"/>
                  <a:buNone/>
                </a:pPr>
                <a:r>
                  <a:rPr lang="en-US" b="0" i="0" smtClean="0">
                    <a:latin typeface="Cambria Math"/>
                  </a:rPr>
                  <a:t>72°</a:t>
                </a:r>
                <a:endParaRPr lang="en-US" dirty="0"/>
              </a:p>
            </p:txBody>
          </p:sp>
        </mc:Fallback>
      </mc:AlternateContent>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=90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=18</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8</m:t>
                      </m:r>
                      <m:r>
                        <a:rPr lang="en-US" b="0" i="1" smtClean="0">
                          <a:latin typeface="Cambria Math"/>
                        </a:rPr>
                        <m:t>𝑥</m:t>
                      </m:r>
                      <m:r>
                        <a:rPr lang="en-US" b="0" i="1" smtClean="0">
                          <a:latin typeface="Cambria Math"/>
                        </a:rPr>
                        <m:t>+10</m:t>
                      </m:r>
                      <m:r>
                        <a:rPr lang="en-US" b="0" i="1" smtClean="0">
                          <a:latin typeface="Cambria Math"/>
                        </a:rPr>
                        <m:t>𝑥</m:t>
                      </m:r>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18</m:t>
                      </m:r>
                      <m:r>
                        <a:rPr lang="en-US" b="0" i="1" smtClean="0">
                          <a:latin typeface="Cambria Math"/>
                        </a:rPr>
                        <m:t>𝑥</m:t>
                      </m:r>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𝑐</m:t>
                          </m:r>
                          <m:r>
                            <a:rPr lang="en-US" b="0" i="1" smtClean="0">
                              <a:latin typeface="Cambria Math"/>
                            </a:rPr>
                            <m:t>−6</m:t>
                          </m:r>
                        </m:e>
                      </m:d>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−6=180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=186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=62</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𝑥+82°=180°</a:t>
                </a:r>
                <a:endParaRPr lang="en-US" b="0" dirty="0" smtClean="0"/>
              </a:p>
              <a:p>
                <a:r>
                  <a:rPr lang="en-US" b="0" i="0" smtClean="0">
                    <a:latin typeface="Cambria Math"/>
                  </a:rPr>
                  <a:t>𝑥=98°</a:t>
                </a:r>
                <a:endParaRPr lang="en-US" b="0" dirty="0" smtClean="0"/>
              </a:p>
              <a:p>
                <a:r>
                  <a:rPr lang="en-US" b="0" i="0" smtClean="0">
                    <a:latin typeface="Cambria Math"/>
                  </a:rPr>
                  <a:t>𝑦+68°=180°</a:t>
                </a:r>
                <a:endParaRPr lang="en-US" b="0" dirty="0" smtClean="0"/>
              </a:p>
              <a:p>
                <a:r>
                  <a:rPr lang="en-US" b="0" i="0" smtClean="0">
                    <a:latin typeface="Cambria Math"/>
                  </a:rPr>
                  <a:t>𝑦=112°</a:t>
                </a:r>
                <a:endParaRPr lang="en-US" b="0" dirty="0" smtClean="0"/>
              </a:p>
              <a:p>
                <a:endParaRPr lang="en-US" dirty="0" smtClean="0"/>
              </a:p>
              <a:p>
                <a:r>
                  <a:rPr lang="en-US" b="0" i="0" smtClean="0">
                    <a:latin typeface="Cambria Math"/>
                  </a:rPr>
                  <a:t>8𝑥+10𝑥=180</a:t>
                </a:r>
                <a:endParaRPr lang="en-US" b="0" dirty="0" smtClean="0"/>
              </a:p>
              <a:p>
                <a:r>
                  <a:rPr lang="en-US" b="0" i="0" smtClean="0">
                    <a:latin typeface="Cambria Math"/>
                  </a:rPr>
                  <a:t>18𝑥=180</a:t>
                </a:r>
                <a:endParaRPr lang="en-US" b="0" dirty="0" smtClean="0"/>
              </a:p>
              <a:p>
                <a:r>
                  <a:rPr lang="en-US" b="0" i="0" smtClean="0">
                    <a:latin typeface="Cambria Math"/>
                  </a:rPr>
                  <a:t>𝑥=10</a:t>
                </a:r>
                <a:endParaRPr lang="en-US" b="0" dirty="0" smtClean="0"/>
              </a:p>
              <a:p>
                <a:r>
                  <a:rPr lang="en-US" b="0" i="0" smtClean="0">
                    <a:latin typeface="Cambria Math"/>
                  </a:rPr>
                  <a:t>𝑐+(2𝑐−6)=180</a:t>
                </a:r>
                <a:endParaRPr lang="en-US" b="0" dirty="0" smtClean="0"/>
              </a:p>
              <a:p>
                <a:r>
                  <a:rPr lang="en-US" b="0" i="0" smtClean="0">
                    <a:latin typeface="Cambria Math"/>
                  </a:rPr>
                  <a:t>3𝑐−6=180</a:t>
                </a:r>
                <a:endParaRPr lang="en-US" b="0" dirty="0" smtClean="0"/>
              </a:p>
              <a:p>
                <a:r>
                  <a:rPr lang="en-US" b="0" i="0" smtClean="0">
                    <a:latin typeface="Cambria Math"/>
                  </a:rPr>
                  <a:t>3𝑐=186</a:t>
                </a:r>
                <a:endParaRPr lang="en-US" b="0" dirty="0" smtClean="0"/>
              </a:p>
              <a:p>
                <a:r>
                  <a:rPr lang="en-US" b="0" i="0" smtClean="0">
                    <a:latin typeface="Cambria Math"/>
                  </a:rPr>
                  <a:t>𝑐=62</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34</a:t>
            </a:fld>
            <a:endParaRPr lang="en-US"/>
          </a:p>
        </p:txBody>
      </p:sp>
    </p:spTree>
    <p:extLst>
      <p:ext uri="{BB962C8B-B14F-4D97-AF65-F5344CB8AC3E}">
        <p14:creationId xmlns:p14="http://schemas.microsoft.com/office/powerpoint/2010/main" val="1107475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35</a:t>
            </a:fld>
            <a:endParaRPr lang="en-US"/>
          </a:p>
        </p:txBody>
      </p:sp>
    </p:spTree>
    <p:extLst>
      <p:ext uri="{BB962C8B-B14F-4D97-AF65-F5344CB8AC3E}">
        <p14:creationId xmlns:p14="http://schemas.microsoft.com/office/powerpoint/2010/main" val="527711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C2E1F-4163-42D8-A553-26FE242BBCF1}" type="slidenum">
              <a:rPr lang="en-US"/>
              <a:pPr/>
              <a:t>36</a:t>
            </a:fld>
            <a:endParaRPr lang="en-US"/>
          </a:p>
        </p:txBody>
      </p:sp>
      <p:sp>
        <p:nvSpPr>
          <p:cNvPr id="45058"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5059"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r>
                        <m:rPr>
                          <m:sty m:val="p"/>
                        </m:rPr>
                        <a:rPr lang="en-US" b="0" i="0" smtClean="0">
                          <a:latin typeface="Cambria Math" panose="02040503050406030204" pitchFamily="18" charset="0"/>
                        </a:rPr>
                        <m:t>inscribed</m:t>
                      </m:r>
                      <m:r>
                        <a:rPr lang="en-US" b="0" i="0" smtClean="0">
                          <a:latin typeface="Cambria Math" panose="02040503050406030204" pitchFamily="18" charset="0"/>
                        </a:rPr>
                        <m:t> </m:t>
                      </m:r>
                      <m:r>
                        <m:rPr>
                          <m:sty m:val="p"/>
                        </m:rPr>
                        <a:rPr lang="en-US" b="0" i="0" smtClean="0">
                          <a:latin typeface="Cambria Math" panose="02040503050406030204" pitchFamily="18" charset="0"/>
                        </a:rPr>
                        <m:t>arc</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240°</m:t>
                          </m:r>
                        </m:e>
                      </m:d>
                      <m:r>
                        <a:rPr lang="en-US" b="0" i="1" smtClean="0">
                          <a:latin typeface="Cambria Math" panose="02040503050406030204" pitchFamily="18" charset="0"/>
                        </a:rPr>
                        <m:t>=120°</m:t>
                      </m:r>
                    </m:oMath>
                  </m:oMathPara>
                </a14:m>
                <a:endParaRPr lang="en-US" dirty="0"/>
              </a:p>
            </p:txBody>
          </p:sp>
        </mc:Choice>
        <mc:Fallback xmlns="">
          <p:sp>
            <p:nvSpPr>
              <p:cNvPr id="45059" name="Rectangle 3"/>
              <p:cNvSpPr>
                <a:spLocks noGrp="1" noChangeArrowheads="1"/>
              </p:cNvSpPr>
              <p:nvPr>
                <p:ph type="body" idx="1"/>
              </p:nvPr>
            </p:nvSpPr>
            <p:spPr/>
            <p:txBody>
              <a:bodyPr/>
              <a:lstStyle/>
              <a:p>
                <a:r>
                  <a:rPr lang="en-US" b="0" i="0">
                    <a:latin typeface="Cambria Math" panose="02040503050406030204" pitchFamily="18" charset="0"/>
                  </a:rPr>
                  <a:t>∠=1/2 inscribed arc</a:t>
                </a:r>
                <a:endParaRPr lang="en-US" b="0" dirty="0"/>
              </a:p>
              <a:p>
                <a:r>
                  <a:rPr lang="en-US" b="0" i="0">
                    <a:latin typeface="Cambria Math" panose="02040503050406030204" pitchFamily="18" charset="0"/>
                  </a:rPr>
                  <a:t>𝑚∠1=1/2 (240°)=120°</a:t>
                </a:r>
                <a:endParaRPr lang="en-US" dirty="0"/>
              </a:p>
            </p:txBody>
          </p:sp>
        </mc:Fallback>
      </mc:AlternateContent>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C6397-06B4-45E9-9E75-DB4CD65178B0}" type="slidenum">
              <a:rPr lang="en-US"/>
              <a:pPr/>
              <a:t>37</a:t>
            </a:fld>
            <a:endParaRPr lang="en-US"/>
          </a:p>
        </p:txBody>
      </p:sp>
      <p:sp>
        <p:nvSpPr>
          <p:cNvPr id="47106"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7107"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𝑎𝑟𝑐</m:t>
                          </m:r>
                          <m:r>
                            <a:rPr lang="en-US" b="0" i="1" dirty="0" smtClean="0">
                              <a:latin typeface="Cambria Math" panose="02040503050406030204" pitchFamily="18" charset="0"/>
                            </a:rPr>
                            <m:t>1+</m:t>
                          </m:r>
                          <m:r>
                            <a:rPr lang="en-US" b="0" i="1" dirty="0" smtClean="0">
                              <a:latin typeface="Cambria Math" panose="02040503050406030204" pitchFamily="18" charset="0"/>
                            </a:rPr>
                            <m:t>𝑎𝑟𝑐</m:t>
                          </m:r>
                          <m:r>
                            <a:rPr lang="en-US" b="0" i="1" dirty="0" smtClean="0">
                              <a:latin typeface="Cambria Math" panose="02040503050406030204" pitchFamily="18" charset="0"/>
                            </a:rPr>
                            <m:t>2</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𝑎𝑛𝑔𝑙𝑒</m:t>
                      </m:r>
                      <m:r>
                        <a:rPr lang="en-US" b="0" i="1" smtClean="0">
                          <a:latin typeface="Cambria Math" panose="02040503050406030204" pitchFamily="18" charset="0"/>
                        </a:rPr>
                        <m:t> </m:t>
                      </m:r>
                      <m:r>
                        <a:rPr lang="en-US" b="0" i="1" smtClean="0">
                          <a:latin typeface="Cambria Math" panose="02040503050406030204" pitchFamily="18" charset="0"/>
                        </a:rPr>
                        <m:t>𝑏𝑒𝑡𝑤𝑒𝑒𝑛</m:t>
                      </m:r>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=180°−94°=86°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86°=</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°+80°</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172°=</m:t>
                      </m:r>
                      <m:r>
                        <a:rPr lang="en-US" b="0" i="1" smtClean="0">
                          <a:latin typeface="Cambria Math" panose="02040503050406030204" pitchFamily="18" charset="0"/>
                        </a:rPr>
                        <m:t>𝑥</m:t>
                      </m:r>
                      <m:r>
                        <a:rPr lang="en-US" b="0" i="1" smtClean="0">
                          <a:latin typeface="Cambria Math" panose="02040503050406030204" pitchFamily="18" charset="0"/>
                        </a:rPr>
                        <m:t>+80°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=92°</m:t>
                      </m:r>
                    </m:oMath>
                  </m:oMathPara>
                </a14:m>
                <a:endParaRPr lang="en-US" dirty="0"/>
              </a:p>
            </p:txBody>
          </p:sp>
        </mc:Choice>
        <mc:Fallback xmlns="">
          <p:sp>
            <p:nvSpPr>
              <p:cNvPr id="47107" name="Rectangle 3"/>
              <p:cNvSpPr>
                <a:spLocks noGrp="1" noChangeArrowheads="1"/>
              </p:cNvSpPr>
              <p:nvPr>
                <p:ph type="body" idx="1"/>
              </p:nvPr>
            </p:nvSpPr>
            <p:spPr/>
            <p:txBody>
              <a:bodyPr/>
              <a:lstStyle/>
              <a:p>
                <a:r>
                  <a:rPr lang="en-US" b="0" i="0" dirty="0">
                    <a:latin typeface="Cambria Math" panose="02040503050406030204" pitchFamily="18" charset="0"/>
                  </a:rPr>
                  <a:t>∠=1/2 (𝑎𝑟𝑐1+𝑎𝑟𝑐2)</a:t>
                </a:r>
                <a:endParaRPr lang="en-US" b="0" dirty="0"/>
              </a:p>
              <a:p>
                <a:r>
                  <a:rPr lang="en-US" b="0" i="0">
                    <a:latin typeface="Cambria Math" panose="02040503050406030204" pitchFamily="18" charset="0"/>
                  </a:rPr>
                  <a:t>𝑎𝑛𝑔𝑙𝑒 𝑏𝑒𝑡𝑤𝑒𝑒𝑛 𝐽 𝑎𝑛𝑑 𝐾=180°−94°=86°</a:t>
                </a:r>
                <a:endParaRPr lang="en-US" b="0" dirty="0"/>
              </a:p>
              <a:p>
                <a:r>
                  <a:rPr lang="en-US" b="0" i="0">
                    <a:latin typeface="Cambria Math" panose="02040503050406030204" pitchFamily="18" charset="0"/>
                  </a:rPr>
                  <a:t>86°=1/2 (𝑥°+80°)</a:t>
                </a:r>
                <a:endParaRPr lang="en-US" b="0" dirty="0"/>
              </a:p>
              <a:p>
                <a:r>
                  <a:rPr lang="en-US" b="0" i="0">
                    <a:latin typeface="Cambria Math" panose="02040503050406030204" pitchFamily="18" charset="0"/>
                  </a:rPr>
                  <a:t>172°=𝑥+80°</a:t>
                </a:r>
                <a:endParaRPr lang="en-US" b="0" dirty="0"/>
              </a:p>
              <a:p>
                <a:r>
                  <a:rPr lang="en-US" b="0" i="0">
                    <a:latin typeface="Cambria Math" panose="02040503050406030204" pitchFamily="18" charset="0"/>
                  </a:rPr>
                  <a:t>𝑥=92°</a:t>
                </a:r>
                <a:endParaRPr lang="en-US" dirty="0"/>
              </a:p>
            </p:txBody>
          </p:sp>
        </mc:Fallback>
      </mc:AlternateContent>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164D-78CA-4F5F-B07F-85F5124B8BF9}" type="slidenum">
              <a:rPr lang="en-US"/>
              <a:pPr/>
              <a:t>38</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9155"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𝐹𝐺</m:t>
                              </m:r>
                            </m:e>
                          </m:groupChr>
                          <m:r>
                            <a:rPr lang="en-US" b="0" i="1" smtClean="0">
                              <a:latin typeface="Cambria Math"/>
                            </a:rPr>
                            <m:t>−</m:t>
                          </m:r>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𝐾𝐻</m:t>
                              </m:r>
                            </m:e>
                          </m:groupCh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°−44°</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60°=</m:t>
                      </m:r>
                      <m:r>
                        <a:rPr lang="en-US" b="0" i="1" smtClean="0">
                          <a:latin typeface="Cambria Math"/>
                        </a:rPr>
                        <m:t>𝑎</m:t>
                      </m:r>
                      <m:r>
                        <a:rPr lang="en-US" b="0" i="1" smtClean="0">
                          <a:latin typeface="Cambria Math"/>
                        </a:rPr>
                        <m:t>°−44°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=104</m:t>
                      </m:r>
                    </m:oMath>
                  </m:oMathPara>
                </a14:m>
                <a:endParaRPr lang="en-US" dirty="0"/>
              </a:p>
            </p:txBody>
          </p:sp>
        </mc:Choice>
        <mc:Fallback xmlns="">
          <p:sp>
            <p:nvSpPr>
              <p:cNvPr id="49155" name="Rectangle 3"/>
              <p:cNvSpPr>
                <a:spLocks noGrp="1" noChangeArrowheads="1"/>
              </p:cNvSpPr>
              <p:nvPr>
                <p:ph type="body" idx="1"/>
              </p:nvPr>
            </p:nvSpPr>
            <p:spPr/>
            <p:txBody>
              <a:bodyPr/>
              <a:lstStyle/>
              <a:p>
                <a:r>
                  <a:rPr lang="en-US" b="0" i="0" smtClean="0">
                    <a:latin typeface="Cambria Math"/>
                  </a:rPr>
                  <a:t>𝑚∠𝐽=1/2 (𝑚⏜𝐹𝐺−𝑚⏜𝐾𝐻 )</a:t>
                </a:r>
                <a:endParaRPr lang="en-US" b="0" dirty="0" smtClean="0"/>
              </a:p>
              <a:p>
                <a:r>
                  <a:rPr lang="en-US" b="0" i="0" smtClean="0">
                    <a:latin typeface="Cambria Math"/>
                  </a:rPr>
                  <a:t>30°=1/2 (𝑎°−44°)</a:t>
                </a:r>
                <a:endParaRPr lang="en-US" b="0" dirty="0" smtClean="0"/>
              </a:p>
              <a:p>
                <a:r>
                  <a:rPr lang="en-US" b="0" i="0" smtClean="0">
                    <a:latin typeface="Cambria Math"/>
                  </a:rPr>
                  <a:t>60°=𝑎°−44°</a:t>
                </a:r>
                <a:endParaRPr lang="en-US" b="0" dirty="0" smtClean="0"/>
              </a:p>
              <a:p>
                <a:r>
                  <a:rPr lang="en-US" b="0" i="0" smtClean="0">
                    <a:latin typeface="Cambria Math"/>
                  </a:rPr>
                  <a:t>𝑎=104</a:t>
                </a:r>
                <a:endParaRPr lang="en-US" dirty="0"/>
              </a:p>
            </p:txBody>
          </p:sp>
        </mc:Fallback>
      </mc:AlternateContent>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164D-78CA-4F5F-B07F-85F5124B8BF9}" type="slidenum">
              <a:rPr lang="en-US"/>
              <a:pPr/>
              <a:t>39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9155"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𝐴𝐵</m:t>
                          </m:r>
                        </m:e>
                      </m:groupCh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𝐴𝑂𝐵</m:t>
                      </m:r>
                      <m:r>
                        <a:rPr lang="en-US" b="0" i="1" smtClean="0">
                          <a:latin typeface="Cambria Math" panose="02040503050406030204" pitchFamily="18" charset="0"/>
                        </a:rPr>
                        <m:t>=</m:t>
                      </m:r>
                      <m:r>
                        <a:rPr lang="en-US" b="0" i="1" smtClean="0">
                          <a:latin typeface="Cambria Math" panose="02040503050406030204" pitchFamily="18" charset="0"/>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𝐴𝐵</m:t>
                          </m:r>
                        </m:e>
                      </m:groupChr>
                      <m:r>
                        <a:rPr lang="en-US" b="0" i="1" smtClean="0">
                          <a:latin typeface="Cambria Math" panose="02040503050406030204" pitchFamily="18" charset="0"/>
                        </a:rPr>
                        <m:t>=2</m:t>
                      </m:r>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𝐴𝐷𝐵</m:t>
                      </m:r>
                      <m:r>
                        <a:rPr lang="en-US" b="0" i="1" smtClean="0">
                          <a:latin typeface="Cambria Math" panose="02040503050406030204" pitchFamily="18" charset="0"/>
                        </a:rPr>
                        <m:t>=180°−</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𝐴𝑂𝐵</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42°=180°−2</m:t>
                      </m:r>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−138°=−2</m:t>
                      </m:r>
                      <m:r>
                        <a:rPr lang="en-US" b="0" i="1" smtClean="0">
                          <a:latin typeface="Cambria Math" panose="02040503050406030204" pitchFamily="18" charset="0"/>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69°=</m:t>
                      </m:r>
                      <m:r>
                        <a:rPr lang="en-US" b="0" i="1" smtClean="0">
                          <a:latin typeface="Cambria Math" panose="02040503050406030204" pitchFamily="18" charset="0"/>
                        </a:rPr>
                        <m:t>𝑥</m:t>
                      </m:r>
                    </m:oMath>
                  </m:oMathPara>
                </a14:m>
                <a:endParaRPr lang="en-US" dirty="0"/>
              </a:p>
            </p:txBody>
          </p:sp>
        </mc:Choice>
        <mc:Fallback xmlns="">
          <p:sp>
            <p:nvSpPr>
              <p:cNvPr id="49155" name="Rectangle 3"/>
              <p:cNvSpPr>
                <a:spLocks noGrp="1" noChangeArrowheads="1"/>
              </p:cNvSpPr>
              <p:nvPr>
                <p:ph type="body" idx="1"/>
              </p:nvPr>
            </p:nvSpPr>
            <p:spPr/>
            <p:txBody>
              <a:bodyPr/>
              <a:lstStyle/>
              <a:p>
                <a:r>
                  <a:rPr lang="en-US" b="0" i="0" smtClean="0">
                    <a:latin typeface="Cambria Math"/>
                  </a:rPr>
                  <a:t>𝑚∠𝐽=1/2 (𝑚⏜𝐹𝐺−𝑚⏜𝐾𝐻 )</a:t>
                </a:r>
                <a:endParaRPr lang="en-US" b="0" dirty="0" smtClean="0"/>
              </a:p>
              <a:p>
                <a:r>
                  <a:rPr lang="en-US" b="0" i="0" smtClean="0">
                    <a:latin typeface="Cambria Math"/>
                  </a:rPr>
                  <a:t>30°=1/2 (𝑎°−44°)</a:t>
                </a:r>
                <a:endParaRPr lang="en-US" b="0" dirty="0" smtClean="0"/>
              </a:p>
              <a:p>
                <a:r>
                  <a:rPr lang="en-US" b="0" i="0" smtClean="0">
                    <a:latin typeface="Cambria Math"/>
                  </a:rPr>
                  <a:t>60°=𝑎°−44°</a:t>
                </a:r>
                <a:endParaRPr lang="en-US" b="0" dirty="0" smtClean="0"/>
              </a:p>
              <a:p>
                <a:r>
                  <a:rPr lang="en-US" b="0" i="0" smtClean="0">
                    <a:latin typeface="Cambria Math"/>
                  </a:rPr>
                  <a:t>𝑎=104</a:t>
                </a:r>
                <a:endParaRPr lang="en-US" dirty="0"/>
              </a:p>
            </p:txBody>
          </p:sp>
        </mc:Fallback>
      </mc:AlternateContent>
    </p:spTree>
    <p:extLst>
      <p:ext uri="{BB962C8B-B14F-4D97-AF65-F5344CB8AC3E}">
        <p14:creationId xmlns:p14="http://schemas.microsoft.com/office/powerpoint/2010/main" val="341603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a:t>
            </a:fld>
            <a:endParaRPr lang="en-US"/>
          </a:p>
        </p:txBody>
      </p:sp>
    </p:spTree>
    <p:extLst>
      <p:ext uri="{BB962C8B-B14F-4D97-AF65-F5344CB8AC3E}">
        <p14:creationId xmlns:p14="http://schemas.microsoft.com/office/powerpoint/2010/main" val="1649495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40</a:t>
            </a:fld>
            <a:endParaRPr lang="en-US"/>
          </a:p>
        </p:txBody>
      </p:sp>
    </p:spTree>
    <p:extLst>
      <p:ext uri="{BB962C8B-B14F-4D97-AF65-F5344CB8AC3E}">
        <p14:creationId xmlns:p14="http://schemas.microsoft.com/office/powerpoint/2010/main" val="2994942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09BF0-F2C4-419D-B676-6A70DA7731C1}" type="slidenum">
              <a:rPr lang="en-US"/>
              <a:pPr/>
              <a:t>41</a:t>
            </a:fld>
            <a:endParaRPr lang="en-US"/>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a:t>The chord can be subdivided into 2 ft and 2ft since the vertical line is a diameter.  </a:t>
            </a:r>
            <a:r>
              <a:rPr lang="en-US" dirty="0"/>
              <a:t>To answer the question we need to know the theorems in the section.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2B5B3-6128-464C-8CFE-9C0076593CD5}" type="slidenum">
              <a:rPr lang="en-US"/>
              <a:pPr/>
              <a:t>42</a:t>
            </a:fld>
            <a:endParaRPr lang="en-US"/>
          </a:p>
        </p:txBody>
      </p:sp>
      <p:sp>
        <p:nvSpPr>
          <p:cNvPr id="5325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3251"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e>
                      </m:d>
                      <m:r>
                        <a:rPr lang="en-US" i="1" dirty="0" smtClean="0">
                          <a:latin typeface="Cambria Math" panose="02040503050406030204" pitchFamily="18" charset="0"/>
                        </a:rPr>
                        <m:t>=6</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a:latin typeface="Cambria Math" panose="02040503050406030204" pitchFamily="18" charset="0"/>
                        </a:rPr>
                        <m:t>𝑥</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4</m:t>
                          </m:r>
                        </m:num>
                        <m:den>
                          <m:r>
                            <a:rPr lang="en-US" i="1" dirty="0">
                              <a:latin typeface="Cambria Math" panose="02040503050406030204" pitchFamily="18" charset="0"/>
                            </a:rPr>
                            <m:t>6</m:t>
                          </m:r>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2</m:t>
                          </m:r>
                        </m:num>
                        <m:den>
                          <m:r>
                            <a:rPr lang="en-US" i="1" dirty="0">
                              <a:latin typeface="Cambria Math" panose="02040503050406030204" pitchFamily="18" charset="0"/>
                            </a:rPr>
                            <m:t>3</m:t>
                          </m:r>
                        </m:den>
                      </m:f>
                      <m:r>
                        <a:rPr lang="en-US" i="1" dirty="0">
                          <a:latin typeface="Cambria Math" panose="02040503050406030204" pitchFamily="18" charset="0"/>
                        </a:rPr>
                        <m:t> </m:t>
                      </m:r>
                      <m:r>
                        <a:rPr lang="en-US" i="1" dirty="0" err="1">
                          <a:latin typeface="Cambria Math" panose="02040503050406030204" pitchFamily="18" charset="0"/>
                        </a:rPr>
                        <m:t>𝑓𝑡</m:t>
                      </m:r>
                      <m:r>
                        <a:rPr lang="en-US" i="1" dirty="0">
                          <a:latin typeface="Cambria Math" panose="02040503050406030204" pitchFamily="18" charset="0"/>
                        </a:rPr>
                        <m:t> </m:t>
                      </m:r>
                    </m:oMath>
                  </m:oMathPara>
                </a14:m>
                <a:endParaRPr lang="en-US" dirty="0"/>
              </a:p>
              <a:p>
                <a:r>
                  <a:rPr lang="en-US" dirty="0"/>
                  <a:t>Not much room for his head </a:t>
                </a:r>
              </a:p>
              <a:p>
                <a:endParaRPr lang="en-US" dirty="0"/>
              </a:p>
            </p:txBody>
          </p:sp>
        </mc:Choice>
        <mc:Fallback xmlns="">
          <p:sp>
            <p:nvSpPr>
              <p:cNvPr id="53251" name="Rectangle 3"/>
              <p:cNvSpPr>
                <a:spLocks noGrp="1" noChangeArrowheads="1"/>
              </p:cNvSpPr>
              <p:nvPr>
                <p:ph type="body" idx="1"/>
              </p:nvPr>
            </p:nvSpPr>
            <p:spPr/>
            <p:txBody>
              <a:bodyPr/>
              <a:lstStyle/>
              <a:p>
                <a:r>
                  <a:rPr lang="en-US" i="0" dirty="0">
                    <a:latin typeface="Cambria Math" panose="02040503050406030204" pitchFamily="18" charset="0"/>
                  </a:rPr>
                  <a:t>2(2)=6𝑥 </a:t>
                </a:r>
                <a:r>
                  <a:rPr lang="en-US" i="0" dirty="0">
                    <a:latin typeface="Cambria Math" panose="02040503050406030204" pitchFamily="18" charset="0"/>
                    <a:sym typeface="Wingdings" pitchFamily="2" charset="2"/>
                  </a:rPr>
                  <a:t></a:t>
                </a:r>
                <a:r>
                  <a:rPr lang="en-US" i="0" dirty="0">
                    <a:latin typeface="Cambria Math" panose="02040503050406030204" pitchFamily="18" charset="0"/>
                  </a:rPr>
                  <a:t> 𝑥=4/6=2/3  </a:t>
                </a:r>
                <a:r>
                  <a:rPr lang="en-US" i="0" dirty="0" err="1">
                    <a:latin typeface="Cambria Math" panose="02040503050406030204" pitchFamily="18" charset="0"/>
                  </a:rPr>
                  <a:t>𝑓𝑡</a:t>
                </a:r>
                <a:r>
                  <a:rPr lang="en-US" i="0" dirty="0">
                    <a:latin typeface="Cambria Math" panose="02040503050406030204" pitchFamily="18" charset="0"/>
                  </a:rPr>
                  <a:t> </a:t>
                </a:r>
                <a:endParaRPr lang="en-US" dirty="0"/>
              </a:p>
              <a:p>
                <a:r>
                  <a:rPr lang="en-US" dirty="0"/>
                  <a:t>Not much room for his head </a:t>
                </a:r>
              </a:p>
              <a:p>
                <a:endParaRPr lang="en-US" dirty="0"/>
              </a:p>
            </p:txBody>
          </p:sp>
        </mc:Fallback>
      </mc:AlternateContent>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4EE9A-6D73-4592-BEBB-97F8BF3D344F}" type="slidenum">
              <a:rPr lang="en-US"/>
              <a:pPr/>
              <a:t>43</a:t>
            </a:fld>
            <a:endParaRPr lang="en-US"/>
          </a:p>
        </p:txBody>
      </p:sp>
      <p:sp>
        <p:nvSpPr>
          <p:cNvPr id="55298"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5299"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3</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+4</m:t>
                          </m:r>
                        </m:e>
                      </m:d>
                      <m:r>
                        <a:rPr lang="en-US" b="0" i="1" smtClean="0">
                          <a:latin typeface="Cambria Math" panose="02040503050406030204" pitchFamily="18" charset="0"/>
                        </a:rPr>
                        <m:t>4=36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+4=9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=5</m:t>
                      </m:r>
                    </m:oMath>
                  </m:oMathPara>
                </a14:m>
                <a:endParaRPr lang="en-US" dirty="0"/>
              </a:p>
            </p:txBody>
          </p:sp>
        </mc:Choice>
        <mc:Fallback xmlns="">
          <p:sp>
            <p:nvSpPr>
              <p:cNvPr id="55299" name="Rectangle 3"/>
              <p:cNvSpPr>
                <a:spLocks noGrp="1" noChangeArrowheads="1"/>
              </p:cNvSpPr>
              <p:nvPr>
                <p:ph type="body" idx="1"/>
              </p:nvPr>
            </p:nvSpPr>
            <p:spPr/>
            <p:txBody>
              <a:bodyPr/>
              <a:lstStyle/>
              <a:p>
                <a:r>
                  <a:rPr lang="en-US" b="0" i="0">
                    <a:latin typeface="Cambria Math" panose="02040503050406030204" pitchFamily="18" charset="0"/>
                  </a:rPr>
                  <a:t>(𝑥+4)4=(12)3</a:t>
                </a:r>
                <a:endParaRPr lang="en-US" b="0" dirty="0"/>
              </a:p>
              <a:p>
                <a:r>
                  <a:rPr lang="en-US" b="0" i="0">
                    <a:latin typeface="Cambria Math" panose="02040503050406030204" pitchFamily="18" charset="0"/>
                  </a:rPr>
                  <a:t>(𝑥+4)4=36</a:t>
                </a:r>
                <a:endParaRPr lang="en-US" b="0" dirty="0"/>
              </a:p>
              <a:p>
                <a:r>
                  <a:rPr lang="en-US" b="0" i="0">
                    <a:latin typeface="Cambria Math" panose="02040503050406030204" pitchFamily="18" charset="0"/>
                  </a:rPr>
                  <a:t>𝑥+4=9</a:t>
                </a:r>
                <a:endParaRPr lang="en-US" b="0" dirty="0"/>
              </a:p>
              <a:p>
                <a:r>
                  <a:rPr lang="en-US" b="0" i="0">
                    <a:latin typeface="Cambria Math" panose="02040503050406030204" pitchFamily="18" charset="0"/>
                  </a:rPr>
                  <a:t>𝑥=5</a:t>
                </a:r>
                <a:endParaRPr lang="en-US" dirty="0"/>
              </a:p>
            </p:txBody>
          </p:sp>
        </mc:Fallback>
      </mc:AlternateContent>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BAA04-BD0A-4E7E-90BD-9F2372791C4A}" type="slidenum">
              <a:rPr lang="en-US"/>
              <a:pPr/>
              <a:t>44</a:t>
            </a:fld>
            <a:endParaRPr lang="en-US"/>
          </a:p>
        </p:txBody>
      </p:sp>
      <p:sp>
        <p:nvSpPr>
          <p:cNvPr id="57346"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7347"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27</m:t>
                          </m:r>
                        </m:e>
                      </m:d>
                      <m:r>
                        <a:rPr lang="en-US" b="0" i="1" smtClean="0">
                          <a:latin typeface="Cambria Math" panose="02040503050406030204" pitchFamily="18" charset="0"/>
                        </a:rPr>
                        <m:t>12</m:t>
                      </m:r>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=324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=18</m:t>
                      </m:r>
                    </m:oMath>
                  </m:oMathPara>
                </a14:m>
                <a:endParaRPr lang="en-US" dirty="0"/>
              </a:p>
            </p:txBody>
          </p:sp>
        </mc:Choice>
        <mc:Fallback xmlns="">
          <p:sp>
            <p:nvSpPr>
              <p:cNvPr id="57347" name="Rectangle 3"/>
              <p:cNvSpPr>
                <a:spLocks noGrp="1" noChangeArrowheads="1"/>
              </p:cNvSpPr>
              <p:nvPr>
                <p:ph type="body" idx="1"/>
              </p:nvPr>
            </p:nvSpPr>
            <p:spPr/>
            <p:txBody>
              <a:bodyPr/>
              <a:lstStyle/>
              <a:p>
                <a:r>
                  <a:rPr lang="en-US" b="0" i="0">
                    <a:latin typeface="Cambria Math" panose="02040503050406030204" pitchFamily="18" charset="0"/>
                  </a:rPr>
                  <a:t>𝑥^2=(27)12</a:t>
                </a:r>
                <a:endParaRPr lang="en-US" b="0" dirty="0"/>
              </a:p>
              <a:p>
                <a:r>
                  <a:rPr lang="en-US" b="0" i="0">
                    <a:latin typeface="Cambria Math" panose="02040503050406030204" pitchFamily="18" charset="0"/>
                  </a:rPr>
                  <a:t>𝑥^2=324</a:t>
                </a:r>
                <a:endParaRPr lang="en-US" b="0" dirty="0"/>
              </a:p>
              <a:p>
                <a:r>
                  <a:rPr lang="en-US" b="0" i="0">
                    <a:latin typeface="Cambria Math" panose="02040503050406030204" pitchFamily="18" charset="0"/>
                  </a:rPr>
                  <a:t>𝑥=18</a:t>
                </a:r>
                <a:endParaRPr lang="en-US" dirty="0"/>
              </a:p>
            </p:txBody>
          </p:sp>
        </mc:Fallback>
      </mc:AlternateContent>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71B9CB-5CC5-4E5D-A186-7E7032C2FDE9}" type="slidenum">
              <a:rPr lang="en-US" smtClean="0"/>
              <a:t>45</a:t>
            </a:fld>
            <a:endParaRPr lang="en-US"/>
          </a:p>
        </p:txBody>
      </p:sp>
    </p:spTree>
    <p:extLst>
      <p:ext uri="{BB962C8B-B14F-4D97-AF65-F5344CB8AC3E}">
        <p14:creationId xmlns:p14="http://schemas.microsoft.com/office/powerpoint/2010/main" val="3693848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Center (-5, 4); </a:t>
                </a:r>
                <a:r>
                  <a:rPr lang="en-US" i="1" dirty="0"/>
                  <a:t>h</a:t>
                </a:r>
                <a:r>
                  <a:rPr lang="en-US" i="0" dirty="0"/>
                  <a:t> = -5; k = 4</a:t>
                </a:r>
              </a:p>
              <a:p>
                <a:r>
                  <a:rPr lang="en-US" i="0" dirty="0"/>
                  <a:t>Radius </a:t>
                </a:r>
                <a:r>
                  <a:rPr lang="en-US" i="1" dirty="0"/>
                  <a:t>r</a:t>
                </a:r>
                <a:r>
                  <a:rPr lang="en-US" i="0" dirty="0"/>
                  <a:t> = 4</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𝑘</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−4</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−4</m:t>
                              </m:r>
                            </m:e>
                          </m:d>
                        </m:e>
                        <m:sup>
                          <m:r>
                            <a:rPr lang="en-US" b="0" i="1" smtClean="0">
                              <a:latin typeface="Cambria Math" panose="02040503050406030204" pitchFamily="18" charset="0"/>
                            </a:rPr>
                            <m:t>2</m:t>
                          </m:r>
                        </m:sup>
                      </m:sSup>
                      <m:r>
                        <a:rPr lang="en-US" b="0" i="1" smtClean="0">
                          <a:latin typeface="Cambria Math" panose="02040503050406030204" pitchFamily="18" charset="0"/>
                        </a:rPr>
                        <m:t>=16</m:t>
                      </m:r>
                    </m:oMath>
                  </m:oMathPara>
                </a14:m>
                <a:endParaRPr lang="en-US" dirty="0"/>
              </a:p>
            </p:txBody>
          </p:sp>
        </mc:Choice>
        <mc:Fallback xmlns="">
          <p:sp>
            <p:nvSpPr>
              <p:cNvPr id="3" name="Notes Placeholder 2"/>
              <p:cNvSpPr>
                <a:spLocks noGrp="1"/>
              </p:cNvSpPr>
              <p:nvPr>
                <p:ph type="body" idx="1"/>
              </p:nvPr>
            </p:nvSpPr>
            <p:spPr/>
            <p:txBody>
              <a:bodyPr/>
              <a:lstStyle/>
              <a:p>
                <a:r>
                  <a:rPr lang="en-US" dirty="0"/>
                  <a:t>Center (-5, 4); </a:t>
                </a:r>
                <a:r>
                  <a:rPr lang="en-US" i="1" dirty="0"/>
                  <a:t>h</a:t>
                </a:r>
                <a:r>
                  <a:rPr lang="en-US" i="0" dirty="0"/>
                  <a:t> = -5; k = 4</a:t>
                </a:r>
              </a:p>
              <a:p>
                <a:r>
                  <a:rPr lang="en-US" i="0" dirty="0"/>
                  <a:t>Radius </a:t>
                </a:r>
                <a:r>
                  <a:rPr lang="en-US" i="1" dirty="0"/>
                  <a:t>r</a:t>
                </a:r>
                <a:r>
                  <a:rPr lang="en-US" i="0" dirty="0"/>
                  <a:t> = 4</a:t>
                </a:r>
              </a:p>
              <a:p>
                <a:r>
                  <a:rPr lang="en-US" b="0" i="0">
                    <a:latin typeface="Cambria Math" panose="02040503050406030204" pitchFamily="18" charset="0"/>
                  </a:rPr>
                  <a:t>(𝑥−ℎ)^2+(𝑦−𝑘)^2=𝑟^2</a:t>
                </a:r>
                <a:endParaRPr lang="en-US" b="0" dirty="0"/>
              </a:p>
              <a:p>
                <a:r>
                  <a:rPr lang="en-US" b="0" i="0">
                    <a:latin typeface="Cambria Math" panose="02040503050406030204" pitchFamily="18" charset="0"/>
                  </a:rPr>
                  <a:t>(𝑥−(−5))^2+(𝑦−4)^2=4^2</a:t>
                </a:r>
                <a:endParaRPr lang="en-US" b="0" dirty="0"/>
              </a:p>
              <a:p>
                <a:r>
                  <a:rPr lang="en-US" b="0" i="0">
                    <a:latin typeface="Cambria Math" panose="02040503050406030204" pitchFamily="18" charset="0"/>
                  </a:rPr>
                  <a:t>(𝑥+5)^2+(𝑦−4)^2=16</a:t>
                </a:r>
                <a:endParaRPr lang="en-US" dirty="0"/>
              </a:p>
            </p:txBody>
          </p:sp>
        </mc:Fallback>
      </mc:AlternateContent>
      <p:sp>
        <p:nvSpPr>
          <p:cNvPr id="4" name="Slide Number Placeholder 3"/>
          <p:cNvSpPr>
            <a:spLocks noGrp="1"/>
          </p:cNvSpPr>
          <p:nvPr>
            <p:ph type="sldNum" sz="quarter" idx="5"/>
          </p:nvPr>
        </p:nvSpPr>
        <p:spPr/>
        <p:txBody>
          <a:bodyPr/>
          <a:lstStyle/>
          <a:p>
            <a:fld id="{9871B9CB-5CC5-4E5D-A186-7E7032C2FDE9}" type="slidenum">
              <a:rPr lang="en-US" smtClean="0"/>
              <a:t>46</a:t>
            </a:fld>
            <a:endParaRPr lang="en-US"/>
          </a:p>
        </p:txBody>
      </p:sp>
    </p:spTree>
    <p:extLst>
      <p:ext uri="{BB962C8B-B14F-4D97-AF65-F5344CB8AC3E}">
        <p14:creationId xmlns:p14="http://schemas.microsoft.com/office/powerpoint/2010/main" val="2914539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e>
                      </m:ra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1−4</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4−1</m:t>
                                  </m:r>
                                </m:e>
                              </m:d>
                            </m:e>
                            <m:sup>
                              <m:r>
                                <a:rPr lang="en-US" b="0" i="1" smtClean="0">
                                  <a:latin typeface="Cambria Math" panose="02040503050406030204" pitchFamily="18" charset="0"/>
                                </a:rPr>
                                <m:t>2</m:t>
                              </m:r>
                            </m:sup>
                          </m:sSup>
                        </m:e>
                      </m:ra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18</m:t>
                          </m:r>
                        </m:e>
                      </m:rad>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𝑘</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−4</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d>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−4</m:t>
                              </m:r>
                            </m:e>
                          </m:d>
                        </m:e>
                        <m:sup>
                          <m:r>
                            <a:rPr lang="en-US" b="0" i="1" smtClean="0">
                              <a:latin typeface="Cambria Math" panose="02040503050406030204" pitchFamily="18" charset="0"/>
                            </a:rPr>
                            <m:t>2</m:t>
                          </m:r>
                        </m:sup>
                      </m:sSup>
                      <m:r>
                        <a:rPr lang="en-US" b="0" i="1" smtClean="0">
                          <a:latin typeface="Cambria Math" panose="02040503050406030204" pitchFamily="18" charset="0"/>
                        </a:rPr>
                        <m:t>=18</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𝑟=√((𝑥_2−𝑥_1 )^2+(𝑦_2−𝑦_1 )^2 )</a:t>
                </a:r>
                <a:endParaRPr lang="en-US" b="0" dirty="0"/>
              </a:p>
              <a:p>
                <a:r>
                  <a:rPr lang="en-US" b="0" i="0">
                    <a:latin typeface="Cambria Math" panose="02040503050406030204" pitchFamily="18" charset="0"/>
                  </a:rPr>
                  <a:t>𝑟=√((1−4)^2+(4−1)^2 )</a:t>
                </a:r>
                <a:endParaRPr lang="en-US" b="0" dirty="0"/>
              </a:p>
              <a:p>
                <a:r>
                  <a:rPr lang="en-US" b="0" i="0">
                    <a:latin typeface="Cambria Math" panose="02040503050406030204" pitchFamily="18" charset="0"/>
                  </a:rPr>
                  <a:t>𝑟=√18=3√2</a:t>
                </a:r>
                <a:endParaRPr lang="en-US" b="0" dirty="0"/>
              </a:p>
              <a:p>
                <a:r>
                  <a:rPr lang="en-US" b="0" i="0">
                    <a:latin typeface="Cambria Math" panose="02040503050406030204" pitchFamily="18" charset="0"/>
                  </a:rPr>
                  <a:t>(𝑥−ℎ)^2+(𝑦−𝑘)^2=𝑟^2</a:t>
                </a:r>
                <a:endParaRPr lang="en-US" b="0" dirty="0"/>
              </a:p>
              <a:p>
                <a:r>
                  <a:rPr lang="en-US" b="0" i="0">
                    <a:latin typeface="Cambria Math" panose="02040503050406030204" pitchFamily="18" charset="0"/>
                  </a:rPr>
                  <a:t>(𝑥−1)^2+(𝑦−4)^2=(3√2)^2</a:t>
                </a:r>
                <a:endParaRPr lang="en-US" b="0" dirty="0"/>
              </a:p>
              <a:p>
                <a:r>
                  <a:rPr lang="en-US" b="0" i="0">
                    <a:latin typeface="Cambria Math" panose="02040503050406030204" pitchFamily="18" charset="0"/>
                  </a:rPr>
                  <a:t>(𝑥−1)^2+(𝑦−4)^2=18</a:t>
                </a:r>
                <a:endParaRPr lang="en-US" dirty="0"/>
              </a:p>
            </p:txBody>
          </p:sp>
        </mc:Fallback>
      </mc:AlternateContent>
      <p:sp>
        <p:nvSpPr>
          <p:cNvPr id="4" name="Slide Number Placeholder 3"/>
          <p:cNvSpPr>
            <a:spLocks noGrp="1"/>
          </p:cNvSpPr>
          <p:nvPr>
            <p:ph type="sldNum" sz="quarter" idx="5"/>
          </p:nvPr>
        </p:nvSpPr>
        <p:spPr/>
        <p:txBody>
          <a:bodyPr/>
          <a:lstStyle/>
          <a:p>
            <a:fld id="{9871B9CB-5CC5-4E5D-A186-7E7032C2FDE9}" type="slidenum">
              <a:rPr lang="en-US" smtClean="0"/>
              <a:t>47</a:t>
            </a:fld>
            <a:endParaRPr lang="en-US"/>
          </a:p>
        </p:txBody>
      </p:sp>
    </p:spTree>
    <p:extLst>
      <p:ext uri="{BB962C8B-B14F-4D97-AF65-F5344CB8AC3E}">
        <p14:creationId xmlns:p14="http://schemas.microsoft.com/office/powerpoint/2010/main" val="1164420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(2, -1)</a:t>
            </a:r>
          </a:p>
          <a:p>
            <a:r>
              <a:rPr lang="en-US" dirty="0"/>
              <a:t>r</a:t>
            </a:r>
            <a:r>
              <a:rPr lang="en-US" baseline="30000" dirty="0"/>
              <a:t>2</a:t>
            </a:r>
            <a:r>
              <a:rPr lang="en-US" baseline="0" dirty="0"/>
              <a:t> = 4 </a:t>
            </a:r>
            <a:r>
              <a:rPr lang="en-US" baseline="0" dirty="0">
                <a:sym typeface="Wingdings" panose="05000000000000000000" pitchFamily="2" charset="2"/>
              </a:rPr>
              <a:t> r = 2</a:t>
            </a:r>
            <a:endParaRPr lang="en-US" dirty="0"/>
          </a:p>
        </p:txBody>
      </p:sp>
      <p:sp>
        <p:nvSpPr>
          <p:cNvPr id="4" name="Slide Number Placeholder 3"/>
          <p:cNvSpPr>
            <a:spLocks noGrp="1"/>
          </p:cNvSpPr>
          <p:nvPr>
            <p:ph type="sldNum" sz="quarter" idx="5"/>
          </p:nvPr>
        </p:nvSpPr>
        <p:spPr/>
        <p:txBody>
          <a:bodyPr/>
          <a:lstStyle/>
          <a:p>
            <a:fld id="{9871B9CB-5CC5-4E5D-A186-7E7032C2FDE9}" type="slidenum">
              <a:rPr lang="en-US" smtClean="0"/>
              <a:t>48</a:t>
            </a:fld>
            <a:endParaRPr lang="en-US"/>
          </a:p>
        </p:txBody>
      </p:sp>
    </p:spTree>
    <p:extLst>
      <p:ext uri="{BB962C8B-B14F-4D97-AF65-F5344CB8AC3E}">
        <p14:creationId xmlns:p14="http://schemas.microsoft.com/office/powerpoint/2010/main" val="370675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Center (0, 0)</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4−0</m:t>
                                  </m:r>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17</m:t>
                          </m:r>
                        </m:e>
                      </m:rad>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𝑘</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17</m:t>
                              </m:r>
                            </m:e>
                          </m:rad>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=17</m:t>
                      </m:r>
                    </m:oMath>
                  </m:oMathPara>
                </a14:m>
                <a:endParaRPr lang="en-US" b="0" dirty="0"/>
              </a:p>
              <a:p>
                <a:r>
                  <a:rPr lang="en-US" dirty="0"/>
                  <a:t>Try the point</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7</m:t>
                                  </m:r>
                                </m:e>
                              </m:rad>
                            </m:e>
                          </m:d>
                        </m:e>
                        <m:sup>
                          <m:r>
                            <a:rPr lang="en-US" b="0" i="1" smtClean="0">
                              <a:latin typeface="Cambria Math" panose="02040503050406030204" pitchFamily="18" charset="0"/>
                            </a:rPr>
                            <m:t>2</m:t>
                          </m:r>
                        </m:sup>
                      </m:sSup>
                      <m:r>
                        <a:rPr lang="en-US" b="0" i="1" smtClean="0">
                          <a:latin typeface="Cambria Math" panose="02040503050406030204" pitchFamily="18" charset="0"/>
                        </a:rPr>
                        <m:t>=17</m:t>
                      </m:r>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9+7=17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17</m:t>
                      </m:r>
                    </m:oMath>
                  </m:oMathPara>
                </a14:m>
                <a:endParaRPr lang="en-US" dirty="0"/>
              </a:p>
              <a:p>
                <a:r>
                  <a:rPr lang="en-US" dirty="0"/>
                  <a:t>The point is not on the circle</a:t>
                </a:r>
              </a:p>
            </p:txBody>
          </p:sp>
        </mc:Choice>
        <mc:Fallback xmlns="">
          <p:sp>
            <p:nvSpPr>
              <p:cNvPr id="3" name="Notes Placeholder 2"/>
              <p:cNvSpPr>
                <a:spLocks noGrp="1"/>
              </p:cNvSpPr>
              <p:nvPr>
                <p:ph type="body" idx="1"/>
              </p:nvPr>
            </p:nvSpPr>
            <p:spPr/>
            <p:txBody>
              <a:bodyPr/>
              <a:lstStyle/>
              <a:p>
                <a:r>
                  <a:rPr lang="en-US" dirty="0"/>
                  <a:t>Center (0, 0)</a:t>
                </a:r>
              </a:p>
              <a:p>
                <a:r>
                  <a:rPr lang="en-US" b="0" i="0">
                    <a:latin typeface="Cambria Math" panose="02040503050406030204" pitchFamily="18" charset="0"/>
                  </a:rPr>
                  <a:t>𝑟=√((1−0)^2+(4−0)^2 )=√17</a:t>
                </a:r>
                <a:endParaRPr lang="en-US" b="0" dirty="0"/>
              </a:p>
              <a:p>
                <a:r>
                  <a:rPr lang="en-US" b="0" i="0">
                    <a:latin typeface="Cambria Math" panose="02040503050406030204" pitchFamily="18" charset="0"/>
                  </a:rPr>
                  <a:t>(𝑥−ℎ)^2+(𝑦−𝑘)^2=𝑟^2</a:t>
                </a:r>
                <a:endParaRPr lang="en-US" b="0" dirty="0"/>
              </a:p>
              <a:p>
                <a:r>
                  <a:rPr lang="en-US" b="0" i="0">
                    <a:latin typeface="Cambria Math" panose="02040503050406030204" pitchFamily="18" charset="0"/>
                  </a:rPr>
                  <a:t>(𝑥−0)^2+(𝑦−0)^2=〖√17〗^2</a:t>
                </a:r>
                <a:endParaRPr lang="en-US" b="0" dirty="0"/>
              </a:p>
              <a:p>
                <a:r>
                  <a:rPr lang="en-US" b="0" i="0">
                    <a:latin typeface="Cambria Math" panose="02040503050406030204" pitchFamily="18" charset="0"/>
                  </a:rPr>
                  <a:t>𝑥^2+𝑦^2=17</a:t>
                </a:r>
                <a:endParaRPr lang="en-US" b="0" dirty="0"/>
              </a:p>
              <a:p>
                <a:r>
                  <a:rPr lang="en-US" dirty="0"/>
                  <a:t>Try the point</a:t>
                </a:r>
              </a:p>
              <a:p>
                <a:r>
                  <a:rPr lang="en-US" b="0" i="0">
                    <a:latin typeface="Cambria Math" panose="02040503050406030204" pitchFamily="18" charset="0"/>
                  </a:rPr>
                  <a:t>(3)^2+(√7)^2=17</a:t>
                </a:r>
                <a:endParaRPr lang="en-US" dirty="0"/>
              </a:p>
              <a:p>
                <a:r>
                  <a:rPr lang="en-US" b="0" i="0">
                    <a:latin typeface="Cambria Math" panose="02040503050406030204" pitchFamily="18" charset="0"/>
                  </a:rPr>
                  <a:t>9+7=17</a:t>
                </a:r>
                <a:endParaRPr lang="en-US" b="0" dirty="0"/>
              </a:p>
              <a:p>
                <a:r>
                  <a:rPr lang="en-US" b="0" i="0">
                    <a:latin typeface="Cambria Math" panose="02040503050406030204" pitchFamily="18" charset="0"/>
                  </a:rPr>
                  <a:t>16</a:t>
                </a:r>
                <a:r>
                  <a:rPr lang="en-US" b="0" i="0">
                    <a:latin typeface="Cambria Math" panose="02040503050406030204" pitchFamily="18" charset="0"/>
                    <a:ea typeface="Cambria Math" panose="02040503050406030204" pitchFamily="18" charset="0"/>
                  </a:rPr>
                  <a:t>≠</a:t>
                </a:r>
                <a:r>
                  <a:rPr lang="en-US" b="0" i="0">
                    <a:latin typeface="Cambria Math" panose="02040503050406030204" pitchFamily="18" charset="0"/>
                  </a:rPr>
                  <a:t>17</a:t>
                </a:r>
                <a:endParaRPr lang="en-US" dirty="0"/>
              </a:p>
              <a:p>
                <a:r>
                  <a:rPr lang="en-US" dirty="0"/>
                  <a:t>The point is not on the circle</a:t>
                </a:r>
              </a:p>
            </p:txBody>
          </p:sp>
        </mc:Fallback>
      </mc:AlternateContent>
      <p:sp>
        <p:nvSpPr>
          <p:cNvPr id="4" name="Slide Number Placeholder 3"/>
          <p:cNvSpPr>
            <a:spLocks noGrp="1"/>
          </p:cNvSpPr>
          <p:nvPr>
            <p:ph type="sldNum" sz="quarter" idx="5"/>
          </p:nvPr>
        </p:nvSpPr>
        <p:spPr/>
        <p:txBody>
          <a:bodyPr/>
          <a:lstStyle/>
          <a:p>
            <a:fld id="{9871B9CB-5CC5-4E5D-A186-7E7032C2FDE9}" type="slidenum">
              <a:rPr lang="en-US" smtClean="0"/>
              <a:t>49</a:t>
            </a:fld>
            <a:endParaRPr lang="en-US"/>
          </a:p>
        </p:txBody>
      </p:sp>
    </p:spTree>
    <p:extLst>
      <p:ext uri="{BB962C8B-B14F-4D97-AF65-F5344CB8AC3E}">
        <p14:creationId xmlns:p14="http://schemas.microsoft.com/office/powerpoint/2010/main" val="276287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F0342-D97C-4823-8594-9A3C3FA83E74}" type="slidenum">
              <a:rPr lang="en-US"/>
              <a:pPr/>
              <a:t>5</a:t>
            </a:fld>
            <a:endParaRPr lang="en-US"/>
          </a:p>
        </p:txBody>
      </p:sp>
      <p:sp>
        <p:nvSpPr>
          <p:cNvPr id="1331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Wingdings" pitchFamily="2" charset="2"/>
                        </a:rPr>
                        <m:t>𝑑</m:t>
                      </m:r>
                      <m:r>
                        <a:rPr lang="en-US" b="0" i="1" smtClean="0">
                          <a:latin typeface="Cambria Math" panose="02040503050406030204" pitchFamily="18" charset="0"/>
                          <a:sym typeface="Wingdings" pitchFamily="2" charset="2"/>
                        </a:rPr>
                        <m:t>=2</m:t>
                      </m:r>
                      <m:r>
                        <a:rPr lang="en-US" b="0" i="1" smtClean="0">
                          <a:latin typeface="Cambria Math" panose="02040503050406030204" pitchFamily="18" charset="0"/>
                          <a:sym typeface="Wingdings" pitchFamily="2" charset="2"/>
                        </a:rPr>
                        <m:t>𝑟</m:t>
                      </m:r>
                    </m:oMath>
                  </m:oMathPara>
                </a14:m>
                <a:endParaRPr lang="en-US" b="0" dirty="0">
                  <a:sym typeface="Wingdings" pitchFamily="2" charset="2"/>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Wingdings" pitchFamily="2" charset="2"/>
                        </a:rPr>
                        <m:t>16=2</m:t>
                      </m:r>
                      <m:r>
                        <a:rPr lang="en-US" b="0" i="1" smtClean="0">
                          <a:latin typeface="Cambria Math" panose="02040503050406030204" pitchFamily="18" charset="0"/>
                          <a:sym typeface="Wingdings" pitchFamily="2" charset="2"/>
                        </a:rPr>
                        <m:t>𝑟</m:t>
                      </m:r>
                    </m:oMath>
                  </m:oMathPara>
                </a14:m>
                <a:endParaRPr lang="en-US" b="0" dirty="0">
                  <a:sym typeface="Wingdings" pitchFamily="2" charset="2"/>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sym typeface="Wingdings" pitchFamily="2" charset="2"/>
                        </a:rPr>
                        <m:t>8=</m:t>
                      </m:r>
                      <m:r>
                        <a:rPr lang="en-US" b="0" i="1" smtClean="0">
                          <a:latin typeface="Cambria Math" panose="02040503050406030204" pitchFamily="18" charset="0"/>
                          <a:sym typeface="Wingdings" pitchFamily="2" charset="2"/>
                        </a:rPr>
                        <m:t>𝑟</m:t>
                      </m:r>
                    </m:oMath>
                  </m:oMathPara>
                </a14:m>
                <a:endParaRPr lang="en-US" dirty="0">
                  <a:sym typeface="Wingdings" pitchFamily="2" charset="2"/>
                </a:endParaRPr>
              </a:p>
            </p:txBody>
          </p:sp>
        </mc:Choice>
        <mc:Fallback xmlns="">
          <p:sp>
            <p:nvSpPr>
              <p:cNvPr id="13315" name="Rectangle 3"/>
              <p:cNvSpPr>
                <a:spLocks noGrp="1" noChangeArrowheads="1"/>
              </p:cNvSpPr>
              <p:nvPr>
                <p:ph type="body" idx="1"/>
              </p:nvPr>
            </p:nvSpPr>
            <p:spPr/>
            <p:txBody>
              <a:bodyPr/>
              <a:lstStyle/>
              <a:p>
                <a:r>
                  <a:rPr lang="en-US" b="0" i="0">
                    <a:latin typeface="Cambria Math" panose="02040503050406030204" pitchFamily="18" charset="0"/>
                    <a:sym typeface="Wingdings" pitchFamily="2" charset="2"/>
                  </a:rPr>
                  <a:t>𝑑=2𝑟</a:t>
                </a:r>
                <a:endParaRPr lang="en-US" b="0" dirty="0">
                  <a:sym typeface="Wingdings" pitchFamily="2" charset="2"/>
                </a:endParaRPr>
              </a:p>
              <a:p>
                <a:r>
                  <a:rPr lang="en-US" b="0" i="0">
                    <a:latin typeface="Cambria Math" panose="02040503050406030204" pitchFamily="18" charset="0"/>
                    <a:sym typeface="Wingdings" pitchFamily="2" charset="2"/>
                  </a:rPr>
                  <a:t>16=2𝑟</a:t>
                </a:r>
                <a:endParaRPr lang="en-US" b="0" dirty="0">
                  <a:sym typeface="Wingdings" pitchFamily="2" charset="2"/>
                </a:endParaRPr>
              </a:p>
              <a:p>
                <a:r>
                  <a:rPr lang="en-US" b="0" i="0">
                    <a:latin typeface="Cambria Math" panose="02040503050406030204" pitchFamily="18" charset="0"/>
                    <a:sym typeface="Wingdings" pitchFamily="2" charset="2"/>
                  </a:rPr>
                  <a:t>8=𝑟</a:t>
                </a:r>
                <a:endParaRPr lang="en-US" dirty="0">
                  <a:sym typeface="Wingdings" pitchFamily="2" charset="2"/>
                </a:endParaRP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6</a:t>
            </a:fld>
            <a:endParaRPr lang="en-US"/>
          </a:p>
        </p:txBody>
      </p:sp>
    </p:spTree>
    <p:extLst>
      <p:ext uri="{BB962C8B-B14F-4D97-AF65-F5344CB8AC3E}">
        <p14:creationId xmlns:p14="http://schemas.microsoft.com/office/powerpoint/2010/main" val="31380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Chord</a:t>
                </a:r>
              </a:p>
              <a:p>
                <a:endParaRPr lang="en-US" dirty="0"/>
              </a:p>
              <a:p>
                <a:r>
                  <a:rPr lang="en-US" dirty="0"/>
                  <a:t>Radius</a:t>
                </a:r>
              </a:p>
              <a:p>
                <a:endParaRPr lang="en-US" dirty="0"/>
              </a:p>
              <a:p>
                <a:r>
                  <a:rPr lang="en-US" dirty="0"/>
                  <a:t>Tangent: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𝐷𝐸</m:t>
                        </m:r>
                      </m:e>
                    </m:acc>
                  </m:oMath>
                </a14:m>
                <a:endParaRPr lang="en-US" b="0" dirty="0"/>
              </a:p>
              <a:p>
                <a:r>
                  <a:rPr lang="en-US" dirty="0"/>
                  <a:t>Secant:</a:t>
                </a:r>
                <a:r>
                  <a:rPr lang="en-US" baseline="0" dirty="0"/>
                  <a:t> </a:t>
                </a:r>
                <a14:m>
                  <m:oMath xmlns:m="http://schemas.openxmlformats.org/officeDocument/2006/math">
                    <m:acc>
                      <m:accPr>
                        <m:chr m:val="⃡"/>
                        <m:ctrlPr>
                          <a:rPr lang="en-US" b="0" i="1" baseline="0" smtClean="0">
                            <a:latin typeface="Cambria Math" panose="02040503050406030204" pitchFamily="18" charset="0"/>
                          </a:rPr>
                        </m:ctrlPr>
                      </m:accPr>
                      <m:e>
                        <m:r>
                          <a:rPr lang="en-US" b="0" i="1" baseline="0" smtClean="0">
                            <a:latin typeface="Cambria Math"/>
                          </a:rPr>
                          <m:t>𝐴𝐺</m:t>
                        </m:r>
                      </m:e>
                    </m:acc>
                  </m:oMath>
                </a14:m>
                <a:endParaRPr lang="en-US" dirty="0"/>
              </a:p>
            </p:txBody>
          </p:sp>
        </mc:Choice>
        <mc:Fallback xmlns="">
          <p:sp>
            <p:nvSpPr>
              <p:cNvPr id="3" name="Notes Placeholder 2"/>
              <p:cNvSpPr>
                <a:spLocks noGrp="1"/>
              </p:cNvSpPr>
              <p:nvPr>
                <p:ph type="body" idx="1"/>
              </p:nvPr>
            </p:nvSpPr>
            <p:spPr/>
            <p:txBody>
              <a:bodyPr/>
              <a:lstStyle/>
              <a:p>
                <a:r>
                  <a:rPr lang="en-US" dirty="0" smtClean="0"/>
                  <a:t>Chord</a:t>
                </a:r>
              </a:p>
              <a:p>
                <a:endParaRPr lang="en-US" dirty="0" smtClean="0"/>
              </a:p>
              <a:p>
                <a:r>
                  <a:rPr lang="en-US" dirty="0" smtClean="0"/>
                  <a:t>Radius</a:t>
                </a:r>
              </a:p>
              <a:p>
                <a:endParaRPr lang="en-US" dirty="0" smtClean="0"/>
              </a:p>
              <a:p>
                <a:r>
                  <a:rPr lang="en-US" dirty="0" smtClean="0"/>
                  <a:t>Tangent: </a:t>
                </a:r>
                <a:r>
                  <a:rPr lang="en-US" b="0" i="0" smtClean="0">
                    <a:latin typeface="Cambria Math"/>
                  </a:rPr>
                  <a:t>(𝐷𝐸) ⃡</a:t>
                </a:r>
                <a:endParaRPr lang="en-US" b="0" dirty="0" smtClean="0"/>
              </a:p>
              <a:p>
                <a:r>
                  <a:rPr lang="en-US" dirty="0" smtClean="0"/>
                  <a:t>Secant:</a:t>
                </a:r>
                <a:r>
                  <a:rPr lang="en-US" baseline="0" dirty="0" smtClean="0"/>
                  <a:t> </a:t>
                </a:r>
                <a:r>
                  <a:rPr lang="en-US" b="0" i="0" baseline="0" smtClean="0">
                    <a:latin typeface="Cambria Math"/>
                  </a:rPr>
                  <a:t>(𝐴𝐺) ⃡</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7</a:t>
            </a:fld>
            <a:endParaRPr lang="en-US"/>
          </a:p>
        </p:txBody>
      </p:sp>
    </p:spTree>
    <p:extLst>
      <p:ext uri="{BB962C8B-B14F-4D97-AF65-F5344CB8AC3E}">
        <p14:creationId xmlns:p14="http://schemas.microsoft.com/office/powerpoint/2010/main" val="256967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8</a:t>
            </a:fld>
            <a:endParaRPr lang="en-US"/>
          </a:p>
        </p:txBody>
      </p:sp>
    </p:spTree>
    <p:extLst>
      <p:ext uri="{BB962C8B-B14F-4D97-AF65-F5344CB8AC3E}">
        <p14:creationId xmlns:p14="http://schemas.microsoft.com/office/powerpoint/2010/main" val="76570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a:t>
            </a:r>
          </a:p>
          <a:p>
            <a:endParaRPr lang="en-US" dirty="0"/>
          </a:p>
          <a:p>
            <a:r>
              <a:rPr lang="en-US" dirty="0"/>
              <a:t>1</a:t>
            </a:r>
          </a:p>
          <a:p>
            <a:endParaRPr lang="en-US" dirty="0"/>
          </a:p>
          <a:p>
            <a:r>
              <a:rPr lang="en-US" dirty="0"/>
              <a:t>none</a:t>
            </a:r>
          </a:p>
        </p:txBody>
      </p:sp>
      <p:sp>
        <p:nvSpPr>
          <p:cNvPr id="4" name="Slide Number Placeholder 3"/>
          <p:cNvSpPr>
            <a:spLocks noGrp="1"/>
          </p:cNvSpPr>
          <p:nvPr>
            <p:ph type="sldNum" sz="quarter" idx="10"/>
          </p:nvPr>
        </p:nvSpPr>
        <p:spPr/>
        <p:txBody>
          <a:bodyPr/>
          <a:lstStyle/>
          <a:p>
            <a:fld id="{624005D0-8AC0-43A5-9A63-736489823548}" type="slidenum">
              <a:rPr lang="en-US" smtClean="0"/>
              <a:t>9</a:t>
            </a:fld>
            <a:endParaRPr lang="en-US"/>
          </a:p>
        </p:txBody>
      </p:sp>
    </p:spTree>
    <p:extLst>
      <p:ext uri="{BB962C8B-B14F-4D97-AF65-F5344CB8AC3E}">
        <p14:creationId xmlns:p14="http://schemas.microsoft.com/office/powerpoint/2010/main" val="1633627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2830-8072-4188-932E-2AE268C2450D}"/>
              </a:ext>
            </a:extLst>
          </p:cNvPr>
          <p:cNvSpPr>
            <a:spLocks noGrp="1"/>
          </p:cNvSpPr>
          <p:nvPr>
            <p:ph type="ctrTitle"/>
          </p:nvPr>
        </p:nvSpPr>
        <p:spPr>
          <a:xfrm>
            <a:off x="1524000" y="1122363"/>
            <a:ext cx="9144000" cy="2387600"/>
          </a:xfrm>
        </p:spPr>
        <p:txBody>
          <a:bodyPr anchor="b">
            <a:scene3d>
              <a:camera prst="orthographicFront"/>
              <a:lightRig rig="threePt" dir="t"/>
            </a:scene3d>
            <a:sp3d extrusionH="57150">
              <a:bevelT w="38100" h="38100"/>
            </a:sp3d>
          </a:bodyPr>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9298CEE-1539-41BD-B942-F19774095315}"/>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842A68-EF22-4F67-92D4-BA96491BD85F}"/>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E6A09DE8-1590-4C12-9AA3-1A36D035C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E0A5C-0959-4C31-975F-D2FA70C8803C}"/>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105095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BAE2-BF64-44AD-9E96-D222850BD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15D283-DFE6-42C5-8ECF-DE3BB824FA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4C3A-32BE-4516-A97E-0815B4514778}"/>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5F80DCB3-EA35-4173-8938-753FC4889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02722-C44A-40E5-A87A-572338074AD8}"/>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211443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0BA0F-06CF-4114-BA8D-4C87D4D290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FD6D8-C02B-49F4-88DC-12D436E531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A7B6B-B0DB-4FC8-A3F5-372657B24C7D}"/>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4B1441B5-61BF-49E4-B5EC-B0ED90AB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8C724-FE65-4083-A431-74B726CA1FE7}"/>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395992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A6B5-815C-4E48-9294-D215A6016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5C165-3558-43BC-B500-2D353AD7B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866BE-8EFF-4752-A427-4AB2205DE72C}"/>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4E428FA8-5CDA-4E7F-92FE-38463D5B7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56326-1426-47B7-891A-ED118EC4B576}"/>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293145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BA5B-AFFD-4F55-B362-8C5C5454331A}"/>
              </a:ext>
            </a:extLst>
          </p:cNvPr>
          <p:cNvSpPr>
            <a:spLocks noGrp="1"/>
          </p:cNvSpPr>
          <p:nvPr>
            <p:ph type="title"/>
          </p:nvPr>
        </p:nvSpPr>
        <p:spPr>
          <a:xfrm>
            <a:off x="831850" y="3236913"/>
            <a:ext cx="10515600" cy="2852737"/>
          </a:xfrm>
        </p:spPr>
        <p:txBody>
          <a:bodyPr anchor="b">
            <a:scene3d>
              <a:camera prst="orthographicFront"/>
              <a:lightRig rig="threePt" dir="t"/>
            </a:scene3d>
            <a:sp3d extrusionH="57150">
              <a:bevelT w="38100" h="38100"/>
            </a:sp3d>
          </a:bodyPr>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8365A48-B3FD-4616-A5E7-C14D2114A438}"/>
              </a:ext>
            </a:extLst>
          </p:cNvPr>
          <p:cNvSpPr>
            <a:spLocks noGrp="1"/>
          </p:cNvSpPr>
          <p:nvPr>
            <p:ph type="body" idx="1"/>
          </p:nvPr>
        </p:nvSpPr>
        <p:spPr>
          <a:xfrm>
            <a:off x="838200" y="255588"/>
            <a:ext cx="10515600" cy="285273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CA4FB2-3DFE-43F2-8BB2-76CB58A83503}"/>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D1461A66-EF76-4913-9D21-5C33F11BE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D8F3F-11DC-4B15-9A39-183E62DF3CF9}"/>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109643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7A59-C47F-4DFE-9AF2-19FF91F7F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E9F6C-2872-44C4-8E4F-5DBBD01EF384}"/>
              </a:ext>
            </a:extLst>
          </p:cNvPr>
          <p:cNvSpPr>
            <a:spLocks noGrp="1"/>
          </p:cNvSpPr>
          <p:nvPr>
            <p:ph sz="half" idx="1"/>
          </p:nvPr>
        </p:nvSpPr>
        <p:spPr>
          <a:xfrm>
            <a:off x="0" y="1323972"/>
            <a:ext cx="6019800" cy="51689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D2AAD5C-FF1A-4444-B765-E18415C0E23F}"/>
              </a:ext>
            </a:extLst>
          </p:cNvPr>
          <p:cNvSpPr>
            <a:spLocks noGrp="1"/>
          </p:cNvSpPr>
          <p:nvPr>
            <p:ph sz="half" idx="2"/>
          </p:nvPr>
        </p:nvSpPr>
        <p:spPr>
          <a:xfrm>
            <a:off x="6172200" y="1323972"/>
            <a:ext cx="6019800" cy="51689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172CE74-BD4A-40F3-A306-372A8E8BFD0D}"/>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6" name="Footer Placeholder 5">
            <a:extLst>
              <a:ext uri="{FF2B5EF4-FFF2-40B4-BE49-F238E27FC236}">
                <a16:creationId xmlns:a16="http://schemas.microsoft.com/office/drawing/2014/main" id="{DF32E8C5-6AE8-49FE-974C-A8BD80480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1DE9F-AA9A-4473-B82E-EDAF9EB742DE}"/>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357580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C3E2-786B-4B9F-9838-1764C2C6BF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6CE9D7-DDFC-4F1C-A721-38928243B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8A5494-9F40-448C-BA20-D5A90AB0C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2F65A-9FE1-46FB-BC98-507953FBE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EBC36B-666D-4818-9677-06D20A4259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6723B-49F8-43A6-8CCC-94BEBA72D0AE}"/>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8" name="Footer Placeholder 7">
            <a:extLst>
              <a:ext uri="{FF2B5EF4-FFF2-40B4-BE49-F238E27FC236}">
                <a16:creationId xmlns:a16="http://schemas.microsoft.com/office/drawing/2014/main" id="{77352ACF-917A-4B7F-AC85-2C11907474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28A97-BCCF-4ABE-B160-C159186D48AC}"/>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265701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2FED-550A-46F0-A7F2-6FDA2C2A0F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A848D-2F19-4D95-B683-A532AEF2F4A8}"/>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4" name="Footer Placeholder 3">
            <a:extLst>
              <a:ext uri="{FF2B5EF4-FFF2-40B4-BE49-F238E27FC236}">
                <a16:creationId xmlns:a16="http://schemas.microsoft.com/office/drawing/2014/main" id="{8CF83026-A7D5-4FBD-BA25-225525497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51F79D-3EAF-4EDA-97D7-4A31957BEB01}"/>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146655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0F711-CAFE-47ED-A2D6-1A5E4C9970AC}"/>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3" name="Footer Placeholder 2">
            <a:extLst>
              <a:ext uri="{FF2B5EF4-FFF2-40B4-BE49-F238E27FC236}">
                <a16:creationId xmlns:a16="http://schemas.microsoft.com/office/drawing/2014/main" id="{C49A02E4-E177-456B-8EDC-ECE4CC5B86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7B27F0-92E1-4F17-A98A-89D57BF7E6A8}"/>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397657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1DFF-9C4B-4B19-8891-5B3E8C462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256A2-226A-44C3-ADE2-E36C37E9D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8A714-B2FB-41D8-96B8-69188C2D5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CBEF8E-A200-4C30-A82A-FFBD331ACE0A}"/>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6" name="Footer Placeholder 5">
            <a:extLst>
              <a:ext uri="{FF2B5EF4-FFF2-40B4-BE49-F238E27FC236}">
                <a16:creationId xmlns:a16="http://schemas.microsoft.com/office/drawing/2014/main" id="{3913E3F2-A1DD-4402-9A29-0CEE2B0A4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A59E7-B4BE-4BE8-A6AA-EEBA85E98095}"/>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118861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124A-3F82-420A-B1F1-4A0883F4D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1F211-C422-43A8-9A71-C0AC66FBC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120367-0523-4398-837A-EDBAF93B6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E37335-8992-4DCF-ACF5-C0A955F94828}"/>
              </a:ext>
            </a:extLst>
          </p:cNvPr>
          <p:cNvSpPr>
            <a:spLocks noGrp="1"/>
          </p:cNvSpPr>
          <p:nvPr>
            <p:ph type="dt" sz="half" idx="10"/>
          </p:nvPr>
        </p:nvSpPr>
        <p:spPr/>
        <p:txBody>
          <a:bodyPr/>
          <a:lstStyle/>
          <a:p>
            <a:fld id="{542B1862-E188-4D90-AF04-844E537C097D}" type="datetimeFigureOut">
              <a:rPr lang="en-US" smtClean="0"/>
              <a:t>3/14/2024</a:t>
            </a:fld>
            <a:endParaRPr lang="en-US"/>
          </a:p>
        </p:txBody>
      </p:sp>
      <p:sp>
        <p:nvSpPr>
          <p:cNvPr id="6" name="Footer Placeholder 5">
            <a:extLst>
              <a:ext uri="{FF2B5EF4-FFF2-40B4-BE49-F238E27FC236}">
                <a16:creationId xmlns:a16="http://schemas.microsoft.com/office/drawing/2014/main" id="{0DAE5B58-2B27-4693-9E7A-8D0529098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4BCB3-8628-4866-AE7F-9F354075D264}"/>
              </a:ext>
            </a:extLst>
          </p:cNvPr>
          <p:cNvSpPr>
            <a:spLocks noGrp="1"/>
          </p:cNvSpPr>
          <p:nvPr>
            <p:ph type="sldNum" sz="quarter" idx="12"/>
          </p:nvPr>
        </p:nvSpPr>
        <p:spPr/>
        <p:txBody>
          <a:bodyPr/>
          <a:lstStyle/>
          <a:p>
            <a:fld id="{F6323C99-2045-4AFE-89B7-B0796DA53ADA}" type="slidenum">
              <a:rPr lang="en-US" smtClean="0"/>
              <a:t>‹#›</a:t>
            </a:fld>
            <a:endParaRPr lang="en-US"/>
          </a:p>
        </p:txBody>
      </p:sp>
    </p:spTree>
    <p:extLst>
      <p:ext uri="{BB962C8B-B14F-4D97-AF65-F5344CB8AC3E}">
        <p14:creationId xmlns:p14="http://schemas.microsoft.com/office/powerpoint/2010/main" val="17676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9AFF8-0C86-4438-9928-F9DF96553C87}"/>
              </a:ext>
            </a:extLst>
          </p:cNvPr>
          <p:cNvSpPr>
            <a:spLocks noGrp="1"/>
          </p:cNvSpPr>
          <p:nvPr>
            <p:ph type="title"/>
          </p:nvPr>
        </p:nvSpPr>
        <p:spPr>
          <a:xfrm>
            <a:off x="0" y="-1590"/>
            <a:ext cx="12192000" cy="1325563"/>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a:t>Click to edit Master title style</a:t>
            </a:r>
          </a:p>
        </p:txBody>
      </p:sp>
      <p:sp>
        <p:nvSpPr>
          <p:cNvPr id="3" name="Text Placeholder 2">
            <a:extLst>
              <a:ext uri="{FF2B5EF4-FFF2-40B4-BE49-F238E27FC236}">
                <a16:creationId xmlns:a16="http://schemas.microsoft.com/office/drawing/2014/main" id="{53D1F001-0BD4-49BB-B5BB-02975E8BCD7F}"/>
              </a:ext>
            </a:extLst>
          </p:cNvPr>
          <p:cNvSpPr>
            <a:spLocks noGrp="1"/>
          </p:cNvSpPr>
          <p:nvPr>
            <p:ph type="body" idx="1"/>
          </p:nvPr>
        </p:nvSpPr>
        <p:spPr>
          <a:xfrm>
            <a:off x="0" y="1325562"/>
            <a:ext cx="12192000" cy="51673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434915-17ED-4F4F-9ED1-0E18A72FC662}"/>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B1862-E188-4D90-AF04-844E537C097D}" type="datetimeFigureOut">
              <a:rPr lang="en-US" smtClean="0"/>
              <a:t>3/14/2024</a:t>
            </a:fld>
            <a:endParaRPr lang="en-US"/>
          </a:p>
        </p:txBody>
      </p:sp>
      <p:sp>
        <p:nvSpPr>
          <p:cNvPr id="5" name="Footer Placeholder 4">
            <a:extLst>
              <a:ext uri="{FF2B5EF4-FFF2-40B4-BE49-F238E27FC236}">
                <a16:creationId xmlns:a16="http://schemas.microsoft.com/office/drawing/2014/main" id="{A3E13272-E994-4D5B-8C46-AECF1EBE0DEE}"/>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500E52-E6D8-421E-A08E-A03E4EEE695A}"/>
              </a:ext>
            </a:extLst>
          </p:cNvPr>
          <p:cNvSpPr>
            <a:spLocks noGrp="1"/>
          </p:cNvSpPr>
          <p:nvPr>
            <p:ph type="sldNum" sz="quarter" idx="4"/>
          </p:nvPr>
        </p:nvSpPr>
        <p:spPr>
          <a:xfrm>
            <a:off x="9448800" y="64944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23C99-2045-4AFE-89B7-B0796DA53ADA}" type="slidenum">
              <a:rPr lang="en-US" smtClean="0"/>
              <a:t>‹#›</a:t>
            </a:fld>
            <a:endParaRPr lang="en-US"/>
          </a:p>
        </p:txBody>
      </p:sp>
    </p:spTree>
    <p:extLst>
      <p:ext uri="{BB962C8B-B14F-4D97-AF65-F5344CB8AC3E}">
        <p14:creationId xmlns:p14="http://schemas.microsoft.com/office/powerpoint/2010/main" val="22669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wmf"/></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10A2-2879-4F71-AE20-A38A17D1C289}"/>
              </a:ext>
            </a:extLst>
          </p:cNvPr>
          <p:cNvSpPr>
            <a:spLocks noGrp="1"/>
          </p:cNvSpPr>
          <p:nvPr>
            <p:ph type="ctrTitle"/>
          </p:nvPr>
        </p:nvSpPr>
        <p:spPr/>
        <p:txBody>
          <a:bodyPr/>
          <a:lstStyle/>
          <a:p>
            <a:r>
              <a:rPr lang="en-US" dirty="0"/>
              <a:t>Circles</a:t>
            </a:r>
          </a:p>
        </p:txBody>
      </p:sp>
      <p:sp>
        <p:nvSpPr>
          <p:cNvPr id="3" name="Subtitle 2">
            <a:extLst>
              <a:ext uri="{FF2B5EF4-FFF2-40B4-BE49-F238E27FC236}">
                <a16:creationId xmlns:a16="http://schemas.microsoft.com/office/drawing/2014/main" id="{70ED3E07-2379-4BD6-A750-D4C15F3A5B8F}"/>
              </a:ext>
            </a:extLst>
          </p:cNvPr>
          <p:cNvSpPr>
            <a:spLocks noGrp="1"/>
          </p:cNvSpPr>
          <p:nvPr>
            <p:ph type="subTitle" idx="1"/>
          </p:nvPr>
        </p:nvSpPr>
        <p:spPr/>
        <p:txBody>
          <a:bodyPr/>
          <a:lstStyle/>
          <a:p>
            <a:r>
              <a:rPr lang="en-US" dirty="0"/>
              <a:t>Geometry</a:t>
            </a:r>
          </a:p>
          <a:p>
            <a:r>
              <a:rPr lang="en-US" dirty="0"/>
              <a:t>Chapter 10</a:t>
            </a:r>
          </a:p>
        </p:txBody>
      </p:sp>
    </p:spTree>
    <p:extLst>
      <p:ext uri="{BB962C8B-B14F-4D97-AF65-F5344CB8AC3E}">
        <p14:creationId xmlns:p14="http://schemas.microsoft.com/office/powerpoint/2010/main" val="185364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p:sp>
        <p:nvSpPr>
          <p:cNvPr id="4" name="Rectangle 3"/>
          <p:cNvSpPr/>
          <p:nvPr/>
        </p:nvSpPr>
        <p:spPr bwMode="auto">
          <a:xfrm>
            <a:off x="1828800" y="1638299"/>
            <a:ext cx="10363200" cy="68579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3200" dirty="0">
                <a:solidFill>
                  <a:schemeClr val="bg1"/>
                </a:solidFill>
                <a:latin typeface="Verdana" pitchFamily="34" charset="0"/>
              </a:rPr>
              <a:t>Tangent lines are perpendicular to radius.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4" y="2324101"/>
            <a:ext cx="2343149"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828800" y="4419600"/>
            <a:ext cx="10363200" cy="127362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3200" dirty="0">
                <a:solidFill>
                  <a:schemeClr val="bg1"/>
                </a:solidFill>
                <a:latin typeface="Verdana" pitchFamily="34" charset="0"/>
              </a:rPr>
              <a:t>Tangent segments from the same point are congruent.</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23200" y="2324099"/>
            <a:ext cx="3041259" cy="209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additive="base">
                                        <p:cTn id="10" dur="500" fill="hold"/>
                                        <p:tgtEl>
                                          <p:spTgt spid="6146"/>
                                        </p:tgtEl>
                                        <p:attrNameLst>
                                          <p:attrName>ppt_x</p:attrName>
                                        </p:attrNameLst>
                                      </p:cBhvr>
                                      <p:tavLst>
                                        <p:tav tm="0">
                                          <p:val>
                                            <p:strVal val="#ppt_x"/>
                                          </p:val>
                                        </p:tav>
                                        <p:tav tm="100000">
                                          <p:val>
                                            <p:strVal val="#ppt_x"/>
                                          </p:val>
                                        </p:tav>
                                      </p:tavLst>
                                    </p:anim>
                                    <p:anim calcmode="lin" valueType="num">
                                      <p:cBhvr additive="base">
                                        <p:cTn id="1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plus(in)">
                                      <p:cBhvr>
                                        <p:cTn id="19"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Is </a:t>
                </a:r>
                <a14:m>
                  <m:oMath xmlns:m="http://schemas.openxmlformats.org/officeDocument/2006/math">
                    <m:bar>
                      <m:barPr>
                        <m:pos m:val="top"/>
                        <m:ctrlPr>
                          <a:rPr lang="en-US" i="1">
                            <a:latin typeface="Cambria Math" panose="02040503050406030204" pitchFamily="18" charset="0"/>
                          </a:rPr>
                        </m:ctrlPr>
                      </m:barPr>
                      <m:e>
                        <m:r>
                          <a:rPr lang="en-US">
                            <a:latin typeface="Cambria Math" panose="02040503050406030204" pitchFamily="18" charset="0"/>
                          </a:rPr>
                          <m:t>𝐷𝐸</m:t>
                        </m:r>
                      </m:e>
                    </m:bar>
                  </m:oMath>
                </a14:m>
                <a:r>
                  <a:rPr lang="en-US" dirty="0"/>
                  <a:t> tangent to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𝐶</m:t>
                    </m:r>
                  </m:oMath>
                </a14:m>
                <a:r>
                  <a:rPr lang="en-US" dirty="0"/>
                  <a:t>?</a:t>
                </a:r>
              </a:p>
              <a:p>
                <a:endParaRPr lang="en-US" dirty="0"/>
              </a:p>
              <a:p>
                <a:endParaRPr lang="en-US" dirty="0"/>
              </a:p>
              <a:p>
                <a:endParaRPr lang="en-US" dirty="0"/>
              </a:p>
              <a:p>
                <a:endParaRPr lang="en-US" dirty="0"/>
              </a:p>
              <a:p>
                <a14:m>
                  <m:oMath xmlns:m="http://schemas.openxmlformats.org/officeDocument/2006/math">
                    <m:bar>
                      <m:barPr>
                        <m:pos m:val="top"/>
                        <m:ctrlPr>
                          <a:rPr lang="en-US" i="1">
                            <a:latin typeface="Cambria Math" panose="02040503050406030204" pitchFamily="18" charset="0"/>
                          </a:rPr>
                        </m:ctrlPr>
                      </m:barPr>
                      <m:e>
                        <m:r>
                          <a:rPr lang="en-US">
                            <a:latin typeface="Cambria Math" panose="02040503050406030204" pitchFamily="18" charset="0"/>
                          </a:rPr>
                          <m:t>𝑆𝑇</m:t>
                        </m:r>
                      </m:e>
                    </m:bar>
                  </m:oMath>
                </a14:m>
                <a:r>
                  <a:rPr lang="en-US" dirty="0"/>
                  <a:t> is a tangent to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𝑄</m:t>
                    </m:r>
                  </m:oMath>
                </a14:m>
                <a:r>
                  <a:rPr lang="en-US" dirty="0"/>
                  <a:t>.  Find the value of </a:t>
                </a:r>
                <a:r>
                  <a:rPr lang="en-US" i="1" dirty="0"/>
                  <a:t>r</a:t>
                </a:r>
                <a:r>
                  <a:rPr lang="en-US" dirty="0"/>
                  <a:t>.</a:t>
                </a:r>
              </a:p>
              <a:p>
                <a:endParaRPr lang="en-US" dirty="0"/>
              </a:p>
              <a:p>
                <a:endParaRPr lang="en-US" dirty="0"/>
              </a:p>
              <a:p>
                <a:endParaRPr lang="en-US" dirty="0"/>
              </a:p>
              <a:p>
                <a:r>
                  <a:rPr lang="en-US" dirty="0"/>
                  <a:t>Try #16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1179" b="-3184"/>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26402" y="1600200"/>
            <a:ext cx="2946399" cy="207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16800" y="4241801"/>
            <a:ext cx="4165600" cy="237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par>
                                <p:cTn id="20" presetID="45" presetClass="entr" presetSubtype="0" fill="hold" nodeType="with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2000"/>
                                        <p:tgtEl>
                                          <p:spTgt spid="7171"/>
                                        </p:tgtEl>
                                      </p:cBhvr>
                                    </p:animEffect>
                                    <p:anim calcmode="lin" valueType="num">
                                      <p:cBhvr>
                                        <p:cTn id="23" dur="2000" fill="hold"/>
                                        <p:tgtEl>
                                          <p:spTgt spid="7171"/>
                                        </p:tgtEl>
                                        <p:attrNameLst>
                                          <p:attrName>ppt_w</p:attrName>
                                        </p:attrNameLst>
                                      </p:cBhvr>
                                      <p:tavLst>
                                        <p:tav tm="0" fmla="#ppt_w*sin(2.5*pi*$)">
                                          <p:val>
                                            <p:fltVal val="0"/>
                                          </p:val>
                                        </p:tav>
                                        <p:tav tm="100000">
                                          <p:val>
                                            <p:fltVal val="1"/>
                                          </p:val>
                                        </p:tav>
                                      </p:tavLst>
                                    </p:anim>
                                    <p:anim calcmode="lin" valueType="num">
                                      <p:cBhvr>
                                        <p:cTn id="24"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p:sp>
        <p:nvSpPr>
          <p:cNvPr id="3" name="Content Placeholder 2"/>
          <p:cNvSpPr>
            <a:spLocks noGrp="1"/>
          </p:cNvSpPr>
          <p:nvPr>
            <p:ph idx="1"/>
          </p:nvPr>
        </p:nvSpPr>
        <p:spPr/>
        <p:txBody>
          <a:bodyPr/>
          <a:lstStyle/>
          <a:p>
            <a:r>
              <a:rPr lang="en-US" dirty="0"/>
              <a:t>Find the value of </a:t>
            </a:r>
            <a:r>
              <a:rPr lang="en-US" i="1" dirty="0"/>
              <a:t>x</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#24</a:t>
            </a:r>
          </a:p>
          <a:p>
            <a:endParaRPr lang="en-US" dirty="0"/>
          </a:p>
          <a:p>
            <a:endParaRPr lang="en-US" dirty="0"/>
          </a:p>
          <a:p>
            <a:endParaRPr lang="en-US" dirty="0"/>
          </a:p>
          <a:p>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3600" y="1701801"/>
            <a:ext cx="4815809" cy="309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wipe(left)">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BBAE-3FFE-4F02-B601-B4E2933DCB13}"/>
              </a:ext>
            </a:extLst>
          </p:cNvPr>
          <p:cNvSpPr>
            <a:spLocks noGrp="1"/>
          </p:cNvSpPr>
          <p:nvPr>
            <p:ph type="title"/>
          </p:nvPr>
        </p:nvSpPr>
        <p:spPr/>
        <p:txBody>
          <a:bodyPr/>
          <a:lstStyle/>
          <a:p>
            <a:r>
              <a:rPr lang="en-US" dirty="0"/>
              <a:t>10.2 Finding Arc Measures</a:t>
            </a:r>
          </a:p>
        </p:txBody>
      </p:sp>
      <p:sp>
        <p:nvSpPr>
          <p:cNvPr id="3" name="Text Placeholder 2">
            <a:extLst>
              <a:ext uri="{FF2B5EF4-FFF2-40B4-BE49-F238E27FC236}">
                <a16:creationId xmlns:a16="http://schemas.microsoft.com/office/drawing/2014/main" id="{02A3463D-463C-4A5E-9F05-BE63C91799A4}"/>
              </a:ext>
            </a:extLst>
          </p:cNvPr>
          <p:cNvSpPr>
            <a:spLocks noGrp="1"/>
          </p:cNvSpPr>
          <p:nvPr>
            <p:ph type="body" idx="1"/>
          </p:nvPr>
        </p:nvSpPr>
        <p:spPr/>
        <p:txBody>
          <a:bodyPr/>
          <a:lstStyle/>
          <a:p>
            <a:r>
              <a:rPr lang="en-US" dirty="0"/>
              <a:t>After this lesson…</a:t>
            </a:r>
          </a:p>
          <a:p>
            <a:r>
              <a:rPr lang="en-US" dirty="0"/>
              <a:t>• I can find arc measures.</a:t>
            </a:r>
          </a:p>
          <a:p>
            <a:r>
              <a:rPr lang="en-US" dirty="0"/>
              <a:t>• I can identify congruent arcs.</a:t>
            </a:r>
          </a:p>
        </p:txBody>
      </p:sp>
    </p:spTree>
    <p:extLst>
      <p:ext uri="{BB962C8B-B14F-4D97-AF65-F5344CB8AC3E}">
        <p14:creationId xmlns:p14="http://schemas.microsoft.com/office/powerpoint/2010/main" val="75450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10.2 Finding Arc Measures</a:t>
            </a:r>
          </a:p>
        </p:txBody>
      </p:sp>
      <p:sp>
        <p:nvSpPr>
          <p:cNvPr id="16387" name="Rectangle 3"/>
          <p:cNvSpPr>
            <a:spLocks noGrp="1" noChangeArrowheads="1"/>
          </p:cNvSpPr>
          <p:nvPr>
            <p:ph type="body" idx="1"/>
          </p:nvPr>
        </p:nvSpPr>
        <p:spPr/>
        <p:txBody>
          <a:bodyPr/>
          <a:lstStyle/>
          <a:p>
            <a:r>
              <a:rPr lang="en-US" dirty="0"/>
              <a:t>How do you cut a pizza into eight equal pieces?  </a:t>
            </a:r>
          </a:p>
          <a:p>
            <a:pPr lvl="1"/>
            <a:r>
              <a:rPr lang="en-US" dirty="0"/>
              <a:t>You cut in half, half, and half</a:t>
            </a:r>
          </a:p>
          <a:p>
            <a:endParaRPr lang="en-US" dirty="0"/>
          </a:p>
          <a:p>
            <a:r>
              <a:rPr lang="en-US" dirty="0"/>
              <a:t>What measures are the angles in each piece?  </a:t>
            </a:r>
          </a:p>
          <a:p>
            <a:pPr lvl="1"/>
            <a:r>
              <a:rPr lang="en-US" dirty="0"/>
              <a:t>360 / 8 = 45</a:t>
            </a:r>
            <a:r>
              <a:rPr lang="en-US" dirty="0">
                <a:sym typeface="Symbol" pitchFamily="18" charset="2"/>
              </a:rPr>
              <a:t></a:t>
            </a:r>
            <a:r>
              <a:rPr lang="en-US" dirty="0"/>
              <a:t> </a:t>
            </a:r>
          </a:p>
        </p:txBody>
      </p:sp>
    </p:spTree>
    <p:extLst>
      <p:ext uri="{BB962C8B-B14F-4D97-AF65-F5344CB8AC3E}">
        <p14:creationId xmlns:p14="http://schemas.microsoft.com/office/powerpoint/2010/main" val="28234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p:txBody>
              <a:bodyPr/>
              <a:lstStyle/>
              <a:p>
                <a:r>
                  <a:rPr lang="en-US" dirty="0"/>
                  <a:t>There are 360</a:t>
                </a:r>
                <a:r>
                  <a:rPr lang="en-US" dirty="0">
                    <a:sym typeface="Symbol" pitchFamily="18" charset="2"/>
                  </a:rPr>
                  <a:t></a:t>
                </a:r>
                <a:r>
                  <a:rPr lang="en-US" dirty="0"/>
                  <a:t> in a complete circle.</a:t>
                </a:r>
              </a:p>
              <a:p>
                <a:r>
                  <a:rPr lang="en-US" dirty="0"/>
                  <a:t>Central Angle – Angle whose vertex is the center of the circle</a:t>
                </a:r>
              </a:p>
              <a:p>
                <a:r>
                  <a:rPr lang="en-US" dirty="0"/>
                  <a:t>Arcs</a:t>
                </a:r>
              </a:p>
              <a:p>
                <a:pPr lvl="1"/>
                <a:r>
                  <a:rPr lang="en-US" dirty="0"/>
                  <a:t>An arc is a portion of a circle (curved line)</a:t>
                </a:r>
              </a:p>
              <a:p>
                <a:pPr lvl="1"/>
                <a:r>
                  <a:rPr lang="en-US" dirty="0"/>
                  <a:t>A central angle cuts a circle into two arcs </a:t>
                </a:r>
              </a:p>
              <a:p>
                <a:pPr lvl="1"/>
                <a:r>
                  <a:rPr lang="en-US" b="1" dirty="0"/>
                  <a:t>Minor arc</a:t>
                </a:r>
                <a:r>
                  <a:rPr lang="en-US" dirty="0"/>
                  <a:t> – smaller of the two arcs – measures of arcs are the measures of the central angles</a:t>
                </a:r>
              </a:p>
              <a:p>
                <a:pPr lvl="1"/>
                <a:r>
                  <a:rPr lang="en-US" b="1" dirty="0"/>
                  <a:t>Major arc</a:t>
                </a:r>
                <a:r>
                  <a:rPr lang="en-US" dirty="0"/>
                  <a:t> – bigger of the two arcs</a:t>
                </a:r>
              </a:p>
              <a:p>
                <a:pPr lvl="1"/>
                <a:r>
                  <a:rPr lang="en-US" dirty="0"/>
                  <a:t>Named </a:t>
                </a:r>
                <a14:m>
                  <m:oMath xmlns:m="http://schemas.openxmlformats.org/officeDocument/2006/math">
                    <m:groupChr>
                      <m:groupChrPr>
                        <m:chr m:val="⏜"/>
                        <m:pos m:val="top"/>
                        <m:vertJc m:val="bot"/>
                        <m:ctrlPr>
                          <a:rPr lang="en-US" i="1">
                            <a:latin typeface="Cambria Math" panose="02040503050406030204" pitchFamily="18" charset="0"/>
                          </a:rPr>
                        </m:ctrlPr>
                      </m:groupChrPr>
                      <m:e>
                        <m:r>
                          <a:rPr lang="en-US">
                            <a:latin typeface="Cambria Math" panose="02040503050406030204" pitchFamily="18" charset="0"/>
                          </a:rPr>
                          <m:t>𝐴𝐵</m:t>
                        </m:r>
                      </m:e>
                    </m:groupChr>
                  </m:oMath>
                </a14:m>
                <a:r>
                  <a:rPr lang="en-US" dirty="0"/>
                  <a:t> or </a:t>
                </a:r>
                <a14:m>
                  <m:oMath xmlns:m="http://schemas.openxmlformats.org/officeDocument/2006/math">
                    <m:groupChr>
                      <m:groupChrPr>
                        <m:chr m:val="⏜"/>
                        <m:pos m:val="top"/>
                        <m:vertJc m:val="bot"/>
                        <m:ctrlPr>
                          <a:rPr lang="en-US" i="1">
                            <a:latin typeface="Cambria Math" panose="02040503050406030204" pitchFamily="18" charset="0"/>
                          </a:rPr>
                        </m:ctrlPr>
                      </m:groupChrPr>
                      <m:e>
                        <m:r>
                          <a:rPr lang="en-US">
                            <a:latin typeface="Cambria Math" panose="02040503050406030204" pitchFamily="18" charset="0"/>
                          </a:rPr>
                          <m:t>𝐴𝐷𝐵</m:t>
                        </m:r>
                      </m:e>
                    </m:groupChr>
                  </m:oMath>
                </a14:m>
                <a:endParaRPr lang="en-US" dirty="0"/>
              </a:p>
              <a:p>
                <a:pPr lvl="2"/>
                <a:r>
                  <a:rPr lang="en-US" dirty="0"/>
                  <a:t>use two endpoints to identify minor arc</a:t>
                </a:r>
              </a:p>
              <a:p>
                <a:pPr lvl="2"/>
                <a:r>
                  <a:rPr lang="en-US" dirty="0"/>
                  <a:t>use three letters to identify major arc</a:t>
                </a:r>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blipFill>
                <a:blip r:embed="rId3"/>
                <a:stretch>
                  <a:fillRect l="-900" t="-2005" r="-1250" b="-1533"/>
                </a:stretch>
              </a:blipFill>
            </p:spPr>
            <p:txBody>
              <a:bodyPr/>
              <a:lstStyle/>
              <a:p>
                <a:r>
                  <a:rPr lang="en-US">
                    <a:noFill/>
                  </a:rPr>
                  <a:t> </a:t>
                </a:r>
              </a:p>
            </p:txBody>
          </p:sp>
        </mc:Fallback>
      </mc:AlternateContent>
      <p:sp>
        <p:nvSpPr>
          <p:cNvPr id="17410" name="Rectangle 2"/>
          <p:cNvSpPr>
            <a:spLocks noGrp="1" noChangeArrowheads="1"/>
          </p:cNvSpPr>
          <p:nvPr>
            <p:ph type="title"/>
          </p:nvPr>
        </p:nvSpPr>
        <p:spPr/>
        <p:txBody>
          <a:bodyPr/>
          <a:lstStyle/>
          <a:p>
            <a:r>
              <a:rPr lang="en-US" dirty="0"/>
              <a:t>10.2 Finding Arc Measures</a:t>
            </a:r>
          </a:p>
        </p:txBody>
      </p:sp>
      <p:pic>
        <p:nvPicPr>
          <p:cNvPr id="5" name="Picture 4">
            <a:extLst>
              <a:ext uri="{FF2B5EF4-FFF2-40B4-BE49-F238E27FC236}">
                <a16:creationId xmlns:a16="http://schemas.microsoft.com/office/drawing/2014/main" id="{E071C695-6226-44C3-9B0C-EAB4CE20E2B0}"/>
              </a:ext>
            </a:extLst>
          </p:cNvPr>
          <p:cNvPicPr>
            <a:picLocks noChangeAspect="1"/>
          </p:cNvPicPr>
          <p:nvPr/>
        </p:nvPicPr>
        <p:blipFill>
          <a:blip r:embed="rId4"/>
          <a:stretch>
            <a:fillRect/>
          </a:stretch>
        </p:blipFill>
        <p:spPr>
          <a:xfrm>
            <a:off x="8045003" y="4101830"/>
            <a:ext cx="4146997" cy="2756170"/>
          </a:xfrm>
          <a:prstGeom prst="rect">
            <a:avLst/>
          </a:prstGeom>
        </p:spPr>
      </p:pic>
      <p:pic>
        <p:nvPicPr>
          <p:cNvPr id="6" name="Picture 5">
            <a:extLst>
              <a:ext uri="{FF2B5EF4-FFF2-40B4-BE49-F238E27FC236}">
                <a16:creationId xmlns:a16="http://schemas.microsoft.com/office/drawing/2014/main" id="{F884A876-42E8-40E5-83BD-CC68AEDA4FF5}"/>
              </a:ext>
            </a:extLst>
          </p:cNvPr>
          <p:cNvPicPr>
            <a:picLocks noChangeAspect="1"/>
          </p:cNvPicPr>
          <p:nvPr/>
        </p:nvPicPr>
        <p:blipFill>
          <a:blip r:embed="rId5"/>
          <a:stretch>
            <a:fillRect/>
          </a:stretch>
        </p:blipFill>
        <p:spPr>
          <a:xfrm>
            <a:off x="9134612" y="-1590"/>
            <a:ext cx="3057388" cy="1878516"/>
          </a:xfrm>
          <a:prstGeom prst="rect">
            <a:avLst/>
          </a:prstGeom>
        </p:spPr>
      </p:pic>
    </p:spTree>
    <p:extLst>
      <p:ext uri="{BB962C8B-B14F-4D97-AF65-F5344CB8AC3E}">
        <p14:creationId xmlns:p14="http://schemas.microsoft.com/office/powerpoint/2010/main" val="19613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DB33-0F94-4E77-9D15-E9CFF57241DA}"/>
              </a:ext>
            </a:extLst>
          </p:cNvPr>
          <p:cNvSpPr>
            <a:spLocks noGrp="1"/>
          </p:cNvSpPr>
          <p:nvPr>
            <p:ph type="title"/>
          </p:nvPr>
        </p:nvSpPr>
        <p:spPr/>
        <p:txBody>
          <a:bodyPr/>
          <a:lstStyle/>
          <a:p>
            <a:r>
              <a:rPr lang="en-US" dirty="0"/>
              <a:t>10.2 Finding Arc Measures</a:t>
            </a:r>
          </a:p>
        </p:txBody>
      </p:sp>
      <p:sp>
        <p:nvSpPr>
          <p:cNvPr id="3" name="Content Placeholder 2">
            <a:extLst>
              <a:ext uri="{FF2B5EF4-FFF2-40B4-BE49-F238E27FC236}">
                <a16:creationId xmlns:a16="http://schemas.microsoft.com/office/drawing/2014/main" id="{7BAEC0F9-487D-45B3-9E0A-84535C644CD3}"/>
              </a:ext>
            </a:extLst>
          </p:cNvPr>
          <p:cNvSpPr>
            <a:spLocks noGrp="1"/>
          </p:cNvSpPr>
          <p:nvPr>
            <p:ph idx="1"/>
          </p:nvPr>
        </p:nvSpPr>
        <p:spPr/>
        <p:txBody>
          <a:bodyPr/>
          <a:lstStyle/>
          <a:p>
            <a:r>
              <a:rPr lang="en-US" dirty="0"/>
              <a:t>Name the minor arc and find its measure. Then name the major arc and find its measure.</a:t>
            </a:r>
          </a:p>
          <a:p>
            <a:endParaRPr lang="en-US" dirty="0"/>
          </a:p>
          <a:p>
            <a:endParaRPr lang="en-US" dirty="0"/>
          </a:p>
          <a:p>
            <a:endParaRPr lang="en-US" dirty="0"/>
          </a:p>
          <a:p>
            <a:endParaRPr lang="en-US" dirty="0"/>
          </a:p>
          <a:p>
            <a:endParaRPr lang="en-US" dirty="0"/>
          </a:p>
          <a:p>
            <a:endParaRPr lang="en-US" dirty="0"/>
          </a:p>
          <a:p>
            <a:endParaRPr lang="en-US" dirty="0"/>
          </a:p>
          <a:p>
            <a:r>
              <a:rPr lang="en-US" dirty="0"/>
              <a:t>Try #2</a:t>
            </a:r>
          </a:p>
        </p:txBody>
      </p:sp>
      <p:pic>
        <p:nvPicPr>
          <p:cNvPr id="4" name="Picture 3">
            <a:extLst>
              <a:ext uri="{FF2B5EF4-FFF2-40B4-BE49-F238E27FC236}">
                <a16:creationId xmlns:a16="http://schemas.microsoft.com/office/drawing/2014/main" id="{F0CE23DD-4FCA-4D56-A5B5-7915C9D5243E}"/>
              </a:ext>
            </a:extLst>
          </p:cNvPr>
          <p:cNvPicPr>
            <a:picLocks noChangeAspect="1"/>
          </p:cNvPicPr>
          <p:nvPr/>
        </p:nvPicPr>
        <p:blipFill>
          <a:blip r:embed="rId3"/>
          <a:stretch>
            <a:fillRect/>
          </a:stretch>
        </p:blipFill>
        <p:spPr>
          <a:xfrm>
            <a:off x="9098359" y="2157749"/>
            <a:ext cx="2240924" cy="1964987"/>
          </a:xfrm>
          <a:prstGeom prst="rect">
            <a:avLst/>
          </a:prstGeom>
        </p:spPr>
      </p:pic>
    </p:spTree>
    <p:extLst>
      <p:ext uri="{BB962C8B-B14F-4D97-AF65-F5344CB8AC3E}">
        <p14:creationId xmlns:p14="http://schemas.microsoft.com/office/powerpoint/2010/main" val="20046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10.2 Finding Arc Measures</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a:xfrm>
                <a:off x="0" y="1325562"/>
                <a:ext cx="12192000" cy="5532438"/>
              </a:xfrm>
            </p:spPr>
            <p:txBody>
              <a:bodyPr>
                <a:normAutofit lnSpcReduction="10000"/>
              </a:bodyPr>
              <a:lstStyle/>
              <a:p>
                <a:r>
                  <a:rPr lang="en-US" dirty="0"/>
                  <a:t>Identify as major arc, minor arc, or semicircle.  Find the measure.</a:t>
                </a:r>
              </a:p>
              <a:p>
                <a14:m>
                  <m:oMath xmlns:m="http://schemas.openxmlformats.org/officeDocument/2006/math">
                    <m:groupChr>
                      <m:groupChrPr>
                        <m:chr m:val="⏜"/>
                        <m:pos m:val="top"/>
                        <m:vertJc m:val="bot"/>
                        <m:ctrlPr>
                          <a:rPr lang="en-US" i="1">
                            <a:latin typeface="Cambria Math" panose="02040503050406030204" pitchFamily="18" charset="0"/>
                          </a:rPr>
                        </m:ctrlPr>
                      </m:groupChrPr>
                      <m:e>
                        <m:r>
                          <a:rPr lang="en-US">
                            <a:latin typeface="Cambria Math" panose="02040503050406030204" pitchFamily="18" charset="0"/>
                          </a:rPr>
                          <m:t>𝑇𝑄</m:t>
                        </m:r>
                      </m:e>
                    </m:groupChr>
                  </m:oMath>
                </a14:m>
                <a:endParaRPr lang="en-US" dirty="0"/>
              </a:p>
              <a:p>
                <a:endParaRPr lang="en-US" dirty="0"/>
              </a:p>
              <a:p>
                <a:endParaRPr lang="en-US" dirty="0"/>
              </a:p>
              <a:p>
                <a14:m>
                  <m:oMath xmlns:m="http://schemas.openxmlformats.org/officeDocument/2006/math">
                    <m:groupChr>
                      <m:groupChrPr>
                        <m:chr m:val="⏜"/>
                        <m:pos m:val="top"/>
                        <m:vertJc m:val="bot"/>
                        <m:ctrlPr>
                          <a:rPr lang="en-US" i="1">
                            <a:latin typeface="Cambria Math" panose="02040503050406030204" pitchFamily="18" charset="0"/>
                          </a:rPr>
                        </m:ctrlPr>
                      </m:groupChrPr>
                      <m:e>
                        <m:r>
                          <a:rPr lang="en-US">
                            <a:latin typeface="Cambria Math" panose="02040503050406030204" pitchFamily="18" charset="0"/>
                          </a:rPr>
                          <m:t>𝑇𝑄𝑅</m:t>
                        </m:r>
                      </m:e>
                    </m:groupChr>
                  </m:oMath>
                </a14:m>
                <a:endParaRPr lang="en-US" dirty="0"/>
              </a:p>
              <a:p>
                <a:endParaRPr lang="en-US" dirty="0"/>
              </a:p>
              <a:p>
                <a:endParaRPr lang="en-US" dirty="0"/>
              </a:p>
              <a:p>
                <a14:m>
                  <m:oMath xmlns:m="http://schemas.openxmlformats.org/officeDocument/2006/math">
                    <m:groupChr>
                      <m:groupChrPr>
                        <m:chr m:val="⏜"/>
                        <m:pos m:val="top"/>
                        <m:vertJc m:val="bot"/>
                        <m:ctrlPr>
                          <a:rPr lang="en-US" i="1">
                            <a:latin typeface="Cambria Math" panose="02040503050406030204" pitchFamily="18" charset="0"/>
                          </a:rPr>
                        </m:ctrlPr>
                      </m:groupChrPr>
                      <m:e>
                        <m:r>
                          <a:rPr lang="en-US">
                            <a:latin typeface="Cambria Math" panose="02040503050406030204" pitchFamily="18" charset="0"/>
                          </a:rPr>
                          <m:t>𝑄𝑅𝑇</m:t>
                        </m:r>
                      </m:e>
                    </m:groupChr>
                  </m:oMath>
                </a14:m>
                <a:endParaRPr lang="en-US" dirty="0"/>
              </a:p>
              <a:p>
                <a:endParaRPr lang="en-US" dirty="0"/>
              </a:p>
              <a:p>
                <a:endParaRPr lang="en-US" dirty="0"/>
              </a:p>
              <a:p>
                <a:r>
                  <a:rPr lang="en-US" dirty="0"/>
                  <a:t>Try #8</a:t>
                </a:r>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xfrm>
                <a:off x="0" y="1325562"/>
                <a:ext cx="12192000" cy="5532438"/>
              </a:xfrm>
              <a:blipFill>
                <a:blip r:embed="rId3"/>
                <a:stretch>
                  <a:fillRect l="-900" t="-2643" b="-1322"/>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32801" y="3022601"/>
            <a:ext cx="3492500"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10.2 Finding Arc Measures</a:t>
            </a:r>
          </a:p>
        </p:txBody>
      </p:sp>
      <p:sp>
        <p:nvSpPr>
          <p:cNvPr id="18435" name="Rectangle 3"/>
          <p:cNvSpPr>
            <a:spLocks noGrp="1" noChangeArrowheads="1"/>
          </p:cNvSpPr>
          <p:nvPr>
            <p:ph type="body" idx="1"/>
          </p:nvPr>
        </p:nvSpPr>
        <p:spPr/>
        <p:txBody>
          <a:bodyPr/>
          <a:lstStyle/>
          <a:p>
            <a:r>
              <a:rPr lang="en-US"/>
              <a:t>Semicircle – arc if the central angle is 180</a:t>
            </a:r>
            <a:r>
              <a:rPr lang="en-US">
                <a:sym typeface="Symbol" pitchFamily="18" charset="2"/>
              </a:rPr>
              <a:t></a:t>
            </a:r>
          </a:p>
          <a:p>
            <a:endParaRPr lang="en-US"/>
          </a:p>
          <a:p>
            <a:r>
              <a:rPr lang="en-US"/>
              <a:t>Similar Circles – all circles are similar</a:t>
            </a:r>
          </a:p>
          <a:p>
            <a:endParaRPr lang="en-US"/>
          </a:p>
          <a:p>
            <a:r>
              <a:rPr lang="en-US"/>
              <a:t>Congruent circles – same radius</a:t>
            </a:r>
          </a:p>
          <a:p>
            <a:endParaRPr lang="en-US"/>
          </a:p>
          <a:p>
            <a:r>
              <a:rPr lang="en-US"/>
              <a:t>Congruent arcs – same radius and measure </a:t>
            </a:r>
          </a:p>
          <a:p>
            <a:endParaRPr lang="en-US" dirty="0">
              <a:sym typeface="Symbol" pitchFamily="18" charset="2"/>
            </a:endParaRPr>
          </a:p>
        </p:txBody>
      </p:sp>
      <p:sp>
        <p:nvSpPr>
          <p:cNvPr id="18437" name="Rectangle 5"/>
          <p:cNvSpPr>
            <a:spLocks noChangeArrowheads="1"/>
          </p:cNvSpPr>
          <p:nvPr/>
        </p:nvSpPr>
        <p:spPr bwMode="auto">
          <a:xfrm>
            <a:off x="2" y="300290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p>
        </p:txBody>
      </p:sp>
    </p:spTree>
    <p:extLst>
      <p:ext uri="{BB962C8B-B14F-4D97-AF65-F5344CB8AC3E}">
        <p14:creationId xmlns:p14="http://schemas.microsoft.com/office/powerpoint/2010/main" val="11596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 Finding Arc Measures</a:t>
            </a:r>
          </a:p>
        </p:txBody>
      </p:sp>
      <p:sp>
        <p:nvSpPr>
          <p:cNvPr id="3" name="Content Placeholder 2"/>
          <p:cNvSpPr>
            <a:spLocks noGrp="1"/>
          </p:cNvSpPr>
          <p:nvPr>
            <p:ph idx="1"/>
          </p:nvPr>
        </p:nvSpPr>
        <p:spPr/>
        <p:txBody>
          <a:bodyPr/>
          <a:lstStyle/>
          <a:p>
            <a:r>
              <a:rPr lang="en-US" dirty="0"/>
              <a:t>Tell whether the red arcs are congruent.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#16</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90" y="2413001"/>
            <a:ext cx="5079999" cy="187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75587" y="2413001"/>
            <a:ext cx="4216412" cy="187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barn(inVertical)">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Big Ideas Geometry</a:t>
            </a:r>
          </a:p>
          <a:p>
            <a:pPr lvl="1"/>
            <a:r>
              <a:rPr lang="en-US" i="1" dirty="0"/>
              <a:t>By Larson and Boswell</a:t>
            </a:r>
          </a:p>
          <a:p>
            <a:pPr lvl="1"/>
            <a:r>
              <a:rPr lang="en-US" i="1" dirty="0"/>
              <a:t>2022 K12 (National Geographic/Cengage)</a:t>
            </a:r>
          </a:p>
          <a:p>
            <a:r>
              <a:rPr lang="en-US" dirty="0"/>
              <a:t>Some examples and diagrams are taken from the textbook.</a:t>
            </a:r>
          </a:p>
          <a:p>
            <a:endParaRPr lang="en-US" i="1" dirty="0"/>
          </a:p>
          <a:p>
            <a:endParaRPr lang="en-US" dirty="0"/>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4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AC73-039A-4EA2-80D5-A80A295CFE7D}"/>
              </a:ext>
            </a:extLst>
          </p:cNvPr>
          <p:cNvSpPr>
            <a:spLocks noGrp="1"/>
          </p:cNvSpPr>
          <p:nvPr>
            <p:ph type="title"/>
          </p:nvPr>
        </p:nvSpPr>
        <p:spPr/>
        <p:txBody>
          <a:bodyPr/>
          <a:lstStyle/>
          <a:p>
            <a:r>
              <a:rPr lang="en-US" dirty="0"/>
              <a:t>10.3 Using Chords</a:t>
            </a:r>
          </a:p>
        </p:txBody>
      </p:sp>
      <p:sp>
        <p:nvSpPr>
          <p:cNvPr id="3" name="Text Placeholder 2">
            <a:extLst>
              <a:ext uri="{FF2B5EF4-FFF2-40B4-BE49-F238E27FC236}">
                <a16:creationId xmlns:a16="http://schemas.microsoft.com/office/drawing/2014/main" id="{872B716B-937F-40DD-8AF2-696C73FD1AF9}"/>
              </a:ext>
            </a:extLst>
          </p:cNvPr>
          <p:cNvSpPr>
            <a:spLocks noGrp="1"/>
          </p:cNvSpPr>
          <p:nvPr>
            <p:ph type="body" idx="1"/>
          </p:nvPr>
        </p:nvSpPr>
        <p:spPr/>
        <p:txBody>
          <a:bodyPr/>
          <a:lstStyle/>
          <a:p>
            <a:r>
              <a:rPr lang="en-US" dirty="0"/>
              <a:t>After this lesson…</a:t>
            </a:r>
          </a:p>
          <a:p>
            <a:r>
              <a:rPr lang="en-US" dirty="0"/>
              <a:t>• I can use chords of circles to find arc measures.</a:t>
            </a:r>
          </a:p>
          <a:p>
            <a:r>
              <a:rPr lang="en-US" dirty="0"/>
              <a:t>• I can use chords of circles to find lengths.</a:t>
            </a:r>
          </a:p>
          <a:p>
            <a:r>
              <a:rPr lang="en-US" dirty="0"/>
              <a:t>• I can describe the relationship between a diameter and a chord perpendicular to a diameter.</a:t>
            </a:r>
          </a:p>
        </p:txBody>
      </p:sp>
    </p:spTree>
    <p:extLst>
      <p:ext uri="{BB962C8B-B14F-4D97-AF65-F5344CB8AC3E}">
        <p14:creationId xmlns:p14="http://schemas.microsoft.com/office/powerpoint/2010/main" val="127592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p:sp>
        <p:nvSpPr>
          <p:cNvPr id="3" name="Content Placeholder 2"/>
          <p:cNvSpPr>
            <a:spLocks noGrp="1"/>
          </p:cNvSpPr>
          <p:nvPr>
            <p:ph idx="1"/>
          </p:nvPr>
        </p:nvSpPr>
        <p:spPr/>
        <p:txBody>
          <a:bodyPr/>
          <a:lstStyle/>
          <a:p>
            <a:r>
              <a:rPr lang="en-US"/>
              <a:t>Chords divide a circle into a major and minor arc.</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741" y="1847179"/>
            <a:ext cx="2073871" cy="287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828800" y="5218095"/>
                <a:ext cx="10363200" cy="124123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733" dirty="0">
                    <a:solidFill>
                      <a:schemeClr val="bg1"/>
                    </a:solidFill>
                  </a:rPr>
                  <a:t>In the same circle, or </a:t>
                </a:r>
                <a14:m>
                  <m:oMath xmlns:m="http://schemas.openxmlformats.org/officeDocument/2006/math">
                    <m:r>
                      <a:rPr lang="en-US" sz="3733" i="1">
                        <a:solidFill>
                          <a:schemeClr val="bg1"/>
                        </a:solidFill>
                        <a:latin typeface="Cambria Math"/>
                      </a:rPr>
                      <m:t>≅</m:t>
                    </m:r>
                  </m:oMath>
                </a14:m>
                <a:r>
                  <a:rPr lang="en-US" sz="3733" dirty="0">
                    <a:solidFill>
                      <a:schemeClr val="bg1"/>
                    </a:solidFill>
                  </a:rPr>
                  <a:t> circles, two minor arcs are </a:t>
                </a:r>
                <a14:m>
                  <m:oMath xmlns:m="http://schemas.openxmlformats.org/officeDocument/2006/math">
                    <m:r>
                      <a:rPr lang="en-US" sz="3733" i="1">
                        <a:solidFill>
                          <a:schemeClr val="bg1"/>
                        </a:solidFill>
                        <a:latin typeface="Cambria Math"/>
                      </a:rPr>
                      <m:t>≅</m:t>
                    </m:r>
                  </m:oMath>
                </a14:m>
                <a:r>
                  <a:rPr lang="en-US" sz="3733" dirty="0">
                    <a:solidFill>
                      <a:schemeClr val="bg1"/>
                    </a:solidFill>
                  </a:rPr>
                  <a:t> </a:t>
                </a:r>
                <a:r>
                  <a:rPr lang="en-US" sz="3733" dirty="0" err="1">
                    <a:solidFill>
                      <a:schemeClr val="bg1"/>
                    </a:solidFill>
                  </a:rPr>
                  <a:t>iff</a:t>
                </a:r>
                <a:r>
                  <a:rPr lang="en-US" sz="3733" dirty="0">
                    <a:solidFill>
                      <a:schemeClr val="bg1"/>
                    </a:solidFill>
                  </a:rPr>
                  <a:t> their chords are </a:t>
                </a:r>
                <a14:m>
                  <m:oMath xmlns:m="http://schemas.openxmlformats.org/officeDocument/2006/math">
                    <m:r>
                      <a:rPr lang="en-US" sz="3733" i="1">
                        <a:solidFill>
                          <a:schemeClr val="bg1"/>
                        </a:solidFill>
                        <a:latin typeface="Cambria Math"/>
                      </a:rPr>
                      <m:t>≅</m:t>
                    </m:r>
                  </m:oMath>
                </a14:m>
                <a:r>
                  <a:rPr lang="en-US" sz="3733" dirty="0">
                    <a:solidFill>
                      <a:schemeClr val="bg1"/>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828800" y="5218095"/>
                <a:ext cx="10363200" cy="1241237"/>
              </a:xfrm>
              <a:prstGeom prst="rect">
                <a:avLst/>
              </a:prstGeom>
              <a:blipFill>
                <a:blip r:embed="rId4"/>
                <a:stretch>
                  <a:fillRect/>
                </a:stretch>
              </a:blipFill>
            </p:spPr>
            <p:txBody>
              <a:bodyPr/>
              <a:lstStyle/>
              <a:p>
                <a:r>
                  <a:rPr lang="en-US">
                    <a:noFill/>
                  </a:rPr>
                  <a:t> </a:t>
                </a:r>
              </a:p>
            </p:txBody>
          </p:sp>
        </mc:Fallback>
      </mc:AlternateContent>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33667" y="1896720"/>
            <a:ext cx="2073871" cy="261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 calcmode="lin" valueType="num">
                                      <p:cBhvr additive="base">
                                        <p:cTn id="9" dur="500" fill="hold"/>
                                        <p:tgtEl>
                                          <p:spTgt spid="11266"/>
                                        </p:tgtEl>
                                        <p:attrNameLst>
                                          <p:attrName>ppt_x</p:attrName>
                                        </p:attrNameLst>
                                      </p:cBhvr>
                                      <p:tavLst>
                                        <p:tav tm="0">
                                          <p:val>
                                            <p:strVal val="#ppt_x"/>
                                          </p:val>
                                        </p:tav>
                                        <p:tav tm="100000">
                                          <p:val>
                                            <p:strVal val="#ppt_x"/>
                                          </p:val>
                                        </p:tav>
                                      </p:tavLst>
                                    </p:anim>
                                    <p:anim calcmode="lin" valueType="num">
                                      <p:cBhvr additive="base">
                                        <p:cTn id="1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wipe(up)">
                                      <p:cBhvr>
                                        <p:cTn id="18"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D04B-E3B2-4349-9220-D873EC72811C}"/>
              </a:ext>
            </a:extLst>
          </p:cNvPr>
          <p:cNvSpPr>
            <a:spLocks noGrp="1"/>
          </p:cNvSpPr>
          <p:nvPr>
            <p:ph type="title"/>
          </p:nvPr>
        </p:nvSpPr>
        <p:spPr/>
        <p:txBody>
          <a:bodyPr/>
          <a:lstStyle/>
          <a:p>
            <a:r>
              <a:rPr lang="en-US" dirty="0"/>
              <a:t>10.3 Using Chords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093546-2906-4937-A3EA-6408083412AE}"/>
                  </a:ext>
                </a:extLst>
              </p:cNvPr>
              <p:cNvSpPr>
                <a:spLocks noGrp="1"/>
              </p:cNvSpPr>
              <p:nvPr>
                <p:ph idx="1"/>
              </p:nvPr>
            </p:nvSpPr>
            <p:spPr/>
            <p:txBody>
              <a:bodyPr/>
              <a:lstStyle/>
              <a:p>
                <a:r>
                  <a:rPr lang="en-US" dirty="0"/>
                  <a:t>Find </a:t>
                </a:r>
                <a14:m>
                  <m:oMath xmlns:m="http://schemas.openxmlformats.org/officeDocument/2006/math">
                    <m:r>
                      <a:rPr lang="en-US" b="0" i="1" smtClean="0">
                        <a:latin typeface="Cambria Math" panose="02040503050406030204" pitchFamily="18" charset="0"/>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𝐹𝐺</m:t>
                        </m:r>
                      </m:e>
                    </m:groupChr>
                  </m:oMath>
                </a14:m>
                <a:r>
                  <a:rPr lang="en-US" dirty="0"/>
                  <a:t>.</a:t>
                </a:r>
              </a:p>
            </p:txBody>
          </p:sp>
        </mc:Choice>
        <mc:Fallback xmlns="">
          <p:sp>
            <p:nvSpPr>
              <p:cNvPr id="3" name="Content Placeholder 2">
                <a:extLst>
                  <a:ext uri="{FF2B5EF4-FFF2-40B4-BE49-F238E27FC236}">
                    <a16:creationId xmlns:a16="http://schemas.microsoft.com/office/drawing/2014/main" id="{1C093546-2906-4937-A3EA-6408083412AE}"/>
                  </a:ext>
                </a:extLst>
              </p:cNvPr>
              <p:cNvSpPr>
                <a:spLocks noGrp="1" noRot="1" noChangeAspect="1" noMove="1" noResize="1" noEditPoints="1" noAdjustHandles="1" noChangeArrowheads="1" noChangeShapeType="1" noTextEdit="1"/>
              </p:cNvSpPr>
              <p:nvPr>
                <p:ph idx="1"/>
              </p:nvPr>
            </p:nvSpPr>
            <p:spPr>
              <a:blipFill>
                <a:blip r:embed="rId3"/>
                <a:stretch>
                  <a:fillRect l="-900" t="-8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35A07F7-BF33-4394-932B-2377162D87FE}"/>
              </a:ext>
            </a:extLst>
          </p:cNvPr>
          <p:cNvPicPr>
            <a:picLocks noChangeAspect="1"/>
          </p:cNvPicPr>
          <p:nvPr/>
        </p:nvPicPr>
        <p:blipFill>
          <a:blip r:embed="rId4">
            <a:lum contrast="20000"/>
          </a:blip>
          <a:stretch>
            <a:fillRect/>
          </a:stretch>
        </p:blipFill>
        <p:spPr>
          <a:xfrm>
            <a:off x="7901937" y="1614193"/>
            <a:ext cx="4087389" cy="1963195"/>
          </a:xfrm>
          <a:prstGeom prst="rect">
            <a:avLst/>
          </a:prstGeom>
        </p:spPr>
      </p:pic>
    </p:spTree>
    <p:extLst>
      <p:ext uri="{BB962C8B-B14F-4D97-AF65-F5344CB8AC3E}">
        <p14:creationId xmlns:p14="http://schemas.microsoft.com/office/powerpoint/2010/main" val="267838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smtClean="0">
                        <a:latin typeface="Cambria Math" panose="02040503050406030204" pitchFamily="18" charset="0"/>
                      </a:rPr>
                      <m:t>𝑚</m:t>
                    </m:r>
                    <m:groupChr>
                      <m:groupChrPr>
                        <m:chr m:val="⏜"/>
                        <m:pos m:val="top"/>
                        <m:vertJc m:val="bot"/>
                        <m:ctrlPr>
                          <a:rPr lang="en-US" i="1" smtClean="0">
                            <a:latin typeface="Cambria Math" panose="02040503050406030204" pitchFamily="18" charset="0"/>
                          </a:rPr>
                        </m:ctrlPr>
                      </m:groupChrPr>
                      <m:e>
                        <m:r>
                          <a:rPr lang="en-US" smtClean="0">
                            <a:latin typeface="Cambria Math" panose="02040503050406030204" pitchFamily="18" charset="0"/>
                          </a:rPr>
                          <m:t>𝐴𝐵</m:t>
                        </m:r>
                      </m:e>
                    </m:groupChr>
                    <m:r>
                      <a:rPr lang="en-US" smtClean="0">
                        <a:latin typeface="Cambria Math" panose="02040503050406030204" pitchFamily="18" charset="0"/>
                      </a:rPr>
                      <m:t>=110°</m:t>
                    </m:r>
                  </m:oMath>
                </a14:m>
                <a:r>
                  <a:rPr lang="en-US" dirty="0"/>
                  <a:t>, find </a:t>
                </a:r>
                <a14:m>
                  <m:oMath xmlns:m="http://schemas.openxmlformats.org/officeDocument/2006/math">
                    <m:r>
                      <a:rPr lang="en-US" smtClean="0">
                        <a:latin typeface="Cambria Math" panose="02040503050406030204" pitchFamily="18" charset="0"/>
                      </a:rPr>
                      <m:t>𝑚</m:t>
                    </m:r>
                    <m:groupChr>
                      <m:groupChrPr>
                        <m:chr m:val="⏜"/>
                        <m:pos m:val="top"/>
                        <m:vertJc m:val="bot"/>
                        <m:ctrlPr>
                          <a:rPr lang="en-US" i="1" smtClean="0">
                            <a:latin typeface="Cambria Math" panose="02040503050406030204" pitchFamily="18" charset="0"/>
                          </a:rPr>
                        </m:ctrlPr>
                      </m:groupChrPr>
                      <m:e>
                        <m:r>
                          <a:rPr lang="en-US" smtClean="0">
                            <a:latin typeface="Cambria Math" panose="02040503050406030204" pitchFamily="18" charset="0"/>
                          </a:rPr>
                          <m:t>𝐵𝐶</m:t>
                        </m:r>
                      </m:e>
                    </m:groupChr>
                  </m:oMath>
                </a14:m>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825" b="-2594"/>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25599" y="1600201"/>
            <a:ext cx="3185989"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16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p:sp>
        <p:nvSpPr>
          <p:cNvPr id="11" name="Content Placeholder 10">
            <a:extLst>
              <a:ext uri="{FF2B5EF4-FFF2-40B4-BE49-F238E27FC236}">
                <a16:creationId xmlns:a16="http://schemas.microsoft.com/office/drawing/2014/main" id="{86A9B408-9E09-4355-A42F-6C5669A9FAA7}"/>
              </a:ext>
            </a:extLst>
          </p:cNvPr>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828800" y="1752602"/>
                <a:ext cx="10363200" cy="124123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733" dirty="0">
                    <a:solidFill>
                      <a:schemeClr val="bg1"/>
                    </a:solidFill>
                  </a:rPr>
                  <a:t>If one chord is </a:t>
                </a:r>
                <a14:m>
                  <m:oMath xmlns:m="http://schemas.openxmlformats.org/officeDocument/2006/math">
                    <m:r>
                      <a:rPr lang="en-US" sz="3733" i="1">
                        <a:solidFill>
                          <a:schemeClr val="bg1"/>
                        </a:solidFill>
                        <a:latin typeface="Cambria Math"/>
                      </a:rPr>
                      <m:t>⊥</m:t>
                    </m:r>
                  </m:oMath>
                </a14:m>
                <a:r>
                  <a:rPr lang="en-US" sz="3733" dirty="0">
                    <a:solidFill>
                      <a:schemeClr val="bg1"/>
                    </a:solidFill>
                  </a:rPr>
                  <a:t> bisector of another chord, then the 1</a:t>
                </a:r>
                <a:r>
                  <a:rPr lang="en-US" sz="3733" baseline="30000" dirty="0">
                    <a:solidFill>
                      <a:schemeClr val="bg1"/>
                    </a:solidFill>
                  </a:rPr>
                  <a:t>st</a:t>
                </a:r>
                <a:r>
                  <a:rPr lang="en-US" sz="3733" dirty="0">
                    <a:solidFill>
                      <a:schemeClr val="bg1"/>
                    </a:solidFill>
                  </a:rPr>
                  <a:t> chord is diameter.</a:t>
                </a:r>
              </a:p>
            </p:txBody>
          </p:sp>
        </mc:Choice>
        <mc:Fallback xmlns="">
          <p:sp>
            <p:nvSpPr>
              <p:cNvPr id="4" name="TextBox 3"/>
              <p:cNvSpPr txBox="1">
                <a:spLocks noRot="1" noChangeAspect="1" noMove="1" noResize="1" noEditPoints="1" noAdjustHandles="1" noChangeArrowheads="1" noChangeShapeType="1" noTextEdit="1"/>
              </p:cNvSpPr>
              <p:nvPr/>
            </p:nvSpPr>
            <p:spPr>
              <a:xfrm>
                <a:off x="1828800" y="1752602"/>
                <a:ext cx="10363200" cy="1241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28800" y="5334003"/>
                <a:ext cx="10363200" cy="124123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733" dirty="0">
                    <a:solidFill>
                      <a:schemeClr val="bg1"/>
                    </a:solidFill>
                  </a:rPr>
                  <a:t>If a diameter is </a:t>
                </a:r>
                <a14:m>
                  <m:oMath xmlns:m="http://schemas.openxmlformats.org/officeDocument/2006/math">
                    <m:r>
                      <a:rPr lang="en-US" sz="3733" i="1">
                        <a:solidFill>
                          <a:schemeClr val="bg1"/>
                        </a:solidFill>
                        <a:latin typeface="Cambria Math"/>
                      </a:rPr>
                      <m:t>⊥</m:t>
                    </m:r>
                  </m:oMath>
                </a14:m>
                <a:r>
                  <a:rPr lang="en-US" sz="3733" dirty="0">
                    <a:solidFill>
                      <a:schemeClr val="bg1"/>
                    </a:solidFill>
                  </a:rPr>
                  <a:t> to a chord, then it bisects the chord and its arc.</a:t>
                </a:r>
              </a:p>
            </p:txBody>
          </p:sp>
        </mc:Choice>
        <mc:Fallback xmlns="">
          <p:sp>
            <p:nvSpPr>
              <p:cNvPr id="5" name="TextBox 4"/>
              <p:cNvSpPr txBox="1">
                <a:spLocks noRot="1" noChangeAspect="1" noMove="1" noResize="1" noEditPoints="1" noAdjustHandles="1" noChangeArrowheads="1" noChangeShapeType="1" noTextEdit="1"/>
              </p:cNvSpPr>
              <p:nvPr/>
            </p:nvSpPr>
            <p:spPr>
              <a:xfrm>
                <a:off x="1828800" y="5334003"/>
                <a:ext cx="10363200" cy="1241237"/>
              </a:xfrm>
              <a:prstGeom prst="rect">
                <a:avLst/>
              </a:prstGeom>
              <a:blipFill>
                <a:blip r:embed="rId4"/>
                <a:stretch>
                  <a:fillRect/>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28801" y="3039309"/>
            <a:ext cx="2298700" cy="230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47200" y="3039309"/>
            <a:ext cx="2206797" cy="229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2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circle(in)">
                                      <p:cBhvr>
                                        <p:cTn id="18"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Find the measure of the indicated arc.</a:t>
                </a:r>
              </a:p>
              <a:p>
                <a14:m>
                  <m:oMath xmlns:m="http://schemas.openxmlformats.org/officeDocument/2006/math">
                    <m:groupChr>
                      <m:groupChrPr>
                        <m:chr m:val="⏜"/>
                        <m:pos m:val="top"/>
                        <m:vertJc m:val="bot"/>
                        <m:ctrlPr>
                          <a:rPr lang="en-US" i="1" smtClean="0">
                            <a:latin typeface="Cambria Math" panose="02040503050406030204" pitchFamily="18" charset="0"/>
                          </a:rPr>
                        </m:ctrlPr>
                      </m:groupChrPr>
                      <m:e>
                        <m:r>
                          <a:rPr lang="en-US" smtClean="0">
                            <a:latin typeface="Cambria Math" panose="02040503050406030204" pitchFamily="18" charset="0"/>
                          </a:rPr>
                          <m:t>𝐶𝐷</m:t>
                        </m:r>
                      </m:e>
                    </m:groupChr>
                  </m:oMath>
                </a14:m>
                <a:endParaRPr lang="en-US" dirty="0"/>
              </a:p>
              <a:p>
                <a:endParaRPr lang="en-US" dirty="0"/>
              </a:p>
              <a:p>
                <a:endParaRPr lang="en-US" dirty="0"/>
              </a:p>
              <a:p>
                <a:endParaRPr lang="en-US" dirty="0"/>
              </a:p>
              <a:p>
                <a14:m>
                  <m:oMath xmlns:m="http://schemas.openxmlformats.org/officeDocument/2006/math">
                    <m:groupChr>
                      <m:groupChrPr>
                        <m:chr m:val="⏜"/>
                        <m:pos m:val="top"/>
                        <m:vertJc m:val="bot"/>
                        <m:ctrlPr>
                          <a:rPr lang="en-US" i="1" smtClean="0">
                            <a:latin typeface="Cambria Math" panose="02040503050406030204" pitchFamily="18" charset="0"/>
                          </a:rPr>
                        </m:ctrlPr>
                      </m:groupChrPr>
                      <m:e>
                        <m:r>
                          <a:rPr lang="en-US" smtClean="0">
                            <a:latin typeface="Cambria Math" panose="02040503050406030204" pitchFamily="18" charset="0"/>
                          </a:rPr>
                          <m:t>𝐶𝐸</m:t>
                        </m:r>
                      </m:e>
                    </m:groupChr>
                  </m:oMath>
                </a14:m>
                <a:endParaRPr lang="en-US" dirty="0"/>
              </a:p>
              <a:p>
                <a:endParaRPr lang="en-US" dirty="0"/>
              </a:p>
              <a:p>
                <a:endParaRPr lang="en-US" dirty="0"/>
              </a:p>
              <a:p>
                <a:endParaRPr lang="en-US" dirty="0"/>
              </a:p>
              <a:p>
                <a:r>
                  <a:rPr lang="en-US" dirty="0"/>
                  <a:t>Try #6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830"/>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08950" y="2514600"/>
            <a:ext cx="3204245"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p:sp>
        <p:nvSpPr>
          <p:cNvPr id="10" name="Content Placeholder 9">
            <a:extLst>
              <a:ext uri="{FF2B5EF4-FFF2-40B4-BE49-F238E27FC236}">
                <a16:creationId xmlns:a16="http://schemas.microsoft.com/office/drawing/2014/main" id="{7B857813-D68D-4A0D-8AA8-A4DA58D83C36}"/>
              </a:ext>
            </a:extLst>
          </p:cNvPr>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879600" y="1752603"/>
                <a:ext cx="10363200" cy="124123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733" dirty="0">
                    <a:solidFill>
                      <a:schemeClr val="bg1"/>
                    </a:solidFill>
                  </a:rPr>
                  <a:t>In the same </a:t>
                </a:r>
                <a14:m>
                  <m:oMath xmlns:m="http://schemas.openxmlformats.org/officeDocument/2006/math">
                    <m:r>
                      <a:rPr lang="en-US" sz="3733" i="1">
                        <a:solidFill>
                          <a:schemeClr val="bg1"/>
                        </a:solidFill>
                        <a:latin typeface="Cambria Math"/>
                      </a:rPr>
                      <m:t>⨀</m:t>
                    </m:r>
                  </m:oMath>
                </a14:m>
                <a:r>
                  <a:rPr lang="en-US" sz="3733" dirty="0">
                    <a:solidFill>
                      <a:schemeClr val="bg1"/>
                    </a:solidFill>
                  </a:rPr>
                  <a:t>, or </a:t>
                </a:r>
                <a14:m>
                  <m:oMath xmlns:m="http://schemas.openxmlformats.org/officeDocument/2006/math">
                    <m:r>
                      <a:rPr lang="en-US" sz="3733" i="1">
                        <a:solidFill>
                          <a:schemeClr val="bg1"/>
                        </a:solidFill>
                        <a:latin typeface="Cambria Math"/>
                      </a:rPr>
                      <m:t>≅⨀</m:t>
                    </m:r>
                  </m:oMath>
                </a14:m>
                <a:r>
                  <a:rPr lang="en-US" sz="3733" dirty="0">
                    <a:solidFill>
                      <a:schemeClr val="bg1"/>
                    </a:solidFill>
                  </a:rPr>
                  <a:t>, 2 chords are </a:t>
                </a:r>
                <a14:m>
                  <m:oMath xmlns:m="http://schemas.openxmlformats.org/officeDocument/2006/math">
                    <m:r>
                      <a:rPr lang="en-US" sz="3733" i="1">
                        <a:solidFill>
                          <a:schemeClr val="bg1"/>
                        </a:solidFill>
                        <a:latin typeface="Cambria Math"/>
                      </a:rPr>
                      <m:t>≅</m:t>
                    </m:r>
                  </m:oMath>
                </a14:m>
                <a:r>
                  <a:rPr lang="en-US" sz="3733" dirty="0">
                    <a:solidFill>
                      <a:schemeClr val="bg1"/>
                    </a:solidFill>
                  </a:rPr>
                  <a:t> </a:t>
                </a:r>
                <a:r>
                  <a:rPr lang="en-US" sz="3733" dirty="0" err="1">
                    <a:solidFill>
                      <a:schemeClr val="bg1"/>
                    </a:solidFill>
                  </a:rPr>
                  <a:t>iff</a:t>
                </a:r>
                <a:r>
                  <a:rPr lang="en-US" sz="3733" dirty="0">
                    <a:solidFill>
                      <a:schemeClr val="bg1"/>
                    </a:solidFill>
                  </a:rPr>
                  <a:t> they are equidistant from the center.</a:t>
                </a:r>
              </a:p>
            </p:txBody>
          </p:sp>
        </mc:Choice>
        <mc:Fallback xmlns="">
          <p:sp>
            <p:nvSpPr>
              <p:cNvPr id="4" name="TextBox 3"/>
              <p:cNvSpPr txBox="1">
                <a:spLocks noRot="1" noChangeAspect="1" noMove="1" noResize="1" noEditPoints="1" noAdjustHandles="1" noChangeArrowheads="1" noChangeShapeType="1" noTextEdit="1"/>
              </p:cNvSpPr>
              <p:nvPr/>
            </p:nvSpPr>
            <p:spPr>
              <a:xfrm>
                <a:off x="1879600" y="1752603"/>
                <a:ext cx="10363200" cy="1241237"/>
              </a:xfrm>
              <a:prstGeom prst="rect">
                <a:avLst/>
              </a:prstGeom>
              <a:blipFill>
                <a:blip r:embed="rId3"/>
                <a:stretch>
                  <a:fillRect/>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79600" y="3131353"/>
            <a:ext cx="3835400" cy="270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2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Using Chords</a:t>
            </a:r>
          </a:p>
        </p:txBody>
      </p:sp>
      <p:sp>
        <p:nvSpPr>
          <p:cNvPr id="3" name="Content Placeholder 2"/>
          <p:cNvSpPr>
            <a:spLocks noGrp="1"/>
          </p:cNvSpPr>
          <p:nvPr>
            <p:ph idx="1"/>
          </p:nvPr>
        </p:nvSpPr>
        <p:spPr/>
        <p:txBody>
          <a:bodyPr/>
          <a:lstStyle/>
          <a:p>
            <a:r>
              <a:rPr lang="en-US" dirty="0"/>
              <a:t>Find the value of </a:t>
            </a:r>
            <a:r>
              <a:rPr lang="en-US" i="1" dirty="0"/>
              <a:t>x</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#14</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8298" y="1803400"/>
            <a:ext cx="3793981"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2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1DD2-9AA9-40C8-9C62-F593B36F77B7}"/>
              </a:ext>
            </a:extLst>
          </p:cNvPr>
          <p:cNvSpPr>
            <a:spLocks noGrp="1"/>
          </p:cNvSpPr>
          <p:nvPr>
            <p:ph type="title"/>
          </p:nvPr>
        </p:nvSpPr>
        <p:spPr/>
        <p:txBody>
          <a:bodyPr/>
          <a:lstStyle/>
          <a:p>
            <a:r>
              <a:rPr lang="en-US" dirty="0"/>
              <a:t>10.4 Inscribed Angles and Polygons</a:t>
            </a:r>
          </a:p>
        </p:txBody>
      </p:sp>
      <p:sp>
        <p:nvSpPr>
          <p:cNvPr id="3" name="Text Placeholder 2">
            <a:extLst>
              <a:ext uri="{FF2B5EF4-FFF2-40B4-BE49-F238E27FC236}">
                <a16:creationId xmlns:a16="http://schemas.microsoft.com/office/drawing/2014/main" id="{5486104F-DA91-4179-890D-B00F39E23ACA}"/>
              </a:ext>
            </a:extLst>
          </p:cNvPr>
          <p:cNvSpPr>
            <a:spLocks noGrp="1"/>
          </p:cNvSpPr>
          <p:nvPr>
            <p:ph type="body" idx="1"/>
          </p:nvPr>
        </p:nvSpPr>
        <p:spPr/>
        <p:txBody>
          <a:bodyPr/>
          <a:lstStyle/>
          <a:p>
            <a:r>
              <a:rPr lang="en-US" dirty="0"/>
              <a:t>After this lesson…</a:t>
            </a:r>
          </a:p>
          <a:p>
            <a:r>
              <a:rPr lang="en-US" dirty="0"/>
              <a:t>• I can find measures of inscribed angles and intercepted arcs.</a:t>
            </a:r>
          </a:p>
          <a:p>
            <a:r>
              <a:rPr lang="en-US" dirty="0"/>
              <a:t>• I can find angle measures of inscribed polygons.</a:t>
            </a:r>
          </a:p>
        </p:txBody>
      </p:sp>
    </p:spTree>
    <p:extLst>
      <p:ext uri="{BB962C8B-B14F-4D97-AF65-F5344CB8AC3E}">
        <p14:creationId xmlns:p14="http://schemas.microsoft.com/office/powerpoint/2010/main" val="268089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10.4 Inscribed Angles and Polygons</a:t>
            </a:r>
          </a:p>
        </p:txBody>
      </p:sp>
      <p:sp>
        <p:nvSpPr>
          <p:cNvPr id="29699" name="Rectangle 3"/>
          <p:cNvSpPr>
            <a:spLocks noGrp="1" noChangeArrowheads="1"/>
          </p:cNvSpPr>
          <p:nvPr>
            <p:ph type="body" idx="1"/>
          </p:nvPr>
        </p:nvSpPr>
        <p:spPr/>
        <p:txBody>
          <a:bodyPr/>
          <a:lstStyle/>
          <a:p>
            <a:r>
              <a:rPr lang="en-US" dirty="0"/>
              <a:t>What does inscribed mean?  </a:t>
            </a:r>
          </a:p>
          <a:p>
            <a:pPr lvl="1"/>
            <a:r>
              <a:rPr lang="en-US" dirty="0"/>
              <a:t>Writing ON something; engraving ON</a:t>
            </a:r>
          </a:p>
          <a:p>
            <a:endParaRPr lang="en-US" dirty="0"/>
          </a:p>
          <a:p>
            <a:r>
              <a:rPr lang="en-US" dirty="0"/>
              <a:t>Inscribed angle means the vertex ON the circle. </a:t>
            </a:r>
          </a:p>
        </p:txBody>
      </p:sp>
    </p:spTree>
    <p:extLst>
      <p:ext uri="{BB962C8B-B14F-4D97-AF65-F5344CB8AC3E}">
        <p14:creationId xmlns:p14="http://schemas.microsoft.com/office/powerpoint/2010/main" val="30507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5736-6212-4C30-B0FB-4FB3B7BEEB9A}"/>
              </a:ext>
            </a:extLst>
          </p:cNvPr>
          <p:cNvSpPr>
            <a:spLocks noGrp="1"/>
          </p:cNvSpPr>
          <p:nvPr>
            <p:ph type="title"/>
          </p:nvPr>
        </p:nvSpPr>
        <p:spPr/>
        <p:txBody>
          <a:bodyPr/>
          <a:lstStyle/>
          <a:p>
            <a:r>
              <a:rPr lang="en-US" dirty="0"/>
              <a:t>10.1 Lines and Segments that Intersect Circles</a:t>
            </a:r>
          </a:p>
        </p:txBody>
      </p:sp>
      <p:sp>
        <p:nvSpPr>
          <p:cNvPr id="3" name="Text Placeholder 2">
            <a:extLst>
              <a:ext uri="{FF2B5EF4-FFF2-40B4-BE49-F238E27FC236}">
                <a16:creationId xmlns:a16="http://schemas.microsoft.com/office/drawing/2014/main" id="{C0148BAE-D3F3-4A81-840A-F84877F47F3E}"/>
              </a:ext>
            </a:extLst>
          </p:cNvPr>
          <p:cNvSpPr>
            <a:spLocks noGrp="1"/>
          </p:cNvSpPr>
          <p:nvPr>
            <p:ph type="body" idx="1"/>
          </p:nvPr>
        </p:nvSpPr>
        <p:spPr/>
        <p:txBody>
          <a:bodyPr/>
          <a:lstStyle/>
          <a:p>
            <a:r>
              <a:rPr lang="en-US" dirty="0"/>
              <a:t>After this lesson…</a:t>
            </a:r>
          </a:p>
          <a:p>
            <a:r>
              <a:rPr lang="en-US" dirty="0"/>
              <a:t>• I can identify special segments and lines that intersect circles.</a:t>
            </a:r>
          </a:p>
          <a:p>
            <a:r>
              <a:rPr lang="en-US" dirty="0"/>
              <a:t>• I can use properties of tangents to solve problems.</a:t>
            </a:r>
          </a:p>
        </p:txBody>
      </p:sp>
    </p:spTree>
    <p:extLst>
      <p:ext uri="{BB962C8B-B14F-4D97-AF65-F5344CB8AC3E}">
        <p14:creationId xmlns:p14="http://schemas.microsoft.com/office/powerpoint/2010/main" val="199273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10.4 Inscribed Angles and Polygons</a:t>
            </a:r>
          </a:p>
        </p:txBody>
      </p:sp>
      <p:sp>
        <p:nvSpPr>
          <p:cNvPr id="30723" name="Rectangle 3"/>
          <p:cNvSpPr>
            <a:spLocks noGrp="1" noChangeArrowheads="1"/>
          </p:cNvSpPr>
          <p:nvPr>
            <p:ph type="body" idx="1"/>
          </p:nvPr>
        </p:nvSpPr>
        <p:spPr/>
        <p:txBody>
          <a:bodyPr/>
          <a:lstStyle/>
          <a:p>
            <a:r>
              <a:rPr lang="en-US" dirty="0"/>
              <a:t>Inscribed Angle</a:t>
            </a:r>
          </a:p>
          <a:p>
            <a:pPr lvl="1"/>
            <a:r>
              <a:rPr lang="en-US" dirty="0"/>
              <a:t>An angle whose vertex is on the edge of a circle and is inside the circle.</a:t>
            </a:r>
          </a:p>
          <a:p>
            <a:pPr lvl="1"/>
            <a:endParaRPr lang="en-US" dirty="0"/>
          </a:p>
          <a:p>
            <a:r>
              <a:rPr lang="en-US" dirty="0"/>
              <a:t>Intercepted Arc</a:t>
            </a:r>
          </a:p>
          <a:p>
            <a:pPr lvl="1"/>
            <a:r>
              <a:rPr lang="en-US" dirty="0"/>
              <a:t>The arc of the circle that is in the angle.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5050" y="3872598"/>
            <a:ext cx="5041900" cy="262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66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10.4 Inscribed Angles and Polygons</a:t>
            </a:r>
          </a:p>
        </p:txBody>
      </p:sp>
      <p:sp>
        <p:nvSpPr>
          <p:cNvPr id="5" name="TextBox 4"/>
          <p:cNvSpPr txBox="1"/>
          <p:nvPr/>
        </p:nvSpPr>
        <p:spPr>
          <a:xfrm>
            <a:off x="1828800" y="1828803"/>
            <a:ext cx="103632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The measure of an inscribed angle is ½ the measure of the intercepted arc.</a:t>
            </a:r>
          </a:p>
        </p:txBody>
      </p:sp>
      <p:sp>
        <p:nvSpPr>
          <p:cNvPr id="6" name="TextBox 5"/>
          <p:cNvSpPr txBox="1"/>
          <p:nvPr/>
        </p:nvSpPr>
        <p:spPr>
          <a:xfrm>
            <a:off x="1803400" y="4908513"/>
            <a:ext cx="103632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If two inscribed angles of the same or congruent circles intercept congruent arcs, then the angles are congruent.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0715" y="2936799"/>
            <a:ext cx="3793952" cy="1971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64968" y="2915929"/>
            <a:ext cx="2207832" cy="199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fltVal val="0"/>
                                          </p:val>
                                        </p:tav>
                                        <p:tav tm="100000">
                                          <p:val>
                                            <p:strVal val="#ppt_w"/>
                                          </p:val>
                                        </p:tav>
                                      </p:tavLst>
                                    </p:anim>
                                    <p:anim calcmode="lin" valueType="num">
                                      <p:cBhvr>
                                        <p:cTn id="21" dur="1000" fill="hold"/>
                                        <p:tgtEl>
                                          <p:spTgt spid="2050"/>
                                        </p:tgtEl>
                                        <p:attrNameLst>
                                          <p:attrName>ppt_h</p:attrName>
                                        </p:attrNameLst>
                                      </p:cBhvr>
                                      <p:tavLst>
                                        <p:tav tm="0">
                                          <p:val>
                                            <p:fltVal val="0"/>
                                          </p:val>
                                        </p:tav>
                                        <p:tav tm="100000">
                                          <p:val>
                                            <p:strVal val="#ppt_h"/>
                                          </p:val>
                                        </p:tav>
                                      </p:tavLst>
                                    </p:anim>
                                    <p:anim calcmode="lin" valueType="num">
                                      <p:cBhvr>
                                        <p:cTn id="22" dur="1000" fill="hold"/>
                                        <p:tgtEl>
                                          <p:spTgt spid="2050"/>
                                        </p:tgtEl>
                                        <p:attrNameLst>
                                          <p:attrName>style.rotation</p:attrName>
                                        </p:attrNameLst>
                                      </p:cBhvr>
                                      <p:tavLst>
                                        <p:tav tm="0">
                                          <p:val>
                                            <p:fltVal val="90"/>
                                          </p:val>
                                        </p:tav>
                                        <p:tav tm="100000">
                                          <p:val>
                                            <p:fltVal val="0"/>
                                          </p:val>
                                        </p:tav>
                                      </p:tavLst>
                                    </p:anim>
                                    <p:animEffect transition="in" filter="fade">
                                      <p:cBhvr>
                                        <p:cTn id="2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Inscribed Angles and Polygons</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828800" y="1828801"/>
            <a:ext cx="10363200" cy="148765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If an inscribed angle of a circle intercepts a semicircle, then the angle is a right angle</a:t>
            </a:r>
          </a:p>
          <a:p>
            <a:pPr lvl="1"/>
            <a:r>
              <a:rPr lang="en-US" sz="2667" dirty="0">
                <a:solidFill>
                  <a:schemeClr val="tx1"/>
                </a:solidFill>
              </a:rPr>
              <a:t>½ 180 (semicircle) = 90</a:t>
            </a:r>
          </a:p>
        </p:txBody>
      </p:sp>
      <p:sp>
        <p:nvSpPr>
          <p:cNvPr id="5" name="TextBox 4"/>
          <p:cNvSpPr txBox="1"/>
          <p:nvPr/>
        </p:nvSpPr>
        <p:spPr>
          <a:xfrm>
            <a:off x="1828800" y="5081825"/>
            <a:ext cx="103632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If a quadrilateral is inscribed in a circle, then the opposite angles are supplementary.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28801" y="3347165"/>
            <a:ext cx="1955799" cy="172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517736" y="3347164"/>
            <a:ext cx="1868097" cy="173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10.4 Inscribed Angles and Polygons</a:t>
            </a:r>
          </a:p>
        </p:txBody>
      </p:sp>
      <p:sp>
        <p:nvSpPr>
          <p:cNvPr id="32771" name="Rectangle 3"/>
          <p:cNvSpPr>
            <a:spLocks noGrp="1" noChangeArrowheads="1"/>
          </p:cNvSpPr>
          <p:nvPr>
            <p:ph type="body" idx="1"/>
          </p:nvPr>
        </p:nvSpPr>
        <p:spPr/>
        <p:txBody>
          <a:bodyPr>
            <a:normAutofit/>
          </a:bodyPr>
          <a:lstStyle/>
          <a:p>
            <a:r>
              <a:rPr lang="en-US" dirty="0"/>
              <a:t>Find the measure of the red arc or angle.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04759" y="2019300"/>
            <a:ext cx="356187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72821" y="2019300"/>
            <a:ext cx="3357312"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6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Inscribed Angles and Polygons</a:t>
            </a:r>
          </a:p>
        </p:txBody>
      </p:sp>
      <p:sp>
        <p:nvSpPr>
          <p:cNvPr id="3" name="Content Placeholder 2"/>
          <p:cNvSpPr>
            <a:spLocks noGrp="1"/>
          </p:cNvSpPr>
          <p:nvPr>
            <p:ph idx="1"/>
          </p:nvPr>
        </p:nvSpPr>
        <p:spPr/>
        <p:txBody>
          <a:bodyPr/>
          <a:lstStyle/>
          <a:p>
            <a:r>
              <a:rPr lang="en-US" dirty="0"/>
              <a:t>Find the value of each variable.</a:t>
            </a:r>
          </a:p>
          <a:p>
            <a:endParaRPr lang="en-US" dirty="0"/>
          </a:p>
          <a:p>
            <a:endParaRPr lang="en-US" dirty="0"/>
          </a:p>
          <a:p>
            <a:endParaRPr lang="en-US" dirty="0"/>
          </a:p>
          <a:p>
            <a:endParaRPr lang="en-US" dirty="0"/>
          </a:p>
          <a:p>
            <a:endParaRPr lang="en-US" dirty="0"/>
          </a:p>
          <a:p>
            <a:endParaRPr lang="en-US" dirty="0"/>
          </a:p>
          <a:p>
            <a:endParaRPr lang="en-US" dirty="0"/>
          </a:p>
          <a:p>
            <a:r>
              <a:rPr lang="en-US" dirty="0"/>
              <a:t>Try #12</a:t>
            </a:r>
          </a:p>
          <a:p>
            <a:r>
              <a:rPr lang="en-US" dirty="0"/>
              <a:t>Try #10</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3515" y="1801997"/>
            <a:ext cx="4035045" cy="273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1693167-3CCB-43CF-BD26-99B2838F3108}"/>
              </a:ext>
            </a:extLst>
          </p:cNvPr>
          <p:cNvPicPr>
            <a:picLocks noChangeAspect="1"/>
          </p:cNvPicPr>
          <p:nvPr/>
        </p:nvPicPr>
        <p:blipFill>
          <a:blip r:embed="rId4">
            <a:lum contrast="20000"/>
          </a:blip>
          <a:stretch>
            <a:fillRect/>
          </a:stretch>
        </p:blipFill>
        <p:spPr>
          <a:xfrm>
            <a:off x="261869" y="1801997"/>
            <a:ext cx="2609667" cy="2357145"/>
          </a:xfrm>
          <a:prstGeom prst="rect">
            <a:avLst/>
          </a:prstGeom>
        </p:spPr>
      </p:pic>
    </p:spTree>
    <p:extLst>
      <p:ext uri="{BB962C8B-B14F-4D97-AF65-F5344CB8AC3E}">
        <p14:creationId xmlns:p14="http://schemas.microsoft.com/office/powerpoint/2010/main" val="37510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arn(inVertical)">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2B1C-A4FC-48E7-A765-3858807D0496}"/>
              </a:ext>
            </a:extLst>
          </p:cNvPr>
          <p:cNvSpPr>
            <a:spLocks noGrp="1"/>
          </p:cNvSpPr>
          <p:nvPr>
            <p:ph type="title"/>
          </p:nvPr>
        </p:nvSpPr>
        <p:spPr/>
        <p:txBody>
          <a:bodyPr/>
          <a:lstStyle/>
          <a:p>
            <a:r>
              <a:rPr lang="en-US" dirty="0"/>
              <a:t>10.5 Angle Relationships in Circles</a:t>
            </a:r>
          </a:p>
        </p:txBody>
      </p:sp>
      <p:sp>
        <p:nvSpPr>
          <p:cNvPr id="3" name="Text Placeholder 2">
            <a:extLst>
              <a:ext uri="{FF2B5EF4-FFF2-40B4-BE49-F238E27FC236}">
                <a16:creationId xmlns:a16="http://schemas.microsoft.com/office/drawing/2014/main" id="{F7CAE6C6-CC54-4510-B9DF-E2A1E4C367BC}"/>
              </a:ext>
            </a:extLst>
          </p:cNvPr>
          <p:cNvSpPr>
            <a:spLocks noGrp="1"/>
          </p:cNvSpPr>
          <p:nvPr>
            <p:ph type="body" idx="1"/>
          </p:nvPr>
        </p:nvSpPr>
        <p:spPr/>
        <p:txBody>
          <a:bodyPr/>
          <a:lstStyle/>
          <a:p>
            <a:r>
              <a:rPr lang="en-US" dirty="0"/>
              <a:t>After this lesson…</a:t>
            </a:r>
          </a:p>
          <a:p>
            <a:r>
              <a:rPr lang="en-US" dirty="0"/>
              <a:t>• I can identify angles and arcs determined by chords, secants, and tangents.</a:t>
            </a:r>
          </a:p>
          <a:p>
            <a:r>
              <a:rPr lang="en-US" dirty="0"/>
              <a:t>• I can find angle measures and arc measures involving chords, secants, and tangents.</a:t>
            </a:r>
          </a:p>
          <a:p>
            <a:r>
              <a:rPr lang="en-US" dirty="0"/>
              <a:t>• I can use circumscribed angles to solve problems.</a:t>
            </a:r>
          </a:p>
        </p:txBody>
      </p:sp>
    </p:spTree>
    <p:extLst>
      <p:ext uri="{BB962C8B-B14F-4D97-AF65-F5344CB8AC3E}">
        <p14:creationId xmlns:p14="http://schemas.microsoft.com/office/powerpoint/2010/main" val="2255391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10.5 Angle Relationships in Circles</a:t>
            </a:r>
          </a:p>
        </p:txBody>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a:xfrm>
                <a:off x="0" y="3250728"/>
                <a:ext cx="12192000" cy="3242145"/>
              </a:xfrm>
            </p:spPr>
            <p:txBody>
              <a:bodyPr/>
              <a:lstStyle/>
              <a:p>
                <a:r>
                  <a:rPr lang="en-US" dirty="0"/>
                  <a:t>Find m</a:t>
                </a:r>
                <a14:m>
                  <m:oMath xmlns:m="http://schemas.openxmlformats.org/officeDocument/2006/math">
                    <m:r>
                      <a:rPr lang="en-US" smtClean="0">
                        <a:latin typeface="Cambria Math" panose="02040503050406030204" pitchFamily="18" charset="0"/>
                      </a:rPr>
                      <m:t>∠</m:t>
                    </m:r>
                  </m:oMath>
                </a14:m>
                <a:r>
                  <a:rPr lang="en-US" dirty="0"/>
                  <a:t>1</a:t>
                </a:r>
              </a:p>
              <a:p>
                <a:endParaRPr lang="en-US" dirty="0"/>
              </a:p>
              <a:p>
                <a:endParaRPr lang="en-US" dirty="0"/>
              </a:p>
              <a:p>
                <a:endParaRPr lang="en-US" dirty="0"/>
              </a:p>
              <a:p>
                <a:endParaRPr lang="en-US" dirty="0"/>
              </a:p>
              <a:p>
                <a:r>
                  <a:rPr lang="en-US" dirty="0"/>
                  <a:t>Try #2</a:t>
                </a:r>
              </a:p>
            </p:txBody>
          </p:sp>
        </mc:Choice>
        <mc:Fallback xmlns="">
          <p:sp>
            <p:nvSpPr>
              <p:cNvPr id="44035" name="Rectangle 3"/>
              <p:cNvSpPr>
                <a:spLocks noGrp="1" noRot="1" noChangeAspect="1" noMove="1" noResize="1" noEditPoints="1" noAdjustHandles="1" noChangeArrowheads="1" noChangeShapeType="1" noTextEdit="1"/>
              </p:cNvSpPr>
              <p:nvPr>
                <p:ph type="body" idx="1"/>
              </p:nvPr>
            </p:nvSpPr>
            <p:spPr>
              <a:xfrm>
                <a:off x="0" y="3250728"/>
                <a:ext cx="12192000" cy="3242145"/>
              </a:xfrm>
              <a:blipFill>
                <a:blip r:embed="rId3"/>
                <a:stretch>
                  <a:fillRect l="-900" t="-3195"/>
                </a:stretch>
              </a:blipFill>
            </p:spPr>
            <p:txBody>
              <a:bodyPr/>
              <a:lstStyle/>
              <a:p>
                <a:r>
                  <a:rPr lang="en-US">
                    <a:noFill/>
                  </a:rPr>
                  <a:t> </a:t>
                </a:r>
              </a:p>
            </p:txBody>
          </p:sp>
        </mc:Fallback>
      </mc:AlternateContent>
      <p:sp>
        <p:nvSpPr>
          <p:cNvPr id="15" name="TextBox 14"/>
          <p:cNvSpPr txBox="1"/>
          <p:nvPr/>
        </p:nvSpPr>
        <p:spPr>
          <a:xfrm>
            <a:off x="1660528" y="1828800"/>
            <a:ext cx="10531472" cy="14219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90000"/>
              </a:lnSpc>
            </a:pPr>
            <a:r>
              <a:rPr lang="en-US" sz="3200" dirty="0">
                <a:solidFill>
                  <a:schemeClr val="bg1"/>
                </a:solidFill>
              </a:rPr>
              <a:t>If a secant and a tangent intersect at the point of tangency, then the measure of each angle formed is one-half the measure of its intercepted arc.</a:t>
            </a:r>
          </a:p>
        </p:txBody>
      </p:sp>
      <p:pic>
        <p:nvPicPr>
          <p:cNvPr id="3" name="Picture 2">
            <a:extLst>
              <a:ext uri="{FF2B5EF4-FFF2-40B4-BE49-F238E27FC236}">
                <a16:creationId xmlns:a16="http://schemas.microsoft.com/office/drawing/2014/main" id="{E85BDF4D-6FEA-4500-80CE-126641E8CF00}"/>
              </a:ext>
            </a:extLst>
          </p:cNvPr>
          <p:cNvPicPr>
            <a:picLocks noChangeAspect="1"/>
          </p:cNvPicPr>
          <p:nvPr/>
        </p:nvPicPr>
        <p:blipFill>
          <a:blip r:embed="rId4">
            <a:lum contrast="20000"/>
          </a:blip>
          <a:stretch>
            <a:fillRect/>
          </a:stretch>
        </p:blipFill>
        <p:spPr>
          <a:xfrm>
            <a:off x="6833937" y="3604527"/>
            <a:ext cx="3602921" cy="2842305"/>
          </a:xfrm>
          <a:prstGeom prst="rect">
            <a:avLst/>
          </a:prstGeom>
        </p:spPr>
      </p:pic>
    </p:spTree>
    <p:extLst>
      <p:ext uri="{BB962C8B-B14F-4D97-AF65-F5344CB8AC3E}">
        <p14:creationId xmlns:p14="http://schemas.microsoft.com/office/powerpoint/2010/main" val="31661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035">
                                            <p:txEl>
                                              <p:pRg st="5" end="5"/>
                                            </p:txEl>
                                          </p:spTgt>
                                        </p:tgtEl>
                                        <p:attrNameLst>
                                          <p:attrName>style.visibility</p:attrName>
                                        </p:attrNameLst>
                                      </p:cBhvr>
                                      <p:to>
                                        <p:strVal val="visible"/>
                                      </p:to>
                                    </p:set>
                                    <p:anim calcmode="lin" valueType="num">
                                      <p:cBhvr additive="base">
                                        <p:cTn id="18"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10.5 Angle Relationships in Circles</a:t>
            </a:r>
          </a:p>
        </p:txBody>
      </p:sp>
      <p:sp>
        <p:nvSpPr>
          <p:cNvPr id="46083" name="Rectangle 3"/>
          <p:cNvSpPr>
            <a:spLocks noGrp="1" noChangeArrowheads="1"/>
          </p:cNvSpPr>
          <p:nvPr>
            <p:ph type="body" idx="1"/>
          </p:nvPr>
        </p:nvSpPr>
        <p:spPr>
          <a:xfrm>
            <a:off x="0" y="3728870"/>
            <a:ext cx="12192000" cy="3129129"/>
          </a:xfrm>
        </p:spPr>
        <p:txBody>
          <a:bodyPr>
            <a:normAutofit/>
          </a:bodyPr>
          <a:lstStyle/>
          <a:p>
            <a:r>
              <a:rPr lang="en-US" dirty="0"/>
              <a:t>Find the value of </a:t>
            </a:r>
            <a:r>
              <a:rPr lang="en-US" i="1" dirty="0"/>
              <a:t>x</a:t>
            </a:r>
            <a:r>
              <a:rPr lang="en-US" dirty="0"/>
              <a:t>.</a:t>
            </a:r>
          </a:p>
          <a:p>
            <a:endParaRPr lang="en-US" dirty="0"/>
          </a:p>
          <a:p>
            <a:endParaRPr lang="en-US" dirty="0"/>
          </a:p>
          <a:p>
            <a:endParaRPr lang="en-US" dirty="0"/>
          </a:p>
          <a:p>
            <a:endParaRPr lang="en-US" dirty="0"/>
          </a:p>
          <a:p>
            <a:r>
              <a:rPr lang="en-US" dirty="0"/>
              <a:t>Try #6</a:t>
            </a:r>
          </a:p>
        </p:txBody>
      </p:sp>
      <p:sp>
        <p:nvSpPr>
          <p:cNvPr id="18" name="TextBox 17"/>
          <p:cNvSpPr txBox="1"/>
          <p:nvPr/>
        </p:nvSpPr>
        <p:spPr>
          <a:xfrm>
            <a:off x="1828800" y="2159211"/>
            <a:ext cx="103632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If two secants intersect in the interior of a circle, then the measure of an angle formed is ½ the sum of the measures of the arcs intercepted by the angle and its vertical angle.</a:t>
            </a:r>
          </a:p>
        </p:txBody>
      </p:sp>
      <p:sp>
        <p:nvSpPr>
          <p:cNvPr id="19" name="TextBox 18"/>
          <p:cNvSpPr txBox="1"/>
          <p:nvPr/>
        </p:nvSpPr>
        <p:spPr>
          <a:xfrm>
            <a:off x="1828800" y="1523139"/>
            <a:ext cx="10363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Angles Inside the Circle Theorem</a:t>
            </a:r>
          </a:p>
        </p:txBody>
      </p:sp>
      <p:pic>
        <p:nvPicPr>
          <p:cNvPr id="2" name="Picture 1">
            <a:extLst>
              <a:ext uri="{FF2B5EF4-FFF2-40B4-BE49-F238E27FC236}">
                <a16:creationId xmlns:a16="http://schemas.microsoft.com/office/drawing/2014/main" id="{CE1A92C8-7D9B-4DB3-BFBA-10B9A6D23694}"/>
              </a:ext>
            </a:extLst>
          </p:cNvPr>
          <p:cNvPicPr>
            <a:picLocks noChangeAspect="1"/>
          </p:cNvPicPr>
          <p:nvPr/>
        </p:nvPicPr>
        <p:blipFill>
          <a:blip r:embed="rId3">
            <a:lum contrast="20000"/>
          </a:blip>
          <a:stretch>
            <a:fillRect/>
          </a:stretch>
        </p:blipFill>
        <p:spPr>
          <a:xfrm>
            <a:off x="9491503" y="3861718"/>
            <a:ext cx="2700497" cy="2946286"/>
          </a:xfrm>
          <a:prstGeom prst="rect">
            <a:avLst/>
          </a:prstGeom>
        </p:spPr>
      </p:pic>
    </p:spTree>
    <p:extLst>
      <p:ext uri="{BB962C8B-B14F-4D97-AF65-F5344CB8AC3E}">
        <p14:creationId xmlns:p14="http://schemas.microsoft.com/office/powerpoint/2010/main" val="215127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10.5 Angle Relationships in Circles</a:t>
            </a:r>
          </a:p>
        </p:txBody>
      </p:sp>
      <p:sp>
        <p:nvSpPr>
          <p:cNvPr id="48131" name="Rectangle 3"/>
          <p:cNvSpPr>
            <a:spLocks noGrp="1" noChangeArrowheads="1"/>
          </p:cNvSpPr>
          <p:nvPr>
            <p:ph type="body" idx="1"/>
          </p:nvPr>
        </p:nvSpPr>
        <p:spPr>
          <a:xfrm>
            <a:off x="0" y="3482842"/>
            <a:ext cx="12192000" cy="3375157"/>
          </a:xfrm>
        </p:spPr>
        <p:txBody>
          <a:bodyPr>
            <a:normAutofit/>
          </a:bodyPr>
          <a:lstStyle/>
          <a:p>
            <a:r>
              <a:rPr lang="en-US" dirty="0"/>
              <a:t>What is the value of </a:t>
            </a:r>
            <a:r>
              <a:rPr lang="en-US" i="1" dirty="0"/>
              <a:t>a</a:t>
            </a:r>
            <a:r>
              <a:rPr lang="en-US" dirty="0"/>
              <a:t>?</a:t>
            </a:r>
          </a:p>
          <a:p>
            <a:endParaRPr lang="en-US" dirty="0"/>
          </a:p>
          <a:p>
            <a:endParaRPr lang="en-US" dirty="0"/>
          </a:p>
          <a:p>
            <a:endParaRPr lang="en-US" dirty="0"/>
          </a:p>
          <a:p>
            <a:endParaRPr lang="en-US" dirty="0"/>
          </a:p>
          <a:p>
            <a:r>
              <a:rPr lang="en-US" dirty="0"/>
              <a:t>Try #10</a:t>
            </a:r>
          </a:p>
          <a:p>
            <a:endParaRPr lang="en-US" dirty="0"/>
          </a:p>
        </p:txBody>
      </p:sp>
      <p:sp>
        <p:nvSpPr>
          <p:cNvPr id="15" name="TextBox 14"/>
          <p:cNvSpPr txBox="1"/>
          <p:nvPr/>
        </p:nvSpPr>
        <p:spPr>
          <a:xfrm>
            <a:off x="1828800" y="2159211"/>
            <a:ext cx="10363200" cy="13236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667" dirty="0">
                <a:solidFill>
                  <a:schemeClr val="bg1"/>
                </a:solidFill>
              </a:rPr>
              <a:t>If two secants, tangents, or one of each intersect in the exterior of a circle, then the measure of the angle formed is ½ the difference of the measures of the intercepted arcs.</a:t>
            </a:r>
          </a:p>
        </p:txBody>
      </p:sp>
      <p:sp>
        <p:nvSpPr>
          <p:cNvPr id="16" name="TextBox 15"/>
          <p:cNvSpPr txBox="1"/>
          <p:nvPr/>
        </p:nvSpPr>
        <p:spPr>
          <a:xfrm>
            <a:off x="1828800" y="1523139"/>
            <a:ext cx="10363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Angles Outside the Circle Theorem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42400" y="4054856"/>
            <a:ext cx="3149600" cy="280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661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10.5 Angle Relationships in Circles</a:t>
            </a:r>
          </a:p>
        </p:txBody>
      </p:sp>
      <p:sp>
        <p:nvSpPr>
          <p:cNvPr id="48131" name="Rectangle 3"/>
          <p:cNvSpPr>
            <a:spLocks noGrp="1" noChangeArrowheads="1"/>
          </p:cNvSpPr>
          <p:nvPr>
            <p:ph type="body" idx="1"/>
          </p:nvPr>
        </p:nvSpPr>
        <p:spPr>
          <a:xfrm>
            <a:off x="0" y="3944571"/>
            <a:ext cx="12192000" cy="2548301"/>
          </a:xfrm>
        </p:spPr>
        <p:txBody>
          <a:bodyPr/>
          <a:lstStyle/>
          <a:p>
            <a:r>
              <a:rPr lang="en-US" dirty="0"/>
              <a:t>What is the value of </a:t>
            </a:r>
            <a:r>
              <a:rPr lang="en-US" i="1" dirty="0"/>
              <a:t>x</a:t>
            </a:r>
            <a:r>
              <a:rPr lang="en-US" dirty="0"/>
              <a:t>?</a:t>
            </a:r>
          </a:p>
          <a:p>
            <a:endParaRPr lang="en-US" dirty="0"/>
          </a:p>
          <a:p>
            <a:endParaRPr lang="en-US" dirty="0"/>
          </a:p>
          <a:p>
            <a:endParaRPr lang="en-US" dirty="0"/>
          </a:p>
          <a:p>
            <a:pPr marL="0" indent="0">
              <a:buNone/>
            </a:pPr>
            <a:endParaRPr lang="en-US" dirty="0"/>
          </a:p>
          <a:p>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828800" y="2159211"/>
                <a:ext cx="7658637" cy="17340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667" dirty="0">
                    <a:solidFill>
                      <a:schemeClr val="bg1"/>
                    </a:solidFill>
                  </a:rPr>
                  <a:t>The measure of a circumscribed angle is equal to 180° minus the measure of the central angle that intercepts the same arc.</a:t>
                </a:r>
              </a:p>
              <a:p>
                <a:pPr/>
                <a14:m>
                  <m:oMathPara xmlns:m="http://schemas.openxmlformats.org/officeDocument/2006/math">
                    <m:oMathParaPr>
                      <m:jc m:val="centerGroup"/>
                    </m:oMathParaPr>
                    <m:oMath xmlns:m="http://schemas.openxmlformats.org/officeDocument/2006/math">
                      <m:r>
                        <a:rPr lang="en-US" sz="2667" b="0" i="1" smtClean="0">
                          <a:solidFill>
                            <a:schemeClr val="bg1"/>
                          </a:solidFill>
                          <a:latin typeface="Cambria Math" panose="02040503050406030204" pitchFamily="18" charset="0"/>
                        </a:rPr>
                        <m:t>𝑚</m:t>
                      </m:r>
                      <m:r>
                        <a:rPr lang="en-US" sz="2667" b="0" i="1" smtClean="0">
                          <a:solidFill>
                            <a:schemeClr val="bg1"/>
                          </a:solidFill>
                          <a:latin typeface="Cambria Math" panose="02040503050406030204" pitchFamily="18" charset="0"/>
                        </a:rPr>
                        <m:t>∠</m:t>
                      </m:r>
                      <m:r>
                        <a:rPr lang="en-US" sz="2667" b="0" i="1" smtClean="0">
                          <a:solidFill>
                            <a:schemeClr val="bg1"/>
                          </a:solidFill>
                          <a:latin typeface="Cambria Math" panose="02040503050406030204" pitchFamily="18" charset="0"/>
                        </a:rPr>
                        <m:t>𝐴𝐷𝐵</m:t>
                      </m:r>
                      <m:r>
                        <a:rPr lang="en-US" sz="2667" b="0" i="1" smtClean="0">
                          <a:solidFill>
                            <a:schemeClr val="bg1"/>
                          </a:solidFill>
                          <a:latin typeface="Cambria Math" panose="02040503050406030204" pitchFamily="18" charset="0"/>
                        </a:rPr>
                        <m:t>=180°−</m:t>
                      </m:r>
                      <m:r>
                        <a:rPr lang="en-US" sz="2667" b="0" i="1" smtClean="0">
                          <a:solidFill>
                            <a:schemeClr val="bg1"/>
                          </a:solidFill>
                          <a:latin typeface="Cambria Math" panose="02040503050406030204" pitchFamily="18" charset="0"/>
                        </a:rPr>
                        <m:t>𝑚</m:t>
                      </m:r>
                      <m:r>
                        <a:rPr lang="en-US" sz="2667" b="0" i="1" smtClean="0">
                          <a:solidFill>
                            <a:schemeClr val="bg1"/>
                          </a:solidFill>
                          <a:latin typeface="Cambria Math" panose="02040503050406030204" pitchFamily="18" charset="0"/>
                        </a:rPr>
                        <m:t>∠</m:t>
                      </m:r>
                      <m:r>
                        <a:rPr lang="en-US" sz="2667" b="0" i="1" smtClean="0">
                          <a:solidFill>
                            <a:schemeClr val="bg1"/>
                          </a:solidFill>
                          <a:latin typeface="Cambria Math" panose="02040503050406030204" pitchFamily="18" charset="0"/>
                        </a:rPr>
                        <m:t>𝐴𝐶𝐵</m:t>
                      </m:r>
                    </m:oMath>
                  </m:oMathPara>
                </a14:m>
                <a:endParaRPr lang="en-US" sz="2667"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28800" y="2159211"/>
                <a:ext cx="7658637" cy="1734064"/>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1828800" y="1523139"/>
            <a:ext cx="765863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Circumscribed Angle Theorem</a:t>
            </a:r>
          </a:p>
        </p:txBody>
      </p:sp>
      <p:pic>
        <p:nvPicPr>
          <p:cNvPr id="2" name="Picture 1">
            <a:extLst>
              <a:ext uri="{FF2B5EF4-FFF2-40B4-BE49-F238E27FC236}">
                <a16:creationId xmlns:a16="http://schemas.microsoft.com/office/drawing/2014/main" id="{0E8C05E5-6EE9-449F-80DE-FE7D1D102202}"/>
              </a:ext>
            </a:extLst>
          </p:cNvPr>
          <p:cNvPicPr>
            <a:picLocks noChangeAspect="1"/>
          </p:cNvPicPr>
          <p:nvPr/>
        </p:nvPicPr>
        <p:blipFill>
          <a:blip r:embed="rId4"/>
          <a:stretch>
            <a:fillRect/>
          </a:stretch>
        </p:blipFill>
        <p:spPr>
          <a:xfrm>
            <a:off x="9487437" y="1620941"/>
            <a:ext cx="2704563" cy="1958502"/>
          </a:xfrm>
          <a:prstGeom prst="rect">
            <a:avLst/>
          </a:prstGeom>
        </p:spPr>
      </p:pic>
      <p:pic>
        <p:nvPicPr>
          <p:cNvPr id="3" name="Picture 2">
            <a:extLst>
              <a:ext uri="{FF2B5EF4-FFF2-40B4-BE49-F238E27FC236}">
                <a16:creationId xmlns:a16="http://schemas.microsoft.com/office/drawing/2014/main" id="{6E04A8FD-1D23-4A46-99C1-15CA2034D767}"/>
              </a:ext>
            </a:extLst>
          </p:cNvPr>
          <p:cNvPicPr>
            <a:picLocks noChangeAspect="1"/>
          </p:cNvPicPr>
          <p:nvPr/>
        </p:nvPicPr>
        <p:blipFill>
          <a:blip r:embed="rId5">
            <a:lum contrast="20000"/>
          </a:blip>
          <a:stretch>
            <a:fillRect/>
          </a:stretch>
        </p:blipFill>
        <p:spPr>
          <a:xfrm>
            <a:off x="8357937" y="4086254"/>
            <a:ext cx="3834063" cy="2767735"/>
          </a:xfrm>
          <a:prstGeom prst="rect">
            <a:avLst/>
          </a:prstGeom>
        </p:spPr>
      </p:pic>
    </p:spTree>
    <p:extLst>
      <p:ext uri="{BB962C8B-B14F-4D97-AF65-F5344CB8AC3E}">
        <p14:creationId xmlns:p14="http://schemas.microsoft.com/office/powerpoint/2010/main" val="925582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10.1 Lines and Segments that Intersect Circles</a:t>
            </a:r>
          </a:p>
        </p:txBody>
      </p:sp>
      <p:sp>
        <p:nvSpPr>
          <p:cNvPr id="10243" name="Rectangle 3"/>
          <p:cNvSpPr>
            <a:spLocks noGrp="1" noChangeArrowheads="1"/>
          </p:cNvSpPr>
          <p:nvPr>
            <p:ph idx="1"/>
          </p:nvPr>
        </p:nvSpPr>
        <p:spPr/>
        <p:txBody>
          <a:bodyPr/>
          <a:lstStyle/>
          <a:p>
            <a:r>
              <a:rPr lang="en-US" dirty="0"/>
              <a:t>Circle</a:t>
            </a:r>
          </a:p>
          <a:p>
            <a:pPr lvl="1"/>
            <a:r>
              <a:rPr lang="en-US" dirty="0"/>
              <a:t>All the points a given distance from a central point in a plane</a:t>
            </a:r>
          </a:p>
          <a:p>
            <a:pPr lvl="1"/>
            <a:r>
              <a:rPr lang="en-US" dirty="0"/>
              <a:t>Named by the center</a:t>
            </a:r>
          </a:p>
          <a:p>
            <a:r>
              <a:rPr lang="en-US" dirty="0"/>
              <a:t>Radius (</a:t>
            </a:r>
            <a:r>
              <a:rPr lang="en-US" i="1" dirty="0"/>
              <a:t>r</a:t>
            </a:r>
            <a:r>
              <a:rPr lang="en-US" dirty="0"/>
              <a:t>) – the distance from the center of the circle to the edge.</a:t>
            </a:r>
          </a:p>
          <a:p>
            <a:r>
              <a:rPr lang="en-US" dirty="0"/>
              <a:t>Chord – line segment that connects two points on a circle.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8536" y="3767911"/>
            <a:ext cx="3563991" cy="260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38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8E65-D7BF-4AFA-B0DA-0AB6140885E6}"/>
              </a:ext>
            </a:extLst>
          </p:cNvPr>
          <p:cNvSpPr>
            <a:spLocks noGrp="1"/>
          </p:cNvSpPr>
          <p:nvPr>
            <p:ph type="title"/>
          </p:nvPr>
        </p:nvSpPr>
        <p:spPr/>
        <p:txBody>
          <a:bodyPr/>
          <a:lstStyle/>
          <a:p>
            <a:r>
              <a:rPr lang="en-US" dirty="0"/>
              <a:t>10.6 Segment Relationships in Circles</a:t>
            </a:r>
          </a:p>
        </p:txBody>
      </p:sp>
      <p:sp>
        <p:nvSpPr>
          <p:cNvPr id="3" name="Text Placeholder 2">
            <a:extLst>
              <a:ext uri="{FF2B5EF4-FFF2-40B4-BE49-F238E27FC236}">
                <a16:creationId xmlns:a16="http://schemas.microsoft.com/office/drawing/2014/main" id="{9480C0F8-B236-426A-8567-8A9713EEEA49}"/>
              </a:ext>
            </a:extLst>
          </p:cNvPr>
          <p:cNvSpPr>
            <a:spLocks noGrp="1"/>
          </p:cNvSpPr>
          <p:nvPr>
            <p:ph type="body" idx="1"/>
          </p:nvPr>
        </p:nvSpPr>
        <p:spPr/>
        <p:txBody>
          <a:bodyPr/>
          <a:lstStyle/>
          <a:p>
            <a:r>
              <a:rPr lang="en-US" dirty="0"/>
              <a:t>After this lesson…</a:t>
            </a:r>
          </a:p>
          <a:p>
            <a:r>
              <a:rPr lang="en-US" dirty="0"/>
              <a:t>• I can find lengths of segments of chords.</a:t>
            </a:r>
          </a:p>
          <a:p>
            <a:r>
              <a:rPr lang="en-US" dirty="0"/>
              <a:t>• I can identify segments of secants and tangents.</a:t>
            </a:r>
          </a:p>
          <a:p>
            <a:r>
              <a:rPr lang="en-US" dirty="0"/>
              <a:t>• I can find lengths of segments of secants and tangents.</a:t>
            </a:r>
          </a:p>
        </p:txBody>
      </p:sp>
    </p:spTree>
    <p:extLst>
      <p:ext uri="{BB962C8B-B14F-4D97-AF65-F5344CB8AC3E}">
        <p14:creationId xmlns:p14="http://schemas.microsoft.com/office/powerpoint/2010/main" val="179687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10.6 Segment Relationships in Circles</a:t>
            </a:r>
          </a:p>
        </p:txBody>
      </p:sp>
      <p:sp>
        <p:nvSpPr>
          <p:cNvPr id="50179" name="Rectangle 3"/>
          <p:cNvSpPr>
            <a:spLocks noGrp="1" noChangeArrowheads="1"/>
          </p:cNvSpPr>
          <p:nvPr>
            <p:ph type="body" idx="1"/>
          </p:nvPr>
        </p:nvSpPr>
        <p:spPr/>
        <p:txBody>
          <a:bodyPr/>
          <a:lstStyle/>
          <a:p>
            <a:r>
              <a:rPr lang="en-US" sz="2667" dirty="0"/>
              <a:t>A person is stuck in a water pipe with unknown radius.  He estimates that surface of the water makes a 4 </a:t>
            </a:r>
            <a:r>
              <a:rPr lang="en-US" sz="2667" dirty="0" err="1"/>
              <a:t>ft</a:t>
            </a:r>
            <a:r>
              <a:rPr lang="en-US" sz="2667" dirty="0"/>
              <a:t> chord near the top of the pipe and that the water is 6 </a:t>
            </a:r>
            <a:r>
              <a:rPr lang="en-US" sz="2667" dirty="0" err="1"/>
              <a:t>ft</a:t>
            </a:r>
            <a:r>
              <a:rPr lang="en-US" sz="2667" dirty="0"/>
              <a:t> deep.  How much room is available for his head?</a:t>
            </a:r>
          </a:p>
          <a:p>
            <a:pPr>
              <a:buFont typeface="Wingdings" pitchFamily="2" charset="2"/>
              <a:buNone/>
            </a:pPr>
            <a:endParaRPr lang="en-US" sz="2667" dirty="0"/>
          </a:p>
        </p:txBody>
      </p:sp>
      <p:grpSp>
        <p:nvGrpSpPr>
          <p:cNvPr id="50180" name="Group 4"/>
          <p:cNvGrpSpPr>
            <a:grpSpLocks/>
          </p:cNvGrpSpPr>
          <p:nvPr/>
        </p:nvGrpSpPr>
        <p:grpSpPr bwMode="auto">
          <a:xfrm>
            <a:off x="4978401" y="3835400"/>
            <a:ext cx="2728383" cy="2641600"/>
            <a:chOff x="9668" y="6300"/>
            <a:chExt cx="1122" cy="1122"/>
          </a:xfrm>
        </p:grpSpPr>
        <p:sp>
          <p:nvSpPr>
            <p:cNvPr id="50181"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sz="2400"/>
            </a:p>
          </p:txBody>
        </p:sp>
        <p:sp>
          <p:nvSpPr>
            <p:cNvPr id="50182"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3"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0184"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50185"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667" dirty="0">
                  <a:latin typeface="Arial" charset="0"/>
                </a:rPr>
                <a:t>   4</a:t>
              </a:r>
              <a:endParaRPr lang="en-US" sz="2667" dirty="0"/>
            </a:p>
          </p:txBody>
        </p:sp>
        <p:sp>
          <p:nvSpPr>
            <p:cNvPr id="50186"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667" dirty="0">
                  <a:latin typeface="Arial" charset="0"/>
                </a:rPr>
                <a:t>     6</a:t>
              </a:r>
              <a:endParaRPr lang="en-US" sz="2667" dirty="0"/>
            </a:p>
          </p:txBody>
        </p:sp>
      </p:grpSp>
    </p:spTree>
    <p:extLst>
      <p:ext uri="{BB962C8B-B14F-4D97-AF65-F5344CB8AC3E}">
        <p14:creationId xmlns:p14="http://schemas.microsoft.com/office/powerpoint/2010/main" val="216186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10.6 Segment Relationships in Circles</a:t>
            </a:r>
          </a:p>
        </p:txBody>
      </p:sp>
      <p:sp>
        <p:nvSpPr>
          <p:cNvPr id="52227" name="Rectangle 3"/>
          <p:cNvSpPr>
            <a:spLocks noGrp="1" noChangeArrowheads="1"/>
          </p:cNvSpPr>
          <p:nvPr>
            <p:ph type="body" idx="1"/>
          </p:nvPr>
        </p:nvSpPr>
        <p:spPr>
          <a:xfrm>
            <a:off x="2233081" y="3429000"/>
            <a:ext cx="9958916" cy="2151587"/>
          </a:xfrm>
        </p:spPr>
        <p:txBody>
          <a:bodyPr/>
          <a:lstStyle/>
          <a:p>
            <a:r>
              <a:rPr lang="en-US" sz="2667" dirty="0"/>
              <a:t>Take the example we started above.</a:t>
            </a:r>
          </a:p>
          <a:p>
            <a:pPr lvl="1"/>
            <a:r>
              <a:rPr lang="en-US" sz="2667" dirty="0"/>
              <a:t>The segments of the horizontal chords are 2 and 2; the segments of the vertical chords are 6 and x</a:t>
            </a:r>
          </a:p>
        </p:txBody>
      </p:sp>
      <p:grpSp>
        <p:nvGrpSpPr>
          <p:cNvPr id="12" name="Group 4"/>
          <p:cNvGrpSpPr>
            <a:grpSpLocks/>
          </p:cNvGrpSpPr>
          <p:nvPr/>
        </p:nvGrpSpPr>
        <p:grpSpPr bwMode="auto">
          <a:xfrm>
            <a:off x="3" y="4038601"/>
            <a:ext cx="2728383" cy="2743199"/>
            <a:chOff x="9668" y="6300"/>
            <a:chExt cx="1122" cy="1122"/>
          </a:xfrm>
        </p:grpSpPr>
        <p:sp>
          <p:nvSpPr>
            <p:cNvPr id="13"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sz="2400"/>
            </a:p>
          </p:txBody>
        </p:sp>
        <p:sp>
          <p:nvSpPr>
            <p:cNvPr id="14"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5"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6"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17"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667" dirty="0">
                  <a:solidFill>
                    <a:schemeClr val="bg1"/>
                  </a:solidFill>
                  <a:latin typeface="Arial" charset="0"/>
                </a:rPr>
                <a:t>   4</a:t>
              </a:r>
              <a:endParaRPr lang="en-US" sz="2667" dirty="0">
                <a:solidFill>
                  <a:schemeClr val="bg1"/>
                </a:solidFill>
              </a:endParaRPr>
            </a:p>
          </p:txBody>
        </p:sp>
        <p:sp>
          <p:nvSpPr>
            <p:cNvPr id="18"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667" dirty="0">
                  <a:solidFill>
                    <a:schemeClr val="bg1"/>
                  </a:solidFill>
                  <a:latin typeface="Arial" charset="0"/>
                </a:rPr>
                <a:t>     6</a:t>
              </a:r>
              <a:endParaRPr lang="en-US" sz="2667" dirty="0">
                <a:solidFill>
                  <a:schemeClr val="bg1"/>
                </a:solidFill>
              </a:endParaRPr>
            </a:p>
          </p:txBody>
        </p:sp>
      </p:grpSp>
      <p:sp>
        <p:nvSpPr>
          <p:cNvPr id="19" name="TextBox 18"/>
          <p:cNvSpPr txBox="1"/>
          <p:nvPr/>
        </p:nvSpPr>
        <p:spPr>
          <a:xfrm>
            <a:off x="1828800" y="2159211"/>
            <a:ext cx="103632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solidFill>
                  <a:schemeClr val="bg1"/>
                </a:solidFill>
              </a:rPr>
              <a:t>If two chords intersect in a circle, then the products of the measures of the segments of the chords are equal.</a:t>
            </a:r>
          </a:p>
        </p:txBody>
      </p:sp>
      <p:sp>
        <p:nvSpPr>
          <p:cNvPr id="20" name="TextBox 19"/>
          <p:cNvSpPr txBox="1"/>
          <p:nvPr/>
        </p:nvSpPr>
        <p:spPr>
          <a:xfrm>
            <a:off x="1828800" y="1523139"/>
            <a:ext cx="10363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Segments of Chords Theorem</a:t>
            </a:r>
          </a:p>
        </p:txBody>
      </p:sp>
    </p:spTree>
    <p:extLst>
      <p:ext uri="{BB962C8B-B14F-4D97-AF65-F5344CB8AC3E}">
        <p14:creationId xmlns:p14="http://schemas.microsoft.com/office/powerpoint/2010/main" val="25570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additive="base">
                                        <p:cTn id="15"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22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10.6 Segment Relationships in Circles</a:t>
            </a:r>
          </a:p>
        </p:txBody>
      </p:sp>
      <p:sp>
        <p:nvSpPr>
          <p:cNvPr id="54275" name="Rectangle 3"/>
          <p:cNvSpPr>
            <a:spLocks noGrp="1" noChangeArrowheads="1"/>
          </p:cNvSpPr>
          <p:nvPr>
            <p:ph type="body" idx="1"/>
          </p:nvPr>
        </p:nvSpPr>
        <p:spPr>
          <a:xfrm>
            <a:off x="4010526" y="4060853"/>
            <a:ext cx="7569757" cy="1443676"/>
          </a:xfrm>
        </p:spPr>
        <p:txBody>
          <a:bodyPr/>
          <a:lstStyle/>
          <a:p>
            <a:pPr>
              <a:lnSpc>
                <a:spcPct val="80000"/>
              </a:lnSpc>
            </a:pPr>
            <a:r>
              <a:rPr lang="en-US" dirty="0"/>
              <a:t>Find </a:t>
            </a:r>
            <a:r>
              <a:rPr lang="en-US" i="1" dirty="0"/>
              <a:t>x</a:t>
            </a:r>
            <a:r>
              <a:rPr lang="en-US" dirty="0"/>
              <a:t> in the diagram.</a:t>
            </a:r>
          </a:p>
        </p:txBody>
      </p:sp>
      <p:sp>
        <p:nvSpPr>
          <p:cNvPr id="13" name="TextBox 12"/>
          <p:cNvSpPr txBox="1"/>
          <p:nvPr/>
        </p:nvSpPr>
        <p:spPr>
          <a:xfrm>
            <a:off x="1828800" y="2288130"/>
            <a:ext cx="10363200" cy="1405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667" dirty="0">
                <a:solidFill>
                  <a:schemeClr val="bg1"/>
                </a:solidFill>
              </a:rPr>
              <a:t>If two secants are drawn to a circle from an exterior point, then the product of the measures of one secant segment and its external secant segment is equal to the product of the measures of the other secant segment and its external secant segment.</a:t>
            </a:r>
          </a:p>
        </p:txBody>
      </p:sp>
      <p:sp>
        <p:nvSpPr>
          <p:cNvPr id="14" name="TextBox 13"/>
          <p:cNvSpPr txBox="1"/>
          <p:nvPr/>
        </p:nvSpPr>
        <p:spPr>
          <a:xfrm>
            <a:off x="1828800" y="1622614"/>
            <a:ext cx="10363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Segments of Secants Theorem</a:t>
            </a:r>
          </a:p>
        </p:txBody>
      </p:sp>
      <p:pic>
        <p:nvPicPr>
          <p:cNvPr id="2" name="Picture 1">
            <a:extLst>
              <a:ext uri="{FF2B5EF4-FFF2-40B4-BE49-F238E27FC236}">
                <a16:creationId xmlns:a16="http://schemas.microsoft.com/office/drawing/2014/main" id="{3AD23F15-23F6-429B-A246-16D333A99AF0}"/>
              </a:ext>
            </a:extLst>
          </p:cNvPr>
          <p:cNvPicPr>
            <a:picLocks noChangeAspect="1"/>
          </p:cNvPicPr>
          <p:nvPr/>
        </p:nvPicPr>
        <p:blipFill>
          <a:blip r:embed="rId3">
            <a:lum contrast="20000"/>
          </a:blip>
          <a:stretch>
            <a:fillRect/>
          </a:stretch>
        </p:blipFill>
        <p:spPr>
          <a:xfrm>
            <a:off x="201317" y="3783984"/>
            <a:ext cx="3528061" cy="3074016"/>
          </a:xfrm>
          <a:prstGeom prst="rect">
            <a:avLst/>
          </a:prstGeom>
        </p:spPr>
      </p:pic>
    </p:spTree>
    <p:extLst>
      <p:ext uri="{BB962C8B-B14F-4D97-AF65-F5344CB8AC3E}">
        <p14:creationId xmlns:p14="http://schemas.microsoft.com/office/powerpoint/2010/main" val="217945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 calcmode="lin" valueType="num">
                                      <p:cBhvr additive="base">
                                        <p:cTn id="15"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10.6 Segment Relationships in Circles</a:t>
            </a:r>
          </a:p>
        </p:txBody>
      </p:sp>
      <p:sp>
        <p:nvSpPr>
          <p:cNvPr id="56323" name="Rectangle 3"/>
          <p:cNvSpPr>
            <a:spLocks noGrp="1" noChangeArrowheads="1"/>
          </p:cNvSpPr>
          <p:nvPr>
            <p:ph type="body" idx="1"/>
          </p:nvPr>
        </p:nvSpPr>
        <p:spPr>
          <a:xfrm>
            <a:off x="4978400" y="4090048"/>
            <a:ext cx="7213600" cy="1906595"/>
          </a:xfrm>
        </p:spPr>
        <p:txBody>
          <a:bodyPr/>
          <a:lstStyle/>
          <a:p>
            <a:pPr>
              <a:lnSpc>
                <a:spcPct val="80000"/>
              </a:lnSpc>
            </a:pPr>
            <a:r>
              <a:rPr lang="en-US" dirty="0"/>
              <a:t>Find </a:t>
            </a:r>
            <a:r>
              <a:rPr lang="en-US" i="1" dirty="0"/>
              <a:t>x</a:t>
            </a:r>
            <a:r>
              <a:rPr lang="en-US" dirty="0"/>
              <a:t> in the diagram</a:t>
            </a:r>
          </a:p>
        </p:txBody>
      </p:sp>
      <p:sp>
        <p:nvSpPr>
          <p:cNvPr id="12" name="TextBox 11"/>
          <p:cNvSpPr txBox="1"/>
          <p:nvPr/>
        </p:nvSpPr>
        <p:spPr>
          <a:xfrm>
            <a:off x="1828800" y="2276929"/>
            <a:ext cx="10363200" cy="1405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667" dirty="0">
                <a:solidFill>
                  <a:schemeClr val="bg1"/>
                </a:solidFill>
              </a:rPr>
              <a:t>If a tangent segment and a secant segment are drawn to a circle from an exterior point, then the square of the measure of the tangent segment is equal to the product of the measures of the secant segment and its external secant segment.</a:t>
            </a:r>
          </a:p>
        </p:txBody>
      </p:sp>
      <p:sp>
        <p:nvSpPr>
          <p:cNvPr id="13" name="TextBox 12"/>
          <p:cNvSpPr txBox="1"/>
          <p:nvPr/>
        </p:nvSpPr>
        <p:spPr>
          <a:xfrm>
            <a:off x="1828800" y="1640857"/>
            <a:ext cx="10363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solidFill>
                  <a:schemeClr val="bg1"/>
                </a:solidFill>
              </a:rPr>
              <a:t>Segments of Secants and Tangents Theorem</a:t>
            </a:r>
          </a:p>
        </p:txBody>
      </p:sp>
      <p:pic>
        <p:nvPicPr>
          <p:cNvPr id="2" name="Picture 1">
            <a:extLst>
              <a:ext uri="{FF2B5EF4-FFF2-40B4-BE49-F238E27FC236}">
                <a16:creationId xmlns:a16="http://schemas.microsoft.com/office/drawing/2014/main" id="{BC20BCCC-F547-4601-8ACC-B8D5551CF7E8}"/>
              </a:ext>
            </a:extLst>
          </p:cNvPr>
          <p:cNvPicPr>
            <a:picLocks noChangeAspect="1"/>
          </p:cNvPicPr>
          <p:nvPr/>
        </p:nvPicPr>
        <p:blipFill>
          <a:blip r:embed="rId3">
            <a:lum contrast="20000"/>
          </a:blip>
          <a:stretch>
            <a:fillRect/>
          </a:stretch>
        </p:blipFill>
        <p:spPr>
          <a:xfrm>
            <a:off x="-1" y="3798892"/>
            <a:ext cx="4459705" cy="3023014"/>
          </a:xfrm>
          <a:prstGeom prst="rect">
            <a:avLst/>
          </a:prstGeom>
        </p:spPr>
      </p:pic>
    </p:spTree>
    <p:extLst>
      <p:ext uri="{BB962C8B-B14F-4D97-AF65-F5344CB8AC3E}">
        <p14:creationId xmlns:p14="http://schemas.microsoft.com/office/powerpoint/2010/main" val="407257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8B1A-336B-4E74-8711-8B5553F5E36B}"/>
              </a:ext>
            </a:extLst>
          </p:cNvPr>
          <p:cNvSpPr>
            <a:spLocks noGrp="1"/>
          </p:cNvSpPr>
          <p:nvPr>
            <p:ph type="title"/>
          </p:nvPr>
        </p:nvSpPr>
        <p:spPr/>
        <p:txBody>
          <a:bodyPr/>
          <a:lstStyle/>
          <a:p>
            <a:r>
              <a:rPr lang="en-US" dirty="0"/>
              <a:t>10.7 Circles in the Coordinate Plane</a:t>
            </a:r>
          </a:p>
        </p:txBody>
      </p:sp>
      <p:sp>
        <p:nvSpPr>
          <p:cNvPr id="3" name="Text Placeholder 2">
            <a:extLst>
              <a:ext uri="{FF2B5EF4-FFF2-40B4-BE49-F238E27FC236}">
                <a16:creationId xmlns:a16="http://schemas.microsoft.com/office/drawing/2014/main" id="{6FB889F9-6723-4AC5-B867-435D1F13F494}"/>
              </a:ext>
            </a:extLst>
          </p:cNvPr>
          <p:cNvSpPr>
            <a:spLocks noGrp="1"/>
          </p:cNvSpPr>
          <p:nvPr>
            <p:ph type="body" idx="1"/>
          </p:nvPr>
        </p:nvSpPr>
        <p:spPr/>
        <p:txBody>
          <a:bodyPr/>
          <a:lstStyle/>
          <a:p>
            <a:r>
              <a:rPr lang="en-US" dirty="0"/>
              <a:t>After this lesson…</a:t>
            </a:r>
          </a:p>
          <a:p>
            <a:r>
              <a:rPr lang="en-US" dirty="0"/>
              <a:t>• I can write equations of circles.</a:t>
            </a:r>
          </a:p>
          <a:p>
            <a:r>
              <a:rPr lang="en-US" dirty="0"/>
              <a:t>• I can find the center and radius of a circle.</a:t>
            </a:r>
          </a:p>
          <a:p>
            <a:r>
              <a:rPr lang="en-US" dirty="0"/>
              <a:t>• I can graph equations of circles.</a:t>
            </a:r>
          </a:p>
          <a:p>
            <a:r>
              <a:rPr lang="en-US" dirty="0"/>
              <a:t>• I can write coordinate proofs involving circles.</a:t>
            </a:r>
          </a:p>
        </p:txBody>
      </p:sp>
    </p:spTree>
    <p:extLst>
      <p:ext uri="{BB962C8B-B14F-4D97-AF65-F5344CB8AC3E}">
        <p14:creationId xmlns:p14="http://schemas.microsoft.com/office/powerpoint/2010/main" val="266675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29AC-71F6-4F46-BB82-B3E2F54A7EF8}"/>
              </a:ext>
            </a:extLst>
          </p:cNvPr>
          <p:cNvSpPr>
            <a:spLocks noGrp="1"/>
          </p:cNvSpPr>
          <p:nvPr>
            <p:ph type="title"/>
          </p:nvPr>
        </p:nvSpPr>
        <p:spPr/>
        <p:txBody>
          <a:bodyPr/>
          <a:lstStyle/>
          <a:p>
            <a:r>
              <a:rPr lang="en-US" dirty="0"/>
              <a:t>10.7 Circles in the Coordinate Plane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277948-8453-4219-BBE8-C43764CD08F3}"/>
                  </a:ext>
                </a:extLst>
              </p:cNvPr>
              <p:cNvSpPr>
                <a:spLocks noGrp="1"/>
              </p:cNvSpPr>
              <p:nvPr>
                <p:ph idx="1"/>
              </p:nvPr>
            </p:nvSpPr>
            <p:spPr/>
            <p:txBody>
              <a:bodyPr/>
              <a:lstStyle/>
              <a:p>
                <a:r>
                  <a:rPr lang="en-US" dirty="0"/>
                  <a:t>Equation of a Circle</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𝑘</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b="0" dirty="0"/>
              </a:p>
              <a:p>
                <a:r>
                  <a:rPr lang="en-US" dirty="0"/>
                  <a:t>Where (</a:t>
                </a:r>
                <a:r>
                  <a:rPr lang="en-US" i="1" dirty="0"/>
                  <a:t>h</a:t>
                </a:r>
                <a:r>
                  <a:rPr lang="en-US" dirty="0"/>
                  <a:t>, </a:t>
                </a:r>
                <a:r>
                  <a:rPr lang="en-US" i="1" dirty="0"/>
                  <a:t>k</a:t>
                </a:r>
                <a:r>
                  <a:rPr lang="en-US" dirty="0"/>
                  <a:t>) is the center and </a:t>
                </a:r>
                <a:r>
                  <a:rPr lang="en-US" i="1" dirty="0"/>
                  <a:t>r</a:t>
                </a:r>
                <a:r>
                  <a:rPr lang="en-US" dirty="0"/>
                  <a:t> is the radius</a:t>
                </a:r>
              </a:p>
              <a:p>
                <a:endParaRPr lang="en-US" dirty="0"/>
              </a:p>
              <a:p>
                <a:r>
                  <a:rPr lang="en-US" dirty="0"/>
                  <a:t>Write the equation of the circle in the graph.</a:t>
                </a:r>
              </a:p>
              <a:p>
                <a:endParaRPr lang="en-US" dirty="0"/>
              </a:p>
              <a:p>
                <a:endParaRPr lang="en-US" dirty="0"/>
              </a:p>
              <a:p>
                <a:endParaRPr lang="en-US" dirty="0"/>
              </a:p>
              <a:p>
                <a:endParaRPr lang="en-US" dirty="0"/>
              </a:p>
              <a:p>
                <a:r>
                  <a:rPr lang="en-US" dirty="0"/>
                  <a:t>Try #2</a:t>
                </a:r>
              </a:p>
            </p:txBody>
          </p:sp>
        </mc:Choice>
        <mc:Fallback xmlns="">
          <p:sp>
            <p:nvSpPr>
              <p:cNvPr id="3" name="Content Placeholder 2">
                <a:extLst>
                  <a:ext uri="{FF2B5EF4-FFF2-40B4-BE49-F238E27FC236}">
                    <a16:creationId xmlns:a16="http://schemas.microsoft.com/office/drawing/2014/main" id="{21277948-8453-4219-BBE8-C43764CD08F3}"/>
                  </a:ext>
                </a:extLst>
              </p:cNvPr>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522F38B-1E82-4DDD-9595-F7F16B29689D}"/>
              </a:ext>
            </a:extLst>
          </p:cNvPr>
          <p:cNvPicPr>
            <a:picLocks noChangeAspect="1"/>
          </p:cNvPicPr>
          <p:nvPr/>
        </p:nvPicPr>
        <p:blipFill>
          <a:blip r:embed="rId4"/>
          <a:stretch>
            <a:fillRect/>
          </a:stretch>
        </p:blipFill>
        <p:spPr>
          <a:xfrm>
            <a:off x="7908759" y="2627140"/>
            <a:ext cx="4283242" cy="4283383"/>
          </a:xfrm>
          <a:prstGeom prst="rect">
            <a:avLst/>
          </a:prstGeom>
        </p:spPr>
      </p:pic>
    </p:spTree>
    <p:extLst>
      <p:ext uri="{BB962C8B-B14F-4D97-AF65-F5344CB8AC3E}">
        <p14:creationId xmlns:p14="http://schemas.microsoft.com/office/powerpoint/2010/main" val="1296036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171C-F555-4E98-A0A1-5954B437E2FC}"/>
              </a:ext>
            </a:extLst>
          </p:cNvPr>
          <p:cNvSpPr>
            <a:spLocks noGrp="1"/>
          </p:cNvSpPr>
          <p:nvPr>
            <p:ph type="title"/>
          </p:nvPr>
        </p:nvSpPr>
        <p:spPr/>
        <p:txBody>
          <a:bodyPr/>
          <a:lstStyle/>
          <a:p>
            <a:r>
              <a:rPr lang="en-US" dirty="0"/>
              <a:t>10.7 Circles in the Coordinate Plane</a:t>
            </a:r>
          </a:p>
        </p:txBody>
      </p:sp>
      <p:sp>
        <p:nvSpPr>
          <p:cNvPr id="3" name="Content Placeholder 2">
            <a:extLst>
              <a:ext uri="{FF2B5EF4-FFF2-40B4-BE49-F238E27FC236}">
                <a16:creationId xmlns:a16="http://schemas.microsoft.com/office/drawing/2014/main" id="{9597043E-303A-4324-8F4C-6A714DF2A35E}"/>
              </a:ext>
            </a:extLst>
          </p:cNvPr>
          <p:cNvSpPr>
            <a:spLocks noGrp="1"/>
          </p:cNvSpPr>
          <p:nvPr>
            <p:ph idx="1"/>
          </p:nvPr>
        </p:nvSpPr>
        <p:spPr/>
        <p:txBody>
          <a:bodyPr/>
          <a:lstStyle/>
          <a:p>
            <a:r>
              <a:rPr lang="en-US" dirty="0"/>
              <a:t>Write the standard equation of the circle.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#8</a:t>
            </a:r>
          </a:p>
        </p:txBody>
      </p:sp>
      <p:pic>
        <p:nvPicPr>
          <p:cNvPr id="4" name="Picture 3">
            <a:extLst>
              <a:ext uri="{FF2B5EF4-FFF2-40B4-BE49-F238E27FC236}">
                <a16:creationId xmlns:a16="http://schemas.microsoft.com/office/drawing/2014/main" id="{D9F7D996-F8F2-4202-BCAC-0EC8B11C915E}"/>
              </a:ext>
            </a:extLst>
          </p:cNvPr>
          <p:cNvPicPr>
            <a:picLocks noChangeAspect="1"/>
          </p:cNvPicPr>
          <p:nvPr/>
        </p:nvPicPr>
        <p:blipFill>
          <a:blip r:embed="rId3"/>
          <a:stretch>
            <a:fillRect/>
          </a:stretch>
        </p:blipFill>
        <p:spPr>
          <a:xfrm>
            <a:off x="7759179" y="2422358"/>
            <a:ext cx="4432821" cy="4435642"/>
          </a:xfrm>
          <a:prstGeom prst="rect">
            <a:avLst/>
          </a:prstGeom>
        </p:spPr>
      </p:pic>
    </p:spTree>
    <p:extLst>
      <p:ext uri="{BB962C8B-B14F-4D97-AF65-F5344CB8AC3E}">
        <p14:creationId xmlns:p14="http://schemas.microsoft.com/office/powerpoint/2010/main" val="170476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7342-F435-48A8-8369-5E835F2FD13F}"/>
              </a:ext>
            </a:extLst>
          </p:cNvPr>
          <p:cNvSpPr>
            <a:spLocks noGrp="1"/>
          </p:cNvSpPr>
          <p:nvPr>
            <p:ph type="title"/>
          </p:nvPr>
        </p:nvSpPr>
        <p:spPr/>
        <p:txBody>
          <a:bodyPr/>
          <a:lstStyle/>
          <a:p>
            <a:r>
              <a:rPr lang="en-US" dirty="0"/>
              <a:t>10.7 Circles in the Coordinate Plane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2B1A54-DAFB-460A-88CC-768B78B8A0BB}"/>
                  </a:ext>
                </a:extLst>
              </p:cNvPr>
              <p:cNvSpPr>
                <a:spLocks noGrp="1"/>
              </p:cNvSpPr>
              <p:nvPr>
                <p:ph sz="half" idx="1"/>
              </p:nvPr>
            </p:nvSpPr>
            <p:spPr/>
            <p:txBody>
              <a:bodyPr/>
              <a:lstStyle/>
              <a:p>
                <a:r>
                  <a:rPr lang="en-US" dirty="0"/>
                  <a:t>Graph a circle by </a:t>
                </a:r>
              </a:p>
              <a:p>
                <a:pPr lvl="1"/>
                <a:r>
                  <a:rPr lang="en-US" dirty="0"/>
                  <a:t>Plot the center</a:t>
                </a:r>
              </a:p>
              <a:p>
                <a:pPr lvl="1"/>
                <a:r>
                  <a:rPr lang="en-US" dirty="0"/>
                  <a:t>Move every direction the distance </a:t>
                </a:r>
                <a:r>
                  <a:rPr lang="en-US" i="1" dirty="0"/>
                  <a:t>r</a:t>
                </a:r>
                <a:r>
                  <a:rPr lang="en-US" dirty="0"/>
                  <a:t> from the center</a:t>
                </a:r>
              </a:p>
              <a:p>
                <a:pPr lvl="1"/>
                <a:r>
                  <a:rPr lang="en-US" dirty="0"/>
                  <a:t>Draw a circle</a:t>
                </a:r>
              </a:p>
              <a:p>
                <a:pPr lvl="1"/>
                <a:endParaRPr lang="en-US" dirty="0"/>
              </a:p>
              <a:p>
                <a:r>
                  <a:rPr lang="en-US" dirty="0"/>
                  <a:t>Graph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=4</m:t>
                    </m:r>
                  </m:oMath>
                </a14:m>
                <a:endParaRPr lang="en-US" dirty="0"/>
              </a:p>
            </p:txBody>
          </p:sp>
        </mc:Choice>
        <mc:Fallback xmlns="">
          <p:sp>
            <p:nvSpPr>
              <p:cNvPr id="3" name="Content Placeholder 2">
                <a:extLst>
                  <a:ext uri="{FF2B5EF4-FFF2-40B4-BE49-F238E27FC236}">
                    <a16:creationId xmlns:a16="http://schemas.microsoft.com/office/drawing/2014/main" id="{782B1A54-DAFB-460A-88CC-768B78B8A0BB}"/>
                  </a:ext>
                </a:extLst>
              </p:cNvPr>
              <p:cNvSpPr>
                <a:spLocks noGrp="1" noRot="1" noChangeAspect="1" noMove="1" noResize="1" noEditPoints="1" noAdjustHandles="1" noChangeArrowheads="1" noChangeShapeType="1" noTextEdit="1"/>
              </p:cNvSpPr>
              <p:nvPr>
                <p:ph sz="half" idx="1"/>
              </p:nvPr>
            </p:nvSpPr>
            <p:spPr>
              <a:blipFill>
                <a:blip r:embed="rId3"/>
                <a:stretch>
                  <a:fillRect l="-1822" t="-2005" r="-2632"/>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C394D13A-C2F2-458C-B21B-2A7FE4786D16}"/>
              </a:ext>
            </a:extLst>
          </p:cNvPr>
          <p:cNvPicPr>
            <a:picLocks noGrp="1" noChangeAspect="1"/>
          </p:cNvPicPr>
          <p:nvPr>
            <p:ph sz="half" idx="2"/>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67181" y="1323973"/>
            <a:ext cx="5524819" cy="5534028"/>
          </a:xfrm>
        </p:spPr>
      </p:pic>
    </p:spTree>
    <p:extLst>
      <p:ext uri="{BB962C8B-B14F-4D97-AF65-F5344CB8AC3E}">
        <p14:creationId xmlns:p14="http://schemas.microsoft.com/office/powerpoint/2010/main" val="3910226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0D34AE-DF19-48EA-BFCC-0B67589F7F01}"/>
              </a:ext>
            </a:extLst>
          </p:cNvPr>
          <p:cNvSpPr>
            <a:spLocks noGrp="1"/>
          </p:cNvSpPr>
          <p:nvPr>
            <p:ph type="title"/>
          </p:nvPr>
        </p:nvSpPr>
        <p:spPr/>
        <p:txBody>
          <a:bodyPr/>
          <a:lstStyle/>
          <a:p>
            <a:r>
              <a:rPr lang="en-US" dirty="0"/>
              <a:t>10.7 Circles in the Coordinate Plane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2432444-DD23-488F-946C-B995B75B78E4}"/>
                  </a:ext>
                </a:extLst>
              </p:cNvPr>
              <p:cNvSpPr>
                <a:spLocks noGrp="1"/>
              </p:cNvSpPr>
              <p:nvPr>
                <p:ph sz="half" idx="1"/>
              </p:nvPr>
            </p:nvSpPr>
            <p:spPr>
              <a:xfrm>
                <a:off x="0" y="1323972"/>
                <a:ext cx="6019800" cy="5534028"/>
              </a:xfrm>
            </p:spPr>
            <p:txBody>
              <a:bodyPr>
                <a:normAutofit/>
              </a:bodyPr>
              <a:lstStyle/>
              <a:p>
                <a:r>
                  <a:rPr lang="en-US" dirty="0"/>
                  <a:t>The point (1, 4) is on a circle centered at the origin. Prove or disprove that the point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7</m:t>
                            </m:r>
                          </m:e>
                        </m:rad>
                      </m:e>
                    </m:d>
                  </m:oMath>
                </a14:m>
                <a:r>
                  <a:rPr lang="en-US" dirty="0"/>
                  <a:t> is on the circle.</a:t>
                </a:r>
              </a:p>
              <a:p>
                <a:endParaRPr lang="en-US" dirty="0"/>
              </a:p>
              <a:p>
                <a:endParaRPr lang="en-US" dirty="0"/>
              </a:p>
              <a:p>
                <a:endParaRPr lang="en-US" dirty="0"/>
              </a:p>
              <a:p>
                <a:endParaRPr lang="en-US" dirty="0"/>
              </a:p>
              <a:p>
                <a:endParaRPr lang="en-US" dirty="0"/>
              </a:p>
              <a:p>
                <a:endParaRPr lang="en-US" dirty="0"/>
              </a:p>
              <a:p>
                <a:r>
                  <a:rPr lang="en-US" dirty="0"/>
                  <a:t>Try #19</a:t>
                </a:r>
              </a:p>
            </p:txBody>
          </p:sp>
        </mc:Choice>
        <mc:Fallback xmlns="">
          <p:sp>
            <p:nvSpPr>
              <p:cNvPr id="6" name="Content Placeholder 5">
                <a:extLst>
                  <a:ext uri="{FF2B5EF4-FFF2-40B4-BE49-F238E27FC236}">
                    <a16:creationId xmlns:a16="http://schemas.microsoft.com/office/drawing/2014/main" id="{B2432444-DD23-488F-946C-B995B75B78E4}"/>
                  </a:ext>
                </a:extLst>
              </p:cNvPr>
              <p:cNvSpPr>
                <a:spLocks noGrp="1" noRot="1" noChangeAspect="1" noMove="1" noResize="1" noEditPoints="1" noAdjustHandles="1" noChangeArrowheads="1" noChangeShapeType="1" noTextEdit="1"/>
              </p:cNvSpPr>
              <p:nvPr>
                <p:ph sz="half" idx="1"/>
              </p:nvPr>
            </p:nvSpPr>
            <p:spPr>
              <a:xfrm>
                <a:off x="0" y="1323972"/>
                <a:ext cx="6019800" cy="5534028"/>
              </a:xfrm>
              <a:blipFill>
                <a:blip r:embed="rId3"/>
                <a:stretch>
                  <a:fillRect l="-1822" t="-1872"/>
                </a:stretch>
              </a:blipFill>
            </p:spPr>
            <p:txBody>
              <a:bodyPr/>
              <a:lstStyle/>
              <a:p>
                <a:r>
                  <a:rPr lang="en-US">
                    <a:noFill/>
                  </a:rPr>
                  <a:t> </a:t>
                </a:r>
              </a:p>
            </p:txBody>
          </p:sp>
        </mc:Fallback>
      </mc:AlternateContent>
      <p:pic>
        <p:nvPicPr>
          <p:cNvPr id="9" name="Content Placeholder 5">
            <a:extLst>
              <a:ext uri="{FF2B5EF4-FFF2-40B4-BE49-F238E27FC236}">
                <a16:creationId xmlns:a16="http://schemas.microsoft.com/office/drawing/2014/main" id="{51D3C457-F8B6-4C7D-935C-63429D414E67}"/>
              </a:ext>
            </a:extLst>
          </p:cNvPr>
          <p:cNvPicPr>
            <a:picLocks noGrp="1" noChangeAspect="1"/>
          </p:cNvPicPr>
          <p:nvPr>
            <p:ph sz="half" idx="2"/>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34989" y="1425785"/>
            <a:ext cx="4957011" cy="4965273"/>
          </a:xfrm>
        </p:spPr>
      </p:pic>
    </p:spTree>
    <p:extLst>
      <p:ext uri="{BB962C8B-B14F-4D97-AF65-F5344CB8AC3E}">
        <p14:creationId xmlns:p14="http://schemas.microsoft.com/office/powerpoint/2010/main" val="406106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10.1 Lines and Segments that Intersect Circles</a:t>
            </a:r>
          </a:p>
        </p:txBody>
      </p:sp>
      <p:sp>
        <p:nvSpPr>
          <p:cNvPr id="11267" name="Rectangle 3"/>
          <p:cNvSpPr>
            <a:spLocks noGrp="1" noChangeArrowheads="1"/>
          </p:cNvSpPr>
          <p:nvPr>
            <p:ph idx="1"/>
          </p:nvPr>
        </p:nvSpPr>
        <p:spPr/>
        <p:txBody>
          <a:bodyPr/>
          <a:lstStyle/>
          <a:p>
            <a:r>
              <a:rPr lang="en-US" dirty="0"/>
              <a:t>Diameter (</a:t>
            </a:r>
            <a:r>
              <a:rPr lang="en-US" i="1" dirty="0"/>
              <a:t>d</a:t>
            </a:r>
            <a:r>
              <a:rPr lang="en-US" dirty="0"/>
              <a:t>) – chord that goes through the center of the circle (longest chord = 2 radii)</a:t>
            </a:r>
          </a:p>
          <a:p>
            <a:pPr lvl="1"/>
            <a:r>
              <a:rPr lang="en-US" i="1" dirty="0"/>
              <a:t>d</a:t>
            </a:r>
            <a:r>
              <a:rPr lang="en-US" dirty="0"/>
              <a:t> = 2</a:t>
            </a:r>
            <a:r>
              <a:rPr lang="en-US" i="1" dirty="0"/>
              <a:t>r</a:t>
            </a:r>
          </a:p>
          <a:p>
            <a:r>
              <a:rPr lang="en-US" dirty="0"/>
              <a:t>What is the radius of a circle if the diameter is 16 feet?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22653" y="3304676"/>
            <a:ext cx="3556000" cy="259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p:sp>
        <p:nvSpPr>
          <p:cNvPr id="3" name="Content Placeholder 2"/>
          <p:cNvSpPr>
            <a:spLocks noGrp="1"/>
          </p:cNvSpPr>
          <p:nvPr>
            <p:ph sz="half" idx="1"/>
          </p:nvPr>
        </p:nvSpPr>
        <p:spPr/>
        <p:txBody>
          <a:bodyPr/>
          <a:lstStyle/>
          <a:p>
            <a:r>
              <a:rPr lang="en-US"/>
              <a:t>Secant</a:t>
            </a:r>
          </a:p>
          <a:p>
            <a:pPr lvl="1"/>
            <a:r>
              <a:rPr lang="en-US"/>
              <a:t>Line that intersects a circle twice</a:t>
            </a:r>
          </a:p>
          <a:p>
            <a:r>
              <a:rPr lang="en-US"/>
              <a:t>Tangent</a:t>
            </a:r>
          </a:p>
          <a:p>
            <a:pPr lvl="1"/>
            <a:r>
              <a:rPr lang="en-US"/>
              <a:t>Line that intersects a circle once</a:t>
            </a:r>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515100" y="2334419"/>
            <a:ext cx="4495800" cy="3333750"/>
          </a:xfrm>
        </p:spPr>
      </p:pic>
    </p:spTree>
    <p:extLst>
      <p:ext uri="{BB962C8B-B14F-4D97-AF65-F5344CB8AC3E}">
        <p14:creationId xmlns:p14="http://schemas.microsoft.com/office/powerpoint/2010/main" val="33340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word best 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𝐴𝐺</m:t>
                        </m:r>
                      </m:e>
                    </m:bar>
                  </m:oMath>
                </a14:m>
                <a:r>
                  <a:rPr lang="en-US" dirty="0"/>
                  <a:t>?</a:t>
                </a:r>
              </a:p>
              <a:p>
                <a:pPr marL="0" indent="0">
                  <a:buNone/>
                </a:pPr>
                <a:endParaRPr lang="en-US" dirty="0"/>
              </a:p>
              <a:p>
                <a:pPr marL="0" indent="0">
                  <a:buNone/>
                </a:pPr>
                <a:endParaRPr lang="en-US" dirty="0"/>
              </a:p>
              <a:p>
                <a:r>
                  <a:rPr lang="en-US" dirty="0"/>
                  <a:t>What word best 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𝐶𝐵</m:t>
                        </m:r>
                      </m:e>
                    </m:bar>
                  </m:oMath>
                </a14:m>
                <a:r>
                  <a:rPr lang="en-US" dirty="0"/>
                  <a:t>?</a:t>
                </a:r>
              </a:p>
              <a:p>
                <a:endParaRPr lang="en-US" dirty="0"/>
              </a:p>
              <a:p>
                <a:endParaRPr lang="en-US" dirty="0"/>
              </a:p>
              <a:p>
                <a:r>
                  <a:rPr lang="en-US" dirty="0"/>
                  <a:t>Name a tangent and a secant.</a:t>
                </a:r>
              </a:p>
              <a:p>
                <a:endParaRPr lang="en-US" dirty="0"/>
              </a:p>
              <a:p>
                <a:endParaRPr lang="en-US" dirty="0"/>
              </a:p>
              <a:p>
                <a:r>
                  <a:rPr lang="en-US" dirty="0"/>
                  <a:t>Try #6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1179" b="-3184"/>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5411" y="1323973"/>
            <a:ext cx="3746589" cy="354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p:sp>
        <p:nvSpPr>
          <p:cNvPr id="3" name="Content Placeholder 2"/>
          <p:cNvSpPr>
            <a:spLocks noGrp="1"/>
          </p:cNvSpPr>
          <p:nvPr>
            <p:ph idx="1"/>
          </p:nvPr>
        </p:nvSpPr>
        <p:spPr/>
        <p:txBody>
          <a:bodyPr/>
          <a:lstStyle/>
          <a:p>
            <a:r>
              <a:rPr lang="en-US" dirty="0"/>
              <a:t>Two circles can intersect in 2 points</a:t>
            </a:r>
          </a:p>
          <a:p>
            <a:endParaRPr lang="en-US" dirty="0"/>
          </a:p>
          <a:p>
            <a:endParaRPr lang="en-US" dirty="0"/>
          </a:p>
          <a:p>
            <a:r>
              <a:rPr lang="en-US" dirty="0"/>
              <a:t>1 point</a:t>
            </a:r>
          </a:p>
          <a:p>
            <a:endParaRPr lang="en-US" dirty="0"/>
          </a:p>
          <a:p>
            <a:endParaRPr lang="en-US" dirty="0"/>
          </a:p>
          <a:p>
            <a:r>
              <a:rPr lang="en-US" dirty="0"/>
              <a:t>No points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4403" y="2362201"/>
            <a:ext cx="2781300"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0" y="2943225"/>
            <a:ext cx="190500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07200" y="4191000"/>
            <a:ext cx="183489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barn(inVertical)">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1000"/>
                                        <p:tgtEl>
                                          <p:spTgt spid="4100"/>
                                        </p:tgtEl>
                                      </p:cBhvr>
                                    </p:animEffect>
                                    <p:anim calcmode="lin" valueType="num">
                                      <p:cBhvr>
                                        <p:cTn id="24" dur="1000" fill="hold"/>
                                        <p:tgtEl>
                                          <p:spTgt spid="4100"/>
                                        </p:tgtEl>
                                        <p:attrNameLst>
                                          <p:attrName>ppt_x</p:attrName>
                                        </p:attrNameLst>
                                      </p:cBhvr>
                                      <p:tavLst>
                                        <p:tav tm="0">
                                          <p:val>
                                            <p:strVal val="#ppt_x"/>
                                          </p:val>
                                        </p:tav>
                                        <p:tav tm="100000">
                                          <p:val>
                                            <p:strVal val="#ppt_x"/>
                                          </p:val>
                                        </p:tav>
                                      </p:tavLst>
                                    </p:anim>
                                    <p:anim calcmode="lin" valueType="num">
                                      <p:cBhvr>
                                        <p:cTn id="2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Lines and Segments that Intersect Circles</a:t>
            </a:r>
          </a:p>
        </p:txBody>
      </p:sp>
      <p:sp>
        <p:nvSpPr>
          <p:cNvPr id="3" name="Content Placeholder 2"/>
          <p:cNvSpPr>
            <a:spLocks noGrp="1"/>
          </p:cNvSpPr>
          <p:nvPr>
            <p:ph idx="1"/>
          </p:nvPr>
        </p:nvSpPr>
        <p:spPr/>
        <p:txBody>
          <a:bodyPr/>
          <a:lstStyle/>
          <a:p>
            <a:r>
              <a:rPr lang="en-US" dirty="0"/>
              <a:t>Common tangents</a:t>
            </a:r>
          </a:p>
          <a:p>
            <a:pPr lvl="1"/>
            <a:r>
              <a:rPr lang="en-US" dirty="0"/>
              <a:t>Lines tangent to 2 circles</a:t>
            </a:r>
          </a:p>
          <a:p>
            <a:pPr lvl="1"/>
            <a:endParaRPr lang="en-US" dirty="0"/>
          </a:p>
          <a:p>
            <a:r>
              <a:rPr lang="en-US" dirty="0"/>
              <a:t>How many common tangents do the circles have?</a:t>
            </a:r>
          </a:p>
          <a:p>
            <a:endParaRPr lang="en-US" dirty="0"/>
          </a:p>
          <a:p>
            <a:endParaRPr lang="en-US" dirty="0"/>
          </a:p>
          <a:p>
            <a:endParaRPr lang="en-US" dirty="0"/>
          </a:p>
          <a:p>
            <a:endParaRPr lang="en-US" dirty="0"/>
          </a:p>
          <a:p>
            <a:endParaRPr lang="en-US" dirty="0"/>
          </a:p>
          <a:p>
            <a:r>
              <a:rPr lang="en-US" dirty="0"/>
              <a:t>Try #8</a:t>
            </a:r>
          </a:p>
        </p:txBody>
      </p:sp>
      <p:grpSp>
        <p:nvGrpSpPr>
          <p:cNvPr id="4" name="Group 8"/>
          <p:cNvGrpSpPr>
            <a:grpSpLocks/>
          </p:cNvGrpSpPr>
          <p:nvPr/>
        </p:nvGrpSpPr>
        <p:grpSpPr bwMode="auto">
          <a:xfrm>
            <a:off x="8432802" y="2894336"/>
            <a:ext cx="3210983" cy="1333500"/>
            <a:chOff x="2379" y="1857"/>
            <a:chExt cx="1517" cy="636"/>
          </a:xfrm>
        </p:grpSpPr>
        <p:sp>
          <p:nvSpPr>
            <p:cNvPr id="5" name="Oval 4"/>
            <p:cNvSpPr>
              <a:spLocks noChangeArrowheads="1"/>
            </p:cNvSpPr>
            <p:nvPr/>
          </p:nvSpPr>
          <p:spPr bwMode="auto">
            <a:xfrm>
              <a:off x="2379" y="1938"/>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6" name="Oval 5"/>
            <p:cNvSpPr>
              <a:spLocks noChangeArrowheads="1"/>
            </p:cNvSpPr>
            <p:nvPr/>
          </p:nvSpPr>
          <p:spPr bwMode="auto">
            <a:xfrm>
              <a:off x="3598" y="2019"/>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 name="Line 6"/>
            <p:cNvSpPr>
              <a:spLocks noChangeShapeType="1"/>
            </p:cNvSpPr>
            <p:nvPr/>
          </p:nvSpPr>
          <p:spPr bwMode="auto">
            <a:xfrm>
              <a:off x="2582" y="1857"/>
              <a:ext cx="1314" cy="5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grpSp>
        <p:nvGrpSpPr>
          <p:cNvPr id="9" name="Group 14"/>
          <p:cNvGrpSpPr>
            <a:grpSpLocks/>
          </p:cNvGrpSpPr>
          <p:nvPr/>
        </p:nvGrpSpPr>
        <p:grpSpPr bwMode="auto">
          <a:xfrm>
            <a:off x="8432802" y="1495643"/>
            <a:ext cx="3210983" cy="1135064"/>
            <a:chOff x="2379" y="2936"/>
            <a:chExt cx="1517" cy="555"/>
          </a:xfrm>
        </p:grpSpPr>
        <p:sp>
          <p:nvSpPr>
            <p:cNvPr id="10" name="Oval 10"/>
            <p:cNvSpPr>
              <a:spLocks noChangeArrowheads="1"/>
            </p:cNvSpPr>
            <p:nvPr/>
          </p:nvSpPr>
          <p:spPr bwMode="auto">
            <a:xfrm>
              <a:off x="2379" y="2936"/>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1" name="Oval 11"/>
            <p:cNvSpPr>
              <a:spLocks noChangeArrowheads="1"/>
            </p:cNvSpPr>
            <p:nvPr/>
          </p:nvSpPr>
          <p:spPr bwMode="auto">
            <a:xfrm>
              <a:off x="3598" y="3017"/>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2" name="Line 12"/>
            <p:cNvSpPr>
              <a:spLocks noChangeShapeType="1"/>
            </p:cNvSpPr>
            <p:nvPr/>
          </p:nvSpPr>
          <p:spPr bwMode="auto">
            <a:xfrm>
              <a:off x="2582" y="2936"/>
              <a:ext cx="1199" cy="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540" y="3336936"/>
            <a:ext cx="3251199" cy="217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3696" y="3469879"/>
            <a:ext cx="2284829" cy="228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76715" y="4443663"/>
            <a:ext cx="2344447" cy="235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barn(inVertical)">
                                      <p:cBhvr>
                                        <p:cTn id="34" dur="500"/>
                                        <p:tgtEl>
                                          <p:spTgt spid="512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123"/>
                                        </p:tgtEl>
                                        <p:attrNameLst>
                                          <p:attrName>style.visibility</p:attrName>
                                        </p:attrNameLst>
                                      </p:cBhvr>
                                      <p:to>
                                        <p:strVal val="visible"/>
                                      </p:to>
                                    </p:set>
                                    <p:animEffect transition="in" filter="circle(in)">
                                      <p:cBhvr>
                                        <p:cTn id="39" dur="2000"/>
                                        <p:tgtEl>
                                          <p:spTgt spid="512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124"/>
                                        </p:tgtEl>
                                        <p:attrNameLst>
                                          <p:attrName>style.visibility</p:attrName>
                                        </p:attrNameLst>
                                      </p:cBhvr>
                                      <p:to>
                                        <p:strVal val="visible"/>
                                      </p:to>
                                    </p:set>
                                    <p:anim calcmode="lin" valueType="num">
                                      <p:cBhvr additive="base">
                                        <p:cTn id="44" dur="500" fill="hold"/>
                                        <p:tgtEl>
                                          <p:spTgt spid="5124"/>
                                        </p:tgtEl>
                                        <p:attrNameLst>
                                          <p:attrName>ppt_x</p:attrName>
                                        </p:attrNameLst>
                                      </p:cBhvr>
                                      <p:tavLst>
                                        <p:tav tm="0">
                                          <p:val>
                                            <p:strVal val="#ppt_x"/>
                                          </p:val>
                                        </p:tav>
                                        <p:tav tm="100000">
                                          <p:val>
                                            <p:strVal val="#ppt_x"/>
                                          </p:val>
                                        </p:tav>
                                      </p:tavLst>
                                    </p:anim>
                                    <p:anim calcmode="lin" valueType="num">
                                      <p:cBhvr additive="base">
                                        <p:cTn id="45"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orte-Cambria">
      <a:majorFont>
        <a:latin typeface="Forte"/>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2311</Words>
  <Application>Microsoft Office PowerPoint</Application>
  <PresentationFormat>Widescreen</PresentationFormat>
  <Paragraphs>509</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Cambria</vt:lpstr>
      <vt:lpstr>Cambria Math</vt:lpstr>
      <vt:lpstr>Comic Sans MS</vt:lpstr>
      <vt:lpstr>Forte</vt:lpstr>
      <vt:lpstr>Symbol</vt:lpstr>
      <vt:lpstr>Verdana</vt:lpstr>
      <vt:lpstr>Wingdings</vt:lpstr>
      <vt:lpstr>Office Theme</vt:lpstr>
      <vt:lpstr>Circles</vt:lpstr>
      <vt:lpstr>PowerPoint Presentation</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10.1 Lines and Segments that Intersect Circles</vt:lpstr>
      <vt:lpstr>10.2 Finding Arc Measures</vt:lpstr>
      <vt:lpstr>10.2 Finding Arc Measures</vt:lpstr>
      <vt:lpstr>10.2 Finding Arc Measures</vt:lpstr>
      <vt:lpstr>10.2 Finding Arc Measures</vt:lpstr>
      <vt:lpstr>10.2 Finding Arc Measures</vt:lpstr>
      <vt:lpstr>10.2 Finding Arc Measures</vt:lpstr>
      <vt:lpstr>10.2 Finding Arc Measures</vt:lpstr>
      <vt:lpstr>10.3 Using Chords</vt:lpstr>
      <vt:lpstr>10.3 Using Chords</vt:lpstr>
      <vt:lpstr>10.3 Using Chords</vt:lpstr>
      <vt:lpstr>10.3 Using Chords</vt:lpstr>
      <vt:lpstr>10.3 Using Chords</vt:lpstr>
      <vt:lpstr>10.3 Using Chords</vt:lpstr>
      <vt:lpstr>10.3 Using Chords</vt:lpstr>
      <vt:lpstr>10.3 Using Chords</vt:lpstr>
      <vt:lpstr>10.4 Inscribed Angles and Polygons</vt:lpstr>
      <vt:lpstr>10.4 Inscribed Angles and Polygons</vt:lpstr>
      <vt:lpstr>10.4 Inscribed Angles and Polygons</vt:lpstr>
      <vt:lpstr>10.4 Inscribed Angles and Polygons</vt:lpstr>
      <vt:lpstr>10.4 Inscribed Angles and Polygons</vt:lpstr>
      <vt:lpstr>10.4 Inscribed Angles and Polygons</vt:lpstr>
      <vt:lpstr>10.4 Inscribed Angles and Polygons</vt:lpstr>
      <vt:lpstr>10.5 Angle Relationships in Circles</vt:lpstr>
      <vt:lpstr>10.5 Angle Relationships in Circles</vt:lpstr>
      <vt:lpstr>10.5 Angle Relationships in Circles</vt:lpstr>
      <vt:lpstr>10.5 Angle Relationships in Circles</vt:lpstr>
      <vt:lpstr>10.5 Angle Relationships in Circles</vt:lpstr>
      <vt:lpstr>10.6 Segment Relationships in Circles</vt:lpstr>
      <vt:lpstr>10.6 Segment Relationships in Circles</vt:lpstr>
      <vt:lpstr>10.6 Segment Relationships in Circles</vt:lpstr>
      <vt:lpstr>10.6 Segment Relationships in Circles</vt:lpstr>
      <vt:lpstr>10.6 Segment Relationships in Circles</vt:lpstr>
      <vt:lpstr>10.7 Circles in the Coordinate Plane</vt:lpstr>
      <vt:lpstr>10.7 Circles in the Coordinate Plane</vt:lpstr>
      <vt:lpstr>10.7 Circles in the Coordinate Plane</vt:lpstr>
      <vt:lpstr>10.7 Circles in the Coordinate Plane</vt:lpstr>
      <vt:lpstr>10.7 Circles in the Coordinate Plane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39</cp:revision>
  <dcterms:created xsi:type="dcterms:W3CDTF">2021-11-04T18:22:15Z</dcterms:created>
  <dcterms:modified xsi:type="dcterms:W3CDTF">2024-03-14T15:58:44Z</dcterms:modified>
</cp:coreProperties>
</file>