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311" r:id="rId3"/>
    <p:sldId id="313" r:id="rId4"/>
    <p:sldId id="257" r:id="rId5"/>
    <p:sldId id="258" r:id="rId6"/>
    <p:sldId id="259" r:id="rId7"/>
    <p:sldId id="261" r:id="rId8"/>
    <p:sldId id="260" r:id="rId9"/>
    <p:sldId id="262" r:id="rId10"/>
    <p:sldId id="263" r:id="rId11"/>
    <p:sldId id="264" r:id="rId12"/>
    <p:sldId id="314" r:id="rId13"/>
    <p:sldId id="266" r:id="rId14"/>
    <p:sldId id="267" r:id="rId15"/>
    <p:sldId id="269" r:id="rId16"/>
    <p:sldId id="270" r:id="rId17"/>
    <p:sldId id="271" r:id="rId18"/>
    <p:sldId id="272" r:id="rId19"/>
    <p:sldId id="275" r:id="rId20"/>
    <p:sldId id="274" r:id="rId21"/>
    <p:sldId id="268" r:id="rId22"/>
    <p:sldId id="315" r:id="rId23"/>
    <p:sldId id="278" r:id="rId24"/>
    <p:sldId id="279" r:id="rId25"/>
    <p:sldId id="280" r:id="rId26"/>
    <p:sldId id="281" r:id="rId27"/>
    <p:sldId id="282" r:id="rId28"/>
    <p:sldId id="316" r:id="rId29"/>
    <p:sldId id="283" r:id="rId30"/>
    <p:sldId id="287" r:id="rId31"/>
    <p:sldId id="288" r:id="rId32"/>
    <p:sldId id="284" r:id="rId33"/>
    <p:sldId id="285" r:id="rId34"/>
    <p:sldId id="286" r:id="rId35"/>
    <p:sldId id="317" r:id="rId36"/>
    <p:sldId id="289" r:id="rId37"/>
    <p:sldId id="290" r:id="rId38"/>
    <p:sldId id="291" r:id="rId39"/>
    <p:sldId id="324" r:id="rId40"/>
    <p:sldId id="318" r:id="rId41"/>
    <p:sldId id="319" r:id="rId42"/>
    <p:sldId id="293" r:id="rId43"/>
    <p:sldId id="294" r:id="rId44"/>
    <p:sldId id="295" r:id="rId45"/>
    <p:sldId id="296" r:id="rId46"/>
    <p:sldId id="320" r:id="rId47"/>
    <p:sldId id="321" r:id="rId48"/>
    <p:sldId id="322" r:id="rId49"/>
    <p:sldId id="323" r:id="rId50"/>
  </p:sldIdLst>
  <p:sldSz cx="12192000" cy="6858000"/>
  <p:notesSz cx="6858000" cy="92964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458" autoAdjust="0"/>
  </p:normalViewPr>
  <p:slideViewPr>
    <p:cSldViewPr>
      <p:cViewPr varScale="1">
        <p:scale>
          <a:sx n="99" d="100"/>
          <a:sy n="99" d="100"/>
        </p:scale>
        <p:origin x="996"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763DC1A1-7F25-4B34-A113-4E2AB61C7043}" type="datetimeFigureOut">
              <a:rPr lang="en-US" smtClean="0"/>
              <a:t>5/7/2025</a:t>
            </a:fld>
            <a:endParaRPr lang="en-US"/>
          </a:p>
        </p:txBody>
      </p:sp>
      <p:sp>
        <p:nvSpPr>
          <p:cNvPr id="4" name="Slide Image Placeholder 3"/>
          <p:cNvSpPr>
            <a:spLocks noGrp="1" noRot="1" noChangeAspect="1"/>
          </p:cNvSpPr>
          <p:nvPr>
            <p:ph type="sldImg" idx="2"/>
          </p:nvPr>
        </p:nvSpPr>
        <p:spPr>
          <a:xfrm>
            <a:off x="330200" y="696913"/>
            <a:ext cx="61976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530A5DD6-6495-4D40-A1D4-AE2DB3B95246}" type="slidenum">
              <a:rPr lang="en-US" smtClean="0"/>
              <a:t>‹#›</a:t>
            </a:fld>
            <a:endParaRPr lang="en-US"/>
          </a:p>
        </p:txBody>
      </p:sp>
    </p:spTree>
    <p:extLst>
      <p:ext uri="{BB962C8B-B14F-4D97-AF65-F5344CB8AC3E}">
        <p14:creationId xmlns:p14="http://schemas.microsoft.com/office/powerpoint/2010/main" val="2237711879"/>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algn="ctr"/>
            <a:r>
              <a:rPr lang="en-US" sz="7200" b="1" dirty="0"/>
              <a:t>Geometry 12</a:t>
            </a:r>
          </a:p>
        </p:txBody>
      </p:sp>
      <p:sp>
        <p:nvSpPr>
          <p:cNvPr id="4" name="Slide Number Placeholder 3"/>
          <p:cNvSpPr>
            <a:spLocks noGrp="1"/>
          </p:cNvSpPr>
          <p:nvPr>
            <p:ph type="sldNum" sz="quarter" idx="10"/>
          </p:nvPr>
        </p:nvSpPr>
        <p:spPr/>
        <p:txBody>
          <a:bodyPr/>
          <a:lstStyle/>
          <a:p>
            <a:fld id="{530A5DD6-6495-4D40-A1D4-AE2DB3B95246}" type="slidenum">
              <a:rPr lang="en-US" smtClean="0"/>
              <a:t>1</a:t>
            </a:fld>
            <a:endParaRPr lang="en-US"/>
          </a:p>
        </p:txBody>
      </p:sp>
    </p:spTree>
    <p:extLst>
      <p:ext uri="{BB962C8B-B14F-4D97-AF65-F5344CB8AC3E}">
        <p14:creationId xmlns:p14="http://schemas.microsoft.com/office/powerpoint/2010/main" val="1925851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0A5DD6-6495-4D40-A1D4-AE2DB3B95246}" type="slidenum">
              <a:rPr lang="en-US" smtClean="0"/>
              <a:t>2</a:t>
            </a:fld>
            <a:endParaRPr lang="en-US"/>
          </a:p>
        </p:txBody>
      </p:sp>
    </p:spTree>
    <p:extLst>
      <p:ext uri="{BB962C8B-B14F-4D97-AF65-F5344CB8AC3E}">
        <p14:creationId xmlns:p14="http://schemas.microsoft.com/office/powerpoint/2010/main" val="728102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0A5DD6-6495-4D40-A1D4-AE2DB3B95246}" type="slidenum">
              <a:rPr lang="en-US" smtClean="0"/>
              <a:t>3</a:t>
            </a:fld>
            <a:endParaRPr lang="en-US"/>
          </a:p>
        </p:txBody>
      </p:sp>
    </p:spTree>
    <p:extLst>
      <p:ext uri="{BB962C8B-B14F-4D97-AF65-F5344CB8AC3E}">
        <p14:creationId xmlns:p14="http://schemas.microsoft.com/office/powerpoint/2010/main" val="3320748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4</a:t>
            </a:fld>
            <a:endParaRPr lang="en-US"/>
          </a:p>
        </p:txBody>
      </p:sp>
    </p:spTree>
    <p:extLst>
      <p:ext uri="{BB962C8B-B14F-4D97-AF65-F5344CB8AC3E}">
        <p14:creationId xmlns:p14="http://schemas.microsoft.com/office/powerpoint/2010/main" val="3081449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5</a:t>
            </a:fld>
            <a:endParaRPr lang="en-US"/>
          </a:p>
        </p:txBody>
      </p:sp>
    </p:spTree>
    <p:extLst>
      <p:ext uri="{BB962C8B-B14F-4D97-AF65-F5344CB8AC3E}">
        <p14:creationId xmlns:p14="http://schemas.microsoft.com/office/powerpoint/2010/main" val="490655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6</a:t>
            </a:fld>
            <a:endParaRPr lang="en-US"/>
          </a:p>
        </p:txBody>
      </p:sp>
    </p:spTree>
    <p:extLst>
      <p:ext uri="{BB962C8B-B14F-4D97-AF65-F5344CB8AC3E}">
        <p14:creationId xmlns:p14="http://schemas.microsoft.com/office/powerpoint/2010/main" val="816470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7</a:t>
            </a:fld>
            <a:endParaRPr lang="en-US"/>
          </a:p>
        </p:txBody>
      </p:sp>
    </p:spTree>
    <p:extLst>
      <p:ext uri="{BB962C8B-B14F-4D97-AF65-F5344CB8AC3E}">
        <p14:creationId xmlns:p14="http://schemas.microsoft.com/office/powerpoint/2010/main" val="3722988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Polyhedron;</a:t>
            </a:r>
            <a:r>
              <a:rPr lang="en-US" baseline="0" dirty="0"/>
              <a:t> Square Pyramid; 5 faces, 5 vertices, 8 edges; convex</a:t>
            </a:r>
          </a:p>
          <a:p>
            <a:endParaRPr lang="en-US" baseline="0" dirty="0"/>
          </a:p>
          <a:p>
            <a:r>
              <a:rPr lang="en-US" baseline="0" dirty="0"/>
              <a:t>Not a Polyhedron</a:t>
            </a:r>
          </a:p>
          <a:p>
            <a:endParaRPr lang="en-US" baseline="0" dirty="0"/>
          </a:p>
          <a:p>
            <a:r>
              <a:rPr lang="en-US" baseline="0" dirty="0"/>
              <a:t>Polyhedron; Triangular Prism; 5 faces, 6 vertices, 9 edges; convex</a:t>
            </a:r>
          </a:p>
        </p:txBody>
      </p:sp>
      <p:sp>
        <p:nvSpPr>
          <p:cNvPr id="4" name="Slide Number Placeholder 3"/>
          <p:cNvSpPr>
            <a:spLocks noGrp="1"/>
          </p:cNvSpPr>
          <p:nvPr>
            <p:ph type="sldNum" sz="quarter" idx="10"/>
          </p:nvPr>
        </p:nvSpPr>
        <p:spPr/>
        <p:txBody>
          <a:bodyPr/>
          <a:lstStyle/>
          <a:p>
            <a:fld id="{530A5DD6-6495-4D40-A1D4-AE2DB3B95246}" type="slidenum">
              <a:rPr lang="en-US" smtClean="0"/>
              <a:t>8</a:t>
            </a:fld>
            <a:endParaRPr lang="en-US"/>
          </a:p>
        </p:txBody>
      </p:sp>
    </p:spTree>
    <p:extLst>
      <p:ext uri="{BB962C8B-B14F-4D97-AF65-F5344CB8AC3E}">
        <p14:creationId xmlns:p14="http://schemas.microsoft.com/office/powerpoint/2010/main" val="2042006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9</a:t>
            </a:fld>
            <a:endParaRPr lang="en-US"/>
          </a:p>
        </p:txBody>
      </p:sp>
    </p:spTree>
    <p:extLst>
      <p:ext uri="{BB962C8B-B14F-4D97-AF65-F5344CB8AC3E}">
        <p14:creationId xmlns:p14="http://schemas.microsoft.com/office/powerpoint/2010/main" val="4235522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10</a:t>
            </a:fld>
            <a:endParaRPr lang="en-US"/>
          </a:p>
        </p:txBody>
      </p:sp>
    </p:spTree>
    <p:extLst>
      <p:ext uri="{BB962C8B-B14F-4D97-AF65-F5344CB8AC3E}">
        <p14:creationId xmlns:p14="http://schemas.microsoft.com/office/powerpoint/2010/main" val="4240669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Triangle</a:t>
            </a:r>
          </a:p>
          <a:p>
            <a:endParaRPr lang="en-US" dirty="0"/>
          </a:p>
          <a:p>
            <a:r>
              <a:rPr lang="en-US" dirty="0"/>
              <a:t>Circle</a:t>
            </a:r>
          </a:p>
          <a:p>
            <a:endParaRPr lang="en-US" dirty="0"/>
          </a:p>
          <a:p>
            <a:r>
              <a:rPr lang="en-US" dirty="0"/>
              <a:t>Hexagon</a:t>
            </a:r>
          </a:p>
          <a:p>
            <a:endParaRPr lang="en-US" dirty="0"/>
          </a:p>
        </p:txBody>
      </p:sp>
      <p:sp>
        <p:nvSpPr>
          <p:cNvPr id="4" name="Slide Number Placeholder 3"/>
          <p:cNvSpPr>
            <a:spLocks noGrp="1"/>
          </p:cNvSpPr>
          <p:nvPr>
            <p:ph type="sldNum" sz="quarter" idx="10"/>
          </p:nvPr>
        </p:nvSpPr>
        <p:spPr/>
        <p:txBody>
          <a:bodyPr/>
          <a:lstStyle/>
          <a:p>
            <a:fld id="{530A5DD6-6495-4D40-A1D4-AE2DB3B95246}" type="slidenum">
              <a:rPr lang="en-US" smtClean="0"/>
              <a:t>11</a:t>
            </a:fld>
            <a:endParaRPr lang="en-US"/>
          </a:p>
        </p:txBody>
      </p:sp>
    </p:spTree>
    <p:extLst>
      <p:ext uri="{BB962C8B-B14F-4D97-AF65-F5344CB8AC3E}">
        <p14:creationId xmlns:p14="http://schemas.microsoft.com/office/powerpoint/2010/main" val="3200137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0A5DD6-6495-4D40-A1D4-AE2DB3B95246}" type="slidenum">
              <a:rPr lang="en-US" smtClean="0"/>
              <a:t>12</a:t>
            </a:fld>
            <a:endParaRPr lang="en-US"/>
          </a:p>
        </p:txBody>
      </p:sp>
    </p:spTree>
    <p:extLst>
      <p:ext uri="{BB962C8B-B14F-4D97-AF65-F5344CB8AC3E}">
        <p14:creationId xmlns:p14="http://schemas.microsoft.com/office/powerpoint/2010/main" val="1675058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1EEDDAB1-2B18-4F17-A2B6-1ED0739EF7EF}" type="slidenum">
              <a:rPr lang="en-US" smtClean="0">
                <a:latin typeface="Arial" charset="0"/>
              </a:rPr>
              <a:pPr/>
              <a:t>13</a:t>
            </a:fld>
            <a:endParaRPr lang="en-US">
              <a:latin typeface="Arial" charset="0"/>
            </a:endParaRPr>
          </a:p>
        </p:txBody>
      </p:sp>
      <p:sp>
        <p:nvSpPr>
          <p:cNvPr id="45059" name="Rectangle 2"/>
          <p:cNvSpPr>
            <a:spLocks noGrp="1" noRot="1" noChangeAspect="1" noChangeArrowheads="1" noTextEdit="1"/>
          </p:cNvSpPr>
          <p:nvPr>
            <p:ph type="sldImg"/>
          </p:nvPr>
        </p:nvSpPr>
        <p:spPr>
          <a:xfrm>
            <a:off x="330200" y="696913"/>
            <a:ext cx="6197600" cy="3486150"/>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Some sports relie on having very little friction.  In biking for example, the smaller the surface area of the tires, the less friction there is.  And thus the faster the rider can go. </a:t>
            </a:r>
          </a:p>
          <a:p>
            <a:pPr eaLnBrk="1" hangingPunct="1"/>
            <a:endParaRPr lang="en-US"/>
          </a:p>
          <a:p>
            <a:pPr eaLnBrk="1" hangingPunct="1"/>
            <a:r>
              <a:rPr lang="en-US">
                <a:sym typeface="Wingdings" pitchFamily="2" charset="2"/>
              </a:rPr>
              <a:t> </a:t>
            </a:r>
            <a:r>
              <a:rPr lang="en-US"/>
              <a:t>Draw the top triangle first (for some triangles you may have to count a horizontal space as 2)</a:t>
            </a:r>
          </a:p>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14</a:t>
            </a:fld>
            <a:endParaRPr lang="en-US"/>
          </a:p>
        </p:txBody>
      </p:sp>
    </p:spTree>
    <p:extLst>
      <p:ext uri="{BB962C8B-B14F-4D97-AF65-F5344CB8AC3E}">
        <p14:creationId xmlns:p14="http://schemas.microsoft.com/office/powerpoint/2010/main" val="561635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15</a:t>
            </a:fld>
            <a:endParaRPr lang="en-US"/>
          </a:p>
        </p:txBody>
      </p:sp>
    </p:spTree>
    <p:extLst>
      <p:ext uri="{BB962C8B-B14F-4D97-AF65-F5344CB8AC3E}">
        <p14:creationId xmlns:p14="http://schemas.microsoft.com/office/powerpoint/2010/main" val="2015647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16</a:t>
            </a:fld>
            <a:endParaRPr lang="en-US"/>
          </a:p>
        </p:txBody>
      </p:sp>
    </p:spTree>
    <p:extLst>
      <p:ext uri="{BB962C8B-B14F-4D97-AF65-F5344CB8AC3E}">
        <p14:creationId xmlns:p14="http://schemas.microsoft.com/office/powerpoint/2010/main" val="1783134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1B4F9F30-E2D0-4E77-9ACA-74F23B016F71}" type="slidenum">
              <a:rPr lang="en-US" smtClean="0">
                <a:latin typeface="Arial" charset="0"/>
              </a:rPr>
              <a:pPr/>
              <a:t>17</a:t>
            </a:fld>
            <a:endParaRPr lang="en-US">
              <a:latin typeface="Arial" charset="0"/>
            </a:endParaRPr>
          </a:p>
        </p:txBody>
      </p:sp>
      <p:sp>
        <p:nvSpPr>
          <p:cNvPr id="47107" name="Rectangle 2"/>
          <p:cNvSpPr>
            <a:spLocks noGrp="1" noRot="1" noChangeAspect="1" noChangeArrowheads="1" noTextEdit="1"/>
          </p:cNvSpPr>
          <p:nvPr>
            <p:ph type="sldImg"/>
          </p:nvPr>
        </p:nvSpPr>
        <p:spPr>
          <a:xfrm>
            <a:off x="330200" y="696913"/>
            <a:ext cx="6197600" cy="3486150"/>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You can find the surface area by adding up the areas of each surface, but if you could use a formula, it would be quicker</a:t>
            </a:r>
          </a:p>
          <a:p>
            <a:pPr lvl="1" eaLnBrk="1" hangingPunct="1"/>
            <a:r>
              <a:rPr lang="en-US"/>
              <a:t>All the lateral surfaces are rectangles</a:t>
            </a:r>
          </a:p>
          <a:p>
            <a:pPr lvl="1" eaLnBrk="1" hangingPunct="1"/>
            <a:r>
              <a:rPr lang="en-US"/>
              <a:t>Area = bh </a:t>
            </a:r>
          </a:p>
          <a:p>
            <a:pPr lvl="1" eaLnBrk="1" hangingPunct="1"/>
            <a:r>
              <a:rPr lang="en-US"/>
              <a:t>Add up the areas L = ah + bh + ch + … + dh</a:t>
            </a:r>
          </a:p>
          <a:p>
            <a:pPr lvl="2" eaLnBrk="1" hangingPunct="1"/>
            <a:r>
              <a:rPr lang="en-US"/>
              <a:t>L = (a + b + c + … + d)h</a:t>
            </a:r>
          </a:p>
          <a:p>
            <a:pPr lvl="2" eaLnBrk="1" hangingPunct="1"/>
            <a:r>
              <a:rPr lang="en-US"/>
              <a:t>Perimeter of base = a + b + c + … + d</a:t>
            </a:r>
          </a:p>
          <a:p>
            <a:pPr lvl="2" eaLnBrk="1" hangingPunct="1"/>
            <a:r>
              <a:rPr lang="en-US"/>
              <a:t>L = Ph</a:t>
            </a:r>
          </a:p>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18</a:t>
            </a:fld>
            <a:endParaRPr lang="en-US"/>
          </a:p>
        </p:txBody>
      </p:sp>
    </p:spTree>
    <p:extLst>
      <p:ext uri="{BB962C8B-B14F-4D97-AF65-F5344CB8AC3E}">
        <p14:creationId xmlns:p14="http://schemas.microsoft.com/office/powerpoint/2010/main" val="6376593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u="sng" dirty="0"/>
                  <a:t>/</a:t>
                </a:r>
                <a:r>
                  <a:rPr lang="en-US" u="none" dirty="0">
                    <a:sym typeface="Wingdings 2"/>
                  </a:rPr>
                  <a:t></a:t>
                </a:r>
                <a:r>
                  <a:rPr lang="en-US" u="sng" dirty="0">
                    <a:sym typeface="Wingdings 2"/>
                  </a:rPr>
                  <a:t>\</a:t>
                </a:r>
                <a:endParaRPr lang="en-US" u="none" dirty="0">
                  <a:sym typeface="Wingdings 2"/>
                </a:endParaRPr>
              </a:p>
              <a:p>
                <a:r>
                  <a:rPr lang="en-US" u="none" dirty="0">
                    <a:sym typeface="Wingdings 2"/>
                  </a:rPr>
                  <a:t> </a:t>
                </a:r>
              </a:p>
              <a:p>
                <a:r>
                  <a:rPr lang="en-US" u="none" dirty="0">
                    <a:sym typeface="Wingdings 2"/>
                  </a:rPr>
                  <a:t> </a:t>
                </a:r>
              </a:p>
              <a:p>
                <a:endParaRPr lang="en-US" u="none" dirty="0">
                  <a:sym typeface="Wingdings 2"/>
                </a:endParaRPr>
              </a:p>
              <a:p>
                <a:pPr/>
                <a14:m>
                  <m:oMathPara xmlns:m="http://schemas.openxmlformats.org/officeDocument/2006/math">
                    <m:oMathParaPr>
                      <m:jc m:val="centerGroup"/>
                    </m:oMathParaPr>
                    <m:oMath xmlns:m="http://schemas.openxmlformats.org/officeDocument/2006/math">
                      <m:r>
                        <a:rPr lang="en-US" b="0" i="1" u="none" smtClean="0">
                          <a:latin typeface="Cambria Math"/>
                          <a:sym typeface="Wingdings 2"/>
                        </a:rPr>
                        <m:t>𝑃</m:t>
                      </m:r>
                      <m:r>
                        <a:rPr lang="en-US" b="0" i="1" u="none" smtClean="0">
                          <a:latin typeface="Cambria Math"/>
                          <a:sym typeface="Wingdings 2"/>
                        </a:rPr>
                        <m:t>=2</m:t>
                      </m:r>
                      <m:d>
                        <m:dPr>
                          <m:ctrlPr>
                            <a:rPr lang="en-US" b="0" i="1" u="none" smtClean="0">
                              <a:latin typeface="Cambria Math" panose="02040503050406030204" pitchFamily="18" charset="0"/>
                              <a:sym typeface="Wingdings 2"/>
                            </a:rPr>
                          </m:ctrlPr>
                        </m:dPr>
                        <m:e>
                          <m:r>
                            <a:rPr lang="en-US" b="0" i="1" u="none" smtClean="0">
                              <a:latin typeface="Cambria Math"/>
                              <a:sym typeface="Wingdings 2"/>
                            </a:rPr>
                            <m:t>3</m:t>
                          </m:r>
                        </m:e>
                      </m:d>
                      <m:r>
                        <a:rPr lang="en-US" b="0" i="1" u="none" smtClean="0">
                          <a:latin typeface="Cambria Math"/>
                          <a:sym typeface="Wingdings 2"/>
                        </a:rPr>
                        <m:t>+2</m:t>
                      </m:r>
                      <m:d>
                        <m:dPr>
                          <m:ctrlPr>
                            <a:rPr lang="en-US" b="0" i="1" u="none" smtClean="0">
                              <a:latin typeface="Cambria Math" panose="02040503050406030204" pitchFamily="18" charset="0"/>
                              <a:sym typeface="Wingdings 2"/>
                            </a:rPr>
                          </m:ctrlPr>
                        </m:dPr>
                        <m:e>
                          <m:r>
                            <a:rPr lang="en-US" b="0" i="1" u="none" smtClean="0">
                              <a:latin typeface="Cambria Math"/>
                              <a:sym typeface="Wingdings 2"/>
                            </a:rPr>
                            <m:t>4</m:t>
                          </m:r>
                        </m:e>
                      </m:d>
                      <m:r>
                        <a:rPr lang="en-US" b="0" i="1" u="none" smtClean="0">
                          <a:latin typeface="Cambria Math"/>
                          <a:sym typeface="Wingdings 2"/>
                        </a:rPr>
                        <m:t>=14</m:t>
                      </m:r>
                    </m:oMath>
                  </m:oMathPara>
                </a14:m>
                <a:endParaRPr lang="en-US" u="none" dirty="0">
                  <a:sym typeface="Wingdings 2"/>
                </a:endParaRPr>
              </a:p>
              <a:p>
                <a:pPr/>
                <a14:m>
                  <m:oMathPara xmlns:m="http://schemas.openxmlformats.org/officeDocument/2006/math">
                    <m:oMathParaPr>
                      <m:jc m:val="centerGroup"/>
                    </m:oMathParaPr>
                    <m:oMath xmlns:m="http://schemas.openxmlformats.org/officeDocument/2006/math">
                      <m:r>
                        <a:rPr lang="en-US" b="0" i="1" smtClean="0">
                          <a:latin typeface="Cambria Math"/>
                        </a:rPr>
                        <m:t>𝐿</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14</m:t>
                          </m:r>
                        </m:e>
                      </m:d>
                      <m:d>
                        <m:dPr>
                          <m:ctrlPr>
                            <a:rPr lang="en-US" b="0" i="1" smtClean="0">
                              <a:latin typeface="Cambria Math" panose="02040503050406030204" pitchFamily="18" charset="0"/>
                            </a:rPr>
                          </m:ctrlPr>
                        </m:dPr>
                        <m:e>
                          <m:r>
                            <a:rPr lang="en-US" b="0" i="1" smtClean="0">
                              <a:latin typeface="Cambria Math"/>
                            </a:rPr>
                            <m:t>7</m:t>
                          </m:r>
                        </m:e>
                      </m:d>
                      <m:r>
                        <a:rPr lang="en-US" b="0" i="1" smtClean="0">
                          <a:latin typeface="Cambria Math"/>
                        </a:rPr>
                        <m:t>=98</m:t>
                      </m:r>
                    </m:oMath>
                  </m:oMathPara>
                </a14:m>
                <a:endParaRPr lang="en-US" b="0" i="1" dirty="0">
                  <a:latin typeface="Cambria Math"/>
                </a:endParaRPr>
              </a:p>
              <a:p>
                <a:pPr/>
                <a14:m>
                  <m:oMathPara xmlns:m="http://schemas.openxmlformats.org/officeDocument/2006/math">
                    <m:oMathParaPr>
                      <m:jc m:val="centerGroup"/>
                    </m:oMathParaPr>
                    <m:oMath xmlns:m="http://schemas.openxmlformats.org/officeDocument/2006/math">
                      <m:r>
                        <a:rPr lang="en-US" b="0" i="1" smtClean="0">
                          <a:latin typeface="Cambria Math"/>
                        </a:rPr>
                        <m:t>𝐵</m:t>
                      </m:r>
                      <m:r>
                        <a:rPr lang="en-US" b="0" i="1" smtClean="0">
                          <a:latin typeface="Cambria Math"/>
                        </a:rPr>
                        <m:t>=3⋅4=12</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𝐴</m:t>
                      </m:r>
                      <m:r>
                        <a:rPr lang="en-US" b="0" i="1" smtClean="0">
                          <a:latin typeface="Cambria Math"/>
                        </a:rPr>
                        <m:t>=2</m:t>
                      </m:r>
                      <m:d>
                        <m:dPr>
                          <m:ctrlPr>
                            <a:rPr lang="en-US" b="0" i="1" smtClean="0">
                              <a:latin typeface="Cambria Math" panose="02040503050406030204" pitchFamily="18" charset="0"/>
                            </a:rPr>
                          </m:ctrlPr>
                        </m:dPr>
                        <m:e>
                          <m:r>
                            <a:rPr lang="en-US" b="0" i="1" smtClean="0">
                              <a:latin typeface="Cambria Math"/>
                            </a:rPr>
                            <m:t>12</m:t>
                          </m:r>
                        </m:e>
                      </m:d>
                      <m:r>
                        <a:rPr lang="en-US" b="0" i="1" smtClean="0">
                          <a:latin typeface="Cambria Math"/>
                        </a:rPr>
                        <m:t>+14</m:t>
                      </m:r>
                      <m:d>
                        <m:dPr>
                          <m:ctrlPr>
                            <a:rPr lang="en-US" b="0" i="1" smtClean="0">
                              <a:latin typeface="Cambria Math" panose="02040503050406030204" pitchFamily="18" charset="0"/>
                            </a:rPr>
                          </m:ctrlPr>
                        </m:dPr>
                        <m:e>
                          <m:r>
                            <a:rPr lang="en-US" b="0" i="1" smtClean="0">
                              <a:latin typeface="Cambria Math"/>
                            </a:rPr>
                            <m:t>7</m:t>
                          </m:r>
                        </m:e>
                      </m:d>
                      <m:r>
                        <a:rPr lang="en-US" b="0" i="1" smtClean="0">
                          <a:latin typeface="Cambria Math"/>
                        </a:rPr>
                        <m:t>=122</m:t>
                      </m:r>
                    </m:oMath>
                  </m:oMathPara>
                </a14:m>
                <a:endParaRPr lang="en-US" dirty="0"/>
              </a:p>
            </p:txBody>
          </p:sp>
        </mc:Choice>
        <mc:Fallback xmlns="">
          <p:sp>
            <p:nvSpPr>
              <p:cNvPr id="3" name="Notes Placeholder 2"/>
              <p:cNvSpPr>
                <a:spLocks noGrp="1"/>
              </p:cNvSpPr>
              <p:nvPr>
                <p:ph type="body" idx="1"/>
              </p:nvPr>
            </p:nvSpPr>
            <p:spPr/>
            <p:txBody>
              <a:bodyPr/>
              <a:lstStyle/>
              <a:p>
                <a:r>
                  <a:rPr lang="en-US" u="sng" dirty="0" smtClean="0"/>
                  <a:t>/</a:t>
                </a:r>
                <a:r>
                  <a:rPr lang="en-US" u="none" dirty="0" smtClean="0">
                    <a:sym typeface="Wingdings 2"/>
                  </a:rPr>
                  <a:t></a:t>
                </a:r>
                <a:r>
                  <a:rPr lang="en-US" u="sng" dirty="0" smtClean="0">
                    <a:sym typeface="Wingdings 2"/>
                  </a:rPr>
                  <a:t>\</a:t>
                </a:r>
                <a:endParaRPr lang="en-US" u="none" dirty="0" smtClean="0">
                  <a:sym typeface="Wingdings 2"/>
                </a:endParaRPr>
              </a:p>
              <a:p>
                <a:r>
                  <a:rPr lang="en-US" u="none" dirty="0" smtClean="0">
                    <a:sym typeface="Wingdings 2"/>
                  </a:rPr>
                  <a:t> </a:t>
                </a:r>
                <a:r>
                  <a:rPr lang="en-US" u="none" dirty="0" smtClean="0">
                    <a:sym typeface="Wingdings 2"/>
                  </a:rPr>
                  <a:t></a:t>
                </a:r>
              </a:p>
              <a:p>
                <a:r>
                  <a:rPr lang="en-US" u="none" dirty="0" smtClean="0">
                    <a:sym typeface="Wingdings 2"/>
                  </a:rPr>
                  <a:t> </a:t>
                </a:r>
              </a:p>
              <a:p>
                <a:endParaRPr lang="en-US" u="none" dirty="0" smtClean="0">
                  <a:sym typeface="Wingdings 2"/>
                </a:endParaRPr>
              </a:p>
              <a:p>
                <a:r>
                  <a:rPr lang="en-US" b="0" i="0" u="none" smtClean="0">
                    <a:latin typeface="Cambria Math"/>
                    <a:sym typeface="Wingdings 2"/>
                  </a:rPr>
                  <a:t>𝑃=2(3)+2(4)=14</a:t>
                </a:r>
                <a:endParaRPr lang="en-US" u="none" dirty="0" smtClean="0">
                  <a:sym typeface="Wingdings 2"/>
                </a:endParaRPr>
              </a:p>
              <a:p>
                <a:r>
                  <a:rPr lang="en-US" b="0" i="0" smtClean="0">
                    <a:latin typeface="Cambria Math"/>
                  </a:rPr>
                  <a:t>𝐿=(14)(7)=98</a:t>
                </a:r>
                <a:endParaRPr lang="en-US" b="0" i="1" dirty="0" smtClean="0">
                  <a:latin typeface="Cambria Math"/>
                </a:endParaRPr>
              </a:p>
              <a:p>
                <a:r>
                  <a:rPr lang="en-US" b="0" i="0" smtClean="0">
                    <a:latin typeface="Cambria Math"/>
                  </a:rPr>
                  <a:t>𝐵=3⋅4=12</a:t>
                </a:r>
                <a:endParaRPr lang="en-US" b="0" dirty="0" smtClean="0"/>
              </a:p>
              <a:p>
                <a:r>
                  <a:rPr lang="en-US" b="0" i="0" smtClean="0">
                    <a:latin typeface="Cambria Math"/>
                  </a:rPr>
                  <a:t>𝐴=2(12)+14(7)=122</a:t>
                </a:r>
                <a:endParaRPr lang="en-US" dirty="0"/>
              </a:p>
            </p:txBody>
          </p:sp>
        </mc:Fallback>
      </mc:AlternateContent>
      <p:sp>
        <p:nvSpPr>
          <p:cNvPr id="4" name="Slide Number Placeholder 3"/>
          <p:cNvSpPr>
            <a:spLocks noGrp="1"/>
          </p:cNvSpPr>
          <p:nvPr>
            <p:ph type="sldNum" sz="quarter" idx="10"/>
          </p:nvPr>
        </p:nvSpPr>
        <p:spPr/>
        <p:txBody>
          <a:bodyPr/>
          <a:lstStyle/>
          <a:p>
            <a:fld id="{530A5DD6-6495-4D40-A1D4-AE2DB3B95246}" type="slidenum">
              <a:rPr lang="en-US" smtClean="0"/>
              <a:t>19</a:t>
            </a:fld>
            <a:endParaRPr lang="en-US"/>
          </a:p>
        </p:txBody>
      </p:sp>
    </p:spTree>
    <p:extLst>
      <p:ext uri="{BB962C8B-B14F-4D97-AF65-F5344CB8AC3E}">
        <p14:creationId xmlns:p14="http://schemas.microsoft.com/office/powerpoint/2010/main" val="1921160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68572FF8-6F03-412A-BAB3-44586B7FB140}" type="slidenum">
              <a:rPr lang="en-US" smtClean="0">
                <a:latin typeface="Arial" charset="0"/>
              </a:rPr>
              <a:pPr/>
              <a:t>20</a:t>
            </a:fld>
            <a:endParaRPr lang="en-US">
              <a:latin typeface="Arial" charset="0"/>
            </a:endParaRPr>
          </a:p>
        </p:txBody>
      </p:sp>
      <p:sp>
        <p:nvSpPr>
          <p:cNvPr id="49155" name="Rectangle 2"/>
          <p:cNvSpPr>
            <a:spLocks noGrp="1" noRot="1" noChangeAspect="1" noChangeArrowheads="1" noTextEdit="1"/>
          </p:cNvSpPr>
          <p:nvPr>
            <p:ph type="sldImg"/>
          </p:nvPr>
        </p:nvSpPr>
        <p:spPr>
          <a:xfrm>
            <a:off x="330200" y="696913"/>
            <a:ext cx="6197600" cy="3486150"/>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BDD84C07-4AB1-43C1-AEB7-F87331E53EE7}" type="slidenum">
              <a:rPr lang="en-US" smtClean="0">
                <a:latin typeface="Arial" charset="0"/>
              </a:rPr>
              <a:pPr/>
              <a:t>21</a:t>
            </a:fld>
            <a:endParaRPr lang="en-US">
              <a:latin typeface="Arial" charset="0"/>
            </a:endParaRPr>
          </a:p>
        </p:txBody>
      </p:sp>
      <p:sp>
        <p:nvSpPr>
          <p:cNvPr id="46083" name="Rectangle 2"/>
          <p:cNvSpPr>
            <a:spLocks noGrp="1" noRot="1" noChangeAspect="1" noChangeArrowheads="1" noTextEdit="1"/>
          </p:cNvSpPr>
          <p:nvPr>
            <p:ph type="sldImg"/>
          </p:nvPr>
        </p:nvSpPr>
        <p:spPr>
          <a:xfrm>
            <a:off x="330200" y="696913"/>
            <a:ext cx="6197600" cy="3486150"/>
          </a:xfrm>
          <a:ln/>
        </p:spPr>
      </p:sp>
      <mc:AlternateContent xmlns:mc="http://schemas.openxmlformats.org/markup-compatibility/2006" xmlns:a14="http://schemas.microsoft.com/office/drawing/2010/main">
        <mc:Choice Requires="a14">
          <p:sp>
            <p:nvSpPr>
              <p:cNvPr id="4608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lvl="0" eaLnBrk="1" hangingPunct="1"/>
                <a14:m>
                  <m:oMathPara xmlns:m="http://schemas.openxmlformats.org/officeDocument/2006/math">
                    <m:oMathParaPr>
                      <m:jc m:val="centerGroup"/>
                    </m:oMathParaPr>
                    <m:oMath xmlns:m="http://schemas.openxmlformats.org/officeDocument/2006/math">
                      <m:r>
                        <a:rPr lang="en-US" b="0" i="1" smtClean="0">
                          <a:latin typeface="Cambria Math"/>
                        </a:rPr>
                        <m:t>100=2</m:t>
                      </m:r>
                      <m:r>
                        <a:rPr lang="en-US" b="0" i="1" smtClean="0">
                          <a:latin typeface="Cambria Math"/>
                        </a:rPr>
                        <m:t>𝜋</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r>
                        <a:rPr lang="en-US" b="0" i="1" smtClean="0">
                          <a:latin typeface="Cambria Math"/>
                        </a:rPr>
                        <m:t>+2</m:t>
                      </m:r>
                      <m:r>
                        <a:rPr lang="en-US" b="0" i="1" smtClean="0">
                          <a:latin typeface="Cambria Math"/>
                        </a:rPr>
                        <m:t>𝜋</m:t>
                      </m:r>
                      <m:r>
                        <a:rPr lang="en-US" b="0" i="1" smtClean="0">
                          <a:latin typeface="Cambria Math"/>
                        </a:rPr>
                        <m:t>𝑟</m:t>
                      </m:r>
                      <m:d>
                        <m:dPr>
                          <m:ctrlPr>
                            <a:rPr lang="en-US" b="0" i="1" smtClean="0">
                              <a:latin typeface="Cambria Math" panose="02040503050406030204" pitchFamily="18" charset="0"/>
                            </a:rPr>
                          </m:ctrlPr>
                        </m:dPr>
                        <m:e>
                          <m:r>
                            <a:rPr lang="en-US" b="0" i="1" smtClean="0">
                              <a:latin typeface="Cambria Math"/>
                            </a:rPr>
                            <m:t>5</m:t>
                          </m:r>
                        </m:e>
                      </m:d>
                    </m:oMath>
                  </m:oMathPara>
                </a14:m>
                <a:endParaRPr lang="en-US" b="0" dirty="0"/>
              </a:p>
              <a:p>
                <a:pPr lvl="0" eaLnBrk="1" hangingPunct="1"/>
                <a14:m>
                  <m:oMathPara xmlns:m="http://schemas.openxmlformats.org/officeDocument/2006/math">
                    <m:oMathParaPr>
                      <m:jc m:val="centerGroup"/>
                    </m:oMathParaPr>
                    <m:oMath xmlns:m="http://schemas.openxmlformats.org/officeDocument/2006/math">
                      <m:r>
                        <a:rPr lang="en-US" b="0" i="1" smtClean="0">
                          <a:latin typeface="Cambria Math"/>
                        </a:rPr>
                        <m:t>100=2</m:t>
                      </m:r>
                      <m:r>
                        <a:rPr lang="en-US" b="0" i="1" smtClean="0">
                          <a:latin typeface="Cambria Math"/>
                        </a:rPr>
                        <m:t>𝜋</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r>
                        <a:rPr lang="en-US" b="0" i="1" smtClean="0">
                          <a:latin typeface="Cambria Math"/>
                        </a:rPr>
                        <m:t>+10</m:t>
                      </m:r>
                      <m:r>
                        <a:rPr lang="en-US" b="0" i="1" smtClean="0">
                          <a:latin typeface="Cambria Math"/>
                        </a:rPr>
                        <m:t>𝜋</m:t>
                      </m:r>
                      <m:r>
                        <a:rPr lang="en-US" b="0" i="1" smtClean="0">
                          <a:latin typeface="Cambria Math"/>
                        </a:rPr>
                        <m:t>𝑟</m:t>
                      </m:r>
                    </m:oMath>
                  </m:oMathPara>
                </a14:m>
                <a:endParaRPr lang="en-US" b="0" dirty="0"/>
              </a:p>
              <a:p>
                <a:pPr lvl="0" eaLnBrk="1" hangingPunct="1"/>
                <a14:m>
                  <m:oMathPara xmlns:m="http://schemas.openxmlformats.org/officeDocument/2006/math">
                    <m:oMathParaPr>
                      <m:jc m:val="centerGroup"/>
                    </m:oMathParaPr>
                    <m:oMath xmlns:m="http://schemas.openxmlformats.org/officeDocument/2006/math">
                      <m:r>
                        <a:rPr lang="en-US" b="0" i="1" smtClean="0">
                          <a:latin typeface="Cambria Math"/>
                        </a:rPr>
                        <m:t>0=2</m:t>
                      </m:r>
                      <m:r>
                        <a:rPr lang="en-US" b="0" i="1" smtClean="0">
                          <a:latin typeface="Cambria Math"/>
                        </a:rPr>
                        <m:t>𝜋</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r>
                        <a:rPr lang="en-US" b="0" i="1" smtClean="0">
                          <a:latin typeface="Cambria Math"/>
                        </a:rPr>
                        <m:t>+10</m:t>
                      </m:r>
                      <m:r>
                        <a:rPr lang="en-US" b="0" i="1" smtClean="0">
                          <a:latin typeface="Cambria Math"/>
                        </a:rPr>
                        <m:t>𝜋</m:t>
                      </m:r>
                      <m:r>
                        <a:rPr lang="en-US" b="0" i="1" smtClean="0">
                          <a:latin typeface="Cambria Math"/>
                        </a:rPr>
                        <m:t>𝑟</m:t>
                      </m:r>
                      <m:r>
                        <a:rPr lang="en-US" b="0" i="1" smtClean="0">
                          <a:latin typeface="Cambria Math"/>
                        </a:rPr>
                        <m:t>−100</m:t>
                      </m:r>
                    </m:oMath>
                  </m:oMathPara>
                </a14:m>
                <a:endParaRPr lang="en-US" b="0" dirty="0"/>
              </a:p>
              <a:p>
                <a:pPr lvl="0" eaLnBrk="1" hangingPunct="1"/>
                <a14:m>
                  <m:oMathPara xmlns:m="http://schemas.openxmlformats.org/officeDocument/2006/math">
                    <m:oMathParaPr>
                      <m:jc m:val="centerGroup"/>
                    </m:oMathParaPr>
                    <m:oMath xmlns:m="http://schemas.openxmlformats.org/officeDocument/2006/math">
                      <m:r>
                        <a:rPr lang="en-US" b="0" i="1" smtClean="0">
                          <a:latin typeface="Cambria Math"/>
                        </a:rPr>
                        <m:t>0=</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r>
                        <a:rPr lang="en-US" b="0" i="1" smtClean="0">
                          <a:latin typeface="Cambria Math"/>
                        </a:rPr>
                        <m:t>+5</m:t>
                      </m:r>
                      <m:r>
                        <a:rPr lang="en-US" b="0" i="1" smtClean="0">
                          <a:latin typeface="Cambria Math"/>
                        </a:rPr>
                        <m:t>𝑟</m:t>
                      </m:r>
                      <m:r>
                        <a:rPr lang="en-US" b="0" i="1" smtClean="0">
                          <a:latin typeface="Cambria Math"/>
                        </a:rPr>
                        <m:t>−15.915</m:t>
                      </m:r>
                    </m:oMath>
                  </m:oMathPara>
                </a14:m>
                <a:endParaRPr lang="en-US" b="0" dirty="0"/>
              </a:p>
              <a:p>
                <a:pPr lvl="0" eaLnBrk="1" hangingPunct="1"/>
                <a14:m>
                  <m:oMathPara xmlns:m="http://schemas.openxmlformats.org/officeDocument/2006/math">
                    <m:oMathParaPr>
                      <m:jc m:val="centerGroup"/>
                    </m:oMathParaPr>
                    <m:oMath xmlns:m="http://schemas.openxmlformats.org/officeDocument/2006/math">
                      <m:r>
                        <a:rPr lang="en-US" b="0" i="1" smtClean="0">
                          <a:latin typeface="Cambria Math"/>
                        </a:rPr>
                        <m:t>𝑟</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−5±</m:t>
                          </m:r>
                          <m:rad>
                            <m:radPr>
                              <m:degHide m:val="on"/>
                              <m:ctrlPr>
                                <a:rPr lang="en-US" b="0" i="1" smtClean="0">
                                  <a:latin typeface="Cambria Math" panose="02040503050406030204" pitchFamily="18" charset="0"/>
                                </a:rPr>
                              </m:ctrlPr>
                            </m:radPr>
                            <m:deg/>
                            <m:e>
                              <m:sSup>
                                <m:sSupPr>
                                  <m:ctrlPr>
                                    <a:rPr lang="en-US" b="0" i="1" smtClean="0">
                                      <a:latin typeface="Cambria Math" panose="02040503050406030204" pitchFamily="18" charset="0"/>
                                    </a:rPr>
                                  </m:ctrlPr>
                                </m:sSupPr>
                                <m:e>
                                  <m:r>
                                    <a:rPr lang="en-US" b="0" i="1" smtClean="0">
                                      <a:latin typeface="Cambria Math"/>
                                    </a:rPr>
                                    <m:t>5</m:t>
                                  </m:r>
                                </m:e>
                                <m:sup>
                                  <m:r>
                                    <a:rPr lang="en-US" b="0" i="1" smtClean="0">
                                      <a:latin typeface="Cambria Math"/>
                                    </a:rPr>
                                    <m:t>2</m:t>
                                  </m:r>
                                </m:sup>
                              </m:sSup>
                              <m:r>
                                <a:rPr lang="en-US" b="0" i="1" smtClean="0">
                                  <a:latin typeface="Cambria Math"/>
                                </a:rPr>
                                <m:t>−4</m:t>
                              </m:r>
                              <m:d>
                                <m:dPr>
                                  <m:ctrlPr>
                                    <a:rPr lang="en-US" b="0" i="1" smtClean="0">
                                      <a:latin typeface="Cambria Math" panose="02040503050406030204" pitchFamily="18" charset="0"/>
                                    </a:rPr>
                                  </m:ctrlPr>
                                </m:dPr>
                                <m:e>
                                  <m:r>
                                    <a:rPr lang="en-US" b="0" i="1" smtClean="0">
                                      <a:latin typeface="Cambria Math"/>
                                    </a:rPr>
                                    <m:t>1</m:t>
                                  </m:r>
                                </m:e>
                              </m:d>
                              <m:d>
                                <m:dPr>
                                  <m:ctrlPr>
                                    <a:rPr lang="en-US" b="0" i="1" smtClean="0">
                                      <a:latin typeface="Cambria Math" panose="02040503050406030204" pitchFamily="18" charset="0"/>
                                    </a:rPr>
                                  </m:ctrlPr>
                                </m:dPr>
                                <m:e>
                                  <m:r>
                                    <a:rPr lang="en-US" b="0" i="1" smtClean="0">
                                      <a:latin typeface="Cambria Math"/>
                                    </a:rPr>
                                    <m:t>−15.915</m:t>
                                  </m:r>
                                </m:e>
                              </m:d>
                            </m:e>
                          </m:rad>
                        </m:num>
                        <m:den>
                          <m:r>
                            <a:rPr lang="en-US" b="0" i="1" smtClean="0">
                              <a:latin typeface="Cambria Math"/>
                            </a:rPr>
                            <m:t>2</m:t>
                          </m:r>
                          <m:d>
                            <m:dPr>
                              <m:ctrlPr>
                                <a:rPr lang="en-US" b="0" i="1" smtClean="0">
                                  <a:latin typeface="Cambria Math" panose="02040503050406030204" pitchFamily="18" charset="0"/>
                                </a:rPr>
                              </m:ctrlPr>
                            </m:dPr>
                            <m:e>
                              <m:r>
                                <a:rPr lang="en-US" b="0" i="1" smtClean="0">
                                  <a:latin typeface="Cambria Math"/>
                                </a:rPr>
                                <m:t>1</m:t>
                              </m:r>
                            </m:e>
                          </m:d>
                        </m:den>
                      </m:f>
                    </m:oMath>
                  </m:oMathPara>
                </a14:m>
                <a:endParaRPr lang="en-US" b="0" dirty="0"/>
              </a:p>
              <a:p>
                <a:pPr lvl="0" eaLnBrk="1" hangingPunct="1"/>
                <a14:m>
                  <m:oMathPara xmlns:m="http://schemas.openxmlformats.org/officeDocument/2006/math">
                    <m:oMathParaPr>
                      <m:jc m:val="centerGroup"/>
                    </m:oMathParaPr>
                    <m:oMath xmlns:m="http://schemas.openxmlformats.org/officeDocument/2006/math">
                      <m:r>
                        <a:rPr lang="en-US" b="0" i="1" smtClean="0">
                          <a:latin typeface="Cambria Math"/>
                        </a:rPr>
                        <m:t>𝑟</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−5±</m:t>
                          </m:r>
                          <m:rad>
                            <m:radPr>
                              <m:degHide m:val="on"/>
                              <m:ctrlPr>
                                <a:rPr lang="en-US" b="0" i="1" smtClean="0">
                                  <a:latin typeface="Cambria Math" panose="02040503050406030204" pitchFamily="18" charset="0"/>
                                </a:rPr>
                              </m:ctrlPr>
                            </m:radPr>
                            <m:deg/>
                            <m:e>
                              <m:r>
                                <a:rPr lang="en-US" b="0" i="1" smtClean="0">
                                  <a:latin typeface="Cambria Math"/>
                                </a:rPr>
                                <m:t>88.662</m:t>
                              </m:r>
                            </m:e>
                          </m:rad>
                        </m:num>
                        <m:den>
                          <m:r>
                            <a:rPr lang="en-US" b="0" i="1" smtClean="0">
                              <a:latin typeface="Cambria Math"/>
                            </a:rPr>
                            <m:t>2</m:t>
                          </m:r>
                        </m:den>
                      </m:f>
                    </m:oMath>
                  </m:oMathPara>
                </a14:m>
                <a:endParaRPr lang="en-US" b="0" dirty="0"/>
              </a:p>
              <a:p>
                <a:pPr lvl="0" eaLnBrk="1" hangingPunct="1"/>
                <a14:m>
                  <m:oMathPara xmlns:m="http://schemas.openxmlformats.org/officeDocument/2006/math">
                    <m:oMathParaPr>
                      <m:jc m:val="centerGroup"/>
                    </m:oMathParaPr>
                    <m:oMath xmlns:m="http://schemas.openxmlformats.org/officeDocument/2006/math">
                      <m:r>
                        <a:rPr lang="en-US" b="0" i="1" smtClean="0">
                          <a:latin typeface="Cambria Math"/>
                        </a:rPr>
                        <m:t>𝑟</m:t>
                      </m:r>
                      <m:r>
                        <a:rPr lang="en-US" b="0" i="1" smtClean="0">
                          <a:latin typeface="Cambria Math"/>
                        </a:rPr>
                        <m:t>=2.2, −7.2</m:t>
                      </m:r>
                    </m:oMath>
                  </m:oMathPara>
                </a14:m>
                <a:endParaRPr lang="en-US" dirty="0"/>
              </a:p>
              <a:p>
                <a:pPr eaLnBrk="1" hangingPunct="1"/>
                <a:r>
                  <a:rPr lang="en-US" dirty="0"/>
                  <a:t>Only 2.2</a:t>
                </a:r>
                <a:r>
                  <a:rPr lang="en-US" baseline="0" dirty="0"/>
                  <a:t> makes sense because the radius must be positive</a:t>
                </a:r>
                <a:endParaRPr lang="en-US" dirty="0"/>
              </a:p>
              <a:p>
                <a:pPr eaLnBrk="1" hangingPunct="1"/>
                <a:endParaRPr lang="en-US"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𝑆</m:t>
                      </m:r>
                      <m:r>
                        <a:rPr lang="en-US" b="0" i="1" smtClean="0">
                          <a:latin typeface="Cambria Math"/>
                        </a:rPr>
                        <m:t>=2</m:t>
                      </m:r>
                      <m:r>
                        <a:rPr lang="en-US" b="0" i="1" smtClean="0">
                          <a:latin typeface="Cambria Math"/>
                        </a:rPr>
                        <m:t>𝜋</m:t>
                      </m:r>
                      <m:sSup>
                        <m:sSupPr>
                          <m:ctrlPr>
                            <a:rPr lang="en-US" b="0" i="1" smtClean="0">
                              <a:latin typeface="Cambria Math" panose="02040503050406030204" pitchFamily="18" charset="0"/>
                            </a:rPr>
                          </m:ctrlPr>
                        </m:sSupPr>
                        <m:e>
                          <m:r>
                            <a:rPr lang="en-US" b="0" i="1" smtClean="0">
                              <a:latin typeface="Cambria Math"/>
                            </a:rPr>
                            <m:t>2</m:t>
                          </m:r>
                        </m:e>
                        <m:sup>
                          <m:r>
                            <a:rPr lang="en-US" b="0" i="1" smtClean="0">
                              <a:latin typeface="Cambria Math"/>
                            </a:rPr>
                            <m:t>2</m:t>
                          </m:r>
                        </m:sup>
                      </m:sSup>
                      <m:r>
                        <a:rPr lang="en-US" b="0" i="1" smtClean="0">
                          <a:latin typeface="Cambria Math"/>
                        </a:rPr>
                        <m:t>+2</m:t>
                      </m:r>
                      <m:r>
                        <a:rPr lang="en-US" b="0" i="1" smtClean="0">
                          <a:latin typeface="Cambria Math"/>
                        </a:rPr>
                        <m:t>𝜋</m:t>
                      </m:r>
                      <m:d>
                        <m:dPr>
                          <m:ctrlPr>
                            <a:rPr lang="en-US" b="0" i="1" smtClean="0">
                              <a:latin typeface="Cambria Math" panose="02040503050406030204" pitchFamily="18" charset="0"/>
                            </a:rPr>
                          </m:ctrlPr>
                        </m:dPr>
                        <m:e>
                          <m:r>
                            <a:rPr lang="en-US" b="0" i="1" smtClean="0">
                              <a:latin typeface="Cambria Math"/>
                            </a:rPr>
                            <m:t>2</m:t>
                          </m:r>
                        </m:e>
                      </m:d>
                      <m:d>
                        <m:dPr>
                          <m:ctrlPr>
                            <a:rPr lang="en-US" b="0" i="1" smtClean="0">
                              <a:latin typeface="Cambria Math" panose="02040503050406030204" pitchFamily="18" charset="0"/>
                            </a:rPr>
                          </m:ctrlPr>
                        </m:dPr>
                        <m:e>
                          <m:r>
                            <a:rPr lang="en-US" b="0" i="1" smtClean="0">
                              <a:latin typeface="Cambria Math"/>
                            </a:rPr>
                            <m:t>5</m:t>
                          </m:r>
                        </m:e>
                      </m:d>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𝑆</m:t>
                      </m:r>
                      <m:r>
                        <a:rPr lang="en-US" b="0" i="1" smtClean="0">
                          <a:latin typeface="Cambria Math"/>
                        </a:rPr>
                        <m:t>=8</m:t>
                      </m:r>
                      <m:r>
                        <a:rPr lang="en-US" b="0" i="1" smtClean="0">
                          <a:latin typeface="Cambria Math"/>
                        </a:rPr>
                        <m:t>𝜋</m:t>
                      </m:r>
                      <m:r>
                        <a:rPr lang="en-US" b="0" i="1" smtClean="0">
                          <a:latin typeface="Cambria Math"/>
                        </a:rPr>
                        <m:t>+20</m:t>
                      </m:r>
                      <m:r>
                        <a:rPr lang="en-US" b="0" i="1" smtClean="0">
                          <a:latin typeface="Cambria Math"/>
                        </a:rPr>
                        <m:t>𝜋</m:t>
                      </m:r>
                      <m:r>
                        <a:rPr lang="en-US" b="0" i="1" smtClean="0">
                          <a:latin typeface="Cambria Math"/>
                        </a:rPr>
                        <m:t>=28</m:t>
                      </m:r>
                      <m:r>
                        <a:rPr lang="en-US" b="0" i="1" smtClean="0">
                          <a:latin typeface="Cambria Math"/>
                        </a:rPr>
                        <m:t>𝜋</m:t>
                      </m:r>
                    </m:oMath>
                  </m:oMathPara>
                </a14:m>
                <a:endParaRPr lang="en-US" dirty="0"/>
              </a:p>
            </p:txBody>
          </p:sp>
        </mc:Choice>
        <mc:Fallback xmlns="">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eaLnBrk="1" hangingPunct="1"/>
                <a:r>
                  <a:rPr lang="en-US" b="0" i="0" smtClean="0">
                    <a:latin typeface="Cambria Math"/>
                  </a:rPr>
                  <a:t>100=2𝜋𝑟^2+2𝜋𝑟(5)</a:t>
                </a:r>
                <a:endParaRPr lang="en-US" b="0" dirty="0" smtClean="0"/>
              </a:p>
              <a:p>
                <a:pPr lvl="0" eaLnBrk="1" hangingPunct="1"/>
                <a:r>
                  <a:rPr lang="en-US" b="0" i="0" smtClean="0">
                    <a:latin typeface="Cambria Math"/>
                  </a:rPr>
                  <a:t>100=2𝜋𝑟^2+10𝜋𝑟</a:t>
                </a:r>
                <a:endParaRPr lang="en-US" b="0" dirty="0" smtClean="0"/>
              </a:p>
              <a:p>
                <a:pPr lvl="0" eaLnBrk="1" hangingPunct="1"/>
                <a:r>
                  <a:rPr lang="en-US" b="0" i="0" smtClean="0">
                    <a:latin typeface="Cambria Math"/>
                  </a:rPr>
                  <a:t>0=2𝜋𝑟^2+10𝜋𝑟−100</a:t>
                </a:r>
                <a:endParaRPr lang="en-US" b="0" dirty="0" smtClean="0"/>
              </a:p>
              <a:p>
                <a:pPr lvl="0" eaLnBrk="1" hangingPunct="1"/>
                <a:r>
                  <a:rPr lang="en-US" b="0" i="0" smtClean="0">
                    <a:latin typeface="Cambria Math"/>
                  </a:rPr>
                  <a:t>0=𝑟^2+5𝑟−15.915</a:t>
                </a:r>
                <a:endParaRPr lang="en-US" b="0" dirty="0" smtClean="0"/>
              </a:p>
              <a:p>
                <a:pPr lvl="0" eaLnBrk="1" hangingPunct="1"/>
                <a:r>
                  <a:rPr lang="en-US" b="0" i="0" smtClean="0">
                    <a:latin typeface="Cambria Math"/>
                  </a:rPr>
                  <a:t>𝑟=(−5±√(5^2−4(1)(−15.915) ))/2(1) </a:t>
                </a:r>
                <a:endParaRPr lang="en-US" b="0" dirty="0" smtClean="0"/>
              </a:p>
              <a:p>
                <a:pPr lvl="0" eaLnBrk="1" hangingPunct="1"/>
                <a:r>
                  <a:rPr lang="en-US" b="0" i="0" smtClean="0">
                    <a:latin typeface="Cambria Math"/>
                  </a:rPr>
                  <a:t>𝑟=(−5±√88.662)/2</a:t>
                </a:r>
                <a:endParaRPr lang="en-US" b="0" dirty="0" smtClean="0"/>
              </a:p>
              <a:p>
                <a:pPr lvl="0" eaLnBrk="1" hangingPunct="1"/>
                <a:r>
                  <a:rPr lang="en-US" b="0" i="0" smtClean="0">
                    <a:latin typeface="Cambria Math"/>
                  </a:rPr>
                  <a:t>𝑟=2.2, −7.2</a:t>
                </a:r>
                <a:endParaRPr lang="en-US" dirty="0" smtClean="0"/>
              </a:p>
              <a:p>
                <a:pPr eaLnBrk="1" hangingPunct="1"/>
                <a:r>
                  <a:rPr lang="en-US" dirty="0" smtClean="0"/>
                  <a:t>Only 2.2</a:t>
                </a:r>
                <a:r>
                  <a:rPr lang="en-US" baseline="0" dirty="0" smtClean="0"/>
                  <a:t> makes sense because the radius must be positive</a:t>
                </a:r>
                <a:endParaRPr lang="en-US" dirty="0" smtClean="0"/>
              </a:p>
              <a:p>
                <a:pPr eaLnBrk="1" hangingPunct="1"/>
                <a:endParaRPr lang="en-US" dirty="0" smtClean="0"/>
              </a:p>
              <a:p>
                <a:pPr eaLnBrk="1" hangingPunct="1"/>
                <a:r>
                  <a:rPr lang="en-US" b="0" i="0" smtClean="0">
                    <a:latin typeface="Cambria Math"/>
                  </a:rPr>
                  <a:t>𝑆=2𝜋2^2+2𝜋(2)(5)</a:t>
                </a:r>
                <a:endParaRPr lang="en-US" b="0" dirty="0" smtClean="0"/>
              </a:p>
              <a:p>
                <a:pPr eaLnBrk="1" hangingPunct="1"/>
                <a:r>
                  <a:rPr lang="en-US" b="0" i="0" smtClean="0">
                    <a:latin typeface="Cambria Math"/>
                  </a:rPr>
                  <a:t>𝑆=8𝜋+20𝜋=28𝜋</a:t>
                </a:r>
                <a:endParaRPr lang="en-US" dirty="0" smtClean="0"/>
              </a:p>
            </p:txBody>
          </p:sp>
        </mc:Fallback>
      </mc:AlternateContent>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0A5DD6-6495-4D40-A1D4-AE2DB3B95246}" type="slidenum">
              <a:rPr lang="en-US" smtClean="0"/>
              <a:t>22</a:t>
            </a:fld>
            <a:endParaRPr lang="en-US"/>
          </a:p>
        </p:txBody>
      </p:sp>
    </p:spTree>
    <p:extLst>
      <p:ext uri="{BB962C8B-B14F-4D97-AF65-F5344CB8AC3E}">
        <p14:creationId xmlns:p14="http://schemas.microsoft.com/office/powerpoint/2010/main" val="60373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23</a:t>
            </a:fld>
            <a:endParaRPr lang="en-US"/>
          </a:p>
        </p:txBody>
      </p:sp>
    </p:spTree>
    <p:extLst>
      <p:ext uri="{BB962C8B-B14F-4D97-AF65-F5344CB8AC3E}">
        <p14:creationId xmlns:p14="http://schemas.microsoft.com/office/powerpoint/2010/main" val="34826876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11FEC88E-F5BB-4689-9AE3-4561460CFE03}" type="slidenum">
              <a:rPr lang="en-US" smtClean="0">
                <a:latin typeface="Arial" charset="0"/>
              </a:rPr>
              <a:pPr/>
              <a:t>24</a:t>
            </a:fld>
            <a:endParaRPr lang="en-US">
              <a:latin typeface="Arial" charset="0"/>
            </a:endParaRPr>
          </a:p>
        </p:txBody>
      </p:sp>
      <p:sp>
        <p:nvSpPr>
          <p:cNvPr id="51203" name="Rectangle 2"/>
          <p:cNvSpPr>
            <a:spLocks noGrp="1" noRot="1" noChangeAspect="1" noChangeArrowheads="1" noTextEdit="1"/>
          </p:cNvSpPr>
          <p:nvPr>
            <p:ph type="sldImg"/>
          </p:nvPr>
        </p:nvSpPr>
        <p:spPr>
          <a:xfrm>
            <a:off x="330200" y="696913"/>
            <a:ext cx="6197600" cy="34861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Lateral area is ½ because the sides are triangles.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8045D4C2-E376-47D0-B860-C9D8524E98C7}" type="slidenum">
              <a:rPr lang="en-US" smtClean="0">
                <a:latin typeface="Arial" charset="0"/>
              </a:rPr>
              <a:pPr/>
              <a:t>25</a:t>
            </a:fld>
            <a:endParaRPr lang="en-US">
              <a:latin typeface="Arial" charset="0"/>
            </a:endParaRPr>
          </a:p>
        </p:txBody>
      </p:sp>
      <p:sp>
        <p:nvSpPr>
          <p:cNvPr id="52227" name="Rectangle 2"/>
          <p:cNvSpPr>
            <a:spLocks noGrp="1" noRot="1" noChangeAspect="1" noChangeArrowheads="1" noTextEdit="1"/>
          </p:cNvSpPr>
          <p:nvPr>
            <p:ph type="sldImg"/>
          </p:nvPr>
        </p:nvSpPr>
        <p:spPr>
          <a:xfrm>
            <a:off x="330200" y="696913"/>
            <a:ext cx="6197600" cy="3486150"/>
          </a:xfrm>
          <a:ln/>
        </p:spPr>
      </p:sp>
      <mc:AlternateContent xmlns:mc="http://schemas.openxmlformats.org/markup-compatibility/2006" xmlns:a14="http://schemas.microsoft.com/office/drawing/2010/main">
        <mc:Choice Requires="a14">
          <p:sp>
            <p:nvSpPr>
              <p:cNvPr id="52228"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dirty="0"/>
                  <a:t>Base</a:t>
                </a:r>
                <a:r>
                  <a:rPr lang="en-US" baseline="0" dirty="0"/>
                  <a:t> Area</a:t>
                </a:r>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𝐵</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𝑃𝑎</m:t>
                      </m:r>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𝐵</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5⋅8</m:t>
                          </m:r>
                        </m:e>
                      </m:d>
                      <m:d>
                        <m:dPr>
                          <m:ctrlPr>
                            <a:rPr lang="en-US" b="0" i="1" smtClean="0">
                              <a:latin typeface="Cambria Math" panose="02040503050406030204" pitchFamily="18" charset="0"/>
                            </a:rPr>
                          </m:ctrlPr>
                        </m:dPr>
                        <m:e>
                          <m:r>
                            <a:rPr lang="en-US" b="0" i="1" smtClean="0">
                              <a:latin typeface="Cambria Math"/>
                            </a:rPr>
                            <m:t>5.5</m:t>
                          </m:r>
                        </m:e>
                      </m:d>
                      <m:r>
                        <a:rPr lang="en-US" b="0" i="1" smtClean="0">
                          <a:latin typeface="Cambria Math"/>
                        </a:rPr>
                        <m:t>=110</m:t>
                      </m:r>
                    </m:oMath>
                  </m:oMathPara>
                </a14:m>
                <a:endParaRPr lang="en-US" b="0" dirty="0"/>
              </a:p>
              <a:p>
                <a:pPr eaLnBrk="1" hangingPunct="1"/>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a:rPr>
                            <m:t>ℓ</m:t>
                          </m:r>
                        </m:e>
                        <m:sup>
                          <m:r>
                            <a:rPr lang="en-US" b="0" i="1" smtClean="0">
                              <a:latin typeface="Cambria Math"/>
                            </a:rPr>
                            <m:t>2</m:t>
                          </m:r>
                        </m:sup>
                      </m:sSup>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5.5</m:t>
                          </m:r>
                        </m:e>
                        <m:sup>
                          <m:r>
                            <a:rPr lang="en-US" b="0" i="1" smtClean="0">
                              <a:latin typeface="Cambria Math"/>
                            </a:rPr>
                            <m:t>2</m:t>
                          </m:r>
                        </m:sup>
                      </m:sSup>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4.8</m:t>
                          </m:r>
                        </m:e>
                        <m:sup>
                          <m:r>
                            <a:rPr lang="en-US" b="0" i="1" smtClean="0">
                              <a:latin typeface="Cambria Math"/>
                            </a:rPr>
                            <m:t>2</m:t>
                          </m:r>
                        </m:sup>
                      </m:sSup>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ℓ=7.3</m:t>
                      </m:r>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𝑆</m:t>
                      </m:r>
                      <m:r>
                        <a:rPr lang="en-US" b="0" i="1" smtClean="0">
                          <a:latin typeface="Cambria Math"/>
                        </a:rPr>
                        <m:t>=</m:t>
                      </m:r>
                      <m:r>
                        <a:rPr lang="en-US" b="0" i="1" smtClean="0">
                          <a:latin typeface="Cambria Math"/>
                        </a:rPr>
                        <m:t>𝐵</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𝑃</m:t>
                      </m:r>
                      <m:r>
                        <a:rPr lang="en-US" b="0" i="1" smtClean="0">
                          <a:latin typeface="Cambria Math"/>
                        </a:rPr>
                        <m:t>ℓ</m:t>
                      </m:r>
                    </m:oMath>
                  </m:oMathPara>
                </a14:m>
                <a:endParaRPr 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𝑆</m:t>
                      </m:r>
                      <m:r>
                        <a:rPr lang="en-US" b="0" i="1" smtClean="0">
                          <a:latin typeface="Cambria Math"/>
                        </a:rPr>
                        <m:t>=110+</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5⋅8</m:t>
                          </m:r>
                        </m:e>
                      </m:d>
                      <m:d>
                        <m:dPr>
                          <m:ctrlPr>
                            <a:rPr lang="en-US" b="0" i="1" smtClean="0">
                              <a:latin typeface="Cambria Math" panose="02040503050406030204" pitchFamily="18" charset="0"/>
                            </a:rPr>
                          </m:ctrlPr>
                        </m:dPr>
                        <m:e>
                          <m:r>
                            <a:rPr lang="en-US" b="0" i="1" smtClean="0">
                              <a:latin typeface="Cambria Math"/>
                            </a:rPr>
                            <m:t>7.3</m:t>
                          </m:r>
                        </m:e>
                      </m:d>
                      <m:r>
                        <a:rPr lang="en-US" b="0" i="1" smtClean="0">
                          <a:latin typeface="Cambria Math"/>
                        </a:rPr>
                        <m:t>=256</m:t>
                      </m:r>
                    </m:oMath>
                  </m:oMathPara>
                </a14:m>
                <a:endParaRPr lang="en-US" dirty="0"/>
              </a:p>
            </p:txBody>
          </p:sp>
        </mc:Choice>
        <mc:Fallback xmlns="">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Base</a:t>
                </a:r>
                <a:r>
                  <a:rPr lang="en-US" baseline="0" dirty="0" smtClean="0"/>
                  <a:t> Area</a:t>
                </a:r>
              </a:p>
              <a:p>
                <a:pPr eaLnBrk="1" hangingPunct="1"/>
                <a:r>
                  <a:rPr lang="en-US" b="0" i="0" smtClean="0">
                    <a:latin typeface="Cambria Math"/>
                  </a:rPr>
                  <a:t>𝐵=1/2 𝑃𝑎</a:t>
                </a:r>
                <a:endParaRPr lang="en-US" b="0" dirty="0" smtClean="0"/>
              </a:p>
              <a:p>
                <a:pPr eaLnBrk="1" hangingPunct="1"/>
                <a:r>
                  <a:rPr lang="en-US" b="0" i="0" smtClean="0">
                    <a:latin typeface="Cambria Math"/>
                  </a:rPr>
                  <a:t>𝐵=1/2 (5⋅8)(5.5)=110</a:t>
                </a:r>
                <a:endParaRPr lang="en-US" b="0" dirty="0" smtClean="0"/>
              </a:p>
              <a:p>
                <a:pPr eaLnBrk="1" hangingPunct="1"/>
                <a:r>
                  <a:rPr lang="en-US" b="0" i="0" smtClean="0">
                    <a:latin typeface="Cambria Math"/>
                  </a:rPr>
                  <a:t>ℓ^2=〖5.5〗^2+〖4.8〗^2</a:t>
                </a:r>
                <a:endParaRPr lang="en-US" b="0" dirty="0" smtClean="0"/>
              </a:p>
              <a:p>
                <a:pPr eaLnBrk="1" hangingPunct="1"/>
                <a:r>
                  <a:rPr lang="en-US" b="0" i="0" smtClean="0">
                    <a:latin typeface="Cambria Math"/>
                  </a:rPr>
                  <a:t>ℓ=7.3</a:t>
                </a:r>
                <a:endParaRPr lang="en-US" b="0" dirty="0" smtClean="0"/>
              </a:p>
              <a:p>
                <a:pPr eaLnBrk="1" hangingPunct="1"/>
                <a:r>
                  <a:rPr lang="en-US" b="0" i="0" smtClean="0">
                    <a:latin typeface="Cambria Math"/>
                  </a:rPr>
                  <a:t>𝑆=𝐵+1/2 𝑃ℓ</a:t>
                </a:r>
                <a:endParaRPr lang="en-US" b="0" i="1" dirty="0" smtClean="0">
                  <a:latin typeface="Cambria Math"/>
                </a:endParaRPr>
              </a:p>
              <a:p>
                <a:pPr eaLnBrk="1" hangingPunct="1"/>
                <a:r>
                  <a:rPr lang="en-US" b="0" i="0" smtClean="0">
                    <a:latin typeface="Cambria Math"/>
                  </a:rPr>
                  <a:t>𝑆=110+1/2 (5⋅8)(7.3)=256</a:t>
                </a:r>
                <a:endParaRPr lang="en-US" dirty="0" smtClean="0"/>
              </a:p>
            </p:txBody>
          </p:sp>
        </mc:Fallback>
      </mc:AlternateContent>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CA90B135-D162-4628-90ED-56279C78422A}" type="slidenum">
              <a:rPr lang="en-US" smtClean="0">
                <a:latin typeface="Arial" charset="0"/>
              </a:rPr>
              <a:pPr/>
              <a:t>26</a:t>
            </a:fld>
            <a:endParaRPr lang="en-US">
              <a:latin typeface="Arial" charset="0"/>
            </a:endParaRPr>
          </a:p>
        </p:txBody>
      </p:sp>
      <p:sp>
        <p:nvSpPr>
          <p:cNvPr id="53251" name="Rectangle 2"/>
          <p:cNvSpPr>
            <a:spLocks noGrp="1" noRot="1" noChangeAspect="1" noChangeArrowheads="1" noTextEdit="1"/>
          </p:cNvSpPr>
          <p:nvPr>
            <p:ph type="sldImg"/>
          </p:nvPr>
        </p:nvSpPr>
        <p:spPr>
          <a:xfrm>
            <a:off x="330200" y="696913"/>
            <a:ext cx="6197600" cy="34861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Looking for lateral area.  </a:t>
                </a:r>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a:rPr>
                        <m:t>𝐿</m:t>
                      </m:r>
                      <m:r>
                        <a:rPr lang="en-US" b="0" i="1" smtClean="0">
                          <a:latin typeface="Cambria Math"/>
                        </a:rPr>
                        <m:t>=</m:t>
                      </m:r>
                      <m:r>
                        <a:rPr lang="en-US" b="0" i="1" smtClean="0">
                          <a:latin typeface="Cambria Math"/>
                        </a:rPr>
                        <m:t>𝜋</m:t>
                      </m:r>
                      <m:r>
                        <a:rPr lang="en-US" b="0" i="1" smtClean="0">
                          <a:latin typeface="Cambria Math"/>
                        </a:rPr>
                        <m:t>3</m:t>
                      </m:r>
                      <m:d>
                        <m:dPr>
                          <m:ctrlPr>
                            <a:rPr lang="en-US" b="0" i="1" smtClean="0">
                              <a:latin typeface="Cambria Math" panose="02040503050406030204" pitchFamily="18" charset="0"/>
                            </a:rPr>
                          </m:ctrlPr>
                        </m:dPr>
                        <m:e>
                          <m:r>
                            <a:rPr lang="en-US" b="0" i="1" smtClean="0">
                              <a:latin typeface="Cambria Math"/>
                            </a:rPr>
                            <m:t>15</m:t>
                          </m:r>
                        </m:e>
                      </m:d>
                      <m:r>
                        <a:rPr lang="en-US" b="0" i="1" smtClean="0">
                          <a:latin typeface="Cambria Math"/>
                        </a:rPr>
                        <m:t>=141.4 </m:t>
                      </m:r>
                      <m:r>
                        <a:rPr lang="en-US" b="0" i="1" smtClean="0">
                          <a:latin typeface="Cambria Math"/>
                        </a:rPr>
                        <m:t>𝑐</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oMath>
                  </m:oMathPara>
                </a14:m>
                <a:endParaRPr lang="en-US" dirty="0"/>
              </a:p>
              <a:p>
                <a:endParaRPr lang="en-US"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Looking for lateral area.  </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smtClean="0">
                    <a:latin typeface="Cambria Math"/>
                  </a:rPr>
                  <a:t>𝐿=𝜋3(15)=141.4 𝑐𝑚^2</a:t>
                </a:r>
                <a:endParaRPr lang="en-US" dirty="0" smtClean="0"/>
              </a:p>
              <a:p>
                <a:endParaRPr lang="en-US" dirty="0"/>
              </a:p>
            </p:txBody>
          </p:sp>
        </mc:Fallback>
      </mc:AlternateContent>
      <p:sp>
        <p:nvSpPr>
          <p:cNvPr id="4" name="Slide Number Placeholder 3"/>
          <p:cNvSpPr>
            <a:spLocks noGrp="1"/>
          </p:cNvSpPr>
          <p:nvPr>
            <p:ph type="sldNum" sz="quarter" idx="10"/>
          </p:nvPr>
        </p:nvSpPr>
        <p:spPr/>
        <p:txBody>
          <a:bodyPr/>
          <a:lstStyle/>
          <a:p>
            <a:fld id="{530A5DD6-6495-4D40-A1D4-AE2DB3B95246}" type="slidenum">
              <a:rPr lang="en-US" smtClean="0"/>
              <a:t>27</a:t>
            </a:fld>
            <a:endParaRPr lang="en-US"/>
          </a:p>
        </p:txBody>
      </p:sp>
    </p:spTree>
    <p:extLst>
      <p:ext uri="{BB962C8B-B14F-4D97-AF65-F5344CB8AC3E}">
        <p14:creationId xmlns:p14="http://schemas.microsoft.com/office/powerpoint/2010/main" val="18721066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0A5DD6-6495-4D40-A1D4-AE2DB3B95246}" type="slidenum">
              <a:rPr lang="en-US" smtClean="0"/>
              <a:t>28</a:t>
            </a:fld>
            <a:endParaRPr lang="en-US"/>
          </a:p>
        </p:txBody>
      </p:sp>
    </p:spTree>
    <p:extLst>
      <p:ext uri="{BB962C8B-B14F-4D97-AF65-F5344CB8AC3E}">
        <p14:creationId xmlns:p14="http://schemas.microsoft.com/office/powerpoint/2010/main" val="20544835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29</a:t>
            </a:fld>
            <a:endParaRPr lang="en-US"/>
          </a:p>
        </p:txBody>
      </p:sp>
    </p:spTree>
    <p:extLst>
      <p:ext uri="{BB962C8B-B14F-4D97-AF65-F5344CB8AC3E}">
        <p14:creationId xmlns:p14="http://schemas.microsoft.com/office/powerpoint/2010/main" val="27991951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30</a:t>
            </a:fld>
            <a:endParaRPr lang="en-US"/>
          </a:p>
        </p:txBody>
      </p:sp>
    </p:spTree>
    <p:extLst>
      <p:ext uri="{BB962C8B-B14F-4D97-AF65-F5344CB8AC3E}">
        <p14:creationId xmlns:p14="http://schemas.microsoft.com/office/powerpoint/2010/main" val="6852948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Cut into two prisms</a:t>
                </a:r>
              </a:p>
              <a:p>
                <a:r>
                  <a:rPr lang="en-US" dirty="0"/>
                  <a:t>Top</a:t>
                </a:r>
              </a:p>
              <a:p>
                <a:pPr/>
                <a14:m>
                  <m:oMathPara xmlns:m="http://schemas.openxmlformats.org/officeDocument/2006/math">
                    <m:oMathParaPr>
                      <m:jc m:val="centerGroup"/>
                    </m:oMathParaPr>
                    <m:oMath xmlns:m="http://schemas.openxmlformats.org/officeDocument/2006/math">
                      <m:r>
                        <a:rPr lang="en-US" b="0" i="1" smtClean="0">
                          <a:latin typeface="Cambria Math"/>
                        </a:rPr>
                        <m:t>𝑉</m:t>
                      </m:r>
                      <m:r>
                        <a:rPr lang="en-US" b="0" i="1" smtClean="0">
                          <a:latin typeface="Cambria Math"/>
                        </a:rPr>
                        <m:t>=1</m:t>
                      </m:r>
                      <m:d>
                        <m:dPr>
                          <m:ctrlPr>
                            <a:rPr lang="en-US" b="0" i="1" smtClean="0">
                              <a:latin typeface="Cambria Math" panose="02040503050406030204" pitchFamily="18" charset="0"/>
                            </a:rPr>
                          </m:ctrlPr>
                        </m:dPr>
                        <m:e>
                          <m:r>
                            <a:rPr lang="en-US" b="0" i="1" smtClean="0">
                              <a:latin typeface="Cambria Math"/>
                            </a:rPr>
                            <m:t>1</m:t>
                          </m:r>
                        </m:e>
                      </m:d>
                      <m:d>
                        <m:dPr>
                          <m:ctrlPr>
                            <a:rPr lang="en-US" b="0" i="1" smtClean="0">
                              <a:latin typeface="Cambria Math" panose="02040503050406030204" pitchFamily="18" charset="0"/>
                            </a:rPr>
                          </m:ctrlPr>
                        </m:dPr>
                        <m:e>
                          <m:r>
                            <a:rPr lang="en-US" b="0" i="1" smtClean="0">
                              <a:latin typeface="Cambria Math"/>
                            </a:rPr>
                            <m:t>1</m:t>
                          </m:r>
                        </m:e>
                      </m:d>
                      <m:r>
                        <a:rPr lang="en-US" b="0" i="1" smtClean="0">
                          <a:latin typeface="Cambria Math"/>
                        </a:rPr>
                        <m:t>=1</m:t>
                      </m:r>
                    </m:oMath>
                  </m:oMathPara>
                </a14:m>
                <a:endParaRPr lang="en-US" b="0" dirty="0"/>
              </a:p>
              <a:p>
                <a:r>
                  <a:rPr lang="en-US" dirty="0"/>
                  <a:t>Bottom</a:t>
                </a:r>
              </a:p>
              <a:p>
                <a:pPr/>
                <a14:m>
                  <m:oMathPara xmlns:m="http://schemas.openxmlformats.org/officeDocument/2006/math">
                    <m:oMathParaPr>
                      <m:jc m:val="centerGroup"/>
                    </m:oMathParaPr>
                    <m:oMath xmlns:m="http://schemas.openxmlformats.org/officeDocument/2006/math">
                      <m:r>
                        <a:rPr lang="en-US" b="0" i="1" smtClean="0">
                          <a:latin typeface="Cambria Math"/>
                        </a:rPr>
                        <m:t>𝑉</m:t>
                      </m:r>
                      <m:r>
                        <a:rPr lang="en-US" b="0" i="1" smtClean="0">
                          <a:latin typeface="Cambria Math"/>
                        </a:rPr>
                        <m:t>=3</m:t>
                      </m:r>
                      <m:d>
                        <m:dPr>
                          <m:ctrlPr>
                            <a:rPr lang="en-US" b="0" i="1" smtClean="0">
                              <a:latin typeface="Cambria Math" panose="02040503050406030204" pitchFamily="18" charset="0"/>
                            </a:rPr>
                          </m:ctrlPr>
                        </m:dPr>
                        <m:e>
                          <m:r>
                            <a:rPr lang="en-US" b="0" i="1" smtClean="0">
                              <a:latin typeface="Cambria Math"/>
                            </a:rPr>
                            <m:t>1</m:t>
                          </m:r>
                        </m:e>
                      </m:d>
                      <m:d>
                        <m:dPr>
                          <m:ctrlPr>
                            <a:rPr lang="en-US" b="0" i="1" smtClean="0">
                              <a:latin typeface="Cambria Math" panose="02040503050406030204" pitchFamily="18" charset="0"/>
                            </a:rPr>
                          </m:ctrlPr>
                        </m:dPr>
                        <m:e>
                          <m:r>
                            <a:rPr lang="en-US" b="0" i="1" smtClean="0">
                              <a:latin typeface="Cambria Math"/>
                            </a:rPr>
                            <m:t>2</m:t>
                          </m:r>
                        </m:e>
                      </m:d>
                      <m:r>
                        <a:rPr lang="en-US" b="0" i="1" smtClean="0">
                          <a:latin typeface="Cambria Math"/>
                        </a:rPr>
                        <m:t>=6</m:t>
                      </m:r>
                    </m:oMath>
                  </m:oMathPara>
                </a14:m>
                <a:endParaRPr lang="en-US" b="0" dirty="0"/>
              </a:p>
              <a:p>
                <a:r>
                  <a:rPr lang="en-US" dirty="0"/>
                  <a:t>Total</a:t>
                </a:r>
              </a:p>
              <a:p>
                <a:pPr/>
                <a14:m>
                  <m:oMathPara xmlns:m="http://schemas.openxmlformats.org/officeDocument/2006/math">
                    <m:oMathParaPr>
                      <m:jc m:val="centerGroup"/>
                    </m:oMathParaPr>
                    <m:oMath xmlns:m="http://schemas.openxmlformats.org/officeDocument/2006/math">
                      <m:r>
                        <a:rPr lang="en-US" b="0" i="1" smtClean="0">
                          <a:latin typeface="Cambria Math"/>
                        </a:rPr>
                        <m:t>𝑉</m:t>
                      </m:r>
                      <m:r>
                        <a:rPr lang="en-US" b="0" i="1" smtClean="0">
                          <a:latin typeface="Cambria Math"/>
                        </a:rPr>
                        <m:t>=1+6=7</m:t>
                      </m:r>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Cut into two prisms</a:t>
                </a:r>
              </a:p>
              <a:p>
                <a:r>
                  <a:rPr lang="en-US" dirty="0" smtClean="0"/>
                  <a:t>Top</a:t>
                </a:r>
              </a:p>
              <a:p>
                <a:r>
                  <a:rPr lang="en-US" b="0" i="0" smtClean="0">
                    <a:latin typeface="Cambria Math"/>
                  </a:rPr>
                  <a:t>𝑉=1(1)(1)=1</a:t>
                </a:r>
                <a:endParaRPr lang="en-US" b="0" dirty="0" smtClean="0"/>
              </a:p>
              <a:p>
                <a:r>
                  <a:rPr lang="en-US" dirty="0" smtClean="0"/>
                  <a:t>Bottom</a:t>
                </a:r>
              </a:p>
              <a:p>
                <a:r>
                  <a:rPr lang="en-US" b="0" i="0" smtClean="0">
                    <a:latin typeface="Cambria Math"/>
                  </a:rPr>
                  <a:t>𝑉=3(1)(2)=6</a:t>
                </a:r>
                <a:endParaRPr lang="en-US" b="0" dirty="0" smtClean="0"/>
              </a:p>
              <a:p>
                <a:r>
                  <a:rPr lang="en-US" dirty="0" smtClean="0"/>
                  <a:t>Total</a:t>
                </a:r>
              </a:p>
              <a:p>
                <a:r>
                  <a:rPr lang="en-US" b="0" i="0" smtClean="0">
                    <a:latin typeface="Cambria Math"/>
                  </a:rPr>
                  <a:t>𝑉=1+6=7</a:t>
                </a:r>
                <a:endParaRPr lang="en-US" dirty="0"/>
              </a:p>
            </p:txBody>
          </p:sp>
        </mc:Fallback>
      </mc:AlternateContent>
      <p:sp>
        <p:nvSpPr>
          <p:cNvPr id="4" name="Slide Number Placeholder 3"/>
          <p:cNvSpPr>
            <a:spLocks noGrp="1"/>
          </p:cNvSpPr>
          <p:nvPr>
            <p:ph type="sldNum" sz="quarter" idx="10"/>
          </p:nvPr>
        </p:nvSpPr>
        <p:spPr/>
        <p:txBody>
          <a:bodyPr/>
          <a:lstStyle/>
          <a:p>
            <a:fld id="{530A5DD6-6495-4D40-A1D4-AE2DB3B95246}" type="slidenum">
              <a:rPr lang="en-US" smtClean="0"/>
              <a:t>31</a:t>
            </a:fld>
            <a:endParaRPr lang="en-US"/>
          </a:p>
        </p:txBody>
      </p:sp>
    </p:spTree>
    <p:extLst>
      <p:ext uri="{BB962C8B-B14F-4D97-AF65-F5344CB8AC3E}">
        <p14:creationId xmlns:p14="http://schemas.microsoft.com/office/powerpoint/2010/main" val="2737713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C5ADCAAC-0ACA-4A7A-BE10-2AFD81764098}" type="slidenum">
              <a:rPr lang="en-US" smtClean="0">
                <a:latin typeface="Arial" charset="0"/>
              </a:rPr>
              <a:pPr/>
              <a:t>32</a:t>
            </a:fld>
            <a:endParaRPr lang="en-US">
              <a:latin typeface="Arial" charset="0"/>
            </a:endParaRPr>
          </a:p>
        </p:txBody>
      </p:sp>
      <p:sp>
        <p:nvSpPr>
          <p:cNvPr id="54275" name="Rectangle 2"/>
          <p:cNvSpPr>
            <a:spLocks noGrp="1" noRot="1" noChangeAspect="1" noChangeArrowheads="1" noTextEdit="1"/>
          </p:cNvSpPr>
          <p:nvPr>
            <p:ph type="sldImg"/>
          </p:nvPr>
        </p:nvSpPr>
        <p:spPr>
          <a:xfrm>
            <a:off x="330200" y="696913"/>
            <a:ext cx="6197600" cy="3486150"/>
          </a:xfrm>
          <a:ln/>
        </p:spPr>
      </p:sp>
      <mc:AlternateContent xmlns:mc="http://schemas.openxmlformats.org/markup-compatibility/2006" xmlns:a14="http://schemas.microsoft.com/office/drawing/2010/main">
        <mc:Choice Requires="a14">
          <p:sp>
            <p:nvSpPr>
              <p:cNvPr id="5427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dirty="0"/>
                  <a:t>Base</a:t>
                </a:r>
                <a:r>
                  <a:rPr lang="en-US" baseline="0" dirty="0"/>
                  <a:t> Area (front)</a:t>
                </a:r>
              </a:p>
              <a:p>
                <a:pPr eaLnBrk="1" hangingPunct="1"/>
                <a:r>
                  <a:rPr lang="en-US" baseline="0" dirty="0"/>
                  <a:t>Find height of triangle</a:t>
                </a:r>
              </a:p>
              <a:p>
                <a:pPr eaLnBrk="1" hangingPunct="1"/>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a:rPr>
                            <m:t>5</m:t>
                          </m:r>
                        </m:e>
                        <m:sup>
                          <m:r>
                            <a:rPr lang="en-US" b="0" i="1" smtClean="0">
                              <a:latin typeface="Cambria Math"/>
                            </a:rPr>
                            <m:t>2</m:t>
                          </m:r>
                        </m:sup>
                      </m:sSup>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𝑥</m:t>
                          </m:r>
                        </m:e>
                        <m:sup>
                          <m:r>
                            <a:rPr lang="en-US" b="0" i="1" smtClean="0">
                              <a:latin typeface="Cambria Math"/>
                            </a:rPr>
                            <m:t>2</m:t>
                          </m:r>
                        </m:sup>
                      </m:sSup>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2</m:t>
                          </m:r>
                        </m:sup>
                      </m:sSup>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25+</m:t>
                      </m:r>
                      <m:sSup>
                        <m:sSupPr>
                          <m:ctrlPr>
                            <a:rPr lang="en-US" b="0" i="1" smtClean="0">
                              <a:latin typeface="Cambria Math" panose="02040503050406030204" pitchFamily="18" charset="0"/>
                            </a:rPr>
                          </m:ctrlPr>
                        </m:sSupPr>
                        <m:e>
                          <m:r>
                            <a:rPr lang="en-US" b="0" i="1" smtClean="0">
                              <a:latin typeface="Cambria Math"/>
                            </a:rPr>
                            <m:t>𝑥</m:t>
                          </m:r>
                        </m:e>
                        <m:sup>
                          <m:r>
                            <a:rPr lang="en-US" b="0" i="1" smtClean="0">
                              <a:latin typeface="Cambria Math"/>
                            </a:rPr>
                            <m:t>2</m:t>
                          </m:r>
                        </m:sup>
                      </m:sSup>
                      <m:r>
                        <a:rPr lang="en-US" b="0" i="1" smtClean="0">
                          <a:latin typeface="Cambria Math"/>
                        </a:rPr>
                        <m:t>=100</m:t>
                      </m:r>
                    </m:oMath>
                  </m:oMathPara>
                </a14:m>
                <a:endParaRPr lang="en-US" b="0" dirty="0"/>
              </a:p>
              <a:p>
                <a:pPr eaLnBrk="1" hangingPunct="1"/>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a:rPr>
                            <m:t>𝑥</m:t>
                          </m:r>
                        </m:e>
                        <m:sup>
                          <m:r>
                            <a:rPr lang="en-US" b="0" i="1" smtClean="0">
                              <a:latin typeface="Cambria Math"/>
                            </a:rPr>
                            <m:t>2</m:t>
                          </m:r>
                        </m:sup>
                      </m:sSup>
                      <m:r>
                        <a:rPr lang="en-US" b="0" i="1" smtClean="0">
                          <a:latin typeface="Cambria Math"/>
                        </a:rPr>
                        <m:t>=75</m:t>
                      </m:r>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𝑥</m:t>
                      </m:r>
                      <m:r>
                        <a:rPr lang="en-US" b="0" i="1" smtClean="0">
                          <a:latin typeface="Cambria Math"/>
                        </a:rPr>
                        <m:t>=5</m:t>
                      </m:r>
                      <m:rad>
                        <m:radPr>
                          <m:degHide m:val="on"/>
                          <m:ctrlPr>
                            <a:rPr lang="en-US" b="0" i="1" smtClean="0">
                              <a:latin typeface="Cambria Math" panose="02040503050406030204" pitchFamily="18" charset="0"/>
                            </a:rPr>
                          </m:ctrlPr>
                        </m:radPr>
                        <m:deg/>
                        <m:e>
                          <m:r>
                            <a:rPr lang="en-US" b="0" i="1" smtClean="0">
                              <a:latin typeface="Cambria Math"/>
                            </a:rPr>
                            <m:t>3</m:t>
                          </m:r>
                        </m:e>
                      </m:rad>
                    </m:oMath>
                  </m:oMathPara>
                </a14:m>
                <a:endParaRPr lang="en-US" dirty="0"/>
              </a:p>
              <a:p>
                <a:pPr eaLnBrk="1" hangingPunct="1"/>
                <a:r>
                  <a:rPr lang="en-US" dirty="0"/>
                  <a:t>Area=triangle</a:t>
                </a:r>
                <a:r>
                  <a:rPr lang="en-US" baseline="0" dirty="0"/>
                  <a:t> - square</a:t>
                </a:r>
                <a:endParaRPr lang="en-US"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𝐵</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10</m:t>
                          </m:r>
                        </m:e>
                      </m:d>
                      <m:d>
                        <m:dPr>
                          <m:ctrlPr>
                            <a:rPr lang="en-US" b="0" i="1" smtClean="0">
                              <a:latin typeface="Cambria Math" panose="02040503050406030204" pitchFamily="18" charset="0"/>
                            </a:rPr>
                          </m:ctrlPr>
                        </m:dPr>
                        <m:e>
                          <m:r>
                            <a:rPr lang="en-US" b="0" i="1" smtClean="0">
                              <a:latin typeface="Cambria Math"/>
                            </a:rPr>
                            <m:t>5</m:t>
                          </m:r>
                          <m:rad>
                            <m:radPr>
                              <m:degHide m:val="on"/>
                              <m:ctrlPr>
                                <a:rPr lang="en-US" b="0" i="1" smtClean="0">
                                  <a:latin typeface="Cambria Math" panose="02040503050406030204" pitchFamily="18" charset="0"/>
                                </a:rPr>
                              </m:ctrlPr>
                            </m:radPr>
                            <m:deg/>
                            <m:e>
                              <m:r>
                                <a:rPr lang="en-US" b="0" i="1" smtClean="0">
                                  <a:latin typeface="Cambria Math"/>
                                </a:rPr>
                                <m:t>3</m:t>
                              </m:r>
                            </m:e>
                          </m:rad>
                        </m:e>
                      </m:d>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3</m:t>
                          </m:r>
                        </m:e>
                        <m:sup>
                          <m:r>
                            <a:rPr lang="en-US" b="0" i="1" smtClean="0">
                              <a:latin typeface="Cambria Math"/>
                            </a:rPr>
                            <m:t>2</m:t>
                          </m:r>
                        </m:sup>
                      </m:sSup>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𝐵</m:t>
                      </m:r>
                      <m:r>
                        <a:rPr lang="en-US" b="0" i="1" smtClean="0">
                          <a:latin typeface="Cambria Math"/>
                        </a:rPr>
                        <m:t>=25</m:t>
                      </m:r>
                      <m:rad>
                        <m:radPr>
                          <m:degHide m:val="on"/>
                          <m:ctrlPr>
                            <a:rPr lang="en-US" b="0" i="1" smtClean="0">
                              <a:latin typeface="Cambria Math" panose="02040503050406030204" pitchFamily="18" charset="0"/>
                            </a:rPr>
                          </m:ctrlPr>
                        </m:radPr>
                        <m:deg/>
                        <m:e>
                          <m:r>
                            <a:rPr lang="en-US" b="0" i="1" smtClean="0">
                              <a:latin typeface="Cambria Math"/>
                            </a:rPr>
                            <m:t>3</m:t>
                          </m:r>
                        </m:e>
                      </m:rad>
                      <m:r>
                        <a:rPr lang="en-US" b="0" i="1" smtClean="0">
                          <a:latin typeface="Cambria Math"/>
                        </a:rPr>
                        <m:t>−9≈34.301</m:t>
                      </m:r>
                    </m:oMath>
                  </m:oMathPara>
                </a14:m>
                <a:endParaRPr lang="en-US" b="0" dirty="0"/>
              </a:p>
              <a:p>
                <a:pPr eaLnBrk="1" hangingPunct="1"/>
                <a:r>
                  <a:rPr lang="en-US" dirty="0"/>
                  <a:t>Volume</a:t>
                </a:r>
                <a:r>
                  <a:rPr lang="en-US" baseline="0" dirty="0"/>
                  <a:t> = </a:t>
                </a:r>
                <a:r>
                  <a:rPr lang="en-US" baseline="0" dirty="0" err="1"/>
                  <a:t>Bh</a:t>
                </a:r>
                <a:endParaRPr lang="en-US" baseline="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𝑉</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25</m:t>
                          </m:r>
                          <m:rad>
                            <m:radPr>
                              <m:degHide m:val="on"/>
                              <m:ctrlPr>
                                <a:rPr lang="en-US" b="0" i="1" smtClean="0">
                                  <a:latin typeface="Cambria Math" panose="02040503050406030204" pitchFamily="18" charset="0"/>
                                </a:rPr>
                              </m:ctrlPr>
                            </m:radPr>
                            <m:deg/>
                            <m:e>
                              <m:r>
                                <a:rPr lang="en-US" b="0" i="1" smtClean="0">
                                  <a:latin typeface="Cambria Math"/>
                                </a:rPr>
                                <m:t>3</m:t>
                              </m:r>
                            </m:e>
                          </m:rad>
                          <m:r>
                            <a:rPr lang="en-US" b="0" i="1" smtClean="0">
                              <a:latin typeface="Cambria Math"/>
                            </a:rPr>
                            <m:t>−9</m:t>
                          </m:r>
                        </m:e>
                      </m:d>
                      <m:d>
                        <m:dPr>
                          <m:ctrlPr>
                            <a:rPr lang="en-US" b="0" i="1" smtClean="0">
                              <a:latin typeface="Cambria Math" panose="02040503050406030204" pitchFamily="18" charset="0"/>
                            </a:rPr>
                          </m:ctrlPr>
                        </m:dPr>
                        <m:e>
                          <m:r>
                            <a:rPr lang="en-US" b="0" i="1" smtClean="0">
                              <a:latin typeface="Cambria Math"/>
                            </a:rPr>
                            <m:t>6</m:t>
                          </m:r>
                        </m:e>
                      </m:d>
                      <m:r>
                        <a:rPr lang="en-US" b="0" i="1" smtClean="0">
                          <a:latin typeface="Cambria Math"/>
                        </a:rPr>
                        <m:t>=150</m:t>
                      </m:r>
                      <m:rad>
                        <m:radPr>
                          <m:degHide m:val="on"/>
                          <m:ctrlPr>
                            <a:rPr lang="en-US" b="0" i="1" smtClean="0">
                              <a:latin typeface="Cambria Math" panose="02040503050406030204" pitchFamily="18" charset="0"/>
                            </a:rPr>
                          </m:ctrlPr>
                        </m:radPr>
                        <m:deg/>
                        <m:e>
                          <m:r>
                            <a:rPr lang="en-US" b="0" i="1" smtClean="0">
                              <a:latin typeface="Cambria Math"/>
                            </a:rPr>
                            <m:t>𝑠</m:t>
                          </m:r>
                        </m:e>
                      </m:rad>
                      <m:r>
                        <a:rPr lang="en-US" b="0" i="1" smtClean="0">
                          <a:latin typeface="Cambria Math"/>
                        </a:rPr>
                        <m:t>−54≈205.8</m:t>
                      </m:r>
                    </m:oMath>
                  </m:oMathPara>
                </a14:m>
                <a:endParaRPr lang="en-US" dirty="0"/>
              </a:p>
            </p:txBody>
          </p:sp>
        </mc:Choice>
        <mc:Fallback xmlns="">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Base</a:t>
                </a:r>
                <a:r>
                  <a:rPr lang="en-US" baseline="0" dirty="0" smtClean="0"/>
                  <a:t> Area (front)</a:t>
                </a:r>
              </a:p>
              <a:p>
                <a:pPr eaLnBrk="1" hangingPunct="1"/>
                <a:r>
                  <a:rPr lang="en-US" baseline="0" dirty="0" smtClean="0"/>
                  <a:t>Find height of triangle</a:t>
                </a:r>
              </a:p>
              <a:p>
                <a:pPr eaLnBrk="1" hangingPunct="1"/>
                <a:r>
                  <a:rPr lang="en-US" b="0" i="0" smtClean="0">
                    <a:latin typeface="Cambria Math"/>
                  </a:rPr>
                  <a:t>5^2+𝑥^2=〖10〗^2</a:t>
                </a:r>
                <a:endParaRPr lang="en-US" b="0" dirty="0" smtClean="0"/>
              </a:p>
              <a:p>
                <a:pPr eaLnBrk="1" hangingPunct="1"/>
                <a:r>
                  <a:rPr lang="en-US" b="0" i="0" smtClean="0">
                    <a:latin typeface="Cambria Math"/>
                  </a:rPr>
                  <a:t>25+𝑥^2=100</a:t>
                </a:r>
                <a:endParaRPr lang="en-US" b="0" dirty="0" smtClean="0"/>
              </a:p>
              <a:p>
                <a:pPr eaLnBrk="1" hangingPunct="1"/>
                <a:r>
                  <a:rPr lang="en-US" b="0" i="0" smtClean="0">
                    <a:latin typeface="Cambria Math"/>
                  </a:rPr>
                  <a:t>𝑥^2=75</a:t>
                </a:r>
                <a:endParaRPr lang="en-US" b="0" dirty="0" smtClean="0"/>
              </a:p>
              <a:p>
                <a:pPr eaLnBrk="1" hangingPunct="1"/>
                <a:r>
                  <a:rPr lang="en-US" b="0" i="0" smtClean="0">
                    <a:latin typeface="Cambria Math"/>
                  </a:rPr>
                  <a:t>𝑥=5√3</a:t>
                </a:r>
                <a:endParaRPr lang="en-US" dirty="0" smtClean="0"/>
              </a:p>
              <a:p>
                <a:pPr eaLnBrk="1" hangingPunct="1"/>
                <a:r>
                  <a:rPr lang="en-US" dirty="0" smtClean="0"/>
                  <a:t>Area=triangle</a:t>
                </a:r>
                <a:r>
                  <a:rPr lang="en-US" baseline="0" dirty="0" smtClean="0"/>
                  <a:t> - square</a:t>
                </a:r>
                <a:endParaRPr lang="en-US" dirty="0" smtClean="0"/>
              </a:p>
              <a:p>
                <a:pPr eaLnBrk="1" hangingPunct="1"/>
                <a:r>
                  <a:rPr lang="en-US" b="0" i="0" smtClean="0">
                    <a:latin typeface="Cambria Math"/>
                  </a:rPr>
                  <a:t>𝐵=1/2 (10)(5√3)−3^2</a:t>
                </a:r>
                <a:endParaRPr lang="en-US" b="0" dirty="0" smtClean="0"/>
              </a:p>
              <a:p>
                <a:pPr eaLnBrk="1" hangingPunct="1"/>
                <a:r>
                  <a:rPr lang="en-US" b="0" i="0" smtClean="0">
                    <a:latin typeface="Cambria Math"/>
                  </a:rPr>
                  <a:t>𝐵=25√3−9≈34.301</a:t>
                </a:r>
                <a:endParaRPr lang="en-US" b="0" dirty="0" smtClean="0"/>
              </a:p>
              <a:p>
                <a:pPr eaLnBrk="1" hangingPunct="1"/>
                <a:r>
                  <a:rPr lang="en-US" dirty="0" smtClean="0"/>
                  <a:t>Volume</a:t>
                </a:r>
                <a:r>
                  <a:rPr lang="en-US" baseline="0" dirty="0" smtClean="0"/>
                  <a:t> = </a:t>
                </a:r>
                <a:r>
                  <a:rPr lang="en-US" baseline="0" dirty="0" err="1" smtClean="0"/>
                  <a:t>Bh</a:t>
                </a:r>
                <a:endParaRPr lang="en-US" baseline="0" dirty="0" smtClean="0"/>
              </a:p>
              <a:p>
                <a:pPr eaLnBrk="1" hangingPunct="1"/>
                <a:r>
                  <a:rPr lang="en-US" b="0" i="0" smtClean="0">
                    <a:latin typeface="Cambria Math"/>
                  </a:rPr>
                  <a:t>𝑉=(25√3−9)(6)=150√𝑠−54≈205.8</a:t>
                </a:r>
                <a:endParaRPr lang="en-US" dirty="0" smtClean="0"/>
              </a:p>
            </p:txBody>
          </p:sp>
        </mc:Fallback>
      </mc:AlternateContent>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42522F19-6F24-41C9-B310-A4FBB3A22485}" type="slidenum">
              <a:rPr lang="en-US" smtClean="0">
                <a:latin typeface="Arial" charset="0"/>
              </a:rPr>
              <a:pPr/>
              <a:t>33</a:t>
            </a:fld>
            <a:endParaRPr lang="en-US">
              <a:latin typeface="Arial" charset="0"/>
            </a:endParaRPr>
          </a:p>
        </p:txBody>
      </p:sp>
      <p:sp>
        <p:nvSpPr>
          <p:cNvPr id="55299" name="Rectangle 2"/>
          <p:cNvSpPr>
            <a:spLocks noGrp="1" noRot="1" noChangeAspect="1" noChangeArrowheads="1" noTextEdit="1"/>
          </p:cNvSpPr>
          <p:nvPr>
            <p:ph type="sldImg"/>
          </p:nvPr>
        </p:nvSpPr>
        <p:spPr>
          <a:xfrm>
            <a:off x="330200" y="696913"/>
            <a:ext cx="6197600" cy="3486150"/>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Find volume of washers without holes:  V = π ½</a:t>
            </a:r>
            <a:r>
              <a:rPr lang="en-US" baseline="30000" dirty="0"/>
              <a:t>2</a:t>
            </a:r>
            <a:r>
              <a:rPr lang="en-US" dirty="0"/>
              <a:t> 9 = 7.06858</a:t>
            </a:r>
          </a:p>
          <a:p>
            <a:pPr eaLnBrk="1" hangingPunct="1"/>
            <a:r>
              <a:rPr lang="en-US" dirty="0"/>
              <a:t>Find volume of hole: V = π(3/8)</a:t>
            </a:r>
            <a:r>
              <a:rPr lang="en-US" baseline="30000" dirty="0"/>
              <a:t>2</a:t>
            </a:r>
            <a:r>
              <a:rPr lang="en-US" dirty="0"/>
              <a:t> 9 = 3.97608</a:t>
            </a:r>
          </a:p>
          <a:p>
            <a:pPr eaLnBrk="1" hangingPunct="1"/>
            <a:r>
              <a:rPr lang="en-US" dirty="0"/>
              <a:t>Find volume of washers with holes: 7.06858 – 3.97608 = 3.09251</a:t>
            </a:r>
          </a:p>
          <a:p>
            <a:pPr eaLnBrk="1" hangingPunct="1"/>
            <a:r>
              <a:rPr lang="en-US" dirty="0"/>
              <a:t>Find volume of one washer: 3.09251/150 = 0.02 in</a:t>
            </a:r>
            <a:r>
              <a:rPr lang="en-US" baseline="30000" dirty="0"/>
              <a:t>3</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33B4A959-4C0F-4DD3-97F0-48940893C491}" type="slidenum">
              <a:rPr lang="en-US" smtClean="0">
                <a:latin typeface="Arial" charset="0"/>
              </a:rPr>
              <a:pPr/>
              <a:t>34</a:t>
            </a:fld>
            <a:endParaRPr lang="en-US">
              <a:latin typeface="Arial" charset="0"/>
            </a:endParaRPr>
          </a:p>
        </p:txBody>
      </p:sp>
      <p:sp>
        <p:nvSpPr>
          <p:cNvPr id="58371" name="Rectangle 2"/>
          <p:cNvSpPr>
            <a:spLocks noGrp="1" noRot="1" noChangeAspect="1" noChangeArrowheads="1" noTextEdit="1"/>
          </p:cNvSpPr>
          <p:nvPr>
            <p:ph type="sldImg"/>
          </p:nvPr>
        </p:nvSpPr>
        <p:spPr>
          <a:xfrm>
            <a:off x="330200" y="696913"/>
            <a:ext cx="6197600" cy="3486150"/>
          </a:xfrm>
          <a:ln/>
        </p:spPr>
      </p:sp>
      <mc:AlternateContent xmlns:mc="http://schemas.openxmlformats.org/markup-compatibility/2006" xmlns:a14="http://schemas.microsoft.com/office/drawing/2010/main">
        <mc:Choice Requires="a14">
          <p:sp>
            <p:nvSpPr>
              <p:cNvPr id="58372"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𝐵</m:t>
                      </m:r>
                      <m:r>
                        <a:rPr lang="en-US" b="0"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d>
                        <m:dPr>
                          <m:ctrlPr>
                            <a:rPr lang="en-US" b="0" i="1" dirty="0" smtClean="0">
                              <a:latin typeface="Cambria Math" panose="02040503050406030204" pitchFamily="18" charset="0"/>
                            </a:rPr>
                          </m:ctrlPr>
                        </m:dPr>
                        <m:e>
                          <m:r>
                            <a:rPr lang="en-US" b="0" i="1" dirty="0" smtClean="0">
                              <a:latin typeface="Cambria Math"/>
                            </a:rPr>
                            <m:t>9</m:t>
                          </m:r>
                        </m:e>
                      </m:d>
                      <m:d>
                        <m:dPr>
                          <m:ctrlPr>
                            <a:rPr lang="en-US" b="0" i="1" dirty="0" smtClean="0">
                              <a:latin typeface="Cambria Math" panose="02040503050406030204" pitchFamily="18" charset="0"/>
                            </a:rPr>
                          </m:ctrlPr>
                        </m:dPr>
                        <m:e>
                          <m:r>
                            <a:rPr lang="en-US" b="0" i="1" dirty="0" smtClean="0">
                              <a:latin typeface="Cambria Math"/>
                            </a:rPr>
                            <m:t>5</m:t>
                          </m:r>
                        </m:e>
                      </m:d>
                      <m:r>
                        <a:rPr lang="en-US" b="0" i="1" dirty="0" smtClean="0">
                          <a:latin typeface="Cambria Math"/>
                        </a:rPr>
                        <m:t>=22.5 </m:t>
                      </m:r>
                      <m:sSup>
                        <m:sSupPr>
                          <m:ctrlPr>
                            <a:rPr lang="en-US" b="0" i="1" dirty="0" smtClean="0">
                              <a:latin typeface="Cambria Math" panose="02040503050406030204" pitchFamily="18" charset="0"/>
                            </a:rPr>
                          </m:ctrlPr>
                        </m:sSupPr>
                        <m:e>
                          <m:r>
                            <a:rPr lang="en-US" b="0" i="1" dirty="0" smtClean="0">
                              <a:latin typeface="Cambria Math"/>
                            </a:rPr>
                            <m:t>𝑚</m:t>
                          </m:r>
                        </m:e>
                        <m:sup>
                          <m:r>
                            <a:rPr lang="en-US" b="0" i="1" dirty="0" smtClean="0">
                              <a:latin typeface="Cambria Math"/>
                            </a:rPr>
                            <m:t>2</m:t>
                          </m:r>
                        </m:sup>
                      </m:sSup>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𝑉</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22.5 </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e>
                      </m:d>
                      <m:d>
                        <m:dPr>
                          <m:ctrlPr>
                            <a:rPr lang="en-US" b="0" i="1" smtClean="0">
                              <a:latin typeface="Cambria Math" panose="02040503050406030204" pitchFamily="18" charset="0"/>
                            </a:rPr>
                          </m:ctrlPr>
                        </m:dPr>
                        <m:e>
                          <m:r>
                            <a:rPr lang="en-US" b="0" i="1" smtClean="0">
                              <a:latin typeface="Cambria Math"/>
                            </a:rPr>
                            <m:t>8 </m:t>
                          </m:r>
                          <m:r>
                            <a:rPr lang="en-US" b="0" i="1" smtClean="0">
                              <a:latin typeface="Cambria Math"/>
                            </a:rPr>
                            <m:t>𝑚</m:t>
                          </m:r>
                        </m:e>
                      </m:d>
                      <m:r>
                        <a:rPr lang="en-US" b="0" i="1" smtClean="0">
                          <a:latin typeface="Cambria Math"/>
                        </a:rPr>
                        <m:t>=180 </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oMath>
                  </m:oMathPara>
                </a14:m>
                <a:endParaRPr lang="en-US" dirty="0"/>
              </a:p>
            </p:txBody>
          </p:sp>
        </mc:Choice>
        <mc:Fallback xmlns="">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0" dirty="0" smtClean="0">
                    <a:latin typeface="Cambria Math"/>
                  </a:rPr>
                  <a:t>𝐵=1/2 (9)(5)=22.5 𝑚^2</a:t>
                </a:r>
                <a:endParaRPr lang="en-US" b="0" dirty="0" smtClean="0"/>
              </a:p>
              <a:p>
                <a:pPr eaLnBrk="1" hangingPunct="1"/>
                <a:r>
                  <a:rPr lang="en-US" b="0" i="0" smtClean="0">
                    <a:latin typeface="Cambria Math"/>
                  </a:rPr>
                  <a:t>𝑉=(22.5 𝑚^2 )(8 𝑚)=180 𝑚^3</a:t>
                </a:r>
                <a:endParaRPr lang="en-US" dirty="0" smtClean="0"/>
              </a:p>
            </p:txBody>
          </p:sp>
        </mc:Fallback>
      </mc:AlternateContent>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0A5DD6-6495-4D40-A1D4-AE2DB3B95246}" type="slidenum">
              <a:rPr lang="en-US" smtClean="0"/>
              <a:t>35</a:t>
            </a:fld>
            <a:endParaRPr lang="en-US"/>
          </a:p>
        </p:txBody>
      </p:sp>
    </p:spTree>
    <p:extLst>
      <p:ext uri="{BB962C8B-B14F-4D97-AF65-F5344CB8AC3E}">
        <p14:creationId xmlns:p14="http://schemas.microsoft.com/office/powerpoint/2010/main" val="29090494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36</a:t>
            </a:fld>
            <a:endParaRPr lang="en-US"/>
          </a:p>
        </p:txBody>
      </p:sp>
    </p:spTree>
    <p:extLst>
      <p:ext uri="{BB962C8B-B14F-4D97-AF65-F5344CB8AC3E}">
        <p14:creationId xmlns:p14="http://schemas.microsoft.com/office/powerpoint/2010/main" val="15978264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37</a:t>
            </a:fld>
            <a:endParaRPr lang="en-US"/>
          </a:p>
        </p:txBody>
      </p:sp>
    </p:spTree>
    <p:extLst>
      <p:ext uri="{BB962C8B-B14F-4D97-AF65-F5344CB8AC3E}">
        <p14:creationId xmlns:p14="http://schemas.microsoft.com/office/powerpoint/2010/main" val="34387833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𝐵</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𝑃𝑎</m:t>
                      </m:r>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𝑐𝑒𝑛𝑡𝑟𝑎𝑙</m:t>
                      </m:r>
                      <m:r>
                        <a:rPr lang="en-US" b="0" i="1" smtClean="0">
                          <a:latin typeface="Cambria Math"/>
                        </a:rPr>
                        <m:t> </m:t>
                      </m:r>
                      <m:r>
                        <a:rPr lang="en-US" b="0" i="1" smtClean="0">
                          <a:latin typeface="Cambria Math"/>
                        </a:rPr>
                        <m:t>𝑎𝑛𝑔𝑙𝑒</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360</m:t>
                              </m:r>
                            </m:num>
                            <m:den>
                              <m:r>
                                <a:rPr lang="en-US" b="0" i="1" smtClean="0">
                                  <a:latin typeface="Cambria Math"/>
                                </a:rPr>
                                <m:t>6</m:t>
                              </m:r>
                            </m:den>
                          </m:f>
                        </m:e>
                      </m:d>
                      <m:r>
                        <a:rPr lang="en-US" b="0" i="1" smtClean="0">
                          <a:latin typeface="Cambria Math"/>
                        </a:rPr>
                        <m:t>=30</m:t>
                      </m:r>
                    </m:oMath>
                  </m:oMathPara>
                </a14:m>
                <a:endParaRPr lang="en-US" b="0" dirty="0"/>
              </a:p>
              <a:p>
                <a:pPr/>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a:rPr>
                            <m:t>tan</m:t>
                          </m:r>
                        </m:fName>
                        <m:e>
                          <m:r>
                            <a:rPr lang="en-US" b="0" i="1" smtClean="0">
                              <a:latin typeface="Cambria Math"/>
                            </a:rPr>
                            <m:t>30</m:t>
                          </m:r>
                        </m:e>
                      </m:func>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2</m:t>
                          </m:r>
                        </m:num>
                        <m:den>
                          <m:r>
                            <a:rPr lang="en-US" b="0" i="1" smtClean="0">
                              <a:latin typeface="Cambria Math"/>
                            </a:rPr>
                            <m:t>𝑎</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𝑎</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2</m:t>
                          </m:r>
                        </m:num>
                        <m:den>
                          <m:func>
                            <m:funcPr>
                              <m:ctrlPr>
                                <a:rPr lang="en-US" b="0" i="1" smtClean="0">
                                  <a:latin typeface="Cambria Math" panose="02040503050406030204" pitchFamily="18" charset="0"/>
                                </a:rPr>
                              </m:ctrlPr>
                            </m:funcPr>
                            <m:fName>
                              <m:r>
                                <m:rPr>
                                  <m:sty m:val="p"/>
                                </m:rPr>
                                <a:rPr lang="en-US" b="0" i="0" smtClean="0">
                                  <a:latin typeface="Cambria Math"/>
                                </a:rPr>
                                <m:t>tan</m:t>
                              </m:r>
                            </m:fName>
                            <m:e>
                              <m:r>
                                <a:rPr lang="en-US" b="0" i="1" smtClean="0">
                                  <a:latin typeface="Cambria Math"/>
                                </a:rPr>
                                <m:t>30</m:t>
                              </m:r>
                            </m:e>
                          </m:func>
                        </m:den>
                      </m:f>
                      <m:r>
                        <a:rPr lang="en-US" b="0" i="1" smtClean="0">
                          <a:latin typeface="Cambria Math"/>
                        </a:rPr>
                        <m:t>=3.464</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𝐵</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4⋅6</m:t>
                          </m:r>
                        </m:e>
                      </m:d>
                      <m:d>
                        <m:dPr>
                          <m:ctrlPr>
                            <a:rPr lang="en-US" b="0" i="1" smtClean="0">
                              <a:latin typeface="Cambria Math" panose="02040503050406030204" pitchFamily="18" charset="0"/>
                            </a:rPr>
                          </m:ctrlPr>
                        </m:dPr>
                        <m:e>
                          <m:r>
                            <a:rPr lang="en-US" b="0" i="1" smtClean="0">
                              <a:latin typeface="Cambria Math"/>
                            </a:rPr>
                            <m:t>3.464</m:t>
                          </m:r>
                        </m:e>
                      </m:d>
                      <m:r>
                        <a:rPr lang="en-US" b="0" i="1" smtClean="0">
                          <a:latin typeface="Cambria Math"/>
                        </a:rPr>
                        <m:t>=41.569</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𝑉</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m:t>
                          </m:r>
                        </m:den>
                      </m:f>
                      <m:d>
                        <m:dPr>
                          <m:ctrlPr>
                            <a:rPr lang="en-US" b="0" i="1" smtClean="0">
                              <a:latin typeface="Cambria Math" panose="02040503050406030204" pitchFamily="18" charset="0"/>
                            </a:rPr>
                          </m:ctrlPr>
                        </m:dPr>
                        <m:e>
                          <m:r>
                            <a:rPr lang="en-US" b="0" i="1" smtClean="0">
                              <a:latin typeface="Cambria Math"/>
                            </a:rPr>
                            <m:t>41.569</m:t>
                          </m:r>
                        </m:e>
                      </m:d>
                      <m:d>
                        <m:dPr>
                          <m:ctrlPr>
                            <a:rPr lang="en-US" b="0" i="1" smtClean="0">
                              <a:latin typeface="Cambria Math" panose="02040503050406030204" pitchFamily="18" charset="0"/>
                            </a:rPr>
                          </m:ctrlPr>
                        </m:dPr>
                        <m:e>
                          <m:r>
                            <a:rPr lang="en-US" b="0" i="1" smtClean="0">
                              <a:latin typeface="Cambria Math"/>
                            </a:rPr>
                            <m:t>11</m:t>
                          </m:r>
                        </m:e>
                      </m:d>
                      <m:r>
                        <a:rPr lang="en-US" b="0" i="1" smtClean="0">
                          <a:latin typeface="Cambria Math"/>
                        </a:rPr>
                        <m:t>=152.42</m:t>
                      </m:r>
                    </m:oMath>
                  </m:oMathPara>
                </a14:m>
                <a:endParaRPr lang="en-US" b="0" dirty="0"/>
              </a:p>
            </p:txBody>
          </p:sp>
        </mc:Choice>
        <mc:Fallback xmlns="">
          <p:sp>
            <p:nvSpPr>
              <p:cNvPr id="3" name="Notes Placeholder 2"/>
              <p:cNvSpPr>
                <a:spLocks noGrp="1"/>
              </p:cNvSpPr>
              <p:nvPr>
                <p:ph type="body" idx="1"/>
              </p:nvPr>
            </p:nvSpPr>
            <p:spPr/>
            <p:txBody>
              <a:bodyPr/>
              <a:lstStyle/>
              <a:p>
                <a:r>
                  <a:rPr lang="en-US" b="0" i="0" smtClean="0">
                    <a:latin typeface="Cambria Math"/>
                  </a:rPr>
                  <a:t>𝐵=1/2 𝑃𝑎</a:t>
                </a:r>
                <a:endParaRPr lang="en-US" b="0" dirty="0" smtClean="0"/>
              </a:p>
              <a:p>
                <a:r>
                  <a:rPr lang="en-US" b="0" i="0" smtClean="0">
                    <a:latin typeface="Cambria Math"/>
                  </a:rPr>
                  <a:t>1/2 𝑐𝑒𝑛𝑡𝑟𝑎𝑙 𝑎𝑛𝑔𝑙𝑒=1/2 (360/6)=30</a:t>
                </a:r>
                <a:endParaRPr lang="en-US" b="0" dirty="0" smtClean="0"/>
              </a:p>
              <a:p>
                <a:r>
                  <a:rPr lang="en-US" b="0" i="0" smtClean="0">
                    <a:latin typeface="Cambria Math"/>
                  </a:rPr>
                  <a:t>tan⁡30=2/𝑎</a:t>
                </a:r>
                <a:endParaRPr lang="en-US" b="0" dirty="0" smtClean="0"/>
              </a:p>
              <a:p>
                <a:r>
                  <a:rPr lang="en-US" b="0" i="0" smtClean="0">
                    <a:latin typeface="Cambria Math"/>
                  </a:rPr>
                  <a:t>𝑎=2/tan⁡30 =3.464</a:t>
                </a:r>
                <a:endParaRPr lang="en-US" b="0" dirty="0" smtClean="0"/>
              </a:p>
              <a:p>
                <a:r>
                  <a:rPr lang="en-US" b="0" i="0" smtClean="0">
                    <a:latin typeface="Cambria Math"/>
                  </a:rPr>
                  <a:t>𝐵=1/2 (4⋅6)(3.464)=41.569</a:t>
                </a:r>
                <a:endParaRPr lang="en-US" b="0" dirty="0" smtClean="0"/>
              </a:p>
              <a:p>
                <a:r>
                  <a:rPr lang="en-US" b="0" i="0" smtClean="0">
                    <a:latin typeface="Cambria Math"/>
                  </a:rPr>
                  <a:t>𝑉=1/3 (41.569)(11)=152.42</a:t>
                </a:r>
                <a:endParaRPr lang="en-US" b="0" dirty="0" smtClean="0"/>
              </a:p>
              <a:p>
                <a:endParaRPr lang="en-US" dirty="0" smtClean="0"/>
              </a:p>
              <a:p>
                <a:r>
                  <a:rPr lang="en-US" b="0" i="0" smtClean="0">
                    <a:latin typeface="Cambria Math"/>
                  </a:rPr>
                  <a:t>tan⁡40=𝑟/5.8</a:t>
                </a:r>
                <a:endParaRPr lang="en-US" b="0" dirty="0" smtClean="0"/>
              </a:p>
              <a:p>
                <a:r>
                  <a:rPr lang="en-US" b="0" i="0" smtClean="0">
                    <a:latin typeface="Cambria Math"/>
                  </a:rPr>
                  <a:t>𝑟=5.8⋅tan⁡40=4.8668</a:t>
                </a:r>
                <a:endParaRPr lang="en-US" b="0" dirty="0" smtClean="0"/>
              </a:p>
              <a:p>
                <a:r>
                  <a:rPr lang="en-US" b="0" i="0" smtClean="0">
                    <a:latin typeface="Cambria Math"/>
                  </a:rPr>
                  <a:t>𝑉=1/3 𝜋〖4.8668〗^2⋅5.8=143.86</a:t>
                </a:r>
                <a:endParaRPr lang="en-US" dirty="0"/>
              </a:p>
            </p:txBody>
          </p:sp>
        </mc:Fallback>
      </mc:AlternateContent>
      <p:sp>
        <p:nvSpPr>
          <p:cNvPr id="4" name="Slide Number Placeholder 3"/>
          <p:cNvSpPr>
            <a:spLocks noGrp="1"/>
          </p:cNvSpPr>
          <p:nvPr>
            <p:ph type="sldNum" sz="quarter" idx="10"/>
          </p:nvPr>
        </p:nvSpPr>
        <p:spPr/>
        <p:txBody>
          <a:bodyPr/>
          <a:lstStyle/>
          <a:p>
            <a:fld id="{530A5DD6-6495-4D40-A1D4-AE2DB3B95246}" type="slidenum">
              <a:rPr lang="en-US" smtClean="0"/>
              <a:t>38</a:t>
            </a:fld>
            <a:endParaRPr lang="en-US"/>
          </a:p>
        </p:txBody>
      </p:sp>
    </p:spTree>
    <p:extLst>
      <p:ext uri="{BB962C8B-B14F-4D97-AF65-F5344CB8AC3E}">
        <p14:creationId xmlns:p14="http://schemas.microsoft.com/office/powerpoint/2010/main" val="26858788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a:rPr>
                            <m:t>tan</m:t>
                          </m:r>
                        </m:fName>
                        <m:e>
                          <m:r>
                            <a:rPr lang="en-US" b="0" i="1" smtClean="0">
                              <a:latin typeface="Cambria Math"/>
                            </a:rPr>
                            <m:t>40</m:t>
                          </m:r>
                        </m:e>
                      </m:func>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𝑟</m:t>
                          </m:r>
                        </m:num>
                        <m:den>
                          <m:r>
                            <a:rPr lang="en-US" b="0" i="1" smtClean="0">
                              <a:latin typeface="Cambria Math"/>
                            </a:rPr>
                            <m:t>5.8</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𝑟</m:t>
                      </m:r>
                      <m:r>
                        <a:rPr lang="en-US" b="0" i="1" smtClean="0">
                          <a:latin typeface="Cambria Math"/>
                        </a:rPr>
                        <m:t>=5.8⋅</m:t>
                      </m:r>
                      <m:func>
                        <m:funcPr>
                          <m:ctrlPr>
                            <a:rPr lang="en-US" b="0" i="1" smtClean="0">
                              <a:latin typeface="Cambria Math" panose="02040503050406030204" pitchFamily="18" charset="0"/>
                            </a:rPr>
                          </m:ctrlPr>
                        </m:funcPr>
                        <m:fName>
                          <m:r>
                            <m:rPr>
                              <m:sty m:val="p"/>
                            </m:rPr>
                            <a:rPr lang="en-US" b="0" i="0" smtClean="0">
                              <a:latin typeface="Cambria Math"/>
                            </a:rPr>
                            <m:t>tan</m:t>
                          </m:r>
                        </m:fName>
                        <m:e>
                          <m:r>
                            <a:rPr lang="en-US" b="0" i="1" smtClean="0">
                              <a:latin typeface="Cambria Math"/>
                            </a:rPr>
                            <m:t>40</m:t>
                          </m:r>
                        </m:e>
                      </m:func>
                      <m:r>
                        <a:rPr lang="en-US" b="0" i="1" smtClean="0">
                          <a:latin typeface="Cambria Math"/>
                        </a:rPr>
                        <m:t>=4.8668</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𝑉</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m:t>
                          </m:r>
                        </m:den>
                      </m:f>
                      <m:r>
                        <a:rPr lang="en-US" b="0" i="1" smtClean="0">
                          <a:latin typeface="Cambria Math"/>
                        </a:rPr>
                        <m:t>𝜋</m:t>
                      </m:r>
                      <m:sSup>
                        <m:sSupPr>
                          <m:ctrlPr>
                            <a:rPr lang="en-US" b="0" i="1" smtClean="0">
                              <a:latin typeface="Cambria Math" panose="02040503050406030204" pitchFamily="18" charset="0"/>
                            </a:rPr>
                          </m:ctrlPr>
                        </m:sSupPr>
                        <m:e>
                          <m:r>
                            <a:rPr lang="en-US" b="0" i="1" smtClean="0">
                              <a:latin typeface="Cambria Math"/>
                            </a:rPr>
                            <m:t>4.8668</m:t>
                          </m:r>
                        </m:e>
                        <m:sup>
                          <m:r>
                            <a:rPr lang="en-US" b="0" i="1" smtClean="0">
                              <a:latin typeface="Cambria Math"/>
                            </a:rPr>
                            <m:t>2</m:t>
                          </m:r>
                        </m:sup>
                      </m:sSup>
                      <m:r>
                        <a:rPr lang="en-US" b="0" i="1" smtClean="0">
                          <a:latin typeface="Cambria Math"/>
                        </a:rPr>
                        <m:t>⋅5.8=143.86</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𝐵=1/2 𝑃𝑎</a:t>
                </a:r>
                <a:endParaRPr lang="en-US" b="0" dirty="0" smtClean="0"/>
              </a:p>
              <a:p>
                <a:r>
                  <a:rPr lang="en-US" b="0" i="0" smtClean="0">
                    <a:latin typeface="Cambria Math"/>
                  </a:rPr>
                  <a:t>1/2 𝑐𝑒𝑛𝑡𝑟𝑎𝑙 𝑎𝑛𝑔𝑙𝑒=1/2 (360/6)=30</a:t>
                </a:r>
                <a:endParaRPr lang="en-US" b="0" dirty="0" smtClean="0"/>
              </a:p>
              <a:p>
                <a:r>
                  <a:rPr lang="en-US" b="0" i="0" smtClean="0">
                    <a:latin typeface="Cambria Math"/>
                  </a:rPr>
                  <a:t>tan⁡30=2/𝑎</a:t>
                </a:r>
                <a:endParaRPr lang="en-US" b="0" dirty="0" smtClean="0"/>
              </a:p>
              <a:p>
                <a:r>
                  <a:rPr lang="en-US" b="0" i="0" smtClean="0">
                    <a:latin typeface="Cambria Math"/>
                  </a:rPr>
                  <a:t>𝑎=2/tan⁡30 =3.464</a:t>
                </a:r>
                <a:endParaRPr lang="en-US" b="0" dirty="0" smtClean="0"/>
              </a:p>
              <a:p>
                <a:r>
                  <a:rPr lang="en-US" b="0" i="0" smtClean="0">
                    <a:latin typeface="Cambria Math"/>
                  </a:rPr>
                  <a:t>𝐵=1/2 (4⋅6)(3.464)=41.569</a:t>
                </a:r>
                <a:endParaRPr lang="en-US" b="0" dirty="0" smtClean="0"/>
              </a:p>
              <a:p>
                <a:r>
                  <a:rPr lang="en-US" b="0" i="0" smtClean="0">
                    <a:latin typeface="Cambria Math"/>
                  </a:rPr>
                  <a:t>𝑉=1/3 (41.569)(11)=152.42</a:t>
                </a:r>
                <a:endParaRPr lang="en-US" b="0" dirty="0" smtClean="0"/>
              </a:p>
              <a:p>
                <a:endParaRPr lang="en-US" dirty="0" smtClean="0"/>
              </a:p>
              <a:p>
                <a:r>
                  <a:rPr lang="en-US" b="0" i="0" smtClean="0">
                    <a:latin typeface="Cambria Math"/>
                  </a:rPr>
                  <a:t>tan⁡40=𝑟/5.8</a:t>
                </a:r>
                <a:endParaRPr lang="en-US" b="0" dirty="0" smtClean="0"/>
              </a:p>
              <a:p>
                <a:r>
                  <a:rPr lang="en-US" b="0" i="0" smtClean="0">
                    <a:latin typeface="Cambria Math"/>
                  </a:rPr>
                  <a:t>𝑟=5.8⋅tan⁡40=4.8668</a:t>
                </a:r>
                <a:endParaRPr lang="en-US" b="0" dirty="0" smtClean="0"/>
              </a:p>
              <a:p>
                <a:r>
                  <a:rPr lang="en-US" b="0" i="0" smtClean="0">
                    <a:latin typeface="Cambria Math"/>
                  </a:rPr>
                  <a:t>𝑉=1/3 𝜋〖4.8668〗^2⋅5.8=143.86</a:t>
                </a:r>
                <a:endParaRPr lang="en-US" dirty="0"/>
              </a:p>
            </p:txBody>
          </p:sp>
        </mc:Fallback>
      </mc:AlternateContent>
      <p:sp>
        <p:nvSpPr>
          <p:cNvPr id="4" name="Slide Number Placeholder 3"/>
          <p:cNvSpPr>
            <a:spLocks noGrp="1"/>
          </p:cNvSpPr>
          <p:nvPr>
            <p:ph type="sldNum" sz="quarter" idx="10"/>
          </p:nvPr>
        </p:nvSpPr>
        <p:spPr/>
        <p:txBody>
          <a:bodyPr/>
          <a:lstStyle/>
          <a:p>
            <a:fld id="{530A5DD6-6495-4D40-A1D4-AE2DB3B95246}" type="slidenum">
              <a:rPr lang="en-US" smtClean="0"/>
              <a:t>39</a:t>
            </a:fld>
            <a:endParaRPr lang="en-US"/>
          </a:p>
        </p:txBody>
      </p:sp>
    </p:spTree>
    <p:extLst>
      <p:ext uri="{BB962C8B-B14F-4D97-AF65-F5344CB8AC3E}">
        <p14:creationId xmlns:p14="http://schemas.microsoft.com/office/powerpoint/2010/main" val="40675036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Pyramid: </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r>
                        <a:rPr lang="en-US" b="0" i="1" smtClean="0">
                          <a:latin typeface="Cambria Math" panose="02040503050406030204" pitchFamily="18" charset="0"/>
                        </a:rPr>
                        <m:t>𝐵h</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12</m:t>
                              </m:r>
                            </m:e>
                            <m:sup>
                              <m:r>
                                <a:rPr lang="en-US" b="0" i="1" smtClean="0">
                                  <a:latin typeface="Cambria Math" panose="02040503050406030204" pitchFamily="18" charset="0"/>
                                </a:rPr>
                                <m:t>2</m:t>
                              </m:r>
                            </m:sup>
                          </m:sSup>
                        </m:e>
                      </m:d>
                      <m:d>
                        <m:dPr>
                          <m:ctrlPr>
                            <a:rPr lang="en-US" b="0" i="1" smtClean="0">
                              <a:latin typeface="Cambria Math" panose="02040503050406030204" pitchFamily="18" charset="0"/>
                            </a:rPr>
                          </m:ctrlPr>
                        </m:dPr>
                        <m:e>
                          <m:r>
                            <a:rPr lang="en-US" b="0" i="1" smtClean="0">
                              <a:latin typeface="Cambria Math" panose="02040503050406030204" pitchFamily="18" charset="0"/>
                            </a:rPr>
                            <m:t>8</m:t>
                          </m:r>
                        </m:e>
                      </m:d>
                      <m:r>
                        <a:rPr lang="en-US" b="0" i="1" smtClean="0">
                          <a:latin typeface="Cambria Math" panose="02040503050406030204" pitchFamily="18" charset="0"/>
                        </a:rPr>
                        <m:t>=384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3</m:t>
                          </m:r>
                        </m:sup>
                      </m:sSup>
                    </m:oMath>
                  </m:oMathPara>
                </a14:m>
                <a:endParaRPr lang="en-US" b="0" dirty="0"/>
              </a:p>
              <a:p>
                <a:r>
                  <a:rPr lang="en-US" dirty="0"/>
                  <a:t>Prism:</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r>
                        <a:rPr lang="en-US" b="0" i="1" smtClean="0">
                          <a:latin typeface="Cambria Math" panose="02040503050406030204" pitchFamily="18" charset="0"/>
                        </a:rPr>
                        <m:t>𝐵h</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12</m:t>
                              </m:r>
                            </m:e>
                            <m:sup>
                              <m:r>
                                <a:rPr lang="en-US" b="0" i="1" smtClean="0">
                                  <a:latin typeface="Cambria Math" panose="02040503050406030204" pitchFamily="18" charset="0"/>
                                </a:rPr>
                                <m:t>2</m:t>
                              </m:r>
                            </m:sup>
                          </m:sSup>
                        </m:e>
                      </m:d>
                      <m:d>
                        <m:dPr>
                          <m:ctrlPr>
                            <a:rPr lang="en-US" b="0" i="1" smtClean="0">
                              <a:latin typeface="Cambria Math" panose="02040503050406030204" pitchFamily="18" charset="0"/>
                            </a:rPr>
                          </m:ctrlPr>
                        </m:dPr>
                        <m:e>
                          <m:r>
                            <a:rPr lang="en-US" b="0" i="1" smtClean="0">
                              <a:latin typeface="Cambria Math" panose="02040503050406030204" pitchFamily="18" charset="0"/>
                            </a:rPr>
                            <m:t>9</m:t>
                          </m:r>
                        </m:e>
                      </m:d>
                      <m:r>
                        <a:rPr lang="en-US" b="0" i="1" smtClean="0">
                          <a:latin typeface="Cambria Math" panose="02040503050406030204" pitchFamily="18" charset="0"/>
                        </a:rPr>
                        <m:t>=1296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3</m:t>
                          </m:r>
                        </m:sup>
                      </m:sSup>
                    </m:oMath>
                  </m:oMathPara>
                </a14:m>
                <a:endParaRPr lang="en-US" dirty="0"/>
              </a:p>
              <a:p>
                <a:r>
                  <a:rPr lang="en-US" dirty="0"/>
                  <a:t>Total:</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384 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3</m:t>
                          </m:r>
                        </m:sup>
                      </m:sSup>
                      <m:r>
                        <a:rPr lang="en-US" b="0" i="1" smtClean="0">
                          <a:latin typeface="Cambria Math" panose="02040503050406030204" pitchFamily="18" charset="0"/>
                        </a:rPr>
                        <m:t>+1296 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3</m:t>
                          </m:r>
                        </m:sup>
                      </m:sSup>
                      <m:r>
                        <a:rPr lang="en-US" b="0" i="1" smtClean="0">
                          <a:latin typeface="Cambria Math" panose="02040503050406030204" pitchFamily="18" charset="0"/>
                        </a:rPr>
                        <m:t>=1680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3</m:t>
                          </m:r>
                        </m:sup>
                      </m:sSup>
                    </m:oMath>
                  </m:oMathPara>
                </a14:m>
                <a:endParaRPr lang="en-US" dirty="0"/>
              </a:p>
            </p:txBody>
          </p:sp>
        </mc:Choice>
        <mc:Fallback xmlns="">
          <p:sp>
            <p:nvSpPr>
              <p:cNvPr id="3" name="Notes Placeholder 2"/>
              <p:cNvSpPr>
                <a:spLocks noGrp="1"/>
              </p:cNvSpPr>
              <p:nvPr>
                <p:ph type="body" idx="1"/>
              </p:nvPr>
            </p:nvSpPr>
            <p:spPr/>
            <p:txBody>
              <a:bodyPr/>
              <a:lstStyle/>
              <a:p>
                <a:r>
                  <a:rPr lang="en-US" dirty="0"/>
                  <a:t>Pyramid: </a:t>
                </a:r>
              </a:p>
              <a:p>
                <a:r>
                  <a:rPr lang="en-US" b="0" i="0">
                    <a:latin typeface="Cambria Math" panose="02040503050406030204" pitchFamily="18" charset="0"/>
                  </a:rPr>
                  <a:t>𝑉=1/3 𝐵ℎ</a:t>
                </a:r>
                <a:endParaRPr lang="en-US" b="0" dirty="0"/>
              </a:p>
              <a:p>
                <a:r>
                  <a:rPr lang="en-US" b="0" i="0">
                    <a:latin typeface="Cambria Math" panose="02040503050406030204" pitchFamily="18" charset="0"/>
                  </a:rPr>
                  <a:t>𝑉=1/3 (〖12〗^2 )(8)=384 𝑚^3</a:t>
                </a:r>
                <a:endParaRPr lang="en-US" b="0" dirty="0"/>
              </a:p>
              <a:p>
                <a:r>
                  <a:rPr lang="en-US" dirty="0"/>
                  <a:t>Prism:</a:t>
                </a:r>
              </a:p>
              <a:p>
                <a:r>
                  <a:rPr lang="en-US" b="0" i="0">
                    <a:latin typeface="Cambria Math" panose="02040503050406030204" pitchFamily="18" charset="0"/>
                  </a:rPr>
                  <a:t>𝑉=𝐵ℎ</a:t>
                </a:r>
                <a:endParaRPr lang="en-US" b="0" dirty="0"/>
              </a:p>
              <a:p>
                <a:r>
                  <a:rPr lang="en-US" b="0" i="0">
                    <a:latin typeface="Cambria Math" panose="02040503050406030204" pitchFamily="18" charset="0"/>
                  </a:rPr>
                  <a:t>𝑉=(〖12〗^2 )(9)=1296 𝑚^3</a:t>
                </a:r>
                <a:endParaRPr lang="en-US" dirty="0"/>
              </a:p>
              <a:p>
                <a:r>
                  <a:rPr lang="en-US" dirty="0"/>
                  <a:t>Total:</a:t>
                </a:r>
              </a:p>
              <a:p>
                <a:r>
                  <a:rPr lang="en-US" b="0" i="0">
                    <a:latin typeface="Cambria Math" panose="02040503050406030204" pitchFamily="18" charset="0"/>
                  </a:rPr>
                  <a:t>384 𝑚^3+1296 𝑚^3=1680 𝑚^3</a:t>
                </a:r>
                <a:endParaRPr lang="en-US" dirty="0"/>
              </a:p>
            </p:txBody>
          </p:sp>
        </mc:Fallback>
      </mc:AlternateContent>
      <p:sp>
        <p:nvSpPr>
          <p:cNvPr id="4" name="Slide Number Placeholder 3"/>
          <p:cNvSpPr>
            <a:spLocks noGrp="1"/>
          </p:cNvSpPr>
          <p:nvPr>
            <p:ph type="sldNum" sz="quarter" idx="5"/>
          </p:nvPr>
        </p:nvSpPr>
        <p:spPr/>
        <p:txBody>
          <a:bodyPr/>
          <a:lstStyle/>
          <a:p>
            <a:fld id="{530A5DD6-6495-4D40-A1D4-AE2DB3B95246}" type="slidenum">
              <a:rPr lang="en-US" smtClean="0"/>
              <a:t>40</a:t>
            </a:fld>
            <a:endParaRPr lang="en-US"/>
          </a:p>
        </p:txBody>
      </p:sp>
    </p:spTree>
    <p:extLst>
      <p:ext uri="{BB962C8B-B14F-4D97-AF65-F5344CB8AC3E}">
        <p14:creationId xmlns:p14="http://schemas.microsoft.com/office/powerpoint/2010/main" val="30925110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0A5DD6-6495-4D40-A1D4-AE2DB3B95246}" type="slidenum">
              <a:rPr lang="en-US" smtClean="0"/>
              <a:t>41</a:t>
            </a:fld>
            <a:endParaRPr lang="en-US"/>
          </a:p>
        </p:txBody>
      </p:sp>
    </p:spTree>
    <p:extLst>
      <p:ext uri="{BB962C8B-B14F-4D97-AF65-F5344CB8AC3E}">
        <p14:creationId xmlns:p14="http://schemas.microsoft.com/office/powerpoint/2010/main" val="39446290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42</a:t>
            </a:fld>
            <a:endParaRPr lang="en-US"/>
          </a:p>
        </p:txBody>
      </p:sp>
    </p:spTree>
    <p:extLst>
      <p:ext uri="{BB962C8B-B14F-4D97-AF65-F5344CB8AC3E}">
        <p14:creationId xmlns:p14="http://schemas.microsoft.com/office/powerpoint/2010/main" val="41082349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A5DD6-6495-4D40-A1D4-AE2DB3B95246}" type="slidenum">
              <a:rPr lang="en-US" smtClean="0"/>
              <a:t>43</a:t>
            </a:fld>
            <a:endParaRPr lang="en-US"/>
          </a:p>
        </p:txBody>
      </p:sp>
    </p:spTree>
    <p:extLst>
      <p:ext uri="{BB962C8B-B14F-4D97-AF65-F5344CB8AC3E}">
        <p14:creationId xmlns:p14="http://schemas.microsoft.com/office/powerpoint/2010/main" val="23387328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fld id="{BC03A482-6A8A-4065-B2EC-2FD63B952086}" type="slidenum">
              <a:rPr lang="en-US" smtClean="0">
                <a:latin typeface="Arial" charset="0"/>
              </a:rPr>
              <a:pPr/>
              <a:t>44</a:t>
            </a:fld>
            <a:endParaRPr lang="en-US">
              <a:latin typeface="Arial" charset="0"/>
            </a:endParaRPr>
          </a:p>
        </p:txBody>
      </p:sp>
      <p:sp>
        <p:nvSpPr>
          <p:cNvPr id="59395" name="Rectangle 2"/>
          <p:cNvSpPr>
            <a:spLocks noGrp="1" noRot="1" noChangeAspect="1" noChangeArrowheads="1" noTextEdit="1"/>
          </p:cNvSpPr>
          <p:nvPr>
            <p:ph type="sldImg"/>
          </p:nvPr>
        </p:nvSpPr>
        <p:spPr>
          <a:xfrm>
            <a:off x="330200" y="696913"/>
            <a:ext cx="6197600" cy="3486150"/>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eaLnBrk="1" hangingPunct="1"/>
            <a:r>
              <a:rPr lang="en-US" dirty="0"/>
              <a:t>You can think about cutting a sphere into many small regular square pyramids.</a:t>
            </a:r>
          </a:p>
          <a:p>
            <a:pPr lvl="1" eaLnBrk="1" hangingPunct="1"/>
            <a:r>
              <a:rPr lang="en-US" dirty="0"/>
              <a:t>V = 1/3 </a:t>
            </a:r>
            <a:r>
              <a:rPr lang="en-US" dirty="0" err="1"/>
              <a:t>Bh</a:t>
            </a:r>
            <a:r>
              <a:rPr lang="en-US" dirty="0"/>
              <a:t> </a:t>
            </a:r>
            <a:r>
              <a:rPr lang="en-US" dirty="0">
                <a:sym typeface="Wingdings" pitchFamily="2" charset="2"/>
              </a:rPr>
              <a:t></a:t>
            </a:r>
            <a:r>
              <a:rPr lang="en-US" dirty="0"/>
              <a:t> the area of all the bases is 4πr</a:t>
            </a:r>
            <a:r>
              <a:rPr lang="en-US" baseline="30000" dirty="0"/>
              <a:t>2</a:t>
            </a:r>
            <a:r>
              <a:rPr lang="en-US" dirty="0"/>
              <a:t> and h = r</a:t>
            </a:r>
          </a:p>
          <a:p>
            <a:pPr lvl="1" eaLnBrk="1" hangingPunct="1"/>
            <a:endParaRPr lang="en-US" dirty="0"/>
          </a:p>
          <a:p>
            <a:pPr lvl="1" eaLnBrk="1" hangingPunct="1"/>
            <a:endParaRPr lang="en-US" dirty="0"/>
          </a:p>
          <a:p>
            <a:pPr lvl="1" eaLnBrk="1" hangingPunct="1"/>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lvl="0" eaLnBrk="1" hangingPunct="1"/>
                <a:r>
                  <a:rPr lang="en-US" dirty="0"/>
                  <a:t>Volume of box: </a:t>
                </a:r>
                <a14:m>
                  <m:oMath xmlns:m="http://schemas.openxmlformats.org/officeDocument/2006/math">
                    <m:r>
                      <a:rPr lang="en-US" b="0" i="1" smtClean="0">
                        <a:latin typeface="Cambria Math"/>
                      </a:rPr>
                      <m:t>4.5</m:t>
                    </m:r>
                    <m:d>
                      <m:dPr>
                        <m:ctrlPr>
                          <a:rPr lang="en-US" b="0" i="1" smtClean="0">
                            <a:latin typeface="Cambria Math" panose="02040503050406030204" pitchFamily="18" charset="0"/>
                          </a:rPr>
                        </m:ctrlPr>
                      </m:dPr>
                      <m:e>
                        <m:r>
                          <a:rPr lang="en-US" b="0" i="1" smtClean="0">
                            <a:latin typeface="Cambria Math"/>
                          </a:rPr>
                          <m:t>1.5</m:t>
                        </m:r>
                      </m:e>
                    </m:d>
                    <m:d>
                      <m:dPr>
                        <m:ctrlPr>
                          <a:rPr lang="en-US" b="0" i="1" smtClean="0">
                            <a:latin typeface="Cambria Math" panose="02040503050406030204" pitchFamily="18" charset="0"/>
                          </a:rPr>
                        </m:ctrlPr>
                      </m:dPr>
                      <m:e>
                        <m:r>
                          <a:rPr lang="en-US" b="0" i="1" smtClean="0">
                            <a:latin typeface="Cambria Math"/>
                          </a:rPr>
                          <m:t>1.5</m:t>
                        </m:r>
                      </m:e>
                    </m:d>
                    <m:r>
                      <a:rPr lang="en-US" b="0" i="1" smtClean="0">
                        <a:latin typeface="Cambria Math"/>
                      </a:rPr>
                      <m:t>=10.125</m:t>
                    </m:r>
                  </m:oMath>
                </a14:m>
                <a:endParaRPr lang="en-US" dirty="0"/>
              </a:p>
              <a:p>
                <a:pPr lvl="0" eaLnBrk="1" hangingPunct="1"/>
                <a:r>
                  <a:rPr lang="en-US" dirty="0"/>
                  <a:t>Volume of each ball: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4</m:t>
                        </m:r>
                      </m:num>
                      <m:den>
                        <m:r>
                          <a:rPr lang="en-US" b="0" i="1" smtClean="0">
                            <a:latin typeface="Cambria Math"/>
                          </a:rPr>
                          <m:t>3</m:t>
                        </m:r>
                      </m:den>
                    </m:f>
                    <m:r>
                      <a:rPr lang="en-US" b="0" i="1" smtClean="0">
                        <a:latin typeface="Cambria Math"/>
                      </a:rPr>
                      <m:t>𝜋</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75</m:t>
                        </m:r>
                      </m:e>
                      <m:sup>
                        <m:r>
                          <a:rPr lang="en-US" b="0" i="1" smtClean="0">
                            <a:latin typeface="Cambria Math"/>
                          </a:rPr>
                          <m:t>3</m:t>
                        </m:r>
                      </m:sup>
                    </m:sSup>
                    <m:r>
                      <a:rPr lang="en-US" b="0" i="1" smtClean="0">
                        <a:latin typeface="Cambria Math"/>
                      </a:rPr>
                      <m:t>=1.767</m:t>
                    </m:r>
                  </m:oMath>
                </a14:m>
                <a:endParaRPr lang="en-US" dirty="0"/>
              </a:p>
              <a:p>
                <a:pPr eaLnBrk="1" hangingPunct="1"/>
                <a:r>
                  <a:rPr lang="en-US" dirty="0"/>
                  <a:t>Volume of empty space: </a:t>
                </a:r>
                <a14:m>
                  <m:oMath xmlns:m="http://schemas.openxmlformats.org/officeDocument/2006/math">
                    <m:r>
                      <a:rPr lang="en-US" b="0" i="1" smtClean="0">
                        <a:latin typeface="Cambria Math"/>
                      </a:rPr>
                      <m:t>10.125−3</m:t>
                    </m:r>
                    <m:d>
                      <m:dPr>
                        <m:ctrlPr>
                          <a:rPr lang="en-US" b="0" i="1" smtClean="0">
                            <a:latin typeface="Cambria Math" panose="02040503050406030204" pitchFamily="18" charset="0"/>
                          </a:rPr>
                        </m:ctrlPr>
                      </m:dPr>
                      <m:e>
                        <m:r>
                          <a:rPr lang="en-US" b="0" i="1" smtClean="0">
                            <a:latin typeface="Cambria Math"/>
                          </a:rPr>
                          <m:t>1.767</m:t>
                        </m:r>
                      </m:e>
                    </m:d>
                    <m:r>
                      <a:rPr lang="en-US" b="0" i="1" smtClean="0">
                        <a:latin typeface="Cambria Math"/>
                      </a:rPr>
                      <m:t>=4.824</m:t>
                    </m:r>
                  </m:oMath>
                </a14:m>
                <a:endParaRPr lang="en-US" baseline="30000" dirty="0"/>
              </a:p>
              <a:p>
                <a:endParaRPr lang="en-US" dirty="0"/>
              </a:p>
            </p:txBody>
          </p:sp>
        </mc:Choice>
        <mc:Fallback xmlns="">
          <p:sp>
            <p:nvSpPr>
              <p:cNvPr id="3" name="Notes Placeholder 2"/>
              <p:cNvSpPr>
                <a:spLocks noGrp="1"/>
              </p:cNvSpPr>
              <p:nvPr>
                <p:ph type="body" idx="1"/>
              </p:nvPr>
            </p:nvSpPr>
            <p:spPr/>
            <p:txBody>
              <a:bodyPr/>
              <a:lstStyle/>
              <a:p>
                <a:pPr lvl="0" eaLnBrk="1" hangingPunct="1"/>
                <a:r>
                  <a:rPr lang="en-US" dirty="0" smtClean="0"/>
                  <a:t>Volume of box: </a:t>
                </a:r>
                <a:r>
                  <a:rPr lang="en-US" b="0" i="0" smtClean="0">
                    <a:latin typeface="Cambria Math"/>
                  </a:rPr>
                  <a:t>4.5(1.5)(1.5)=10.125</a:t>
                </a:r>
                <a:endParaRPr lang="en-US" dirty="0" smtClean="0"/>
              </a:p>
              <a:p>
                <a:pPr lvl="0" eaLnBrk="1" hangingPunct="1"/>
                <a:r>
                  <a:rPr lang="en-US" dirty="0" smtClean="0"/>
                  <a:t>Volume of each ball: </a:t>
                </a:r>
                <a:r>
                  <a:rPr lang="en-US" b="0" i="0" smtClean="0">
                    <a:latin typeface="Cambria Math"/>
                  </a:rPr>
                  <a:t>4/3 𝜋.〖75〗^3=1.767</a:t>
                </a:r>
                <a:endParaRPr lang="en-US" dirty="0" smtClean="0"/>
              </a:p>
              <a:p>
                <a:pPr eaLnBrk="1" hangingPunct="1"/>
                <a:r>
                  <a:rPr lang="en-US" dirty="0" smtClean="0"/>
                  <a:t>Volume of empty space: </a:t>
                </a:r>
                <a:r>
                  <a:rPr lang="en-US" b="0" i="0" smtClean="0">
                    <a:latin typeface="Cambria Math"/>
                  </a:rPr>
                  <a:t>10.125−3(1.767)=4.824</a:t>
                </a:r>
                <a:endParaRPr lang="en-US" baseline="30000" dirty="0" smtClean="0"/>
              </a:p>
              <a:p>
                <a:endParaRPr lang="en-US" dirty="0"/>
              </a:p>
            </p:txBody>
          </p:sp>
        </mc:Fallback>
      </mc:AlternateContent>
      <p:sp>
        <p:nvSpPr>
          <p:cNvPr id="4" name="Slide Number Placeholder 3"/>
          <p:cNvSpPr>
            <a:spLocks noGrp="1"/>
          </p:cNvSpPr>
          <p:nvPr>
            <p:ph type="sldNum" sz="quarter" idx="10"/>
          </p:nvPr>
        </p:nvSpPr>
        <p:spPr/>
        <p:txBody>
          <a:bodyPr/>
          <a:lstStyle/>
          <a:p>
            <a:fld id="{530A5DD6-6495-4D40-A1D4-AE2DB3B95246}" type="slidenum">
              <a:rPr lang="en-US" smtClean="0"/>
              <a:t>45</a:t>
            </a:fld>
            <a:endParaRPr lang="en-US"/>
          </a:p>
        </p:txBody>
      </p:sp>
    </p:spTree>
    <p:extLst>
      <p:ext uri="{BB962C8B-B14F-4D97-AF65-F5344CB8AC3E}">
        <p14:creationId xmlns:p14="http://schemas.microsoft.com/office/powerpoint/2010/main" val="22990667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0A5DD6-6495-4D40-A1D4-AE2DB3B95246}" type="slidenum">
              <a:rPr lang="en-US" smtClean="0"/>
              <a:t>46</a:t>
            </a:fld>
            <a:endParaRPr lang="en-US"/>
          </a:p>
        </p:txBody>
      </p:sp>
    </p:spTree>
    <p:extLst>
      <p:ext uri="{BB962C8B-B14F-4D97-AF65-F5344CB8AC3E}">
        <p14:creationId xmlns:p14="http://schemas.microsoft.com/office/powerpoint/2010/main" val="1084501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u="none" strike="noStrike" kern="1200" baseline="0" dirty="0">
                <a:solidFill>
                  <a:schemeClr val="tx1"/>
                </a:solidFill>
                <a:latin typeface="+mn-lt"/>
                <a:ea typeface="+mn-ea"/>
                <a:cs typeface="+mn-cs"/>
              </a:rPr>
              <a:t>cone with a height of 6 units and a radius of 4 units</a:t>
            </a:r>
          </a:p>
          <a:p>
            <a:endParaRPr lang="en-US" sz="1600" b="0" i="0" u="none" strike="noStrike" kern="1200" baseline="0" dirty="0">
              <a:solidFill>
                <a:schemeClr val="tx1"/>
              </a:solidFill>
              <a:latin typeface="+mn-lt"/>
              <a:ea typeface="+mn-ea"/>
              <a:cs typeface="+mn-cs"/>
            </a:endParaRPr>
          </a:p>
          <a:p>
            <a:r>
              <a:rPr lang="en-US" sz="1600" b="0" i="0" u="none" strike="noStrike" kern="1200" baseline="0" dirty="0">
                <a:solidFill>
                  <a:schemeClr val="tx1"/>
                </a:solidFill>
                <a:latin typeface="+mn-lt"/>
                <a:ea typeface="+mn-ea"/>
                <a:cs typeface="+mn-cs"/>
              </a:rPr>
              <a:t>sphere with a radius of 7 units</a:t>
            </a:r>
            <a:endParaRPr lang="en-US" dirty="0"/>
          </a:p>
        </p:txBody>
      </p:sp>
      <p:sp>
        <p:nvSpPr>
          <p:cNvPr id="4" name="Slide Number Placeholder 3"/>
          <p:cNvSpPr>
            <a:spLocks noGrp="1"/>
          </p:cNvSpPr>
          <p:nvPr>
            <p:ph type="sldNum" sz="quarter" idx="5"/>
          </p:nvPr>
        </p:nvSpPr>
        <p:spPr/>
        <p:txBody>
          <a:bodyPr/>
          <a:lstStyle/>
          <a:p>
            <a:fld id="{530A5DD6-6495-4D40-A1D4-AE2DB3B95246}" type="slidenum">
              <a:rPr lang="en-US" smtClean="0"/>
              <a:t>47</a:t>
            </a:fld>
            <a:endParaRPr lang="en-US"/>
          </a:p>
        </p:txBody>
      </p:sp>
    </p:spTree>
    <p:extLst>
      <p:ext uri="{BB962C8B-B14F-4D97-AF65-F5344CB8AC3E}">
        <p14:creationId xmlns:p14="http://schemas.microsoft.com/office/powerpoint/2010/main" val="4282482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Looks like left or right half of the silo.</a:t>
                </a:r>
              </a:p>
              <a:p>
                <a:endParaRPr lang="en-US" dirty="0"/>
              </a:p>
              <a:p>
                <a:r>
                  <a:rPr lang="en-US" dirty="0"/>
                  <a:t>Makes a cone with radius 5 and height of 12</a:t>
                </a:r>
              </a:p>
              <a:p>
                <a:r>
                  <a:rPr lang="en-US" dirty="0"/>
                  <a:t>Slant height: </a:t>
                </a:r>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5</m:t>
                          </m:r>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12</m:t>
                          </m:r>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ℓ</m:t>
                          </m:r>
                        </m:e>
                        <m:sup>
                          <m:r>
                            <a:rPr lang="en-US" b="0" i="1" smtClean="0">
                              <a:latin typeface="Cambria Math" panose="02040503050406030204" pitchFamily="18" charset="0"/>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169=</m:t>
                      </m:r>
                      <m:sSup>
                        <m:sSupPr>
                          <m:ctrlPr>
                            <a:rPr lang="en-US" b="0" i="1" smtClean="0">
                              <a:latin typeface="Cambria Math" panose="02040503050406030204" pitchFamily="18" charset="0"/>
                            </a:rPr>
                          </m:ctrlPr>
                        </m:sSupPr>
                        <m:e>
                          <m:r>
                            <a:rPr lang="en-US" b="0" i="1" smtClean="0">
                              <a:latin typeface="Cambria Math" panose="02040503050406030204" pitchFamily="18" charset="0"/>
                            </a:rPr>
                            <m:t>ℓ</m:t>
                          </m:r>
                        </m:e>
                        <m:sup>
                          <m:r>
                            <a:rPr lang="en-US" b="0" i="1" smtClean="0">
                              <a:latin typeface="Cambria Math" panose="02040503050406030204" pitchFamily="18" charset="0"/>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13=ℓ</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𝑆𝐴</m:t>
                      </m:r>
                      <m:r>
                        <a:rPr lang="en-US" b="0" i="1" smtClean="0">
                          <a:latin typeface="Cambria Math" panose="02040503050406030204" pitchFamily="18" charset="0"/>
                        </a:rPr>
                        <m:t>=</m:t>
                      </m:r>
                      <m:r>
                        <a:rPr lang="en-US" b="0" i="1" smtClean="0">
                          <a:latin typeface="Cambria Math" panose="02040503050406030204" pitchFamily="18" charset="0"/>
                        </a:rPr>
                        <m:t>𝜋</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rPr>
                        <m:t>𝜋</m:t>
                      </m:r>
                      <m:r>
                        <a:rPr lang="en-US" b="0" i="1" smtClean="0">
                          <a:latin typeface="Cambria Math" panose="02040503050406030204" pitchFamily="18" charset="0"/>
                        </a:rPr>
                        <m:t>𝑟</m:t>
                      </m:r>
                      <m:r>
                        <a:rPr lang="en-US" b="0" i="1" smtClean="0">
                          <a:latin typeface="Cambria Math" panose="02040503050406030204" pitchFamily="18" charset="0"/>
                        </a:rPr>
                        <m:t>ℓ</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𝑆𝐴</m:t>
                      </m:r>
                      <m:r>
                        <a:rPr lang="en-US" b="0" i="1" smtClean="0">
                          <a:latin typeface="Cambria Math" panose="02040503050406030204" pitchFamily="18" charset="0"/>
                        </a:rPr>
                        <m:t>=</m:t>
                      </m:r>
                      <m:r>
                        <a:rPr lang="en-US" b="0" i="1" smtClean="0">
                          <a:latin typeface="Cambria Math" panose="02040503050406030204" pitchFamily="18" charset="0"/>
                        </a:rPr>
                        <m:t>𝜋</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5</m:t>
                              </m:r>
                            </m:e>
                          </m:d>
                        </m:e>
                        <m:sup>
                          <m:r>
                            <a:rPr lang="en-US" b="0" i="1" smtClean="0">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rPr>
                        <m:t>𝜋</m:t>
                      </m:r>
                      <m:d>
                        <m:dPr>
                          <m:ctrlPr>
                            <a:rPr lang="en-US" b="0" i="1" smtClean="0">
                              <a:latin typeface="Cambria Math" panose="02040503050406030204" pitchFamily="18" charset="0"/>
                            </a:rPr>
                          </m:ctrlPr>
                        </m:dPr>
                        <m:e>
                          <m:r>
                            <a:rPr lang="en-US" b="0" i="1" smtClean="0">
                              <a:latin typeface="Cambria Math" panose="02040503050406030204" pitchFamily="18" charset="0"/>
                            </a:rPr>
                            <m:t>5</m:t>
                          </m:r>
                        </m:e>
                      </m:d>
                      <m:d>
                        <m:dPr>
                          <m:ctrlPr>
                            <a:rPr lang="en-US" b="0" i="1" smtClean="0">
                              <a:latin typeface="Cambria Math" panose="02040503050406030204" pitchFamily="18" charset="0"/>
                            </a:rPr>
                          </m:ctrlPr>
                        </m:dPr>
                        <m:e>
                          <m:r>
                            <a:rPr lang="en-US" b="0" i="1" smtClean="0">
                              <a:latin typeface="Cambria Math" panose="02040503050406030204" pitchFamily="18" charset="0"/>
                            </a:rPr>
                            <m:t>13</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𝑆𝐴</m:t>
                      </m:r>
                      <m:r>
                        <a:rPr lang="en-US" b="0" i="1" smtClean="0">
                          <a:latin typeface="Cambria Math" panose="02040503050406030204" pitchFamily="18" charset="0"/>
                        </a:rPr>
                        <m:t>=90</m:t>
                      </m:r>
                      <m:r>
                        <a:rPr lang="en-US" b="0" i="1" smtClean="0">
                          <a:latin typeface="Cambria Math" panose="02040503050406030204" pitchFamily="18" charset="0"/>
                        </a:rPr>
                        <m:t>𝜋</m:t>
                      </m:r>
                      <m:r>
                        <a:rPr lang="en-US" b="0" i="1" smtClean="0">
                          <a:latin typeface="Cambria Math" panose="02040503050406030204" pitchFamily="18" charset="0"/>
                        </a:rPr>
                        <m:t>≈282.74</m:t>
                      </m:r>
                    </m:oMath>
                  </m:oMathPara>
                </a14:m>
                <a:endParaRPr lang="en-US" dirty="0"/>
              </a:p>
            </p:txBody>
          </p:sp>
        </mc:Choice>
        <mc:Fallback xmlns="">
          <p:sp>
            <p:nvSpPr>
              <p:cNvPr id="3" name="Notes Placeholder 2"/>
              <p:cNvSpPr>
                <a:spLocks noGrp="1"/>
              </p:cNvSpPr>
              <p:nvPr>
                <p:ph type="body" idx="1"/>
              </p:nvPr>
            </p:nvSpPr>
            <p:spPr/>
            <p:txBody>
              <a:bodyPr/>
              <a:lstStyle/>
              <a:p>
                <a:r>
                  <a:rPr lang="en-US" dirty="0"/>
                  <a:t>Looks like left or right half of the silo.</a:t>
                </a:r>
              </a:p>
              <a:p>
                <a:endParaRPr lang="en-US" dirty="0"/>
              </a:p>
              <a:p>
                <a:r>
                  <a:rPr lang="en-US" dirty="0"/>
                  <a:t>Makes a cone with radius 5 and height of 12</a:t>
                </a:r>
              </a:p>
              <a:p>
                <a:r>
                  <a:rPr lang="en-US" dirty="0"/>
                  <a:t>Slant height: </a:t>
                </a:r>
              </a:p>
              <a:p>
                <a:r>
                  <a:rPr lang="en-US" b="0" i="0">
                    <a:latin typeface="Cambria Math" panose="02040503050406030204" pitchFamily="18" charset="0"/>
                  </a:rPr>
                  <a:t>5^2+〖12〗^2=ℓ^2</a:t>
                </a:r>
                <a:endParaRPr lang="en-US" b="0" dirty="0"/>
              </a:p>
              <a:p>
                <a:r>
                  <a:rPr lang="en-US" b="0" i="0">
                    <a:latin typeface="Cambria Math" panose="02040503050406030204" pitchFamily="18" charset="0"/>
                  </a:rPr>
                  <a:t>169=ℓ^2</a:t>
                </a:r>
                <a:endParaRPr lang="en-US" b="0" dirty="0"/>
              </a:p>
              <a:p>
                <a:r>
                  <a:rPr lang="en-US" b="0" i="0">
                    <a:latin typeface="Cambria Math" panose="02040503050406030204" pitchFamily="18" charset="0"/>
                  </a:rPr>
                  <a:t>13=ℓ</a:t>
                </a:r>
                <a:endParaRPr lang="en-US" b="0" dirty="0"/>
              </a:p>
              <a:p>
                <a:r>
                  <a:rPr lang="en-US" b="0" i="0">
                    <a:latin typeface="Cambria Math" panose="02040503050406030204" pitchFamily="18" charset="0"/>
                  </a:rPr>
                  <a:t>𝑆𝐴=𝜋𝑟^2+𝜋𝑟ℓ</a:t>
                </a:r>
                <a:endParaRPr lang="en-US" b="0" dirty="0"/>
              </a:p>
              <a:p>
                <a:r>
                  <a:rPr lang="en-US" b="0" i="0">
                    <a:latin typeface="Cambria Math" panose="02040503050406030204" pitchFamily="18" charset="0"/>
                  </a:rPr>
                  <a:t>𝑆𝐴=𝜋(5)^2+𝜋(5)(13)</a:t>
                </a:r>
                <a:endParaRPr lang="en-US" b="0" dirty="0"/>
              </a:p>
              <a:p>
                <a:r>
                  <a:rPr lang="en-US" b="0" i="0">
                    <a:latin typeface="Cambria Math" panose="02040503050406030204" pitchFamily="18" charset="0"/>
                  </a:rPr>
                  <a:t>𝑆𝐴=90𝜋≈282.74</a:t>
                </a:r>
                <a:endParaRPr lang="en-US" dirty="0"/>
              </a:p>
            </p:txBody>
          </p:sp>
        </mc:Fallback>
      </mc:AlternateContent>
      <p:sp>
        <p:nvSpPr>
          <p:cNvPr id="4" name="Slide Number Placeholder 3"/>
          <p:cNvSpPr>
            <a:spLocks noGrp="1"/>
          </p:cNvSpPr>
          <p:nvPr>
            <p:ph type="sldNum" sz="quarter" idx="5"/>
          </p:nvPr>
        </p:nvSpPr>
        <p:spPr/>
        <p:txBody>
          <a:bodyPr/>
          <a:lstStyle/>
          <a:p>
            <a:fld id="{530A5DD6-6495-4D40-A1D4-AE2DB3B95246}" type="slidenum">
              <a:rPr lang="en-US" smtClean="0"/>
              <a:t>48</a:t>
            </a:fld>
            <a:endParaRPr lang="en-US"/>
          </a:p>
        </p:txBody>
      </p:sp>
    </p:spTree>
    <p:extLst>
      <p:ext uri="{BB962C8B-B14F-4D97-AF65-F5344CB8AC3E}">
        <p14:creationId xmlns:p14="http://schemas.microsoft.com/office/powerpoint/2010/main" val="23314769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600" b="0" i="0" u="none" strike="noStrike" kern="1200" baseline="0" dirty="0">
                    <a:solidFill>
                      <a:schemeClr val="tx1"/>
                    </a:solidFill>
                    <a:latin typeface="+mn-lt"/>
                    <a:ea typeface="+mn-ea"/>
                    <a:cs typeface="+mn-cs"/>
                  </a:rPr>
                  <a:t>right cone with a radius of 2 units and a height of 2 units;</a:t>
                </a:r>
              </a:p>
              <a:p>
                <a:r>
                  <a:rPr lang="en-US" sz="1600" b="0" i="0" u="none" strike="noStrike" kern="1200" baseline="0" dirty="0">
                    <a:solidFill>
                      <a:schemeClr val="tx1"/>
                    </a:solidFill>
                    <a:latin typeface="+mn-lt"/>
                    <a:ea typeface="+mn-ea"/>
                    <a:cs typeface="+mn-cs"/>
                  </a:rPr>
                  <a:t>Volume:</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r>
                        <a:rPr lang="en-US" b="0" i="1" smtClean="0">
                          <a:latin typeface="Cambria Math" panose="02040503050406030204" pitchFamily="18" charset="0"/>
                        </a:rPr>
                        <m:t>𝜋</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a:rPr lang="en-US" b="0" i="1" smtClean="0">
                          <a:latin typeface="Cambria Math" panose="02040503050406030204" pitchFamily="18" charset="0"/>
                        </a:rPr>
                        <m:t>h</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𝑉</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r>
                        <a:rPr lang="en-US" b="0" i="1" smtClean="0">
                          <a:latin typeface="Cambria Math" panose="02040503050406030204" pitchFamily="18" charset="0"/>
                        </a:rPr>
                        <m:t>𝜋</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2</m:t>
                              </m:r>
                            </m:e>
                          </m:d>
                        </m:e>
                        <m:sup>
                          <m:r>
                            <a:rPr lang="en-US" b="0" i="1" smtClean="0">
                              <a:latin typeface="Cambria Math" panose="02040503050406030204" pitchFamily="18" charset="0"/>
                            </a:rPr>
                            <m:t>2</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2</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8</m:t>
                          </m:r>
                        </m:num>
                        <m:den>
                          <m:r>
                            <a:rPr lang="en-US" b="0" i="1" smtClean="0">
                              <a:latin typeface="Cambria Math" panose="02040503050406030204" pitchFamily="18" charset="0"/>
                            </a:rPr>
                            <m:t>3</m:t>
                          </m:r>
                        </m:den>
                      </m:f>
                      <m:r>
                        <a:rPr lang="en-US" b="0" i="1" smtClean="0">
                          <a:latin typeface="Cambria Math" panose="02040503050406030204" pitchFamily="18" charset="0"/>
                        </a:rPr>
                        <m:t>𝜋</m:t>
                      </m:r>
                      <m:r>
                        <a:rPr lang="en-US" b="0" i="1" smtClean="0">
                          <a:latin typeface="Cambria Math" panose="02040503050406030204" pitchFamily="18" charset="0"/>
                        </a:rPr>
                        <m:t>≈8.38</m:t>
                      </m:r>
                    </m:oMath>
                  </m:oMathPara>
                </a14:m>
                <a:endParaRPr lang="en-US" dirty="0"/>
              </a:p>
            </p:txBody>
          </p:sp>
        </mc:Choice>
        <mc:Fallback xmlns="">
          <p:sp>
            <p:nvSpPr>
              <p:cNvPr id="3" name="Notes Placeholder 2"/>
              <p:cNvSpPr>
                <a:spLocks noGrp="1"/>
              </p:cNvSpPr>
              <p:nvPr>
                <p:ph type="body" idx="1"/>
              </p:nvPr>
            </p:nvSpPr>
            <p:spPr/>
            <p:txBody>
              <a:bodyPr/>
              <a:lstStyle/>
              <a:p>
                <a:r>
                  <a:rPr lang="en-US" sz="1600" b="0" i="0" u="none" strike="noStrike" kern="1200" baseline="0" dirty="0">
                    <a:solidFill>
                      <a:schemeClr val="tx1"/>
                    </a:solidFill>
                    <a:latin typeface="+mn-lt"/>
                    <a:ea typeface="+mn-ea"/>
                    <a:cs typeface="+mn-cs"/>
                  </a:rPr>
                  <a:t>right cone with a radius of 2 units and a height of 2 units;</a:t>
                </a:r>
              </a:p>
              <a:p>
                <a:r>
                  <a:rPr lang="en-US" sz="1600" b="0" i="0" u="none" strike="noStrike" kern="1200" baseline="0" dirty="0">
                    <a:solidFill>
                      <a:schemeClr val="tx1"/>
                    </a:solidFill>
                    <a:latin typeface="+mn-lt"/>
                    <a:ea typeface="+mn-ea"/>
                    <a:cs typeface="+mn-cs"/>
                  </a:rPr>
                  <a:t>Volume:</a:t>
                </a:r>
              </a:p>
              <a:p>
                <a:r>
                  <a:rPr lang="en-US" b="0" i="0">
                    <a:latin typeface="Cambria Math" panose="02040503050406030204" pitchFamily="18" charset="0"/>
                  </a:rPr>
                  <a:t>𝑉=1/3 𝜋𝑟^2 ℎ</a:t>
                </a:r>
                <a:endParaRPr lang="en-US" b="0" dirty="0"/>
              </a:p>
              <a:p>
                <a:r>
                  <a:rPr lang="en-US" b="0" i="0">
                    <a:latin typeface="Cambria Math" panose="02040503050406030204" pitchFamily="18" charset="0"/>
                  </a:rPr>
                  <a:t>𝑉=1/3 𝜋(2)^2 (2)=8/3 𝜋≈8.38</a:t>
                </a:r>
                <a:endParaRPr lang="en-US" dirty="0"/>
              </a:p>
            </p:txBody>
          </p:sp>
        </mc:Fallback>
      </mc:AlternateContent>
      <p:sp>
        <p:nvSpPr>
          <p:cNvPr id="4" name="Slide Number Placeholder 3"/>
          <p:cNvSpPr>
            <a:spLocks noGrp="1"/>
          </p:cNvSpPr>
          <p:nvPr>
            <p:ph type="sldNum" sz="quarter" idx="5"/>
          </p:nvPr>
        </p:nvSpPr>
        <p:spPr/>
        <p:txBody>
          <a:bodyPr/>
          <a:lstStyle/>
          <a:p>
            <a:fld id="{530A5DD6-6495-4D40-A1D4-AE2DB3B95246}" type="slidenum">
              <a:rPr lang="en-US" smtClean="0"/>
              <a:t>49</a:t>
            </a:fld>
            <a:endParaRPr lang="en-US"/>
          </a:p>
        </p:txBody>
      </p:sp>
    </p:spTree>
    <p:extLst>
      <p:ext uri="{BB962C8B-B14F-4D97-AF65-F5344CB8AC3E}">
        <p14:creationId xmlns:p14="http://schemas.microsoft.com/office/powerpoint/2010/main" val="39399191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457200"/>
            <a:ext cx="6019800" cy="3200400"/>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a:defRPr b="1" cap="all" spc="0">
                <a:ln/>
                <a:solidFill>
                  <a:schemeClr val="tx2"/>
                </a:solidFill>
                <a:effectLst>
                  <a:outerShdw blurRad="19685" dist="12700" dir="5400000" algn="tl" rotWithShape="0">
                    <a:schemeClr val="accent1">
                      <a:satMod val="130000"/>
                      <a:alpha val="60000"/>
                    </a:schemeClr>
                  </a:outerShdw>
                </a:effectLst>
              </a:defRPr>
            </a:lvl1pPr>
          </a:lstStyle>
          <a:p>
            <a:r>
              <a:rPr lang="en-US" dirty="0"/>
              <a:t>Click to edit Master title style</a:t>
            </a:r>
          </a:p>
        </p:txBody>
      </p:sp>
      <p:sp>
        <p:nvSpPr>
          <p:cNvPr id="3" name="Subtitle 2"/>
          <p:cNvSpPr>
            <a:spLocks noGrp="1"/>
          </p:cNvSpPr>
          <p:nvPr>
            <p:ph type="subTitle" idx="1"/>
          </p:nvPr>
        </p:nvSpPr>
        <p:spPr>
          <a:xfrm>
            <a:off x="304800" y="3962400"/>
            <a:ext cx="6019800" cy="2286000"/>
          </a:xfrm>
        </p:spPr>
        <p:txBody>
          <a:bodyPr/>
          <a:lstStyle>
            <a:lvl1pPr marL="0" indent="0" algn="ctr">
              <a:buNone/>
              <a:defRPr>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A3844129-DCD1-424F-9273-28C7B2C4F2F5}" type="datetimeFigureOut">
              <a:rPr lang="en-US" smtClean="0"/>
              <a:t>5/7/2025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D4817-B8FD-497D-AA32-3FF6D0702178}" type="slidenum">
              <a:rPr lang="en-US" smtClean="0"/>
              <a:t>‹#›</a:t>
            </a:fld>
            <a:endParaRPr lang="en-US"/>
          </a:p>
        </p:txBody>
      </p:sp>
    </p:spTree>
    <p:extLst>
      <p:ext uri="{BB962C8B-B14F-4D97-AF65-F5344CB8AC3E}">
        <p14:creationId xmlns:p14="http://schemas.microsoft.com/office/powerpoint/2010/main" val="312558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3844129-DCD1-424F-9273-28C7B2C4F2F5}" type="datetimeFigureOut">
              <a:rPr lang="en-US" smtClean="0"/>
              <a:t>5/7/2025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D4817-B8FD-497D-AA32-3FF6D0702178}" type="slidenum">
              <a:rPr lang="en-US" smtClean="0"/>
              <a:t>‹#›</a:t>
            </a:fld>
            <a:endParaRPr lang="en-US"/>
          </a:p>
        </p:txBody>
      </p:sp>
      <p:sp>
        <p:nvSpPr>
          <p:cNvPr id="9" name="Title Placeholder 1">
            <a:extLst>
              <a:ext uri="{FF2B5EF4-FFF2-40B4-BE49-F238E27FC236}">
                <a16:creationId xmlns:a16="http://schemas.microsoft.com/office/drawing/2014/main" id="{0AEFA640-8A98-4BF1-BD6E-BEC9CB814E22}"/>
              </a:ext>
            </a:extLst>
          </p:cNvPr>
          <p:cNvSpPr>
            <a:spLocks noGrp="1"/>
          </p:cNvSpPr>
          <p:nvPr>
            <p:ph type="title"/>
          </p:nvPr>
        </p:nvSpPr>
        <p:spPr>
          <a:xfrm>
            <a:off x="0" y="0"/>
            <a:ext cx="12192000" cy="944563"/>
          </a:xfrm>
          <a:prstGeom prst="rect">
            <a:avLst/>
          </a:prstGeom>
        </p:spPr>
        <p:txBody>
          <a:bodyPr vert="horz" lIns="91440" tIns="45720" rIns="91440" bIns="45720" rtlCol="0" anchor="ct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dirty="0"/>
              <a:t>Click to edit Master title style</a:t>
            </a:r>
          </a:p>
        </p:txBody>
      </p:sp>
    </p:spTree>
    <p:extLst>
      <p:ext uri="{BB962C8B-B14F-4D97-AF65-F5344CB8AC3E}">
        <p14:creationId xmlns:p14="http://schemas.microsoft.com/office/powerpoint/2010/main" val="211146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6700" y="5029200"/>
            <a:ext cx="11658600" cy="1362075"/>
          </a:xfrm>
        </p:spPr>
        <p:txBody>
          <a:bodyPr anchor="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algn="l">
              <a:defRPr sz="5333" b="1" cap="all" spc="0">
                <a:ln/>
                <a:solidFill>
                  <a:schemeClr val="tx2"/>
                </a:solidFill>
                <a:effectLst>
                  <a:outerShdw blurRad="19685" dist="12700" dir="5400000" algn="tl" rotWithShape="0">
                    <a:schemeClr val="accent1">
                      <a:satMod val="130000"/>
                      <a:alpha val="60000"/>
                    </a:schemeClr>
                  </a:outerShdw>
                </a:effectLst>
              </a:defRPr>
            </a:lvl1pPr>
          </a:lstStyle>
          <a:p>
            <a:r>
              <a:rPr lang="en-US" dirty="0"/>
              <a:t>Click to edit Master title style</a:t>
            </a:r>
          </a:p>
        </p:txBody>
      </p:sp>
      <p:sp>
        <p:nvSpPr>
          <p:cNvPr id="3" name="Text Placeholder 2"/>
          <p:cNvSpPr>
            <a:spLocks noGrp="1"/>
          </p:cNvSpPr>
          <p:nvPr>
            <p:ph type="body" idx="1"/>
          </p:nvPr>
        </p:nvSpPr>
        <p:spPr>
          <a:xfrm>
            <a:off x="266700" y="394849"/>
            <a:ext cx="5829300" cy="4405751"/>
          </a:xfrm>
        </p:spPr>
        <p:txBody>
          <a:bodyPr anchor="b"/>
          <a:lstStyle>
            <a:lvl1pPr marL="0" indent="0">
              <a:buNone/>
              <a:defRPr sz="2667">
                <a:solidFill>
                  <a:schemeClr val="bg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A3844129-DCD1-424F-9273-28C7B2C4F2F5}" type="datetimeFigureOut">
              <a:rPr lang="en-US" smtClean="0"/>
              <a:t>5/7/2025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D4817-B8FD-497D-AA32-3FF6D0702178}" type="slidenum">
              <a:rPr lang="en-US" smtClean="0"/>
              <a:t>‹#›</a:t>
            </a:fld>
            <a:endParaRPr lang="en-US"/>
          </a:p>
        </p:txBody>
      </p:sp>
    </p:spTree>
    <p:extLst>
      <p:ext uri="{BB962C8B-B14F-4D97-AF65-F5344CB8AC3E}">
        <p14:creationId xmlns:p14="http://schemas.microsoft.com/office/powerpoint/2010/main" val="357332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961404"/>
            <a:ext cx="5994400" cy="5514630"/>
          </a:xfrm>
        </p:spPr>
        <p:txBody>
          <a:bodyPr>
            <a:normAutofit/>
          </a:bodyPr>
          <a:lstStyle>
            <a:lvl1pPr>
              <a:defRPr sz="3467">
                <a:solidFill>
                  <a:schemeClr val="tx1"/>
                </a:solidFill>
              </a:defRPr>
            </a:lvl1pPr>
            <a:lvl2pPr>
              <a:defRPr sz="3467">
                <a:solidFill>
                  <a:schemeClr val="tx1"/>
                </a:solidFill>
              </a:defRPr>
            </a:lvl2pPr>
            <a:lvl3pPr>
              <a:defRPr sz="3467">
                <a:solidFill>
                  <a:schemeClr val="tx1"/>
                </a:solidFill>
              </a:defRPr>
            </a:lvl3pPr>
            <a:lvl4pPr>
              <a:defRPr sz="3467">
                <a:solidFill>
                  <a:schemeClr val="tx1"/>
                </a:solidFill>
              </a:defRPr>
            </a:lvl4pPr>
            <a:lvl5pPr>
              <a:defRPr sz="3467">
                <a:solidFill>
                  <a:schemeClr val="tx1"/>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961404"/>
            <a:ext cx="5994400" cy="5514630"/>
          </a:xfrm>
        </p:spPr>
        <p:txBody>
          <a:bodyPr>
            <a:normAutofit/>
          </a:bodyPr>
          <a:lstStyle>
            <a:lvl1pPr>
              <a:defRPr sz="3467">
                <a:solidFill>
                  <a:schemeClr val="tx1"/>
                </a:solidFill>
              </a:defRPr>
            </a:lvl1pPr>
            <a:lvl2pPr>
              <a:defRPr sz="3467">
                <a:solidFill>
                  <a:schemeClr val="tx1"/>
                </a:solidFill>
              </a:defRPr>
            </a:lvl2pPr>
            <a:lvl3pPr>
              <a:defRPr sz="3467">
                <a:solidFill>
                  <a:schemeClr val="tx1"/>
                </a:solidFill>
              </a:defRPr>
            </a:lvl3pPr>
            <a:lvl4pPr>
              <a:defRPr sz="3467">
                <a:solidFill>
                  <a:schemeClr val="tx1"/>
                </a:solidFill>
              </a:defRPr>
            </a:lvl4pPr>
            <a:lvl5pPr>
              <a:defRPr sz="3467">
                <a:solidFill>
                  <a:schemeClr val="tx1"/>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A3844129-DCD1-424F-9273-28C7B2C4F2F5}" type="datetimeFigureOut">
              <a:rPr lang="en-US" smtClean="0"/>
              <a:t>5/7/2025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AD4817-B8FD-497D-AA32-3FF6D0702178}" type="slidenum">
              <a:rPr lang="en-US" smtClean="0"/>
              <a:t>‹#›</a:t>
            </a:fld>
            <a:endParaRPr lang="en-US"/>
          </a:p>
        </p:txBody>
      </p:sp>
      <p:sp>
        <p:nvSpPr>
          <p:cNvPr id="10" name="Title Placeholder 1">
            <a:extLst>
              <a:ext uri="{FF2B5EF4-FFF2-40B4-BE49-F238E27FC236}">
                <a16:creationId xmlns:a16="http://schemas.microsoft.com/office/drawing/2014/main" id="{C219CF8D-3922-4DED-BE72-A5F12201391A}"/>
              </a:ext>
            </a:extLst>
          </p:cNvPr>
          <p:cNvSpPr>
            <a:spLocks noGrp="1"/>
          </p:cNvSpPr>
          <p:nvPr>
            <p:ph type="title"/>
          </p:nvPr>
        </p:nvSpPr>
        <p:spPr>
          <a:xfrm>
            <a:off x="0" y="0"/>
            <a:ext cx="12192000" cy="944563"/>
          </a:xfrm>
          <a:prstGeom prst="rect">
            <a:avLst/>
          </a:prstGeom>
        </p:spPr>
        <p:txBody>
          <a:bodyPr vert="horz" lIns="91440" tIns="45720" rIns="91440" bIns="45720" rtlCol="0" anchor="ct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dirty="0"/>
              <a:t>Click to edit Master title style</a:t>
            </a:r>
          </a:p>
        </p:txBody>
      </p:sp>
    </p:spTree>
    <p:extLst>
      <p:ext uri="{BB962C8B-B14F-4D97-AF65-F5344CB8AC3E}">
        <p14:creationId xmlns:p14="http://schemas.microsoft.com/office/powerpoint/2010/main" val="64481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990600"/>
            <a:ext cx="5996517" cy="639763"/>
          </a:xfrm>
        </p:spPr>
        <p:txBody>
          <a:bodyPr anchor="b"/>
          <a:lstStyle>
            <a:lvl1pPr marL="0" indent="0">
              <a:buNone/>
              <a:defRPr sz="3200" b="1">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0" y="1630363"/>
            <a:ext cx="5996517" cy="4845670"/>
          </a:xfrm>
        </p:spPr>
        <p:txBody>
          <a:bodyPr>
            <a:normAutofit/>
          </a:bodyPr>
          <a:lstStyle>
            <a:lvl1pPr>
              <a:defRPr sz="3467">
                <a:solidFill>
                  <a:schemeClr val="tx1"/>
                </a:solidFill>
              </a:defRPr>
            </a:lvl1pPr>
            <a:lvl2pPr>
              <a:defRPr sz="3467">
                <a:solidFill>
                  <a:schemeClr val="tx1"/>
                </a:solidFill>
              </a:defRPr>
            </a:lvl2pPr>
            <a:lvl3pPr>
              <a:defRPr sz="3467">
                <a:solidFill>
                  <a:schemeClr val="tx1"/>
                </a:solidFill>
              </a:defRPr>
            </a:lvl3pPr>
            <a:lvl4pPr>
              <a:defRPr sz="3467">
                <a:solidFill>
                  <a:schemeClr val="tx1"/>
                </a:solidFill>
              </a:defRPr>
            </a:lvl4pPr>
            <a:lvl5pPr>
              <a:defRPr sz="3467">
                <a:solidFill>
                  <a:schemeClr val="tx1"/>
                </a:solidFill>
              </a:defRPr>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9" y="990600"/>
            <a:ext cx="5996517" cy="639763"/>
          </a:xfrm>
        </p:spPr>
        <p:txBody>
          <a:bodyPr anchor="b"/>
          <a:lstStyle>
            <a:lvl1pPr marL="0" indent="0">
              <a:buNone/>
              <a:defRPr sz="3200" b="1">
                <a:solidFill>
                  <a:schemeClr val="tx2"/>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6" name="Content Placeholder 5"/>
          <p:cNvSpPr>
            <a:spLocks noGrp="1"/>
          </p:cNvSpPr>
          <p:nvPr>
            <p:ph sz="quarter" idx="4"/>
          </p:nvPr>
        </p:nvSpPr>
        <p:spPr>
          <a:xfrm>
            <a:off x="6193369" y="1630362"/>
            <a:ext cx="5996517" cy="4845671"/>
          </a:xfrm>
        </p:spPr>
        <p:txBody>
          <a:bodyPr>
            <a:normAutofit/>
          </a:bodyPr>
          <a:lstStyle>
            <a:lvl1pPr>
              <a:defRPr sz="3467">
                <a:solidFill>
                  <a:schemeClr val="tx1"/>
                </a:solidFill>
              </a:defRPr>
            </a:lvl1pPr>
            <a:lvl2pPr>
              <a:defRPr sz="3467">
                <a:solidFill>
                  <a:schemeClr val="tx1"/>
                </a:solidFill>
              </a:defRPr>
            </a:lvl2pPr>
            <a:lvl3pPr>
              <a:defRPr sz="3467">
                <a:solidFill>
                  <a:schemeClr val="tx1"/>
                </a:solidFill>
              </a:defRPr>
            </a:lvl3pPr>
            <a:lvl4pPr>
              <a:defRPr sz="3467">
                <a:solidFill>
                  <a:schemeClr val="tx1"/>
                </a:solidFill>
              </a:defRPr>
            </a:lvl4pPr>
            <a:lvl5pPr>
              <a:defRPr sz="3467">
                <a:solidFill>
                  <a:schemeClr val="tx1"/>
                </a:solidFill>
              </a:defRPr>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A3844129-DCD1-424F-9273-28C7B2C4F2F5}" type="datetimeFigureOut">
              <a:rPr lang="en-US" smtClean="0"/>
              <a:t>5/7/2025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AD4817-B8FD-497D-AA32-3FF6D0702178}" type="slidenum">
              <a:rPr lang="en-US" smtClean="0"/>
              <a:t>‹#›</a:t>
            </a:fld>
            <a:endParaRPr lang="en-US"/>
          </a:p>
        </p:txBody>
      </p:sp>
      <p:sp>
        <p:nvSpPr>
          <p:cNvPr id="12" name="Title Placeholder 1">
            <a:extLst>
              <a:ext uri="{FF2B5EF4-FFF2-40B4-BE49-F238E27FC236}">
                <a16:creationId xmlns:a16="http://schemas.microsoft.com/office/drawing/2014/main" id="{BDAE097D-A64C-4A07-AE5D-179D7739E187}"/>
              </a:ext>
            </a:extLst>
          </p:cNvPr>
          <p:cNvSpPr>
            <a:spLocks noGrp="1"/>
          </p:cNvSpPr>
          <p:nvPr>
            <p:ph type="title"/>
          </p:nvPr>
        </p:nvSpPr>
        <p:spPr>
          <a:xfrm>
            <a:off x="0" y="0"/>
            <a:ext cx="12192000" cy="944563"/>
          </a:xfrm>
          <a:prstGeom prst="rect">
            <a:avLst/>
          </a:prstGeom>
        </p:spPr>
        <p:txBody>
          <a:bodyPr vert="horz" lIns="91440" tIns="45720" rIns="91440" bIns="45720" rtlCol="0" anchor="ct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dirty="0"/>
              <a:t>Click to edit Master title style</a:t>
            </a:r>
          </a:p>
        </p:txBody>
      </p:sp>
    </p:spTree>
    <p:extLst>
      <p:ext uri="{BB962C8B-B14F-4D97-AF65-F5344CB8AC3E}">
        <p14:creationId xmlns:p14="http://schemas.microsoft.com/office/powerpoint/2010/main" val="1431434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3844129-DCD1-424F-9273-28C7B2C4F2F5}" type="datetimeFigureOut">
              <a:rPr lang="en-US" smtClean="0"/>
              <a:t>5/7/2025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AD4817-B8FD-497D-AA32-3FF6D0702178}" type="slidenum">
              <a:rPr lang="en-US" smtClean="0"/>
              <a:t>‹#›</a:t>
            </a:fld>
            <a:endParaRPr lang="en-US"/>
          </a:p>
        </p:txBody>
      </p:sp>
      <p:sp>
        <p:nvSpPr>
          <p:cNvPr id="9" name="Title Placeholder 1">
            <a:extLst>
              <a:ext uri="{FF2B5EF4-FFF2-40B4-BE49-F238E27FC236}">
                <a16:creationId xmlns:a16="http://schemas.microsoft.com/office/drawing/2014/main" id="{DC08CA65-194A-47D2-83B9-FB2B77E77F44}"/>
              </a:ext>
            </a:extLst>
          </p:cNvPr>
          <p:cNvSpPr>
            <a:spLocks noGrp="1"/>
          </p:cNvSpPr>
          <p:nvPr>
            <p:ph type="title"/>
          </p:nvPr>
        </p:nvSpPr>
        <p:spPr>
          <a:xfrm>
            <a:off x="0" y="0"/>
            <a:ext cx="12192000" cy="944563"/>
          </a:xfrm>
          <a:prstGeom prst="rect">
            <a:avLst/>
          </a:prstGeom>
        </p:spPr>
        <p:txBody>
          <a:bodyPr vert="horz" lIns="91440" tIns="45720" rIns="91440" bIns="45720" rtlCol="0" anchor="ct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dirty="0"/>
              <a:t>Click to edit Master title style</a:t>
            </a:r>
          </a:p>
        </p:txBody>
      </p:sp>
    </p:spTree>
    <p:extLst>
      <p:ext uri="{BB962C8B-B14F-4D97-AF65-F5344CB8AC3E}">
        <p14:creationId xmlns:p14="http://schemas.microsoft.com/office/powerpoint/2010/main" val="3151732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844129-DCD1-424F-9273-28C7B2C4F2F5}" type="datetimeFigureOut">
              <a:rPr lang="en-US" smtClean="0"/>
              <a:t>5/7/2025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AD4817-B8FD-497D-AA32-3FF6D0702178}" type="slidenum">
              <a:rPr lang="en-US" smtClean="0"/>
              <a:t>‹#›</a:t>
            </a:fld>
            <a:endParaRPr lang="en-US"/>
          </a:p>
        </p:txBody>
      </p:sp>
    </p:spTree>
    <p:extLst>
      <p:ext uri="{BB962C8B-B14F-4D97-AF65-F5344CB8AC3E}">
        <p14:creationId xmlns:p14="http://schemas.microsoft.com/office/powerpoint/2010/main" val="233084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273049"/>
            <a:ext cx="4011084" cy="1162051"/>
          </a:xfrm>
        </p:spPr>
        <p:txBody>
          <a:bodyPr anchor="b">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algn="l">
              <a:defRPr sz="2667" b="1" cap="all" spc="0">
                <a:ln/>
                <a:solidFill>
                  <a:schemeClr val="tx2"/>
                </a:solidFill>
                <a:effectLst>
                  <a:outerShdw blurRad="19685" dist="12700" dir="5400000" algn="tl" rotWithShape="0">
                    <a:schemeClr val="accent1">
                      <a:satMod val="130000"/>
                      <a:alpha val="60000"/>
                    </a:schemeClr>
                  </a:outerShdw>
                  <a:reflection blurRad="10000" stA="55000" endPos="48000" dist="500" dir="5400000" sy="-100000" algn="bl" rotWithShape="0"/>
                </a:effectLst>
              </a:defRPr>
            </a:lvl1pPr>
          </a:lstStyle>
          <a:p>
            <a:r>
              <a:rPr lang="en-US" dirty="0"/>
              <a:t>Click to edit Master title style</a:t>
            </a:r>
          </a:p>
        </p:txBody>
      </p:sp>
      <p:sp>
        <p:nvSpPr>
          <p:cNvPr id="3" name="Content Placeholder 2"/>
          <p:cNvSpPr>
            <a:spLocks noGrp="1"/>
          </p:cNvSpPr>
          <p:nvPr>
            <p:ph idx="1"/>
          </p:nvPr>
        </p:nvSpPr>
        <p:spPr>
          <a:xfrm>
            <a:off x="4978400" y="273052"/>
            <a:ext cx="6908800" cy="5853113"/>
          </a:xfrm>
        </p:spPr>
        <p:txBody>
          <a:bodyPr>
            <a:normAutofit/>
          </a:bodyPr>
          <a:lstStyle>
            <a:lvl1pPr>
              <a:defRPr sz="3467">
                <a:solidFill>
                  <a:schemeClr val="bg1"/>
                </a:solidFill>
              </a:defRPr>
            </a:lvl1pPr>
            <a:lvl2pPr>
              <a:defRPr sz="3467">
                <a:solidFill>
                  <a:schemeClr val="bg1"/>
                </a:solidFill>
              </a:defRPr>
            </a:lvl2pPr>
            <a:lvl3pPr>
              <a:defRPr sz="3467">
                <a:solidFill>
                  <a:schemeClr val="bg1"/>
                </a:solidFill>
              </a:defRPr>
            </a:lvl3pPr>
            <a:lvl4pPr>
              <a:defRPr sz="3467">
                <a:solidFill>
                  <a:schemeClr val="bg1"/>
                </a:solidFill>
              </a:defRPr>
            </a:lvl4pPr>
            <a:lvl5pPr>
              <a:defRPr sz="3467">
                <a:solidFill>
                  <a:schemeClr val="bg1"/>
                </a:solidFill>
              </a:defRPr>
            </a:lvl5pPr>
            <a:lvl6pPr>
              <a:defRPr sz="2667"/>
            </a:lvl6pPr>
            <a:lvl7pPr>
              <a:defRPr sz="2667"/>
            </a:lvl7pPr>
            <a:lvl8pPr>
              <a:defRPr sz="2667"/>
            </a:lvl8pPr>
            <a:lvl9pPr>
              <a:defRPr sz="26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304801"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A3844129-DCD1-424F-9273-28C7B2C4F2F5}" type="datetimeFigureOut">
              <a:rPr lang="en-US" smtClean="0"/>
              <a:t>5/7/2025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AD4817-B8FD-497D-AA32-3FF6D0702178}" type="slidenum">
              <a:rPr lang="en-US" smtClean="0"/>
              <a:t>‹#›</a:t>
            </a:fld>
            <a:endParaRPr lang="en-US"/>
          </a:p>
        </p:txBody>
      </p:sp>
    </p:spTree>
    <p:extLst>
      <p:ext uri="{BB962C8B-B14F-4D97-AF65-F5344CB8AC3E}">
        <p14:creationId xmlns:p14="http://schemas.microsoft.com/office/powerpoint/2010/main" val="2703607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4953000"/>
            <a:ext cx="11582400" cy="566739"/>
          </a:xfrm>
        </p:spPr>
        <p:txBody>
          <a:bodyPr anchor="b">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algn="l">
              <a:defRPr sz="2667" b="1" cap="all" spc="0">
                <a:ln/>
                <a:solidFill>
                  <a:schemeClr val="tx2"/>
                </a:solidFill>
                <a:effectLst>
                  <a:outerShdw blurRad="19685" dist="12700" dir="5400000" algn="tl" rotWithShape="0">
                    <a:schemeClr val="accent1">
                      <a:satMod val="130000"/>
                      <a:alpha val="60000"/>
                    </a:schemeClr>
                  </a:outerShdw>
                  <a:reflection blurRad="10000" stA="55000" endPos="48000" dist="500" dir="5400000" sy="-100000" algn="bl" rotWithShape="0"/>
                </a:effectLst>
              </a:defRPr>
            </a:lvl1pPr>
          </a:lstStyle>
          <a:p>
            <a:r>
              <a:rPr lang="en-US" dirty="0"/>
              <a:t>Click to edit Master title style</a:t>
            </a:r>
          </a:p>
        </p:txBody>
      </p:sp>
      <p:sp>
        <p:nvSpPr>
          <p:cNvPr id="3" name="Picture Placeholder 2"/>
          <p:cNvSpPr>
            <a:spLocks noGrp="1"/>
          </p:cNvSpPr>
          <p:nvPr>
            <p:ph type="pic" idx="1"/>
          </p:nvPr>
        </p:nvSpPr>
        <p:spPr>
          <a:xfrm>
            <a:off x="203200" y="228601"/>
            <a:ext cx="11684000" cy="4267201"/>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304800" y="5519738"/>
            <a:ext cx="115824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A3844129-DCD1-424F-9273-28C7B2C4F2F5}" type="datetimeFigureOut">
              <a:rPr lang="en-US" smtClean="0"/>
              <a:t>5/7/2025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AD4817-B8FD-497D-AA32-3FF6D0702178}" type="slidenum">
              <a:rPr lang="en-US" smtClean="0"/>
              <a:t>‹#›</a:t>
            </a:fld>
            <a:endParaRPr lang="en-US"/>
          </a:p>
        </p:txBody>
      </p:sp>
    </p:spTree>
    <p:extLst>
      <p:ext uri="{BB962C8B-B14F-4D97-AF65-F5344CB8AC3E}">
        <p14:creationId xmlns:p14="http://schemas.microsoft.com/office/powerpoint/2010/main" val="2294862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a:defRPr b="1" cap="all" spc="0">
                <a:ln/>
                <a:solidFill>
                  <a:schemeClr val="tx2"/>
                </a:solidFill>
                <a:effectLst>
                  <a:outerShdw blurRad="19685" dist="12700" dir="5400000" algn="tl" rotWithShape="0">
                    <a:schemeClr val="accent1">
                      <a:satMod val="130000"/>
                      <a:alpha val="60000"/>
                    </a:schemeClr>
                  </a:outerShdw>
                  <a:reflection blurRad="10000" stA="55000" endPos="48000" dist="500" dir="5400000" sy="-100000" algn="bl" rotWithShape="0"/>
                </a:effectLst>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3844129-DCD1-424F-9273-28C7B2C4F2F5}" type="datetimeFigureOut">
              <a:rPr lang="en-US" smtClean="0"/>
              <a:t>5/7/2025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D4817-B8FD-497D-AA32-3FF6D0702178}" type="slidenum">
              <a:rPr lang="en-US" smtClean="0"/>
              <a:t>‹#›</a:t>
            </a:fld>
            <a:endParaRPr lang="en-US"/>
          </a:p>
        </p:txBody>
      </p:sp>
    </p:spTree>
    <p:extLst>
      <p:ext uri="{BB962C8B-B14F-4D97-AF65-F5344CB8AC3E}">
        <p14:creationId xmlns:p14="http://schemas.microsoft.com/office/powerpoint/2010/main" val="975287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304800"/>
            <a:ext cx="2743200" cy="5851525"/>
          </a:xfrm>
        </p:spPr>
        <p:txBody>
          <a:bodyPr vert="eaVer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a:defRPr b="1" cap="all" spc="0">
                <a:ln/>
                <a:solidFill>
                  <a:schemeClr val="tx2"/>
                </a:solidFill>
                <a:effectLst>
                  <a:outerShdw blurRad="19685" dist="12700" dir="5400000" algn="tl" rotWithShape="0">
                    <a:schemeClr val="accent1">
                      <a:satMod val="130000"/>
                      <a:alpha val="60000"/>
                    </a:schemeClr>
                  </a:outerShdw>
                  <a:reflection blurRad="10000" stA="55000" endPos="48000" dist="500" dir="5400000" sy="-100000" algn="bl" rotWithShape="0"/>
                </a:effectLst>
              </a:defRPr>
            </a:lvl1pPr>
          </a:lstStyle>
          <a:p>
            <a:r>
              <a:rPr lang="en-US" dirty="0"/>
              <a:t>Click to edit Master title style</a:t>
            </a:r>
          </a:p>
        </p:txBody>
      </p:sp>
      <p:sp>
        <p:nvSpPr>
          <p:cNvPr id="3" name="Vertical Text Placeholder 2"/>
          <p:cNvSpPr>
            <a:spLocks noGrp="1"/>
          </p:cNvSpPr>
          <p:nvPr>
            <p:ph type="body" orient="vert" idx="1"/>
          </p:nvPr>
        </p:nvSpPr>
        <p:spPr>
          <a:xfrm>
            <a:off x="406400" y="304800"/>
            <a:ext cx="8026400" cy="5851525"/>
          </a:xfr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3844129-DCD1-424F-9273-28C7B2C4F2F5}" type="datetimeFigureOut">
              <a:rPr lang="en-US" smtClean="0"/>
              <a:t>5/7/2025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D4817-B8FD-497D-AA32-3FF6D0702178}" type="slidenum">
              <a:rPr lang="en-US" smtClean="0"/>
              <a:t>‹#›</a:t>
            </a:fld>
            <a:endParaRPr lang="en-US"/>
          </a:p>
        </p:txBody>
      </p:sp>
    </p:spTree>
    <p:extLst>
      <p:ext uri="{BB962C8B-B14F-4D97-AF65-F5344CB8AC3E}">
        <p14:creationId xmlns:p14="http://schemas.microsoft.com/office/powerpoint/2010/main" val="2680130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828800"/>
            <a:ext cx="53848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28800"/>
            <a:ext cx="53848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B79114E-8B62-4866-9E95-A03EC46632A6}" type="slidenum">
              <a:rPr lang="en-US"/>
              <a:pPr>
                <a:defRPr/>
              </a:pPr>
              <a:t>‹#›</a:t>
            </a:fld>
            <a:endParaRPr lang="en-US"/>
          </a:p>
        </p:txBody>
      </p:sp>
    </p:spTree>
    <p:extLst>
      <p:ext uri="{BB962C8B-B14F-4D97-AF65-F5344CB8AC3E}">
        <p14:creationId xmlns:p14="http://schemas.microsoft.com/office/powerpoint/2010/main" val="3333378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828800"/>
            <a:ext cx="53848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828802"/>
            <a:ext cx="5384800" cy="2074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056063"/>
            <a:ext cx="5384800" cy="2074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DCC80130-93AB-4AC3-BA12-AD202F86CD37}" type="slidenum">
              <a:rPr lang="en-US"/>
              <a:pPr>
                <a:defRPr/>
              </a:pPr>
              <a:t>‹#›</a:t>
            </a:fld>
            <a:endParaRPr lang="en-US"/>
          </a:p>
        </p:txBody>
      </p:sp>
    </p:spTree>
    <p:extLst>
      <p:ext uri="{BB962C8B-B14F-4D97-AF65-F5344CB8AC3E}">
        <p14:creationId xmlns:p14="http://schemas.microsoft.com/office/powerpoint/2010/main" val="674774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2192000" cy="944563"/>
          </a:xfrm>
          <a:prstGeom prst="rect">
            <a:avLst/>
          </a:prstGeom>
        </p:spPr>
        <p:txBody>
          <a:bodyPr vert="horz" lIns="91440" tIns="45720" rIns="91440" bIns="45720" rtlCol="0" anchor="ctr">
            <a:norm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dirty="0"/>
              <a:t>Click to edit Master title style</a:t>
            </a:r>
          </a:p>
        </p:txBody>
      </p:sp>
      <p:sp>
        <p:nvSpPr>
          <p:cNvPr id="3" name="Text Placeholder 2"/>
          <p:cNvSpPr>
            <a:spLocks noGrp="1"/>
          </p:cNvSpPr>
          <p:nvPr>
            <p:ph type="body" idx="1"/>
          </p:nvPr>
        </p:nvSpPr>
        <p:spPr>
          <a:xfrm>
            <a:off x="0" y="944563"/>
            <a:ext cx="12192000" cy="553147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0" y="648818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A3844129-DCD1-424F-9273-28C7B2C4F2F5}" type="datetimeFigureOut">
              <a:rPr lang="en-US" smtClean="0"/>
              <a:t>5/7/2025</a:t>
            </a:fld>
            <a:endParaRPr lang="en-US"/>
          </a:p>
        </p:txBody>
      </p:sp>
      <p:sp>
        <p:nvSpPr>
          <p:cNvPr id="5" name="Footer Placeholder 4"/>
          <p:cNvSpPr>
            <a:spLocks noGrp="1"/>
          </p:cNvSpPr>
          <p:nvPr>
            <p:ph type="ftr" sz="quarter" idx="3"/>
          </p:nvPr>
        </p:nvSpPr>
        <p:spPr>
          <a:xfrm>
            <a:off x="4165600" y="6492875"/>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347200" y="6476034"/>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CAD4817-B8FD-497D-AA32-3FF6D0702178}" type="slidenum">
              <a:rPr lang="en-US" smtClean="0"/>
              <a:t>‹#›</a:t>
            </a:fld>
            <a:endParaRPr lang="en-US"/>
          </a:p>
        </p:txBody>
      </p:sp>
    </p:spTree>
    <p:extLst>
      <p:ext uri="{BB962C8B-B14F-4D97-AF65-F5344CB8AC3E}">
        <p14:creationId xmlns:p14="http://schemas.microsoft.com/office/powerpoint/2010/main" val="2812477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1219170" rtl="0" eaLnBrk="1" latinLnBrk="0" hangingPunct="1">
        <a:spcBef>
          <a:spcPct val="0"/>
        </a:spcBef>
        <a:buNone/>
        <a:defRPr sz="5867" b="1" kern="1200" cap="all" spc="0">
          <a:ln/>
          <a:solidFill>
            <a:schemeClr val="tx2"/>
          </a:solidFill>
          <a:effectLst>
            <a:outerShdw blurRad="60007" dist="310007" dir="7680000" sy="30000" kx="1300200" algn="ctr" rotWithShape="0">
              <a:prstClr val="black">
                <a:alpha val="32000"/>
              </a:prstClr>
            </a:outerShdw>
          </a:effectLst>
          <a:latin typeface="+mj-lt"/>
          <a:ea typeface="+mj-ea"/>
          <a:cs typeface="+mj-cs"/>
        </a:defRPr>
      </a:lvl1pPr>
    </p:titleStyle>
    <p:bodyStyle>
      <a:lvl1pPr marL="457189" indent="-457189" algn="l" defTabSz="1219170" rtl="0" eaLnBrk="1" latinLnBrk="0" hangingPunct="1">
        <a:spcBef>
          <a:spcPct val="20000"/>
        </a:spcBef>
        <a:buFont typeface="Wingdings 2" pitchFamily="18" charset="2"/>
        <a:buChar char=""/>
        <a:defRPr sz="3467" kern="1200">
          <a:solidFill>
            <a:schemeClr val="tx1"/>
          </a:solidFill>
          <a:latin typeface="+mn-lt"/>
          <a:ea typeface="+mn-ea"/>
          <a:cs typeface="+mn-cs"/>
        </a:defRPr>
      </a:lvl1pPr>
      <a:lvl2pPr marL="990575" indent="-380990" algn="l" defTabSz="1219170" rtl="0" eaLnBrk="1" latinLnBrk="0" hangingPunct="1">
        <a:spcBef>
          <a:spcPct val="20000"/>
        </a:spcBef>
        <a:buFont typeface="Wingdings 2" pitchFamily="18" charset="2"/>
        <a:buChar char=""/>
        <a:defRPr sz="3467" kern="1200">
          <a:solidFill>
            <a:schemeClr val="tx1"/>
          </a:solidFill>
          <a:latin typeface="+mn-lt"/>
          <a:ea typeface="+mn-ea"/>
          <a:cs typeface="+mn-cs"/>
        </a:defRPr>
      </a:lvl2pPr>
      <a:lvl3pPr marL="1523962" indent="-304792" algn="l" defTabSz="1219170" rtl="0" eaLnBrk="1" latinLnBrk="0" hangingPunct="1">
        <a:spcBef>
          <a:spcPct val="20000"/>
        </a:spcBef>
        <a:buFont typeface="Wingdings 2" pitchFamily="18" charset="2"/>
        <a:buChar char=""/>
        <a:defRPr sz="3467" kern="1200">
          <a:solidFill>
            <a:schemeClr val="tx1"/>
          </a:solidFill>
          <a:latin typeface="+mn-lt"/>
          <a:ea typeface="+mn-ea"/>
          <a:cs typeface="+mn-cs"/>
        </a:defRPr>
      </a:lvl3pPr>
      <a:lvl4pPr marL="2133547" indent="-304792" algn="l" defTabSz="1219170" rtl="0" eaLnBrk="1" latinLnBrk="0" hangingPunct="1">
        <a:spcBef>
          <a:spcPct val="20000"/>
        </a:spcBef>
        <a:buFont typeface="Wingdings 2" pitchFamily="18" charset="2"/>
        <a:buChar char=""/>
        <a:defRPr sz="3467" kern="1200">
          <a:solidFill>
            <a:schemeClr val="tx1"/>
          </a:solidFill>
          <a:latin typeface="+mn-lt"/>
          <a:ea typeface="+mn-ea"/>
          <a:cs typeface="+mn-cs"/>
        </a:defRPr>
      </a:lvl4pPr>
      <a:lvl5pPr marL="2743131" indent="-304792" algn="l" defTabSz="1219170" rtl="0" eaLnBrk="1" latinLnBrk="0" hangingPunct="1">
        <a:spcBef>
          <a:spcPct val="20000"/>
        </a:spcBef>
        <a:buFont typeface="Wingdings 2" pitchFamily="18" charset="2"/>
        <a:buChar char=""/>
        <a:defRPr sz="34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image" Target="../media/image58.emf"/></Relationships>
</file>

<file path=ppt/slides/_rels/slide48.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image" Target="../media/image60.emf"/></Relationships>
</file>

<file path=ppt/slides/_rels/slide49.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Surface Area and Volume</a:t>
            </a:r>
          </a:p>
        </p:txBody>
      </p:sp>
      <p:sp>
        <p:nvSpPr>
          <p:cNvPr id="3" name="Subtitle 2"/>
          <p:cNvSpPr>
            <a:spLocks noGrp="1"/>
          </p:cNvSpPr>
          <p:nvPr>
            <p:ph type="subTitle" idx="1"/>
          </p:nvPr>
        </p:nvSpPr>
        <p:spPr/>
        <p:txBody>
          <a:bodyPr/>
          <a:lstStyle/>
          <a:p>
            <a:r>
              <a:rPr lang="en-US" dirty="0"/>
              <a:t>Geometry</a:t>
            </a:r>
          </a:p>
          <a:p>
            <a:r>
              <a:rPr lang="en-US" dirty="0"/>
              <a:t>Chapter 12</a:t>
            </a:r>
          </a:p>
        </p:txBody>
      </p:sp>
    </p:spTree>
    <p:extLst>
      <p:ext uri="{BB962C8B-B14F-4D97-AF65-F5344CB8AC3E}">
        <p14:creationId xmlns:p14="http://schemas.microsoft.com/office/powerpoint/2010/main" val="3830614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44563"/>
          </a:xfrm>
        </p:spPr>
        <p:txBody>
          <a:bodyPr>
            <a:normAutofit fontScale="90000"/>
          </a:bodyPr>
          <a:lstStyle/>
          <a:p>
            <a:endParaRPr lang="en-US"/>
          </a:p>
        </p:txBody>
      </p:sp>
      <p:sp>
        <p:nvSpPr>
          <p:cNvPr id="3" name="Content Placeholder 2"/>
          <p:cNvSpPr>
            <a:spLocks noGrp="1"/>
          </p:cNvSpPr>
          <p:nvPr>
            <p:ph idx="1"/>
          </p:nvPr>
        </p:nvSpPr>
        <p:spPr/>
        <p:txBody>
          <a:bodyPr>
            <a:normAutofit/>
          </a:bodyPr>
          <a:lstStyle/>
          <a:p>
            <a:r>
              <a:rPr lang="en-US" dirty="0"/>
              <a:t>This Slideshow was developed to accompany the textbook</a:t>
            </a:r>
          </a:p>
          <a:p>
            <a:pPr lvl="1"/>
            <a:r>
              <a:rPr lang="en-US" i="1" dirty="0"/>
              <a:t>Larson Geometry</a:t>
            </a:r>
          </a:p>
          <a:p>
            <a:pPr lvl="1"/>
            <a:r>
              <a:rPr lang="en-US" i="1" dirty="0"/>
              <a:t>By Larson, R., Boswell, L., </a:t>
            </a:r>
            <a:r>
              <a:rPr lang="en-US" i="1" dirty="0" err="1"/>
              <a:t>Kanold</a:t>
            </a:r>
            <a:r>
              <a:rPr lang="en-US" i="1" dirty="0"/>
              <a:t>, T. D., &amp; Stiff, L. </a:t>
            </a:r>
          </a:p>
          <a:p>
            <a:pPr lvl="1"/>
            <a:r>
              <a:rPr lang="en-US" i="1" dirty="0"/>
              <a:t>2011 Holt McDougal</a:t>
            </a:r>
          </a:p>
          <a:p>
            <a:r>
              <a:rPr lang="en-US" dirty="0"/>
              <a:t>Some examples and diagrams are taken from the textbook.</a:t>
            </a:r>
          </a:p>
          <a:p>
            <a:endParaRPr lang="en-US" i="1" dirty="0"/>
          </a:p>
          <a:p>
            <a:endParaRPr lang="en-US" dirty="0"/>
          </a:p>
        </p:txBody>
      </p:sp>
      <p:sp>
        <p:nvSpPr>
          <p:cNvPr id="4" name="Rectangle 3"/>
          <p:cNvSpPr/>
          <p:nvPr/>
        </p:nvSpPr>
        <p:spPr bwMode="auto">
          <a:xfrm>
            <a:off x="5791200" y="5181600"/>
            <a:ext cx="6400800" cy="15494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3200" dirty="0"/>
              <a:t>Slides created by </a:t>
            </a:r>
          </a:p>
          <a:p>
            <a:r>
              <a:rPr lang="en-US" sz="3200" dirty="0"/>
              <a:t>Richard Wright, Andrews Academy </a:t>
            </a:r>
          </a:p>
          <a:p>
            <a:pPr eaLnBrk="0" fontAlgn="base" hangingPunct="0">
              <a:spcBef>
                <a:spcPct val="0"/>
              </a:spcBef>
              <a:spcAft>
                <a:spcPct val="0"/>
              </a:spcAft>
            </a:pPr>
            <a:r>
              <a:rPr lang="en-US" dirty="0">
                <a:solidFill>
                  <a:schemeClr val="tx1"/>
                </a:solidFill>
                <a:latin typeface="Comic Sans MS" pitchFamily="66" charset="0"/>
                <a:hlinkClick r:id="rId3"/>
              </a:rPr>
              <a:t>rwright@andrews.edu</a:t>
            </a:r>
            <a:r>
              <a:rPr lang="en-US" dirty="0">
                <a:solidFill>
                  <a:schemeClr val="tx1"/>
                </a:solidFill>
                <a:latin typeface="Comic Sans MS" pitchFamily="66" charset="0"/>
              </a:rPr>
              <a:t> </a:t>
            </a:r>
          </a:p>
        </p:txBody>
      </p:sp>
    </p:spTree>
    <p:extLst>
      <p:ext uri="{BB962C8B-B14F-4D97-AF65-F5344CB8AC3E}">
        <p14:creationId xmlns:p14="http://schemas.microsoft.com/office/powerpoint/2010/main" val="2859895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BBFED-73C8-485C-8C72-73F14B647BEC}"/>
              </a:ext>
            </a:extLst>
          </p:cNvPr>
          <p:cNvSpPr>
            <a:spLocks noGrp="1"/>
          </p:cNvSpPr>
          <p:nvPr>
            <p:ph type="title"/>
          </p:nvPr>
        </p:nvSpPr>
        <p:spPr/>
        <p:txBody>
          <a:bodyPr/>
          <a:lstStyle/>
          <a:p>
            <a:r>
              <a:rPr lang="en-US" dirty="0"/>
              <a:t>12.1 Explore Solids (12.1, New)</a:t>
            </a:r>
          </a:p>
        </p:txBody>
      </p:sp>
      <p:sp>
        <p:nvSpPr>
          <p:cNvPr id="3" name="Text Placeholder 2">
            <a:extLst>
              <a:ext uri="{FF2B5EF4-FFF2-40B4-BE49-F238E27FC236}">
                <a16:creationId xmlns:a16="http://schemas.microsoft.com/office/drawing/2014/main" id="{63B6C1D9-9FFB-4F68-9379-96B66983321D}"/>
              </a:ext>
            </a:extLst>
          </p:cNvPr>
          <p:cNvSpPr>
            <a:spLocks noGrp="1"/>
          </p:cNvSpPr>
          <p:nvPr>
            <p:ph type="body" idx="1"/>
          </p:nvPr>
        </p:nvSpPr>
        <p:spPr/>
        <p:txBody>
          <a:bodyPr/>
          <a:lstStyle/>
          <a:p>
            <a:r>
              <a:rPr lang="en-US" dirty="0"/>
              <a:t>After this lesson…</a:t>
            </a:r>
          </a:p>
          <a:p>
            <a:pPr marL="457200" indent="-457200">
              <a:buFont typeface="Arial" panose="020B0604020202020204" pitchFamily="34" charset="0"/>
              <a:buChar char="•"/>
            </a:pPr>
            <a:r>
              <a:rPr lang="en-US" dirty="0"/>
              <a:t>I can classify solids.</a:t>
            </a:r>
          </a:p>
          <a:p>
            <a:pPr marL="457200" indent="-457200">
              <a:buFont typeface="Arial" panose="020B0604020202020204" pitchFamily="34" charset="0"/>
              <a:buChar char="•"/>
            </a:pPr>
            <a:r>
              <a:rPr lang="en-US" dirty="0"/>
              <a:t>I can use Euler’s Theorem.</a:t>
            </a:r>
          </a:p>
          <a:p>
            <a:pPr marL="457200" indent="-457200">
              <a:buFont typeface="Arial" panose="020B0604020202020204" pitchFamily="34" charset="0"/>
              <a:buChar char="•"/>
            </a:pPr>
            <a:r>
              <a:rPr lang="en-US" dirty="0"/>
              <a:t>I can describe cross sections.</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535743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44563"/>
          </a:xfrm>
        </p:spPr>
        <p:txBody>
          <a:bodyPr>
            <a:normAutofit fontScale="90000"/>
          </a:bodyPr>
          <a:lstStyle/>
          <a:p>
            <a:r>
              <a:rPr lang="en-US"/>
              <a:t>12.1 Explore Solids</a:t>
            </a:r>
            <a:endParaRPr lang="en-US" dirty="0"/>
          </a:p>
        </p:txBody>
      </p:sp>
      <p:sp>
        <p:nvSpPr>
          <p:cNvPr id="3" name="Content Placeholder 2"/>
          <p:cNvSpPr>
            <a:spLocks noGrp="1"/>
          </p:cNvSpPr>
          <p:nvPr>
            <p:ph idx="1"/>
          </p:nvPr>
        </p:nvSpPr>
        <p:spPr/>
        <p:txBody>
          <a:bodyPr>
            <a:normAutofit lnSpcReduction="10000"/>
          </a:bodyPr>
          <a:lstStyle/>
          <a:p>
            <a:r>
              <a:rPr lang="en-US"/>
              <a:t>Polyhedron</a:t>
            </a:r>
          </a:p>
          <a:p>
            <a:pPr lvl="1"/>
            <a:r>
              <a:rPr lang="en-US"/>
              <a:t>Solid with polygonal sides</a:t>
            </a:r>
          </a:p>
          <a:p>
            <a:pPr lvl="1"/>
            <a:r>
              <a:rPr lang="en-US"/>
              <a:t>Flat sides</a:t>
            </a:r>
          </a:p>
          <a:p>
            <a:r>
              <a:rPr lang="en-US"/>
              <a:t>Face</a:t>
            </a:r>
          </a:p>
          <a:p>
            <a:pPr lvl="1"/>
            <a:r>
              <a:rPr lang="en-US"/>
              <a:t>Side</a:t>
            </a:r>
          </a:p>
          <a:p>
            <a:r>
              <a:rPr lang="en-US"/>
              <a:t>Edge</a:t>
            </a:r>
          </a:p>
          <a:p>
            <a:pPr lvl="1"/>
            <a:r>
              <a:rPr lang="en-US"/>
              <a:t>Line segment</a:t>
            </a:r>
          </a:p>
          <a:p>
            <a:r>
              <a:rPr lang="en-US"/>
              <a:t>Vertex</a:t>
            </a:r>
          </a:p>
          <a:p>
            <a:pPr lvl="1"/>
            <a:r>
              <a:rPr lang="en-US"/>
              <a:t>Corner</a:t>
            </a:r>
            <a:endParaRPr lang="en-US" dirty="0"/>
          </a:p>
        </p:txBody>
      </p:sp>
      <p:pic>
        <p:nvPicPr>
          <p:cNvPr id="1026"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95418" y="1803400"/>
            <a:ext cx="7652084" cy="47498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940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sz="half" idx="1"/>
          </p:nvPr>
        </p:nvSpPr>
        <p:spPr/>
        <p:txBody>
          <a:bodyPr>
            <a:normAutofit fontScale="92500" lnSpcReduction="20000"/>
          </a:bodyPr>
          <a:lstStyle/>
          <a:p>
            <a:r>
              <a:rPr lang="en-US"/>
              <a:t>Prism </a:t>
            </a:r>
          </a:p>
          <a:p>
            <a:pPr lvl="1"/>
            <a:r>
              <a:rPr lang="en-US"/>
              <a:t>Polyhedron with two congruent surfaces on parallel planes (the 2 ends (bases) are the same)</a:t>
            </a:r>
          </a:p>
          <a:p>
            <a:pPr lvl="1"/>
            <a:r>
              <a:rPr lang="en-US"/>
              <a:t>Named by bases (i.e. rectangular prism, triangular prism) </a:t>
            </a:r>
          </a:p>
          <a:p>
            <a:r>
              <a:rPr lang="en-US"/>
              <a:t>Cylinder </a:t>
            </a:r>
            <a:endParaRPr lang="en-US">
              <a:sym typeface="Wingdings" pitchFamily="2" charset="2"/>
            </a:endParaRPr>
          </a:p>
          <a:p>
            <a:pPr lvl="1"/>
            <a:r>
              <a:rPr lang="en-US"/>
              <a:t>Solid with congruent circular bases on parallel planes (not a polyhedron)</a:t>
            </a:r>
          </a:p>
          <a:p>
            <a:endParaRPr lang="en-US" dirty="0"/>
          </a:p>
        </p:txBody>
      </p:sp>
      <p:pic>
        <p:nvPicPr>
          <p:cNvPr id="10" name="Picture 5" descr="600px-Octagonal_prism">
            <a:extLst>
              <a:ext uri="{FF2B5EF4-FFF2-40B4-BE49-F238E27FC236}">
                <a16:creationId xmlns:a16="http://schemas.microsoft.com/office/drawing/2014/main" id="{75B3A00C-2C0C-41A3-861D-CDF0DE2F8613}"/>
              </a:ext>
            </a:extLst>
          </p:cNvPr>
          <p:cNvPicPr>
            <a:picLocks noGrp="1" noChangeAspect="1" noChangeArrowheads="1"/>
          </p:cNvPicPr>
          <p:nvPr>
            <p:ph sz="half" idx="2"/>
          </p:nvPr>
        </p:nvPicPr>
        <p:blipFill rotWithShape="1">
          <a:blip r:embed="rId3">
            <a:clrChange>
              <a:clrFrom>
                <a:srgbClr val="F9F9F9"/>
              </a:clrFrom>
              <a:clrTo>
                <a:srgbClr val="F9F9F9">
                  <a:alpha val="0"/>
                </a:srgbClr>
              </a:clrTo>
            </a:clrChange>
            <a:extLst>
              <a:ext uri="{28A0092B-C50C-407E-A947-70E740481C1C}">
                <a14:useLocalDpi xmlns:a14="http://schemas.microsoft.com/office/drawing/2010/main" val="0"/>
              </a:ext>
            </a:extLst>
          </a:blip>
          <a:srcRect t="12500"/>
          <a:stretch/>
        </p:blipFill>
        <p:spPr>
          <a:xfrm>
            <a:off x="8610599" y="1218058"/>
            <a:ext cx="3442099" cy="3011836"/>
          </a:xfrm>
        </p:spPr>
      </p:pic>
      <p:sp>
        <p:nvSpPr>
          <p:cNvPr id="7170" name="Rectangle 2"/>
          <p:cNvSpPr>
            <a:spLocks noGrp="1" noChangeArrowheads="1"/>
          </p:cNvSpPr>
          <p:nvPr>
            <p:ph type="title"/>
          </p:nvPr>
        </p:nvSpPr>
        <p:spPr/>
        <p:txBody>
          <a:bodyPr>
            <a:normAutofit fontScale="90000"/>
          </a:bodyPr>
          <a:lstStyle/>
          <a:p>
            <a:r>
              <a:rPr lang="en-US"/>
              <a:t>12.1 Explore Solids</a:t>
            </a:r>
            <a:endParaRPr lang="en-US" dirty="0"/>
          </a:p>
        </p:txBody>
      </p:sp>
      <p:sp>
        <p:nvSpPr>
          <p:cNvPr id="14342" name="AutoShape 6"/>
          <p:cNvSpPr>
            <a:spLocks noChangeArrowheads="1"/>
          </p:cNvSpPr>
          <p:nvPr/>
        </p:nvSpPr>
        <p:spPr bwMode="auto">
          <a:xfrm>
            <a:off x="8432800" y="4572000"/>
            <a:ext cx="2540000" cy="1828800"/>
          </a:xfrm>
          <a:prstGeom prst="can">
            <a:avLst>
              <a:gd name="adj" fmla="val 25000"/>
            </a:avLst>
          </a:prstGeom>
          <a:solidFill>
            <a:schemeClr val="accent1"/>
          </a:solidFill>
          <a:ln w="9525">
            <a:solidFill>
              <a:schemeClr val="tx1"/>
            </a:solidFill>
            <a:round/>
            <a:headEnd/>
            <a:tailEnd/>
          </a:ln>
        </p:spPr>
        <p:txBody>
          <a:bodyPr wrap="none" anchor="ctr"/>
          <a:lstStyle/>
          <a:p>
            <a:endParaRPr lang="en-US" sz="3200"/>
          </a:p>
        </p:txBody>
      </p:sp>
    </p:spTree>
    <p:extLst>
      <p:ext uri="{BB962C8B-B14F-4D97-AF65-F5344CB8AC3E}">
        <p14:creationId xmlns:p14="http://schemas.microsoft.com/office/powerpoint/2010/main" val="29190856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down)">
                                      <p:cBhvr>
                                        <p:cTn id="9" dur="580">
                                          <p:stCondLst>
                                            <p:cond delay="0"/>
                                          </p:stCondLst>
                                        </p:cTn>
                                        <p:tgtEl>
                                          <p:spTgt spid="10"/>
                                        </p:tgtEl>
                                      </p:cBhvr>
                                    </p:animEffect>
                                    <p:anim calcmode="lin" valueType="num">
                                      <p:cBhvr>
                                        <p:cTn id="1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5" dur="26">
                                          <p:stCondLst>
                                            <p:cond delay="650"/>
                                          </p:stCondLst>
                                        </p:cTn>
                                        <p:tgtEl>
                                          <p:spTgt spid="10"/>
                                        </p:tgtEl>
                                      </p:cBhvr>
                                      <p:to x="100000" y="60000"/>
                                    </p:animScale>
                                    <p:animScale>
                                      <p:cBhvr>
                                        <p:cTn id="16" dur="166" decel="50000">
                                          <p:stCondLst>
                                            <p:cond delay="676"/>
                                          </p:stCondLst>
                                        </p:cTn>
                                        <p:tgtEl>
                                          <p:spTgt spid="10"/>
                                        </p:tgtEl>
                                      </p:cBhvr>
                                      <p:to x="100000" y="100000"/>
                                    </p:animScale>
                                    <p:animScale>
                                      <p:cBhvr>
                                        <p:cTn id="17" dur="26">
                                          <p:stCondLst>
                                            <p:cond delay="1312"/>
                                          </p:stCondLst>
                                        </p:cTn>
                                        <p:tgtEl>
                                          <p:spTgt spid="10"/>
                                        </p:tgtEl>
                                      </p:cBhvr>
                                      <p:to x="100000" y="80000"/>
                                    </p:animScale>
                                    <p:animScale>
                                      <p:cBhvr>
                                        <p:cTn id="18" dur="166" decel="50000">
                                          <p:stCondLst>
                                            <p:cond delay="1338"/>
                                          </p:stCondLst>
                                        </p:cTn>
                                        <p:tgtEl>
                                          <p:spTgt spid="10"/>
                                        </p:tgtEl>
                                      </p:cBhvr>
                                      <p:to x="100000" y="100000"/>
                                    </p:animScale>
                                    <p:animScale>
                                      <p:cBhvr>
                                        <p:cTn id="19" dur="26">
                                          <p:stCondLst>
                                            <p:cond delay="1642"/>
                                          </p:stCondLst>
                                        </p:cTn>
                                        <p:tgtEl>
                                          <p:spTgt spid="10"/>
                                        </p:tgtEl>
                                      </p:cBhvr>
                                      <p:to x="100000" y="90000"/>
                                    </p:animScale>
                                    <p:animScale>
                                      <p:cBhvr>
                                        <p:cTn id="20" dur="166" decel="50000">
                                          <p:stCondLst>
                                            <p:cond delay="1668"/>
                                          </p:stCondLst>
                                        </p:cTn>
                                        <p:tgtEl>
                                          <p:spTgt spid="10"/>
                                        </p:tgtEl>
                                      </p:cBhvr>
                                      <p:to x="100000" y="100000"/>
                                    </p:animScale>
                                    <p:animScale>
                                      <p:cBhvr>
                                        <p:cTn id="21" dur="26">
                                          <p:stCondLst>
                                            <p:cond delay="1808"/>
                                          </p:stCondLst>
                                        </p:cTn>
                                        <p:tgtEl>
                                          <p:spTgt spid="10"/>
                                        </p:tgtEl>
                                      </p:cBhvr>
                                      <p:to x="100000" y="95000"/>
                                    </p:animScale>
                                    <p:animScale>
                                      <p:cBhvr>
                                        <p:cTn id="22" dur="166" decel="50000">
                                          <p:stCondLst>
                                            <p:cond delay="1834"/>
                                          </p:stCondLst>
                                        </p:cTn>
                                        <p:tgtEl>
                                          <p:spTgt spid="10"/>
                                        </p:tgtEl>
                                      </p:cBhvr>
                                      <p:to x="100000" y="100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339">
                                            <p:txEl>
                                              <p:pRg st="3" end="3"/>
                                            </p:txEl>
                                          </p:spTgt>
                                        </p:tgtEl>
                                        <p:attrNameLst>
                                          <p:attrName>style.visibility</p:attrName>
                                        </p:attrNameLst>
                                      </p:cBhvr>
                                      <p:to>
                                        <p:strVal val="visible"/>
                                      </p:to>
                                    </p:set>
                                  </p:childTnLst>
                                </p:cTn>
                              </p:par>
                              <p:par>
                                <p:cTn id="35" presetID="26" presetClass="entr" presetSubtype="0" fill="hold" grpId="0" nodeType="withEffect">
                                  <p:stCondLst>
                                    <p:cond delay="0"/>
                                  </p:stCondLst>
                                  <p:childTnLst>
                                    <p:set>
                                      <p:cBhvr>
                                        <p:cTn id="36" dur="1" fill="hold">
                                          <p:stCondLst>
                                            <p:cond delay="0"/>
                                          </p:stCondLst>
                                        </p:cTn>
                                        <p:tgtEl>
                                          <p:spTgt spid="14342"/>
                                        </p:tgtEl>
                                        <p:attrNameLst>
                                          <p:attrName>style.visibility</p:attrName>
                                        </p:attrNameLst>
                                      </p:cBhvr>
                                      <p:to>
                                        <p:strVal val="visible"/>
                                      </p:to>
                                    </p:set>
                                    <p:animEffect transition="in" filter="wipe(down)">
                                      <p:cBhvr>
                                        <p:cTn id="37" dur="580">
                                          <p:stCondLst>
                                            <p:cond delay="0"/>
                                          </p:stCondLst>
                                        </p:cTn>
                                        <p:tgtEl>
                                          <p:spTgt spid="14342"/>
                                        </p:tgtEl>
                                      </p:cBhvr>
                                    </p:animEffect>
                                    <p:anim calcmode="lin" valueType="num">
                                      <p:cBhvr>
                                        <p:cTn id="38" dur="1822" tmFilter="0,0; 0.14,0.36; 0.43,0.73; 0.71,0.91; 1.0,1.0">
                                          <p:stCondLst>
                                            <p:cond delay="0"/>
                                          </p:stCondLst>
                                        </p:cTn>
                                        <p:tgtEl>
                                          <p:spTgt spid="14342"/>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4342"/>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4342"/>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4342"/>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4342"/>
                                        </p:tgtEl>
                                        <p:attrNameLst>
                                          <p:attrName>ppt_y</p:attrName>
                                        </p:attrNameLst>
                                      </p:cBhvr>
                                      <p:tavLst>
                                        <p:tav tm="0" fmla="#ppt_y-sin(pi*$)/81">
                                          <p:val>
                                            <p:fltVal val="0"/>
                                          </p:val>
                                        </p:tav>
                                        <p:tav tm="100000">
                                          <p:val>
                                            <p:fltVal val="1"/>
                                          </p:val>
                                        </p:tav>
                                      </p:tavLst>
                                    </p:anim>
                                    <p:animScale>
                                      <p:cBhvr>
                                        <p:cTn id="43" dur="26">
                                          <p:stCondLst>
                                            <p:cond delay="650"/>
                                          </p:stCondLst>
                                        </p:cTn>
                                        <p:tgtEl>
                                          <p:spTgt spid="14342"/>
                                        </p:tgtEl>
                                      </p:cBhvr>
                                      <p:to x="100000" y="60000"/>
                                    </p:animScale>
                                    <p:animScale>
                                      <p:cBhvr>
                                        <p:cTn id="44" dur="166" decel="50000">
                                          <p:stCondLst>
                                            <p:cond delay="676"/>
                                          </p:stCondLst>
                                        </p:cTn>
                                        <p:tgtEl>
                                          <p:spTgt spid="14342"/>
                                        </p:tgtEl>
                                      </p:cBhvr>
                                      <p:to x="100000" y="100000"/>
                                    </p:animScale>
                                    <p:animScale>
                                      <p:cBhvr>
                                        <p:cTn id="45" dur="26">
                                          <p:stCondLst>
                                            <p:cond delay="1312"/>
                                          </p:stCondLst>
                                        </p:cTn>
                                        <p:tgtEl>
                                          <p:spTgt spid="14342"/>
                                        </p:tgtEl>
                                      </p:cBhvr>
                                      <p:to x="100000" y="80000"/>
                                    </p:animScale>
                                    <p:animScale>
                                      <p:cBhvr>
                                        <p:cTn id="46" dur="166" decel="50000">
                                          <p:stCondLst>
                                            <p:cond delay="1338"/>
                                          </p:stCondLst>
                                        </p:cTn>
                                        <p:tgtEl>
                                          <p:spTgt spid="14342"/>
                                        </p:tgtEl>
                                      </p:cBhvr>
                                      <p:to x="100000" y="100000"/>
                                    </p:animScale>
                                    <p:animScale>
                                      <p:cBhvr>
                                        <p:cTn id="47" dur="26">
                                          <p:stCondLst>
                                            <p:cond delay="1642"/>
                                          </p:stCondLst>
                                        </p:cTn>
                                        <p:tgtEl>
                                          <p:spTgt spid="14342"/>
                                        </p:tgtEl>
                                      </p:cBhvr>
                                      <p:to x="100000" y="90000"/>
                                    </p:animScale>
                                    <p:animScale>
                                      <p:cBhvr>
                                        <p:cTn id="48" dur="166" decel="50000">
                                          <p:stCondLst>
                                            <p:cond delay="1668"/>
                                          </p:stCondLst>
                                        </p:cTn>
                                        <p:tgtEl>
                                          <p:spTgt spid="14342"/>
                                        </p:tgtEl>
                                      </p:cBhvr>
                                      <p:to x="100000" y="100000"/>
                                    </p:animScale>
                                    <p:animScale>
                                      <p:cBhvr>
                                        <p:cTn id="49" dur="26">
                                          <p:stCondLst>
                                            <p:cond delay="1808"/>
                                          </p:stCondLst>
                                        </p:cTn>
                                        <p:tgtEl>
                                          <p:spTgt spid="14342"/>
                                        </p:tgtEl>
                                      </p:cBhvr>
                                      <p:to x="100000" y="95000"/>
                                    </p:animScale>
                                    <p:animScale>
                                      <p:cBhvr>
                                        <p:cTn id="50" dur="166" decel="50000">
                                          <p:stCondLst>
                                            <p:cond delay="1834"/>
                                          </p:stCondLst>
                                        </p:cTn>
                                        <p:tgtEl>
                                          <p:spTgt spid="14342"/>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3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p:bldP spid="143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sz="half" idx="1"/>
          </p:nvPr>
        </p:nvSpPr>
        <p:spPr/>
        <p:txBody>
          <a:bodyPr>
            <a:normAutofit/>
          </a:bodyPr>
          <a:lstStyle/>
          <a:p>
            <a:pPr eaLnBrk="1" hangingPunct="1"/>
            <a:r>
              <a:rPr lang="en-US" sz="3200" b="1" dirty="0"/>
              <a:t>Pyramid</a:t>
            </a:r>
            <a:r>
              <a:rPr lang="en-US" sz="3200" dirty="0"/>
              <a:t> </a:t>
            </a:r>
            <a:r>
              <a:rPr lang="en-US" sz="3200" dirty="0">
                <a:sym typeface="Wingdings" pitchFamily="2" charset="2"/>
              </a:rPr>
              <a:t></a:t>
            </a:r>
            <a:r>
              <a:rPr lang="en-US" sz="3200" dirty="0"/>
              <a:t> polyhedron with all but one face intersecting in one point</a:t>
            </a:r>
          </a:p>
          <a:p>
            <a:pPr eaLnBrk="1" hangingPunct="1"/>
            <a:r>
              <a:rPr lang="en-US" sz="3200" b="1" dirty="0"/>
              <a:t>Cone</a:t>
            </a:r>
            <a:r>
              <a:rPr lang="en-US" sz="3200" dirty="0"/>
              <a:t> </a:t>
            </a:r>
            <a:r>
              <a:rPr lang="en-US" sz="3200" dirty="0">
                <a:sym typeface="Wingdings" pitchFamily="2" charset="2"/>
              </a:rPr>
              <a:t></a:t>
            </a:r>
            <a:r>
              <a:rPr lang="en-US" sz="3200" dirty="0"/>
              <a:t> circular base with the other surface meeting in a point (kind of like a pyramid)</a:t>
            </a:r>
          </a:p>
          <a:p>
            <a:pPr eaLnBrk="1" hangingPunct="1"/>
            <a:r>
              <a:rPr lang="en-US" sz="3200" b="1" dirty="0"/>
              <a:t>Sphere</a:t>
            </a:r>
            <a:r>
              <a:rPr lang="en-US" sz="3200" dirty="0"/>
              <a:t> </a:t>
            </a:r>
            <a:r>
              <a:rPr lang="en-US" sz="3200" dirty="0">
                <a:sym typeface="Wingdings" pitchFamily="2" charset="2"/>
              </a:rPr>
              <a:t></a:t>
            </a:r>
            <a:r>
              <a:rPr lang="en-US" sz="3200" dirty="0"/>
              <a:t> all the points that are a given distance from the center</a:t>
            </a:r>
          </a:p>
        </p:txBody>
      </p:sp>
      <p:sp>
        <p:nvSpPr>
          <p:cNvPr id="8194" name="Rectangle 2"/>
          <p:cNvSpPr>
            <a:spLocks noGrp="1" noChangeArrowheads="1"/>
          </p:cNvSpPr>
          <p:nvPr>
            <p:ph type="title"/>
          </p:nvPr>
        </p:nvSpPr>
        <p:spPr/>
        <p:txBody>
          <a:bodyPr>
            <a:normAutofit fontScale="90000"/>
          </a:bodyPr>
          <a:lstStyle/>
          <a:p>
            <a:r>
              <a:rPr lang="en-US"/>
              <a:t>12.1 Explore Solids</a:t>
            </a:r>
            <a:endParaRPr lang="en-US" dirty="0"/>
          </a:p>
        </p:txBody>
      </p:sp>
      <p:pic>
        <p:nvPicPr>
          <p:cNvPr id="9" name="Content Placeholder 8" descr="cone">
            <a:extLst>
              <a:ext uri="{FF2B5EF4-FFF2-40B4-BE49-F238E27FC236}">
                <a16:creationId xmlns:a16="http://schemas.microsoft.com/office/drawing/2014/main" id="{65292610-0C38-4307-9070-B7A564D15CE1}"/>
              </a:ext>
            </a:extLst>
          </p:cNvPr>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628245" y="1719508"/>
            <a:ext cx="5133109" cy="3998422"/>
          </a:xfrm>
        </p:spPr>
      </p:pic>
    </p:spTree>
    <p:extLst>
      <p:ext uri="{BB962C8B-B14F-4D97-AF65-F5344CB8AC3E}">
        <p14:creationId xmlns:p14="http://schemas.microsoft.com/office/powerpoint/2010/main" val="13197919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44563"/>
          </a:xfrm>
        </p:spPr>
        <p:txBody>
          <a:bodyPr>
            <a:normAutofit fontScale="90000"/>
          </a:bodyPr>
          <a:lstStyle/>
          <a:p>
            <a:r>
              <a:rPr lang="en-US" dirty="0"/>
              <a:t>12.1 Explore Solids</a:t>
            </a:r>
          </a:p>
        </p:txBody>
      </p:sp>
      <p:sp>
        <p:nvSpPr>
          <p:cNvPr id="3" name="Content Placeholder 2"/>
          <p:cNvSpPr>
            <a:spLocks noGrp="1"/>
          </p:cNvSpPr>
          <p:nvPr>
            <p:ph idx="1"/>
          </p:nvPr>
        </p:nvSpPr>
        <p:spPr>
          <a:xfrm>
            <a:off x="304800" y="3632201"/>
            <a:ext cx="11480800" cy="2595564"/>
          </a:xfrm>
        </p:spPr>
        <p:txBody>
          <a:bodyPr>
            <a:normAutofit fontScale="85000" lnSpcReduction="20000"/>
          </a:bodyPr>
          <a:lstStyle/>
          <a:p>
            <a:r>
              <a:rPr lang="en-US" dirty="0"/>
              <a:t>Convex</a:t>
            </a:r>
          </a:p>
          <a:p>
            <a:pPr lvl="1"/>
            <a:r>
              <a:rPr lang="en-US" dirty="0"/>
              <a:t>Any two points can be connected with a segment completely inside the polyhedron</a:t>
            </a:r>
          </a:p>
          <a:p>
            <a:r>
              <a:rPr lang="en-US" dirty="0"/>
              <a:t>Concave</a:t>
            </a:r>
          </a:p>
          <a:p>
            <a:pPr lvl="1"/>
            <a:r>
              <a:rPr lang="en-US" dirty="0"/>
              <a:t>Not convex</a:t>
            </a:r>
          </a:p>
          <a:p>
            <a:pPr lvl="1"/>
            <a:r>
              <a:rPr lang="en-US" dirty="0"/>
              <a:t>Has a “cave”</a:t>
            </a:r>
          </a:p>
        </p:txBody>
      </p:sp>
      <p:sp>
        <p:nvSpPr>
          <p:cNvPr id="4" name="TextBox 3"/>
          <p:cNvSpPr txBox="1"/>
          <p:nvPr/>
        </p:nvSpPr>
        <p:spPr>
          <a:xfrm>
            <a:off x="294468" y="1295401"/>
            <a:ext cx="11582400" cy="625877"/>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3467" dirty="0"/>
              <a:t>Euler’s Theorem</a:t>
            </a:r>
          </a:p>
        </p:txBody>
      </p:sp>
      <mc:AlternateContent xmlns:mc="http://schemas.openxmlformats.org/markup-compatibility/2006" xmlns:a14="http://schemas.microsoft.com/office/drawing/2010/main">
        <mc:Choice Requires="a14">
          <p:sp>
            <p:nvSpPr>
              <p:cNvPr id="5" name="TextBox 4"/>
              <p:cNvSpPr txBox="1"/>
              <p:nvPr/>
            </p:nvSpPr>
            <p:spPr>
              <a:xfrm>
                <a:off x="294468" y="1965643"/>
                <a:ext cx="11582400" cy="169296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3467" dirty="0"/>
                  <a:t>The number of faces (</a:t>
                </a:r>
                <a:r>
                  <a:rPr lang="en-US" sz="3467" i="1" dirty="0"/>
                  <a:t>F</a:t>
                </a:r>
                <a:r>
                  <a:rPr lang="en-US" sz="3467" dirty="0"/>
                  <a:t>), vertices (</a:t>
                </a:r>
                <a:r>
                  <a:rPr lang="en-US" sz="3467" i="1" dirty="0"/>
                  <a:t>V</a:t>
                </a:r>
                <a:r>
                  <a:rPr lang="en-US" sz="3467" dirty="0"/>
                  <a:t>), and edges (</a:t>
                </a:r>
                <a:r>
                  <a:rPr lang="en-US" sz="3467" i="1" dirty="0"/>
                  <a:t>E</a:t>
                </a:r>
                <a:r>
                  <a:rPr lang="en-US" sz="3467" dirty="0"/>
                  <a:t>) of a polyhedron are related by </a:t>
                </a:r>
              </a:p>
              <a:p>
                <a:pPr/>
                <a14:m>
                  <m:oMathPara xmlns:m="http://schemas.openxmlformats.org/officeDocument/2006/math">
                    <m:oMathParaPr>
                      <m:jc m:val="centerGroup"/>
                    </m:oMathParaPr>
                    <m:oMath xmlns:m="http://schemas.openxmlformats.org/officeDocument/2006/math">
                      <m:r>
                        <a:rPr lang="en-US" sz="3467" i="1">
                          <a:latin typeface="Cambria Math"/>
                        </a:rPr>
                        <m:t>𝐹</m:t>
                      </m:r>
                      <m:r>
                        <a:rPr lang="en-US" sz="3467" i="1">
                          <a:latin typeface="Cambria Math"/>
                        </a:rPr>
                        <m:t>+</m:t>
                      </m:r>
                      <m:r>
                        <a:rPr lang="en-US" sz="3467" i="1">
                          <a:latin typeface="Cambria Math"/>
                        </a:rPr>
                        <m:t>𝑉</m:t>
                      </m:r>
                      <m:r>
                        <a:rPr lang="en-US" sz="3467" i="1">
                          <a:latin typeface="Cambria Math"/>
                        </a:rPr>
                        <m:t>=</m:t>
                      </m:r>
                      <m:r>
                        <a:rPr lang="en-US" sz="3467" i="1">
                          <a:latin typeface="Cambria Math"/>
                        </a:rPr>
                        <m:t>𝐸</m:t>
                      </m:r>
                      <m:r>
                        <a:rPr lang="en-US" sz="3467" i="1">
                          <a:latin typeface="Cambria Math"/>
                        </a:rPr>
                        <m:t>+2</m:t>
                      </m:r>
                    </m:oMath>
                  </m:oMathPara>
                </a14:m>
                <a:endParaRPr lang="en-US" sz="3467" dirty="0"/>
              </a:p>
            </p:txBody>
          </p:sp>
        </mc:Choice>
        <mc:Fallback xmlns="">
          <p:sp>
            <p:nvSpPr>
              <p:cNvPr id="5" name="TextBox 4"/>
              <p:cNvSpPr txBox="1">
                <a:spLocks noRot="1" noChangeAspect="1" noMove="1" noResize="1" noEditPoints="1" noAdjustHandles="1" noChangeArrowheads="1" noChangeShapeType="1" noTextEdit="1"/>
              </p:cNvSpPr>
              <p:nvPr/>
            </p:nvSpPr>
            <p:spPr>
              <a:xfrm>
                <a:off x="294468" y="1965643"/>
                <a:ext cx="11582400" cy="1692964"/>
              </a:xfrm>
              <a:prstGeom prst="rect">
                <a:avLst/>
              </a:prstGeom>
              <a:blipFill>
                <a:blip r:embed="rId3"/>
                <a:stretch>
                  <a:fillRect/>
                </a:stretch>
              </a:blipFill>
            </p:spPr>
            <p:txBody>
              <a:bodyPr/>
              <a:lstStyle/>
              <a:p>
                <a:r>
                  <a:rPr lang="en-US">
                    <a:noFill/>
                  </a:rPr>
                  <a:t> </a:t>
                </a:r>
              </a:p>
            </p:txBody>
          </p:sp>
        </mc:Fallback>
      </mc:AlternateContent>
      <p:pic>
        <p:nvPicPr>
          <p:cNvPr id="3075"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78402" y="4114800"/>
            <a:ext cx="3027799" cy="260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45726" y="4207670"/>
            <a:ext cx="3746276" cy="2138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287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076"/>
                                        </p:tgtEl>
                                        <p:attrNameLst>
                                          <p:attrName>style.visibility</p:attrName>
                                        </p:attrNameLst>
                                      </p:cBhvr>
                                      <p:to>
                                        <p:strVal val="visible"/>
                                      </p:to>
                                    </p:set>
                                    <p:animEffect transition="in" filter="fade">
                                      <p:cBhvr>
                                        <p:cTn id="19" dur="500"/>
                                        <p:tgtEl>
                                          <p:spTgt spid="307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75"/>
                                        </p:tgtEl>
                                        <p:attrNameLst>
                                          <p:attrName>style.visibility</p:attrName>
                                        </p:attrNameLst>
                                      </p:cBhvr>
                                      <p:to>
                                        <p:strVal val="visible"/>
                                      </p:to>
                                    </p:set>
                                    <p:animEffect transition="in" filter="fade">
                                      <p:cBhvr>
                                        <p:cTn id="32"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44563"/>
          </a:xfrm>
        </p:spPr>
        <p:txBody>
          <a:bodyPr>
            <a:normAutofit fontScale="90000"/>
          </a:bodyPr>
          <a:lstStyle/>
          <a:p>
            <a:r>
              <a:rPr lang="en-US" dirty="0"/>
              <a:t>12.1 Explore Solids</a:t>
            </a:r>
          </a:p>
        </p:txBody>
      </p:sp>
      <p:sp>
        <p:nvSpPr>
          <p:cNvPr id="3" name="Content Placeholder 2"/>
          <p:cNvSpPr>
            <a:spLocks noGrp="1"/>
          </p:cNvSpPr>
          <p:nvPr>
            <p:ph idx="1"/>
          </p:nvPr>
        </p:nvSpPr>
        <p:spPr/>
        <p:txBody>
          <a:bodyPr/>
          <a:lstStyle/>
          <a:p>
            <a:r>
              <a:rPr lang="en-US" dirty="0"/>
              <a:t>Tell whether the solid is a polyhedron.  If it is, name the polyhedron and find the number of faces, vertices, and edges and describe as convex or concave</a:t>
            </a:r>
          </a:p>
        </p:txBody>
      </p:sp>
      <p:pic>
        <p:nvPicPr>
          <p:cNvPr id="2050"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6400" y="3429000"/>
            <a:ext cx="3881293" cy="290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63894" y="3429001"/>
            <a:ext cx="3627572"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54536" y="3426620"/>
            <a:ext cx="3986664" cy="2402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884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sz="half" idx="1"/>
          </p:nvPr>
        </p:nvSpPr>
        <p:spPr/>
        <p:txBody>
          <a:bodyPr>
            <a:noAutofit/>
          </a:bodyPr>
          <a:lstStyle/>
          <a:p>
            <a:r>
              <a:rPr lang="en-US" sz="2667" dirty="0"/>
              <a:t>Regular polyhedron </a:t>
            </a:r>
          </a:p>
          <a:p>
            <a:pPr lvl="1"/>
            <a:r>
              <a:rPr lang="en-US" sz="2667" dirty="0"/>
              <a:t>Polyhedron with congruent regular polygonal faces</a:t>
            </a:r>
          </a:p>
          <a:p>
            <a:pPr>
              <a:lnSpc>
                <a:spcPct val="80000"/>
              </a:lnSpc>
            </a:pPr>
            <a:r>
              <a:rPr lang="en-US" sz="2667" dirty="0"/>
              <a:t>Only 5 types (</a:t>
            </a:r>
            <a:r>
              <a:rPr lang="en-US" sz="2667" b="1" dirty="0"/>
              <a:t>Platonic solids</a:t>
            </a:r>
            <a:r>
              <a:rPr lang="en-US" sz="2667" dirty="0"/>
              <a:t>)</a:t>
            </a:r>
          </a:p>
          <a:p>
            <a:pPr lvl="1" eaLnBrk="1" hangingPunct="1">
              <a:lnSpc>
                <a:spcPct val="80000"/>
              </a:lnSpc>
            </a:pPr>
            <a:r>
              <a:rPr lang="en-US" sz="2667" b="1" dirty="0"/>
              <a:t>Tetrahedron</a:t>
            </a:r>
            <a:r>
              <a:rPr lang="en-US" sz="2667" dirty="0"/>
              <a:t> </a:t>
            </a:r>
            <a:r>
              <a:rPr lang="en-US" sz="2667" dirty="0">
                <a:sym typeface="Wingdings" pitchFamily="2" charset="2"/>
              </a:rPr>
              <a:t></a:t>
            </a:r>
            <a:r>
              <a:rPr lang="en-US" sz="2667" dirty="0"/>
              <a:t> 4 faces (triangular pyramid)</a:t>
            </a:r>
          </a:p>
          <a:p>
            <a:pPr lvl="1" eaLnBrk="1" hangingPunct="1">
              <a:lnSpc>
                <a:spcPct val="80000"/>
              </a:lnSpc>
            </a:pPr>
            <a:r>
              <a:rPr lang="en-US" sz="2667" b="1" dirty="0"/>
              <a:t>Hexahedron</a:t>
            </a:r>
            <a:r>
              <a:rPr lang="en-US" sz="2667" dirty="0"/>
              <a:t> </a:t>
            </a:r>
            <a:r>
              <a:rPr lang="en-US" sz="2667" dirty="0">
                <a:sym typeface="Wingdings" pitchFamily="2" charset="2"/>
              </a:rPr>
              <a:t></a:t>
            </a:r>
            <a:r>
              <a:rPr lang="en-US" sz="2667" dirty="0"/>
              <a:t> 6 faces (cube)</a:t>
            </a:r>
          </a:p>
          <a:p>
            <a:pPr lvl="1" eaLnBrk="1" hangingPunct="1">
              <a:lnSpc>
                <a:spcPct val="80000"/>
              </a:lnSpc>
            </a:pPr>
            <a:r>
              <a:rPr lang="en-US" sz="2667" b="1" dirty="0"/>
              <a:t>Octahedron</a:t>
            </a:r>
            <a:r>
              <a:rPr lang="en-US" sz="2667" dirty="0"/>
              <a:t> </a:t>
            </a:r>
            <a:r>
              <a:rPr lang="en-US" sz="2667" dirty="0">
                <a:sym typeface="Wingdings" pitchFamily="2" charset="2"/>
              </a:rPr>
              <a:t></a:t>
            </a:r>
            <a:r>
              <a:rPr lang="en-US" sz="2667" dirty="0"/>
              <a:t> 8 faces (2 square pyramids put together)</a:t>
            </a:r>
          </a:p>
          <a:p>
            <a:pPr lvl="1" eaLnBrk="1" hangingPunct="1">
              <a:lnSpc>
                <a:spcPct val="80000"/>
              </a:lnSpc>
            </a:pPr>
            <a:r>
              <a:rPr lang="en-US" sz="2667" b="1" dirty="0"/>
              <a:t>Dodecahedron</a:t>
            </a:r>
            <a:r>
              <a:rPr lang="en-US" sz="2667" dirty="0"/>
              <a:t> </a:t>
            </a:r>
            <a:r>
              <a:rPr lang="en-US" sz="2667" dirty="0">
                <a:sym typeface="Wingdings" pitchFamily="2" charset="2"/>
              </a:rPr>
              <a:t></a:t>
            </a:r>
            <a:r>
              <a:rPr lang="en-US" sz="2667" dirty="0"/>
              <a:t> 12 faces (made with pentagons)</a:t>
            </a:r>
          </a:p>
          <a:p>
            <a:pPr lvl="1" eaLnBrk="1" hangingPunct="1">
              <a:lnSpc>
                <a:spcPct val="80000"/>
              </a:lnSpc>
            </a:pPr>
            <a:r>
              <a:rPr lang="en-US" sz="2667" b="1" dirty="0"/>
              <a:t>Icosahedron</a:t>
            </a:r>
            <a:r>
              <a:rPr lang="en-US" sz="2667" dirty="0"/>
              <a:t> </a:t>
            </a:r>
            <a:r>
              <a:rPr lang="en-US" sz="2667" dirty="0">
                <a:sym typeface="Wingdings" pitchFamily="2" charset="2"/>
              </a:rPr>
              <a:t></a:t>
            </a:r>
            <a:r>
              <a:rPr lang="en-US" sz="2667" dirty="0"/>
              <a:t> 20 faces (made with triangles) </a:t>
            </a:r>
          </a:p>
        </p:txBody>
      </p:sp>
      <p:sp>
        <p:nvSpPr>
          <p:cNvPr id="6" name="Content Placeholder 5">
            <a:extLst>
              <a:ext uri="{FF2B5EF4-FFF2-40B4-BE49-F238E27FC236}">
                <a16:creationId xmlns:a16="http://schemas.microsoft.com/office/drawing/2014/main" id="{3BE77195-EA56-47DC-B93D-E06533A1BCC5}"/>
              </a:ext>
            </a:extLst>
          </p:cNvPr>
          <p:cNvSpPr>
            <a:spLocks noGrp="1"/>
          </p:cNvSpPr>
          <p:nvPr>
            <p:ph sz="half" idx="2"/>
          </p:nvPr>
        </p:nvSpPr>
        <p:spPr/>
        <p:txBody>
          <a:bodyPr/>
          <a:lstStyle/>
          <a:p>
            <a:endParaRPr lang="en-US"/>
          </a:p>
        </p:txBody>
      </p:sp>
      <p:sp>
        <p:nvSpPr>
          <p:cNvPr id="9218" name="Rectangle 6"/>
          <p:cNvSpPr>
            <a:spLocks noGrp="1" noChangeArrowheads="1"/>
          </p:cNvSpPr>
          <p:nvPr>
            <p:ph type="title"/>
          </p:nvPr>
        </p:nvSpPr>
        <p:spPr/>
        <p:txBody>
          <a:bodyPr>
            <a:normAutofit fontScale="90000"/>
          </a:bodyPr>
          <a:lstStyle/>
          <a:p>
            <a:r>
              <a:rPr lang="en-US"/>
              <a:t>12.1 Explore Solids</a:t>
            </a:r>
            <a:endParaRPr lang="en-US" dirty="0"/>
          </a:p>
        </p:txBody>
      </p:sp>
      <p:pic>
        <p:nvPicPr>
          <p:cNvPr id="18443" name="Picture 11" descr="613px-Dodecahedron"/>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91201" y="3988912"/>
            <a:ext cx="3181351" cy="2823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4" name="Picture 12" descr="605px-Octahedr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13602" y="1701801"/>
            <a:ext cx="3232151" cy="275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5" name="Picture 13" descr="621px-Icosahedron"/>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63050" y="3962401"/>
            <a:ext cx="3028951" cy="2823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635px-Tetrahedron">
            <a:extLst>
              <a:ext uri="{FF2B5EF4-FFF2-40B4-BE49-F238E27FC236}">
                <a16:creationId xmlns:a16="http://schemas.microsoft.com/office/drawing/2014/main" id="{501B7DC2-D63B-4E1F-A5BE-C0FBBD4EB12D}"/>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16002" y="300831"/>
            <a:ext cx="3241282" cy="3057524"/>
          </a:xfrm>
          <a:prstGeom prst="rect">
            <a:avLst/>
          </a:prstGeom>
        </p:spPr>
      </p:pic>
      <p:pic>
        <p:nvPicPr>
          <p:cNvPr id="15" name="Picture 10" descr="538px-Hexahedron">
            <a:extLst>
              <a:ext uri="{FF2B5EF4-FFF2-40B4-BE49-F238E27FC236}">
                <a16:creationId xmlns:a16="http://schemas.microsoft.com/office/drawing/2014/main" id="{7A3CD02A-DCA4-43F4-8D1D-9EA21FE7F937}"/>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10201" y="45719"/>
            <a:ext cx="2590800" cy="2884552"/>
          </a:xfrm>
          <a:prstGeom prst="rect">
            <a:avLst/>
          </a:prstGeom>
          <a:noFill/>
        </p:spPr>
      </p:pic>
    </p:spTree>
    <p:extLst>
      <p:ext uri="{BB962C8B-B14F-4D97-AF65-F5344CB8AC3E}">
        <p14:creationId xmlns:p14="http://schemas.microsoft.com/office/powerpoint/2010/main" val="42766705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435">
                                            <p:txEl>
                                              <p:pRg st="3" end="3"/>
                                            </p:txEl>
                                          </p:spTgt>
                                        </p:tgtEl>
                                        <p:attrNameLst>
                                          <p:attrName>style.visibility</p:attrName>
                                        </p:attrNameLst>
                                      </p:cBhvr>
                                      <p:to>
                                        <p:strVal val="visible"/>
                                      </p:to>
                                    </p:set>
                                  </p:childTnLst>
                                </p:cTn>
                              </p:par>
                              <p:par>
                                <p:cTn id="17" presetID="26"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80">
                                          <p:stCondLst>
                                            <p:cond delay="0"/>
                                          </p:stCondLst>
                                        </p:cTn>
                                        <p:tgtEl>
                                          <p:spTgt spid="12"/>
                                        </p:tgtEl>
                                      </p:cBhvr>
                                    </p:animEffect>
                                    <p:anim calcmode="lin" valueType="num">
                                      <p:cBhvr>
                                        <p:cTn id="20"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5" dur="26">
                                          <p:stCondLst>
                                            <p:cond delay="650"/>
                                          </p:stCondLst>
                                        </p:cTn>
                                        <p:tgtEl>
                                          <p:spTgt spid="12"/>
                                        </p:tgtEl>
                                      </p:cBhvr>
                                      <p:to x="100000" y="60000"/>
                                    </p:animScale>
                                    <p:animScale>
                                      <p:cBhvr>
                                        <p:cTn id="26" dur="166" decel="50000">
                                          <p:stCondLst>
                                            <p:cond delay="676"/>
                                          </p:stCondLst>
                                        </p:cTn>
                                        <p:tgtEl>
                                          <p:spTgt spid="12"/>
                                        </p:tgtEl>
                                      </p:cBhvr>
                                      <p:to x="100000" y="100000"/>
                                    </p:animScale>
                                    <p:animScale>
                                      <p:cBhvr>
                                        <p:cTn id="27" dur="26">
                                          <p:stCondLst>
                                            <p:cond delay="1312"/>
                                          </p:stCondLst>
                                        </p:cTn>
                                        <p:tgtEl>
                                          <p:spTgt spid="12"/>
                                        </p:tgtEl>
                                      </p:cBhvr>
                                      <p:to x="100000" y="80000"/>
                                    </p:animScale>
                                    <p:animScale>
                                      <p:cBhvr>
                                        <p:cTn id="28" dur="166" decel="50000">
                                          <p:stCondLst>
                                            <p:cond delay="1338"/>
                                          </p:stCondLst>
                                        </p:cTn>
                                        <p:tgtEl>
                                          <p:spTgt spid="12"/>
                                        </p:tgtEl>
                                      </p:cBhvr>
                                      <p:to x="100000" y="100000"/>
                                    </p:animScale>
                                    <p:animScale>
                                      <p:cBhvr>
                                        <p:cTn id="29" dur="26">
                                          <p:stCondLst>
                                            <p:cond delay="1642"/>
                                          </p:stCondLst>
                                        </p:cTn>
                                        <p:tgtEl>
                                          <p:spTgt spid="12"/>
                                        </p:tgtEl>
                                      </p:cBhvr>
                                      <p:to x="100000" y="90000"/>
                                    </p:animScale>
                                    <p:animScale>
                                      <p:cBhvr>
                                        <p:cTn id="30" dur="166" decel="50000">
                                          <p:stCondLst>
                                            <p:cond delay="1668"/>
                                          </p:stCondLst>
                                        </p:cTn>
                                        <p:tgtEl>
                                          <p:spTgt spid="12"/>
                                        </p:tgtEl>
                                      </p:cBhvr>
                                      <p:to x="100000" y="100000"/>
                                    </p:animScale>
                                    <p:animScale>
                                      <p:cBhvr>
                                        <p:cTn id="31" dur="26">
                                          <p:stCondLst>
                                            <p:cond delay="1808"/>
                                          </p:stCondLst>
                                        </p:cTn>
                                        <p:tgtEl>
                                          <p:spTgt spid="12"/>
                                        </p:tgtEl>
                                      </p:cBhvr>
                                      <p:to x="100000" y="95000"/>
                                    </p:animScale>
                                    <p:animScale>
                                      <p:cBhvr>
                                        <p:cTn id="32" dur="166" decel="50000">
                                          <p:stCondLst>
                                            <p:cond delay="1834"/>
                                          </p:stCondLst>
                                        </p:cTn>
                                        <p:tgtEl>
                                          <p:spTgt spid="12"/>
                                        </p:tgtEl>
                                      </p:cBhvr>
                                      <p:to x="100000" y="100000"/>
                                    </p:animScale>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435">
                                            <p:txEl>
                                              <p:pRg st="4" end="4"/>
                                            </p:txEl>
                                          </p:spTgt>
                                        </p:tgtEl>
                                        <p:attrNameLst>
                                          <p:attrName>style.visibility</p:attrName>
                                        </p:attrNameLst>
                                      </p:cBhvr>
                                      <p:to>
                                        <p:strVal val="visible"/>
                                      </p:to>
                                    </p:set>
                                  </p:childTnLst>
                                </p:cTn>
                              </p:par>
                              <p:par>
                                <p:cTn id="37" presetID="26"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80">
                                          <p:stCondLst>
                                            <p:cond delay="0"/>
                                          </p:stCondLst>
                                        </p:cTn>
                                        <p:tgtEl>
                                          <p:spTgt spid="15"/>
                                        </p:tgtEl>
                                      </p:cBhvr>
                                    </p:animEffect>
                                    <p:anim calcmode="lin" valueType="num">
                                      <p:cBhvr>
                                        <p:cTn id="40"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5" dur="26">
                                          <p:stCondLst>
                                            <p:cond delay="650"/>
                                          </p:stCondLst>
                                        </p:cTn>
                                        <p:tgtEl>
                                          <p:spTgt spid="15"/>
                                        </p:tgtEl>
                                      </p:cBhvr>
                                      <p:to x="100000" y="60000"/>
                                    </p:animScale>
                                    <p:animScale>
                                      <p:cBhvr>
                                        <p:cTn id="46" dur="166" decel="50000">
                                          <p:stCondLst>
                                            <p:cond delay="676"/>
                                          </p:stCondLst>
                                        </p:cTn>
                                        <p:tgtEl>
                                          <p:spTgt spid="15"/>
                                        </p:tgtEl>
                                      </p:cBhvr>
                                      <p:to x="100000" y="100000"/>
                                    </p:animScale>
                                    <p:animScale>
                                      <p:cBhvr>
                                        <p:cTn id="47" dur="26">
                                          <p:stCondLst>
                                            <p:cond delay="1312"/>
                                          </p:stCondLst>
                                        </p:cTn>
                                        <p:tgtEl>
                                          <p:spTgt spid="15"/>
                                        </p:tgtEl>
                                      </p:cBhvr>
                                      <p:to x="100000" y="80000"/>
                                    </p:animScale>
                                    <p:animScale>
                                      <p:cBhvr>
                                        <p:cTn id="48" dur="166" decel="50000">
                                          <p:stCondLst>
                                            <p:cond delay="1338"/>
                                          </p:stCondLst>
                                        </p:cTn>
                                        <p:tgtEl>
                                          <p:spTgt spid="15"/>
                                        </p:tgtEl>
                                      </p:cBhvr>
                                      <p:to x="100000" y="100000"/>
                                    </p:animScale>
                                    <p:animScale>
                                      <p:cBhvr>
                                        <p:cTn id="49" dur="26">
                                          <p:stCondLst>
                                            <p:cond delay="1642"/>
                                          </p:stCondLst>
                                        </p:cTn>
                                        <p:tgtEl>
                                          <p:spTgt spid="15"/>
                                        </p:tgtEl>
                                      </p:cBhvr>
                                      <p:to x="100000" y="90000"/>
                                    </p:animScale>
                                    <p:animScale>
                                      <p:cBhvr>
                                        <p:cTn id="50" dur="166" decel="50000">
                                          <p:stCondLst>
                                            <p:cond delay="1668"/>
                                          </p:stCondLst>
                                        </p:cTn>
                                        <p:tgtEl>
                                          <p:spTgt spid="15"/>
                                        </p:tgtEl>
                                      </p:cBhvr>
                                      <p:to x="100000" y="100000"/>
                                    </p:animScale>
                                    <p:animScale>
                                      <p:cBhvr>
                                        <p:cTn id="51" dur="26">
                                          <p:stCondLst>
                                            <p:cond delay="1808"/>
                                          </p:stCondLst>
                                        </p:cTn>
                                        <p:tgtEl>
                                          <p:spTgt spid="15"/>
                                        </p:tgtEl>
                                      </p:cBhvr>
                                      <p:to x="100000" y="95000"/>
                                    </p:animScale>
                                    <p:animScale>
                                      <p:cBhvr>
                                        <p:cTn id="52" dur="166" decel="50000">
                                          <p:stCondLst>
                                            <p:cond delay="1834"/>
                                          </p:stCondLst>
                                        </p:cTn>
                                        <p:tgtEl>
                                          <p:spTgt spid="15"/>
                                        </p:tgtEl>
                                      </p:cBhvr>
                                      <p:to x="100000" y="100000"/>
                                    </p:animScale>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8435">
                                            <p:txEl>
                                              <p:pRg st="5" end="5"/>
                                            </p:txEl>
                                          </p:spTgt>
                                        </p:tgtEl>
                                        <p:attrNameLst>
                                          <p:attrName>style.visibility</p:attrName>
                                        </p:attrNameLst>
                                      </p:cBhvr>
                                      <p:to>
                                        <p:strVal val="visible"/>
                                      </p:to>
                                    </p:set>
                                  </p:childTnLst>
                                </p:cTn>
                              </p:par>
                              <p:par>
                                <p:cTn id="57" presetID="26" presetClass="entr" presetSubtype="0" fill="hold" nodeType="withEffect">
                                  <p:stCondLst>
                                    <p:cond delay="0"/>
                                  </p:stCondLst>
                                  <p:childTnLst>
                                    <p:set>
                                      <p:cBhvr>
                                        <p:cTn id="58" dur="1" fill="hold">
                                          <p:stCondLst>
                                            <p:cond delay="0"/>
                                          </p:stCondLst>
                                        </p:cTn>
                                        <p:tgtEl>
                                          <p:spTgt spid="18444"/>
                                        </p:tgtEl>
                                        <p:attrNameLst>
                                          <p:attrName>style.visibility</p:attrName>
                                        </p:attrNameLst>
                                      </p:cBhvr>
                                      <p:to>
                                        <p:strVal val="visible"/>
                                      </p:to>
                                    </p:set>
                                    <p:animEffect transition="in" filter="wipe(down)">
                                      <p:cBhvr>
                                        <p:cTn id="59" dur="580">
                                          <p:stCondLst>
                                            <p:cond delay="0"/>
                                          </p:stCondLst>
                                        </p:cTn>
                                        <p:tgtEl>
                                          <p:spTgt spid="18444"/>
                                        </p:tgtEl>
                                      </p:cBhvr>
                                    </p:animEffect>
                                    <p:anim calcmode="lin" valueType="num">
                                      <p:cBhvr>
                                        <p:cTn id="60" dur="1822" tmFilter="0,0; 0.14,0.36; 0.43,0.73; 0.71,0.91; 1.0,1.0">
                                          <p:stCondLst>
                                            <p:cond delay="0"/>
                                          </p:stCondLst>
                                        </p:cTn>
                                        <p:tgtEl>
                                          <p:spTgt spid="18444"/>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8444"/>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8444"/>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8444"/>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8444"/>
                                        </p:tgtEl>
                                        <p:attrNameLst>
                                          <p:attrName>ppt_y</p:attrName>
                                        </p:attrNameLst>
                                      </p:cBhvr>
                                      <p:tavLst>
                                        <p:tav tm="0" fmla="#ppt_y-sin(pi*$)/81">
                                          <p:val>
                                            <p:fltVal val="0"/>
                                          </p:val>
                                        </p:tav>
                                        <p:tav tm="100000">
                                          <p:val>
                                            <p:fltVal val="1"/>
                                          </p:val>
                                        </p:tav>
                                      </p:tavLst>
                                    </p:anim>
                                    <p:animScale>
                                      <p:cBhvr>
                                        <p:cTn id="65" dur="26">
                                          <p:stCondLst>
                                            <p:cond delay="650"/>
                                          </p:stCondLst>
                                        </p:cTn>
                                        <p:tgtEl>
                                          <p:spTgt spid="18444"/>
                                        </p:tgtEl>
                                      </p:cBhvr>
                                      <p:to x="100000" y="60000"/>
                                    </p:animScale>
                                    <p:animScale>
                                      <p:cBhvr>
                                        <p:cTn id="66" dur="166" decel="50000">
                                          <p:stCondLst>
                                            <p:cond delay="676"/>
                                          </p:stCondLst>
                                        </p:cTn>
                                        <p:tgtEl>
                                          <p:spTgt spid="18444"/>
                                        </p:tgtEl>
                                      </p:cBhvr>
                                      <p:to x="100000" y="100000"/>
                                    </p:animScale>
                                    <p:animScale>
                                      <p:cBhvr>
                                        <p:cTn id="67" dur="26">
                                          <p:stCondLst>
                                            <p:cond delay="1312"/>
                                          </p:stCondLst>
                                        </p:cTn>
                                        <p:tgtEl>
                                          <p:spTgt spid="18444"/>
                                        </p:tgtEl>
                                      </p:cBhvr>
                                      <p:to x="100000" y="80000"/>
                                    </p:animScale>
                                    <p:animScale>
                                      <p:cBhvr>
                                        <p:cTn id="68" dur="166" decel="50000">
                                          <p:stCondLst>
                                            <p:cond delay="1338"/>
                                          </p:stCondLst>
                                        </p:cTn>
                                        <p:tgtEl>
                                          <p:spTgt spid="18444"/>
                                        </p:tgtEl>
                                      </p:cBhvr>
                                      <p:to x="100000" y="100000"/>
                                    </p:animScale>
                                    <p:animScale>
                                      <p:cBhvr>
                                        <p:cTn id="69" dur="26">
                                          <p:stCondLst>
                                            <p:cond delay="1642"/>
                                          </p:stCondLst>
                                        </p:cTn>
                                        <p:tgtEl>
                                          <p:spTgt spid="18444"/>
                                        </p:tgtEl>
                                      </p:cBhvr>
                                      <p:to x="100000" y="90000"/>
                                    </p:animScale>
                                    <p:animScale>
                                      <p:cBhvr>
                                        <p:cTn id="70" dur="166" decel="50000">
                                          <p:stCondLst>
                                            <p:cond delay="1668"/>
                                          </p:stCondLst>
                                        </p:cTn>
                                        <p:tgtEl>
                                          <p:spTgt spid="18444"/>
                                        </p:tgtEl>
                                      </p:cBhvr>
                                      <p:to x="100000" y="100000"/>
                                    </p:animScale>
                                    <p:animScale>
                                      <p:cBhvr>
                                        <p:cTn id="71" dur="26">
                                          <p:stCondLst>
                                            <p:cond delay="1808"/>
                                          </p:stCondLst>
                                        </p:cTn>
                                        <p:tgtEl>
                                          <p:spTgt spid="18444"/>
                                        </p:tgtEl>
                                      </p:cBhvr>
                                      <p:to x="100000" y="95000"/>
                                    </p:animScale>
                                    <p:animScale>
                                      <p:cBhvr>
                                        <p:cTn id="72" dur="166" decel="50000">
                                          <p:stCondLst>
                                            <p:cond delay="1834"/>
                                          </p:stCondLst>
                                        </p:cTn>
                                        <p:tgtEl>
                                          <p:spTgt spid="18444"/>
                                        </p:tgtEl>
                                      </p:cBhvr>
                                      <p:to x="100000" y="100000"/>
                                    </p:animScale>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8435">
                                            <p:txEl>
                                              <p:pRg st="6" end="6"/>
                                            </p:txEl>
                                          </p:spTgt>
                                        </p:tgtEl>
                                        <p:attrNameLst>
                                          <p:attrName>style.visibility</p:attrName>
                                        </p:attrNameLst>
                                      </p:cBhvr>
                                      <p:to>
                                        <p:strVal val="visible"/>
                                      </p:to>
                                    </p:set>
                                  </p:childTnLst>
                                </p:cTn>
                              </p:par>
                              <p:par>
                                <p:cTn id="77" presetID="26" presetClass="entr" presetSubtype="0" fill="hold" nodeType="withEffect">
                                  <p:stCondLst>
                                    <p:cond delay="0"/>
                                  </p:stCondLst>
                                  <p:childTnLst>
                                    <p:set>
                                      <p:cBhvr>
                                        <p:cTn id="78" dur="1" fill="hold">
                                          <p:stCondLst>
                                            <p:cond delay="0"/>
                                          </p:stCondLst>
                                        </p:cTn>
                                        <p:tgtEl>
                                          <p:spTgt spid="18443"/>
                                        </p:tgtEl>
                                        <p:attrNameLst>
                                          <p:attrName>style.visibility</p:attrName>
                                        </p:attrNameLst>
                                      </p:cBhvr>
                                      <p:to>
                                        <p:strVal val="visible"/>
                                      </p:to>
                                    </p:set>
                                    <p:animEffect transition="in" filter="wipe(down)">
                                      <p:cBhvr>
                                        <p:cTn id="79" dur="580">
                                          <p:stCondLst>
                                            <p:cond delay="0"/>
                                          </p:stCondLst>
                                        </p:cTn>
                                        <p:tgtEl>
                                          <p:spTgt spid="18443"/>
                                        </p:tgtEl>
                                      </p:cBhvr>
                                    </p:animEffect>
                                    <p:anim calcmode="lin" valueType="num">
                                      <p:cBhvr>
                                        <p:cTn id="80" dur="1822" tmFilter="0,0; 0.14,0.36; 0.43,0.73; 0.71,0.91; 1.0,1.0">
                                          <p:stCondLst>
                                            <p:cond delay="0"/>
                                          </p:stCondLst>
                                        </p:cTn>
                                        <p:tgtEl>
                                          <p:spTgt spid="18443"/>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8443"/>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8443"/>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8443"/>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8443"/>
                                        </p:tgtEl>
                                        <p:attrNameLst>
                                          <p:attrName>ppt_y</p:attrName>
                                        </p:attrNameLst>
                                      </p:cBhvr>
                                      <p:tavLst>
                                        <p:tav tm="0" fmla="#ppt_y-sin(pi*$)/81">
                                          <p:val>
                                            <p:fltVal val="0"/>
                                          </p:val>
                                        </p:tav>
                                        <p:tav tm="100000">
                                          <p:val>
                                            <p:fltVal val="1"/>
                                          </p:val>
                                        </p:tav>
                                      </p:tavLst>
                                    </p:anim>
                                    <p:animScale>
                                      <p:cBhvr>
                                        <p:cTn id="85" dur="26">
                                          <p:stCondLst>
                                            <p:cond delay="650"/>
                                          </p:stCondLst>
                                        </p:cTn>
                                        <p:tgtEl>
                                          <p:spTgt spid="18443"/>
                                        </p:tgtEl>
                                      </p:cBhvr>
                                      <p:to x="100000" y="60000"/>
                                    </p:animScale>
                                    <p:animScale>
                                      <p:cBhvr>
                                        <p:cTn id="86" dur="166" decel="50000">
                                          <p:stCondLst>
                                            <p:cond delay="676"/>
                                          </p:stCondLst>
                                        </p:cTn>
                                        <p:tgtEl>
                                          <p:spTgt spid="18443"/>
                                        </p:tgtEl>
                                      </p:cBhvr>
                                      <p:to x="100000" y="100000"/>
                                    </p:animScale>
                                    <p:animScale>
                                      <p:cBhvr>
                                        <p:cTn id="87" dur="26">
                                          <p:stCondLst>
                                            <p:cond delay="1312"/>
                                          </p:stCondLst>
                                        </p:cTn>
                                        <p:tgtEl>
                                          <p:spTgt spid="18443"/>
                                        </p:tgtEl>
                                      </p:cBhvr>
                                      <p:to x="100000" y="80000"/>
                                    </p:animScale>
                                    <p:animScale>
                                      <p:cBhvr>
                                        <p:cTn id="88" dur="166" decel="50000">
                                          <p:stCondLst>
                                            <p:cond delay="1338"/>
                                          </p:stCondLst>
                                        </p:cTn>
                                        <p:tgtEl>
                                          <p:spTgt spid="18443"/>
                                        </p:tgtEl>
                                      </p:cBhvr>
                                      <p:to x="100000" y="100000"/>
                                    </p:animScale>
                                    <p:animScale>
                                      <p:cBhvr>
                                        <p:cTn id="89" dur="26">
                                          <p:stCondLst>
                                            <p:cond delay="1642"/>
                                          </p:stCondLst>
                                        </p:cTn>
                                        <p:tgtEl>
                                          <p:spTgt spid="18443"/>
                                        </p:tgtEl>
                                      </p:cBhvr>
                                      <p:to x="100000" y="90000"/>
                                    </p:animScale>
                                    <p:animScale>
                                      <p:cBhvr>
                                        <p:cTn id="90" dur="166" decel="50000">
                                          <p:stCondLst>
                                            <p:cond delay="1668"/>
                                          </p:stCondLst>
                                        </p:cTn>
                                        <p:tgtEl>
                                          <p:spTgt spid="18443"/>
                                        </p:tgtEl>
                                      </p:cBhvr>
                                      <p:to x="100000" y="100000"/>
                                    </p:animScale>
                                    <p:animScale>
                                      <p:cBhvr>
                                        <p:cTn id="91" dur="26">
                                          <p:stCondLst>
                                            <p:cond delay="1808"/>
                                          </p:stCondLst>
                                        </p:cTn>
                                        <p:tgtEl>
                                          <p:spTgt spid="18443"/>
                                        </p:tgtEl>
                                      </p:cBhvr>
                                      <p:to x="100000" y="95000"/>
                                    </p:animScale>
                                    <p:animScale>
                                      <p:cBhvr>
                                        <p:cTn id="92" dur="166" decel="50000">
                                          <p:stCondLst>
                                            <p:cond delay="1834"/>
                                          </p:stCondLst>
                                        </p:cTn>
                                        <p:tgtEl>
                                          <p:spTgt spid="18443"/>
                                        </p:tgtEl>
                                      </p:cBhvr>
                                      <p:to x="100000" y="100000"/>
                                    </p:animScale>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18435">
                                            <p:txEl>
                                              <p:pRg st="7" end="7"/>
                                            </p:txEl>
                                          </p:spTgt>
                                        </p:tgtEl>
                                        <p:attrNameLst>
                                          <p:attrName>style.visibility</p:attrName>
                                        </p:attrNameLst>
                                      </p:cBhvr>
                                      <p:to>
                                        <p:strVal val="visible"/>
                                      </p:to>
                                    </p:set>
                                  </p:childTnLst>
                                </p:cTn>
                              </p:par>
                              <p:par>
                                <p:cTn id="97" presetID="26" presetClass="entr" presetSubtype="0" fill="hold" nodeType="withEffect">
                                  <p:stCondLst>
                                    <p:cond delay="0"/>
                                  </p:stCondLst>
                                  <p:childTnLst>
                                    <p:set>
                                      <p:cBhvr>
                                        <p:cTn id="98" dur="1" fill="hold">
                                          <p:stCondLst>
                                            <p:cond delay="0"/>
                                          </p:stCondLst>
                                        </p:cTn>
                                        <p:tgtEl>
                                          <p:spTgt spid="18445"/>
                                        </p:tgtEl>
                                        <p:attrNameLst>
                                          <p:attrName>style.visibility</p:attrName>
                                        </p:attrNameLst>
                                      </p:cBhvr>
                                      <p:to>
                                        <p:strVal val="visible"/>
                                      </p:to>
                                    </p:set>
                                    <p:animEffect transition="in" filter="wipe(down)">
                                      <p:cBhvr>
                                        <p:cTn id="99" dur="580">
                                          <p:stCondLst>
                                            <p:cond delay="0"/>
                                          </p:stCondLst>
                                        </p:cTn>
                                        <p:tgtEl>
                                          <p:spTgt spid="18445"/>
                                        </p:tgtEl>
                                      </p:cBhvr>
                                    </p:animEffect>
                                    <p:anim calcmode="lin" valueType="num">
                                      <p:cBhvr>
                                        <p:cTn id="100" dur="1822" tmFilter="0,0; 0.14,0.36; 0.43,0.73; 0.71,0.91; 1.0,1.0">
                                          <p:stCondLst>
                                            <p:cond delay="0"/>
                                          </p:stCondLst>
                                        </p:cTn>
                                        <p:tgtEl>
                                          <p:spTgt spid="18445"/>
                                        </p:tgtEl>
                                        <p:attrNameLst>
                                          <p:attrName>ppt_x</p:attrName>
                                        </p:attrNameLst>
                                      </p:cBhvr>
                                      <p:tavLst>
                                        <p:tav tm="0">
                                          <p:val>
                                            <p:strVal val="#ppt_x-0.25"/>
                                          </p:val>
                                        </p:tav>
                                        <p:tav tm="100000">
                                          <p:val>
                                            <p:strVal val="#ppt_x"/>
                                          </p:val>
                                        </p:tav>
                                      </p:tavLst>
                                    </p:anim>
                                    <p:anim calcmode="lin" valueType="num">
                                      <p:cBhvr>
                                        <p:cTn id="101" dur="664" tmFilter="0.0,0.0; 0.25,0.07; 0.50,0.2; 0.75,0.467; 1.0,1.0">
                                          <p:stCondLst>
                                            <p:cond delay="0"/>
                                          </p:stCondLst>
                                        </p:cTn>
                                        <p:tgtEl>
                                          <p:spTgt spid="18445"/>
                                        </p:tgtEl>
                                        <p:attrNameLst>
                                          <p:attrName>ppt_y</p:attrName>
                                        </p:attrNameLst>
                                      </p:cBhvr>
                                      <p:tavLst>
                                        <p:tav tm="0" fmla="#ppt_y-sin(pi*$)/3">
                                          <p:val>
                                            <p:fltVal val="0.5"/>
                                          </p:val>
                                        </p:tav>
                                        <p:tav tm="100000">
                                          <p:val>
                                            <p:fltVal val="1"/>
                                          </p:val>
                                        </p:tav>
                                      </p:tavLst>
                                    </p:anim>
                                    <p:anim calcmode="lin" valueType="num">
                                      <p:cBhvr>
                                        <p:cTn id="102" dur="664" tmFilter="0, 0; 0.125,0.2665; 0.25,0.4; 0.375,0.465; 0.5,0.5;  0.625,0.535; 0.75,0.6; 0.875,0.7335; 1,1">
                                          <p:stCondLst>
                                            <p:cond delay="664"/>
                                          </p:stCondLst>
                                        </p:cTn>
                                        <p:tgtEl>
                                          <p:spTgt spid="18445"/>
                                        </p:tgtEl>
                                        <p:attrNameLst>
                                          <p:attrName>ppt_y</p:attrName>
                                        </p:attrNameLst>
                                      </p:cBhvr>
                                      <p:tavLst>
                                        <p:tav tm="0" fmla="#ppt_y-sin(pi*$)/9">
                                          <p:val>
                                            <p:fltVal val="0"/>
                                          </p:val>
                                        </p:tav>
                                        <p:tav tm="100000">
                                          <p:val>
                                            <p:fltVal val="1"/>
                                          </p:val>
                                        </p:tav>
                                      </p:tavLst>
                                    </p:anim>
                                    <p:anim calcmode="lin" valueType="num">
                                      <p:cBhvr>
                                        <p:cTn id="103" dur="332" tmFilter="0, 0; 0.125,0.2665; 0.25,0.4; 0.375,0.465; 0.5,0.5;  0.625,0.535; 0.75,0.6; 0.875,0.7335; 1,1">
                                          <p:stCondLst>
                                            <p:cond delay="1324"/>
                                          </p:stCondLst>
                                        </p:cTn>
                                        <p:tgtEl>
                                          <p:spTgt spid="18445"/>
                                        </p:tgtEl>
                                        <p:attrNameLst>
                                          <p:attrName>ppt_y</p:attrName>
                                        </p:attrNameLst>
                                      </p:cBhvr>
                                      <p:tavLst>
                                        <p:tav tm="0" fmla="#ppt_y-sin(pi*$)/27">
                                          <p:val>
                                            <p:fltVal val="0"/>
                                          </p:val>
                                        </p:tav>
                                        <p:tav tm="100000">
                                          <p:val>
                                            <p:fltVal val="1"/>
                                          </p:val>
                                        </p:tav>
                                      </p:tavLst>
                                    </p:anim>
                                    <p:anim calcmode="lin" valueType="num">
                                      <p:cBhvr>
                                        <p:cTn id="104" dur="164" tmFilter="0, 0; 0.125,0.2665; 0.25,0.4; 0.375,0.465; 0.5,0.5;  0.625,0.535; 0.75,0.6; 0.875,0.7335; 1,1">
                                          <p:stCondLst>
                                            <p:cond delay="1656"/>
                                          </p:stCondLst>
                                        </p:cTn>
                                        <p:tgtEl>
                                          <p:spTgt spid="18445"/>
                                        </p:tgtEl>
                                        <p:attrNameLst>
                                          <p:attrName>ppt_y</p:attrName>
                                        </p:attrNameLst>
                                      </p:cBhvr>
                                      <p:tavLst>
                                        <p:tav tm="0" fmla="#ppt_y-sin(pi*$)/81">
                                          <p:val>
                                            <p:fltVal val="0"/>
                                          </p:val>
                                        </p:tav>
                                        <p:tav tm="100000">
                                          <p:val>
                                            <p:fltVal val="1"/>
                                          </p:val>
                                        </p:tav>
                                      </p:tavLst>
                                    </p:anim>
                                    <p:animScale>
                                      <p:cBhvr>
                                        <p:cTn id="105" dur="26">
                                          <p:stCondLst>
                                            <p:cond delay="650"/>
                                          </p:stCondLst>
                                        </p:cTn>
                                        <p:tgtEl>
                                          <p:spTgt spid="18445"/>
                                        </p:tgtEl>
                                      </p:cBhvr>
                                      <p:to x="100000" y="60000"/>
                                    </p:animScale>
                                    <p:animScale>
                                      <p:cBhvr>
                                        <p:cTn id="106" dur="166" decel="50000">
                                          <p:stCondLst>
                                            <p:cond delay="676"/>
                                          </p:stCondLst>
                                        </p:cTn>
                                        <p:tgtEl>
                                          <p:spTgt spid="18445"/>
                                        </p:tgtEl>
                                      </p:cBhvr>
                                      <p:to x="100000" y="100000"/>
                                    </p:animScale>
                                    <p:animScale>
                                      <p:cBhvr>
                                        <p:cTn id="107" dur="26">
                                          <p:stCondLst>
                                            <p:cond delay="1312"/>
                                          </p:stCondLst>
                                        </p:cTn>
                                        <p:tgtEl>
                                          <p:spTgt spid="18445"/>
                                        </p:tgtEl>
                                      </p:cBhvr>
                                      <p:to x="100000" y="80000"/>
                                    </p:animScale>
                                    <p:animScale>
                                      <p:cBhvr>
                                        <p:cTn id="108" dur="166" decel="50000">
                                          <p:stCondLst>
                                            <p:cond delay="1338"/>
                                          </p:stCondLst>
                                        </p:cTn>
                                        <p:tgtEl>
                                          <p:spTgt spid="18445"/>
                                        </p:tgtEl>
                                      </p:cBhvr>
                                      <p:to x="100000" y="100000"/>
                                    </p:animScale>
                                    <p:animScale>
                                      <p:cBhvr>
                                        <p:cTn id="109" dur="26">
                                          <p:stCondLst>
                                            <p:cond delay="1642"/>
                                          </p:stCondLst>
                                        </p:cTn>
                                        <p:tgtEl>
                                          <p:spTgt spid="18445"/>
                                        </p:tgtEl>
                                      </p:cBhvr>
                                      <p:to x="100000" y="90000"/>
                                    </p:animScale>
                                    <p:animScale>
                                      <p:cBhvr>
                                        <p:cTn id="110" dur="166" decel="50000">
                                          <p:stCondLst>
                                            <p:cond delay="1668"/>
                                          </p:stCondLst>
                                        </p:cTn>
                                        <p:tgtEl>
                                          <p:spTgt spid="18445"/>
                                        </p:tgtEl>
                                      </p:cBhvr>
                                      <p:to x="100000" y="100000"/>
                                    </p:animScale>
                                    <p:animScale>
                                      <p:cBhvr>
                                        <p:cTn id="111" dur="26">
                                          <p:stCondLst>
                                            <p:cond delay="1808"/>
                                          </p:stCondLst>
                                        </p:cTn>
                                        <p:tgtEl>
                                          <p:spTgt spid="18445"/>
                                        </p:tgtEl>
                                      </p:cBhvr>
                                      <p:to x="100000" y="95000"/>
                                    </p:animScale>
                                    <p:animScale>
                                      <p:cBhvr>
                                        <p:cTn id="112" dur="166" decel="50000">
                                          <p:stCondLst>
                                            <p:cond delay="1834"/>
                                          </p:stCondLst>
                                        </p:cTn>
                                        <p:tgtEl>
                                          <p:spTgt spid="1844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44563"/>
          </a:xfrm>
        </p:spPr>
        <p:txBody>
          <a:bodyPr>
            <a:normAutofit fontScale="90000"/>
          </a:bodyPr>
          <a:lstStyle/>
          <a:p>
            <a:r>
              <a:rPr lang="en-US" dirty="0"/>
              <a:t>12.1 Explore Solids</a:t>
            </a:r>
          </a:p>
        </p:txBody>
      </p:sp>
      <p:sp>
        <p:nvSpPr>
          <p:cNvPr id="3" name="Content Placeholder 2"/>
          <p:cNvSpPr>
            <a:spLocks noGrp="1"/>
          </p:cNvSpPr>
          <p:nvPr>
            <p:ph sz="half" idx="1"/>
          </p:nvPr>
        </p:nvSpPr>
        <p:spPr/>
        <p:txBody>
          <a:bodyPr/>
          <a:lstStyle/>
          <a:p>
            <a:r>
              <a:rPr lang="en-US" dirty="0"/>
              <a:t>Cross Section</a:t>
            </a:r>
          </a:p>
          <a:p>
            <a:pPr lvl="1"/>
            <a:r>
              <a:rPr lang="en-US" dirty="0"/>
              <a:t>Imagine slicing a very thin slice of the solid</a:t>
            </a:r>
          </a:p>
          <a:p>
            <a:pPr lvl="1"/>
            <a:r>
              <a:rPr lang="en-US" dirty="0"/>
              <a:t>The cross section is the 2-D shape of the thin slice</a:t>
            </a:r>
          </a:p>
          <a:p>
            <a:pPr lvl="1"/>
            <a:endParaRPr lang="en-US" dirty="0"/>
          </a:p>
        </p:txBody>
      </p:sp>
      <p:pic>
        <p:nvPicPr>
          <p:cNvPr id="6" name="Picture 2"/>
          <p:cNvPicPr>
            <a:picLocks noGrp="1" noChangeAspect="1" noChangeArrowheads="1"/>
          </p:cNvPicPr>
          <p:nvPr>
            <p:ph sz="half" idx="2"/>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97600" y="2481684"/>
            <a:ext cx="5588000" cy="28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640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44563"/>
          </a:xfrm>
        </p:spPr>
        <p:txBody>
          <a:bodyPr>
            <a:normAutofit fontScale="90000"/>
          </a:bodyPr>
          <a:lstStyle/>
          <a:p>
            <a:r>
              <a:rPr lang="en-US"/>
              <a:t>12.1 Explore Solids</a:t>
            </a:r>
            <a:endParaRPr lang="en-US" dirty="0"/>
          </a:p>
        </p:txBody>
      </p:sp>
      <p:sp>
        <p:nvSpPr>
          <p:cNvPr id="3" name="Content Placeholder 2"/>
          <p:cNvSpPr>
            <a:spLocks noGrp="1"/>
          </p:cNvSpPr>
          <p:nvPr>
            <p:ph idx="1"/>
          </p:nvPr>
        </p:nvSpPr>
        <p:spPr/>
        <p:txBody>
          <a:bodyPr>
            <a:normAutofit/>
          </a:bodyPr>
          <a:lstStyle/>
          <a:p>
            <a:r>
              <a:rPr lang="en-US" dirty="0"/>
              <a:t>Find the number of faces, vertices, and edges of a regular dodecahedron.  Check with Euler’s Theorem.</a:t>
            </a:r>
          </a:p>
          <a:p>
            <a:endParaRPr lang="en-US" dirty="0"/>
          </a:p>
          <a:p>
            <a:r>
              <a:rPr lang="en-US" dirty="0"/>
              <a:t>Describe the cross section.</a:t>
            </a:r>
          </a:p>
          <a:p>
            <a:endParaRPr lang="en-US" dirty="0"/>
          </a:p>
          <a:p>
            <a:endParaRPr lang="en-US" dirty="0"/>
          </a:p>
          <a:p>
            <a:endParaRPr lang="en-US" dirty="0"/>
          </a:p>
          <a:p>
            <a:endParaRPr lang="en-US" dirty="0"/>
          </a:p>
        </p:txBody>
      </p:sp>
      <p:pic>
        <p:nvPicPr>
          <p:cNvPr id="5122"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627" y="3505203"/>
            <a:ext cx="3664133" cy="2565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68800" y="3505202"/>
            <a:ext cx="3428491" cy="209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54521" y="2921001"/>
            <a:ext cx="3937481" cy="2671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453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122"/>
                                        </p:tgtEl>
                                        <p:attrNameLst>
                                          <p:attrName>style.visibility</p:attrName>
                                        </p:attrNameLst>
                                      </p:cBhvr>
                                      <p:to>
                                        <p:strVal val="visible"/>
                                      </p:to>
                                    </p:set>
                                    <p:animEffect transition="in" filter="fade">
                                      <p:cBhvr>
                                        <p:cTn id="15" dur="500"/>
                                        <p:tgtEl>
                                          <p:spTgt spid="51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123"/>
                                        </p:tgtEl>
                                        <p:attrNameLst>
                                          <p:attrName>style.visibility</p:attrName>
                                        </p:attrNameLst>
                                      </p:cBhvr>
                                      <p:to>
                                        <p:strVal val="visible"/>
                                      </p:to>
                                    </p:set>
                                    <p:animEffect transition="in" filter="fade">
                                      <p:cBhvr>
                                        <p:cTn id="20" dur="500"/>
                                        <p:tgtEl>
                                          <p:spTgt spid="512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124"/>
                                        </p:tgtEl>
                                        <p:attrNameLst>
                                          <p:attrName>style.visibility</p:attrName>
                                        </p:attrNameLst>
                                      </p:cBhvr>
                                      <p:to>
                                        <p:strVal val="visible"/>
                                      </p:to>
                                    </p:set>
                                    <p:animEffect transition="in" filter="fade">
                                      <p:cBhvr>
                                        <p:cTn id="25"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379F5-D9CE-4DE1-AB5A-F01F155D761F}"/>
              </a:ext>
            </a:extLst>
          </p:cNvPr>
          <p:cNvSpPr>
            <a:spLocks noGrp="1"/>
          </p:cNvSpPr>
          <p:nvPr>
            <p:ph type="title"/>
          </p:nvPr>
        </p:nvSpPr>
        <p:spPr/>
        <p:txBody>
          <a:bodyPr>
            <a:normAutofit fontScale="90000"/>
          </a:bodyPr>
          <a:lstStyle/>
          <a:p>
            <a:r>
              <a:rPr lang="en-US" dirty="0"/>
              <a:t>12.2 Surface Area of Prisms and Cylinders</a:t>
            </a:r>
          </a:p>
        </p:txBody>
      </p:sp>
      <p:sp>
        <p:nvSpPr>
          <p:cNvPr id="3" name="Text Placeholder 2">
            <a:extLst>
              <a:ext uri="{FF2B5EF4-FFF2-40B4-BE49-F238E27FC236}">
                <a16:creationId xmlns:a16="http://schemas.microsoft.com/office/drawing/2014/main" id="{F19545C7-CC04-4720-980D-20D086D4FF12}"/>
              </a:ext>
            </a:extLst>
          </p:cNvPr>
          <p:cNvSpPr>
            <a:spLocks noGrp="1"/>
          </p:cNvSpPr>
          <p:nvPr>
            <p:ph type="body" idx="1"/>
          </p:nvPr>
        </p:nvSpPr>
        <p:spPr/>
        <p:txBody>
          <a:bodyPr/>
          <a:lstStyle/>
          <a:p>
            <a:r>
              <a:rPr lang="en-US" dirty="0"/>
              <a:t>After this lesson…</a:t>
            </a:r>
          </a:p>
          <a:p>
            <a:pPr marL="457200" indent="-457200">
              <a:buFont typeface="Arial" panose="020B0604020202020204" pitchFamily="34" charset="0"/>
              <a:buChar char="•"/>
            </a:pPr>
            <a:r>
              <a:rPr lang="en-US" dirty="0"/>
              <a:t>I can draw a net for a polyhedron.</a:t>
            </a:r>
          </a:p>
          <a:p>
            <a:pPr marL="457200" indent="-457200">
              <a:buFont typeface="Arial" panose="020B0604020202020204" pitchFamily="34" charset="0"/>
              <a:buChar char="•"/>
            </a:pPr>
            <a:r>
              <a:rPr lang="en-US" dirty="0"/>
              <a:t>I can find the surface area of prisms and cylinders </a:t>
            </a:r>
          </a:p>
        </p:txBody>
      </p:sp>
    </p:spTree>
    <p:extLst>
      <p:ext uri="{BB962C8B-B14F-4D97-AF65-F5344CB8AC3E}">
        <p14:creationId xmlns:p14="http://schemas.microsoft.com/office/powerpoint/2010/main" val="239308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12192000" cy="944563"/>
          </a:xfrm>
        </p:spPr>
        <p:txBody>
          <a:bodyPr>
            <a:noAutofit/>
          </a:bodyPr>
          <a:lstStyle/>
          <a:p>
            <a:r>
              <a:rPr lang="en-US" sz="4400" dirty="0"/>
              <a:t>12.2 Surface Area of Prisms and Cylinders</a:t>
            </a:r>
          </a:p>
        </p:txBody>
      </p:sp>
      <p:sp>
        <p:nvSpPr>
          <p:cNvPr id="22531" name="Rectangle 3"/>
          <p:cNvSpPr>
            <a:spLocks noGrp="1" noChangeArrowheads="1"/>
          </p:cNvSpPr>
          <p:nvPr>
            <p:ph type="body" idx="1"/>
          </p:nvPr>
        </p:nvSpPr>
        <p:spPr/>
        <p:txBody>
          <a:bodyPr/>
          <a:lstStyle/>
          <a:p>
            <a:pPr eaLnBrk="1" hangingPunct="1">
              <a:lnSpc>
                <a:spcPct val="90000"/>
              </a:lnSpc>
            </a:pPr>
            <a:r>
              <a:rPr lang="en-US" dirty="0"/>
              <a:t>Surface area = sum of the areas of each surface of the solid</a:t>
            </a:r>
          </a:p>
          <a:p>
            <a:pPr lvl="1" eaLnBrk="1" hangingPunct="1">
              <a:lnSpc>
                <a:spcPct val="90000"/>
              </a:lnSpc>
            </a:pPr>
            <a:r>
              <a:rPr lang="en-US" dirty="0"/>
              <a:t>In order to calculate surface area it is sometimes easier to draw all the surfaces</a:t>
            </a:r>
          </a:p>
        </p:txBody>
      </p:sp>
    </p:spTree>
    <p:extLst>
      <p:ext uri="{BB962C8B-B14F-4D97-AF65-F5344CB8AC3E}">
        <p14:creationId xmlns:p14="http://schemas.microsoft.com/office/powerpoint/2010/main" val="40750690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12192000" cy="944563"/>
          </a:xfrm>
        </p:spPr>
        <p:txBody>
          <a:bodyPr>
            <a:noAutofit/>
          </a:bodyPr>
          <a:lstStyle/>
          <a:p>
            <a:r>
              <a:rPr lang="en-US" sz="4400" dirty="0"/>
              <a:t>12.2 Surface Area of Prisms and Cylinders</a:t>
            </a:r>
          </a:p>
        </p:txBody>
      </p:sp>
      <p:sp>
        <p:nvSpPr>
          <p:cNvPr id="24579" name="Rectangle 3"/>
          <p:cNvSpPr>
            <a:spLocks noGrp="1" noChangeArrowheads="1"/>
          </p:cNvSpPr>
          <p:nvPr>
            <p:ph sz="half" idx="1"/>
          </p:nvPr>
        </p:nvSpPr>
        <p:spPr/>
        <p:txBody>
          <a:bodyPr>
            <a:normAutofit/>
          </a:bodyPr>
          <a:lstStyle/>
          <a:p>
            <a:pPr eaLnBrk="1" hangingPunct="1">
              <a:lnSpc>
                <a:spcPct val="90000"/>
              </a:lnSpc>
              <a:buFont typeface="Wingdings" pitchFamily="2" charset="2"/>
              <a:buNone/>
            </a:pPr>
            <a:r>
              <a:rPr lang="en-US" dirty="0"/>
              <a:t>Nets</a:t>
            </a:r>
          </a:p>
          <a:p>
            <a:pPr eaLnBrk="1" hangingPunct="1">
              <a:lnSpc>
                <a:spcPct val="90000"/>
              </a:lnSpc>
            </a:pPr>
            <a:r>
              <a:rPr lang="en-US" dirty="0"/>
              <a:t>Imagine cutting the three dimensional figure along the edges and folding it out.</a:t>
            </a:r>
          </a:p>
          <a:p>
            <a:pPr eaLnBrk="1" hangingPunct="1">
              <a:lnSpc>
                <a:spcPct val="90000"/>
              </a:lnSpc>
            </a:pPr>
            <a:r>
              <a:rPr lang="en-US" dirty="0"/>
              <a:t>Start by drawing one surface, then visualize unfolding the solid.</a:t>
            </a:r>
          </a:p>
          <a:p>
            <a:pPr eaLnBrk="1" hangingPunct="1">
              <a:lnSpc>
                <a:spcPct val="90000"/>
              </a:lnSpc>
            </a:pPr>
            <a:r>
              <a:rPr lang="en-US" dirty="0"/>
              <a:t>To find the surface area, add up the area of each of the surfaces of the net.</a:t>
            </a:r>
          </a:p>
          <a:p>
            <a:pPr eaLnBrk="1" hangingPunct="1">
              <a:lnSpc>
                <a:spcPct val="90000"/>
              </a:lnSpc>
            </a:pPr>
            <a:endParaRPr lang="en-US" sz="3200" dirty="0"/>
          </a:p>
        </p:txBody>
      </p:sp>
      <p:sp>
        <p:nvSpPr>
          <p:cNvPr id="12292" name="AutoShape 5"/>
          <p:cNvSpPr>
            <a:spLocks noChangeArrowheads="1"/>
          </p:cNvSpPr>
          <p:nvPr/>
        </p:nvSpPr>
        <p:spPr bwMode="auto">
          <a:xfrm>
            <a:off x="7112000" y="2057400"/>
            <a:ext cx="2743200" cy="990600"/>
          </a:xfrm>
          <a:prstGeom prst="cube">
            <a:avLst>
              <a:gd name="adj" fmla="val 25000"/>
            </a:avLst>
          </a:prstGeom>
          <a:solidFill>
            <a:schemeClr val="accent1"/>
          </a:solidFill>
          <a:ln w="38100">
            <a:solidFill>
              <a:schemeClr val="tx1"/>
            </a:solidFill>
            <a:miter lim="800000"/>
            <a:headEnd/>
            <a:tailEnd/>
          </a:ln>
        </p:spPr>
        <p:txBody>
          <a:bodyPr wrap="none" anchor="ctr"/>
          <a:lstStyle/>
          <a:p>
            <a:endParaRPr lang="en-US" sz="3200"/>
          </a:p>
        </p:txBody>
      </p:sp>
      <p:grpSp>
        <p:nvGrpSpPr>
          <p:cNvPr id="2" name="Group 13"/>
          <p:cNvGrpSpPr>
            <a:grpSpLocks/>
          </p:cNvGrpSpPr>
          <p:nvPr/>
        </p:nvGrpSpPr>
        <p:grpSpPr bwMode="auto">
          <a:xfrm>
            <a:off x="6096000" y="3276600"/>
            <a:ext cx="4470400" cy="3581400"/>
            <a:chOff x="2880" y="2064"/>
            <a:chExt cx="2112" cy="1920"/>
          </a:xfrm>
        </p:grpSpPr>
        <p:sp>
          <p:nvSpPr>
            <p:cNvPr id="12295" name="Rectangle 6"/>
            <p:cNvSpPr>
              <a:spLocks noChangeArrowheads="1"/>
            </p:cNvSpPr>
            <p:nvPr/>
          </p:nvSpPr>
          <p:spPr bwMode="auto">
            <a:xfrm>
              <a:off x="3360" y="2064"/>
              <a:ext cx="1152" cy="480"/>
            </a:xfrm>
            <a:prstGeom prst="rect">
              <a:avLst/>
            </a:prstGeom>
            <a:solidFill>
              <a:schemeClr val="accent1"/>
            </a:solidFill>
            <a:ln w="38100">
              <a:solidFill>
                <a:schemeClr val="tx1"/>
              </a:solidFill>
              <a:miter lim="800000"/>
              <a:headEnd/>
              <a:tailEnd/>
            </a:ln>
          </p:spPr>
          <p:txBody>
            <a:bodyPr wrap="none" anchor="ctr"/>
            <a:lstStyle/>
            <a:p>
              <a:endParaRPr lang="en-US" sz="3200"/>
            </a:p>
          </p:txBody>
        </p:sp>
        <p:sp>
          <p:nvSpPr>
            <p:cNvPr id="12296" name="Rectangle 7"/>
            <p:cNvSpPr>
              <a:spLocks noChangeArrowheads="1"/>
            </p:cNvSpPr>
            <p:nvPr/>
          </p:nvSpPr>
          <p:spPr bwMode="auto">
            <a:xfrm>
              <a:off x="3360" y="3504"/>
              <a:ext cx="1152" cy="480"/>
            </a:xfrm>
            <a:prstGeom prst="rect">
              <a:avLst/>
            </a:prstGeom>
            <a:solidFill>
              <a:schemeClr val="accent1"/>
            </a:solidFill>
            <a:ln w="38100">
              <a:solidFill>
                <a:schemeClr val="tx1"/>
              </a:solidFill>
              <a:miter lim="800000"/>
              <a:headEnd/>
              <a:tailEnd/>
            </a:ln>
          </p:spPr>
          <p:txBody>
            <a:bodyPr wrap="none" anchor="ctr"/>
            <a:lstStyle/>
            <a:p>
              <a:endParaRPr lang="en-US" sz="3200"/>
            </a:p>
          </p:txBody>
        </p:sp>
        <p:sp>
          <p:nvSpPr>
            <p:cNvPr id="12297" name="Rectangle 8"/>
            <p:cNvSpPr>
              <a:spLocks noChangeArrowheads="1"/>
            </p:cNvSpPr>
            <p:nvPr/>
          </p:nvSpPr>
          <p:spPr bwMode="auto">
            <a:xfrm>
              <a:off x="3360" y="3024"/>
              <a:ext cx="1152" cy="480"/>
            </a:xfrm>
            <a:prstGeom prst="rect">
              <a:avLst/>
            </a:prstGeom>
            <a:solidFill>
              <a:schemeClr val="accent1"/>
            </a:solidFill>
            <a:ln w="38100">
              <a:solidFill>
                <a:schemeClr val="tx1"/>
              </a:solidFill>
              <a:miter lim="800000"/>
              <a:headEnd/>
              <a:tailEnd/>
            </a:ln>
          </p:spPr>
          <p:txBody>
            <a:bodyPr wrap="none" anchor="ctr"/>
            <a:lstStyle/>
            <a:p>
              <a:endParaRPr lang="en-US" sz="3200"/>
            </a:p>
          </p:txBody>
        </p:sp>
        <p:sp>
          <p:nvSpPr>
            <p:cNvPr id="12298" name="Rectangle 9"/>
            <p:cNvSpPr>
              <a:spLocks noChangeArrowheads="1"/>
            </p:cNvSpPr>
            <p:nvPr/>
          </p:nvSpPr>
          <p:spPr bwMode="auto">
            <a:xfrm>
              <a:off x="3360" y="2544"/>
              <a:ext cx="1152" cy="480"/>
            </a:xfrm>
            <a:prstGeom prst="rect">
              <a:avLst/>
            </a:prstGeom>
            <a:solidFill>
              <a:schemeClr val="accent1"/>
            </a:solidFill>
            <a:ln w="38100">
              <a:solidFill>
                <a:schemeClr val="tx1"/>
              </a:solidFill>
              <a:miter lim="800000"/>
              <a:headEnd/>
              <a:tailEnd/>
            </a:ln>
          </p:spPr>
          <p:txBody>
            <a:bodyPr wrap="none" anchor="ctr"/>
            <a:lstStyle/>
            <a:p>
              <a:endParaRPr lang="en-US" sz="3200"/>
            </a:p>
          </p:txBody>
        </p:sp>
        <p:sp>
          <p:nvSpPr>
            <p:cNvPr id="12299" name="Rectangle 10"/>
            <p:cNvSpPr>
              <a:spLocks noChangeArrowheads="1"/>
            </p:cNvSpPr>
            <p:nvPr/>
          </p:nvSpPr>
          <p:spPr bwMode="auto">
            <a:xfrm>
              <a:off x="4512" y="2544"/>
              <a:ext cx="480" cy="480"/>
            </a:xfrm>
            <a:prstGeom prst="rect">
              <a:avLst/>
            </a:prstGeom>
            <a:solidFill>
              <a:schemeClr val="accent1"/>
            </a:solidFill>
            <a:ln w="38100">
              <a:solidFill>
                <a:schemeClr val="tx1"/>
              </a:solidFill>
              <a:miter lim="800000"/>
              <a:headEnd/>
              <a:tailEnd/>
            </a:ln>
          </p:spPr>
          <p:txBody>
            <a:bodyPr wrap="none" anchor="ctr"/>
            <a:lstStyle/>
            <a:p>
              <a:endParaRPr lang="en-US" sz="3200"/>
            </a:p>
          </p:txBody>
        </p:sp>
        <p:sp>
          <p:nvSpPr>
            <p:cNvPr id="12300" name="Rectangle 11"/>
            <p:cNvSpPr>
              <a:spLocks noChangeArrowheads="1"/>
            </p:cNvSpPr>
            <p:nvPr/>
          </p:nvSpPr>
          <p:spPr bwMode="auto">
            <a:xfrm>
              <a:off x="2880" y="2544"/>
              <a:ext cx="480" cy="480"/>
            </a:xfrm>
            <a:prstGeom prst="rect">
              <a:avLst/>
            </a:prstGeom>
            <a:solidFill>
              <a:schemeClr val="accent1"/>
            </a:solidFill>
            <a:ln w="38100">
              <a:solidFill>
                <a:schemeClr val="tx1"/>
              </a:solidFill>
              <a:miter lim="800000"/>
              <a:headEnd/>
              <a:tailEnd/>
            </a:ln>
          </p:spPr>
          <p:txBody>
            <a:bodyPr wrap="none" anchor="ctr"/>
            <a:lstStyle/>
            <a:p>
              <a:endParaRPr lang="en-US" sz="3200"/>
            </a:p>
          </p:txBody>
        </p:sp>
      </p:grpSp>
    </p:spTree>
    <p:extLst>
      <p:ext uri="{BB962C8B-B14F-4D97-AF65-F5344CB8AC3E}">
        <p14:creationId xmlns:p14="http://schemas.microsoft.com/office/powerpoint/2010/main" val="12013097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6"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80">
                                          <p:stCondLst>
                                            <p:cond delay="0"/>
                                          </p:stCondLst>
                                        </p:cTn>
                                        <p:tgtEl>
                                          <p:spTgt spid="2"/>
                                        </p:tgtEl>
                                      </p:cBhvr>
                                    </p:animEffect>
                                    <p:anim calcmode="lin" valueType="num">
                                      <p:cBhvr>
                                        <p:cTn id="2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5" dur="26">
                                          <p:stCondLst>
                                            <p:cond delay="650"/>
                                          </p:stCondLst>
                                        </p:cTn>
                                        <p:tgtEl>
                                          <p:spTgt spid="2"/>
                                        </p:tgtEl>
                                      </p:cBhvr>
                                      <p:to x="100000" y="60000"/>
                                    </p:animScale>
                                    <p:animScale>
                                      <p:cBhvr>
                                        <p:cTn id="26" dur="166" decel="50000">
                                          <p:stCondLst>
                                            <p:cond delay="676"/>
                                          </p:stCondLst>
                                        </p:cTn>
                                        <p:tgtEl>
                                          <p:spTgt spid="2"/>
                                        </p:tgtEl>
                                      </p:cBhvr>
                                      <p:to x="100000" y="100000"/>
                                    </p:animScale>
                                    <p:animScale>
                                      <p:cBhvr>
                                        <p:cTn id="27" dur="26">
                                          <p:stCondLst>
                                            <p:cond delay="1312"/>
                                          </p:stCondLst>
                                        </p:cTn>
                                        <p:tgtEl>
                                          <p:spTgt spid="2"/>
                                        </p:tgtEl>
                                      </p:cBhvr>
                                      <p:to x="100000" y="80000"/>
                                    </p:animScale>
                                    <p:animScale>
                                      <p:cBhvr>
                                        <p:cTn id="28" dur="166" decel="50000">
                                          <p:stCondLst>
                                            <p:cond delay="1338"/>
                                          </p:stCondLst>
                                        </p:cTn>
                                        <p:tgtEl>
                                          <p:spTgt spid="2"/>
                                        </p:tgtEl>
                                      </p:cBhvr>
                                      <p:to x="100000" y="100000"/>
                                    </p:animScale>
                                    <p:animScale>
                                      <p:cBhvr>
                                        <p:cTn id="29" dur="26">
                                          <p:stCondLst>
                                            <p:cond delay="1642"/>
                                          </p:stCondLst>
                                        </p:cTn>
                                        <p:tgtEl>
                                          <p:spTgt spid="2"/>
                                        </p:tgtEl>
                                      </p:cBhvr>
                                      <p:to x="100000" y="90000"/>
                                    </p:animScale>
                                    <p:animScale>
                                      <p:cBhvr>
                                        <p:cTn id="30" dur="166" decel="50000">
                                          <p:stCondLst>
                                            <p:cond delay="1668"/>
                                          </p:stCondLst>
                                        </p:cTn>
                                        <p:tgtEl>
                                          <p:spTgt spid="2"/>
                                        </p:tgtEl>
                                      </p:cBhvr>
                                      <p:to x="100000" y="100000"/>
                                    </p:animScale>
                                    <p:animScale>
                                      <p:cBhvr>
                                        <p:cTn id="31" dur="26">
                                          <p:stCondLst>
                                            <p:cond delay="1808"/>
                                          </p:stCondLst>
                                        </p:cTn>
                                        <p:tgtEl>
                                          <p:spTgt spid="2"/>
                                        </p:tgtEl>
                                      </p:cBhvr>
                                      <p:to x="100000" y="95000"/>
                                    </p:animScale>
                                    <p:animScale>
                                      <p:cBhvr>
                                        <p:cTn id="32" dur="166" decel="50000">
                                          <p:stCondLst>
                                            <p:cond delay="1834"/>
                                          </p:stCondLst>
                                        </p:cTn>
                                        <p:tgtEl>
                                          <p:spTgt spid="2"/>
                                        </p:tgtEl>
                                      </p:cBhvr>
                                      <p:to x="100000" y="100000"/>
                                    </p:animScale>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12192000" cy="944563"/>
          </a:xfrm>
        </p:spPr>
        <p:txBody>
          <a:bodyPr>
            <a:noAutofit/>
          </a:bodyPr>
          <a:lstStyle/>
          <a:p>
            <a:r>
              <a:rPr lang="en-US" sz="4400" dirty="0"/>
              <a:t>12.2 Surface Area of Prisms and Cylinders</a:t>
            </a:r>
            <a:endParaRPr lang="en-US" sz="4800" dirty="0"/>
          </a:p>
        </p:txBody>
      </p:sp>
      <p:pic>
        <p:nvPicPr>
          <p:cNvPr id="14340" name="Picture 5" descr="600px-Octagonal_prism"/>
          <p:cNvPicPr>
            <a:picLocks noGrp="1" noChangeAspect="1" noChangeArrowheads="1"/>
          </p:cNvPicPr>
          <p:nvPr>
            <p:ph sz="half" idx="1"/>
          </p:nvPr>
        </p:nvPicPr>
        <p:blipFill>
          <a:blip r:embed="rId3">
            <a:clrChange>
              <a:clrFrom>
                <a:srgbClr val="F9F9F9"/>
              </a:clrFrom>
              <a:clrTo>
                <a:srgbClr val="F9F9F9">
                  <a:alpha val="0"/>
                </a:srgbClr>
              </a:clrTo>
            </a:clrChange>
            <a:extLst>
              <a:ext uri="{28A0092B-C50C-407E-A947-70E740481C1C}">
                <a14:useLocalDpi xmlns:a14="http://schemas.microsoft.com/office/drawing/2010/main" val="0"/>
              </a:ext>
            </a:extLst>
          </a:blip>
          <a:stretch>
            <a:fillRect/>
          </a:stretch>
        </p:blipFill>
        <p:spPr>
          <a:xfrm>
            <a:off x="6299200" y="1295400"/>
            <a:ext cx="5689600" cy="4724400"/>
          </a:xfrm>
          <a:noFill/>
        </p:spPr>
      </p:pic>
      <p:sp>
        <p:nvSpPr>
          <p:cNvPr id="28675" name="Rectangle 3"/>
          <p:cNvSpPr>
            <a:spLocks noGrp="1" noChangeArrowheads="1"/>
          </p:cNvSpPr>
          <p:nvPr>
            <p:ph sz="half" idx="2"/>
          </p:nvPr>
        </p:nvSpPr>
        <p:spPr>
          <a:xfrm>
            <a:off x="0" y="944563"/>
            <a:ext cx="6096000" cy="5608637"/>
          </a:xfrm>
        </p:spPr>
        <p:txBody>
          <a:bodyPr>
            <a:noAutofit/>
          </a:bodyPr>
          <a:lstStyle/>
          <a:p>
            <a:pPr eaLnBrk="1" hangingPunct="1">
              <a:lnSpc>
                <a:spcPct val="90000"/>
              </a:lnSpc>
              <a:buFont typeface="Wingdings" pitchFamily="2" charset="2"/>
              <a:buNone/>
            </a:pPr>
            <a:r>
              <a:rPr lang="en-US" sz="2800" dirty="0"/>
              <a:t>Parts of a right prism</a:t>
            </a:r>
          </a:p>
          <a:p>
            <a:pPr eaLnBrk="1" hangingPunct="1">
              <a:lnSpc>
                <a:spcPct val="90000"/>
              </a:lnSpc>
            </a:pPr>
            <a:r>
              <a:rPr lang="en-US" sz="2800" b="1" dirty="0"/>
              <a:t>Bases</a:t>
            </a:r>
            <a:r>
              <a:rPr lang="en-US" sz="2800" dirty="0"/>
              <a:t> </a:t>
            </a:r>
            <a:r>
              <a:rPr lang="en-US" sz="2800" dirty="0">
                <a:sym typeface="Wingdings" pitchFamily="2" charset="2"/>
              </a:rPr>
              <a:t></a:t>
            </a:r>
            <a:r>
              <a:rPr lang="en-US" sz="2800" dirty="0"/>
              <a:t> parallel congruent surfaces (the ends)</a:t>
            </a:r>
          </a:p>
          <a:p>
            <a:pPr eaLnBrk="1" hangingPunct="1">
              <a:lnSpc>
                <a:spcPct val="90000"/>
              </a:lnSpc>
            </a:pPr>
            <a:r>
              <a:rPr lang="en-US" sz="2800" b="1" dirty="0"/>
              <a:t>Lateral faces </a:t>
            </a:r>
            <a:r>
              <a:rPr lang="en-US" sz="2800" dirty="0">
                <a:sym typeface="Wingdings" pitchFamily="2" charset="2"/>
              </a:rPr>
              <a:t></a:t>
            </a:r>
            <a:r>
              <a:rPr lang="en-US" sz="2800" dirty="0"/>
              <a:t> the other faces (they are parallelograms)</a:t>
            </a:r>
          </a:p>
          <a:p>
            <a:pPr eaLnBrk="1" hangingPunct="1">
              <a:lnSpc>
                <a:spcPct val="90000"/>
              </a:lnSpc>
            </a:pPr>
            <a:r>
              <a:rPr lang="en-US" sz="2800" b="1" dirty="0"/>
              <a:t>Lateral edges </a:t>
            </a:r>
            <a:r>
              <a:rPr lang="en-US" sz="2800" dirty="0">
                <a:sym typeface="Wingdings" pitchFamily="2" charset="2"/>
              </a:rPr>
              <a:t></a:t>
            </a:r>
            <a:r>
              <a:rPr lang="en-US" sz="2800" dirty="0"/>
              <a:t> intersections of the lateral faces (they are parallel)</a:t>
            </a:r>
          </a:p>
          <a:p>
            <a:pPr eaLnBrk="1" hangingPunct="1">
              <a:lnSpc>
                <a:spcPct val="90000"/>
              </a:lnSpc>
            </a:pPr>
            <a:r>
              <a:rPr lang="en-US" sz="2800" b="1" dirty="0"/>
              <a:t>Altitude</a:t>
            </a:r>
            <a:r>
              <a:rPr lang="en-US" sz="2800" dirty="0"/>
              <a:t> </a:t>
            </a:r>
            <a:r>
              <a:rPr lang="en-US" sz="2800" dirty="0">
                <a:sym typeface="Wingdings" pitchFamily="2" charset="2"/>
              </a:rPr>
              <a:t></a:t>
            </a:r>
            <a:r>
              <a:rPr lang="en-US" sz="2800" dirty="0"/>
              <a:t> segment perpendicular planes containing the two bases with an endpoint on each plane</a:t>
            </a:r>
          </a:p>
          <a:p>
            <a:pPr eaLnBrk="1" hangingPunct="1">
              <a:lnSpc>
                <a:spcPct val="90000"/>
              </a:lnSpc>
            </a:pPr>
            <a:r>
              <a:rPr lang="en-US" sz="2800" b="1" dirty="0"/>
              <a:t>Height</a:t>
            </a:r>
            <a:r>
              <a:rPr lang="en-US" sz="2800" dirty="0"/>
              <a:t> </a:t>
            </a:r>
            <a:r>
              <a:rPr lang="en-US" sz="2800" dirty="0">
                <a:sym typeface="Wingdings" pitchFamily="2" charset="2"/>
              </a:rPr>
              <a:t></a:t>
            </a:r>
            <a:r>
              <a:rPr lang="en-US" sz="2800" dirty="0"/>
              <a:t> length of the altitude</a:t>
            </a:r>
          </a:p>
        </p:txBody>
      </p:sp>
      <p:sp>
        <p:nvSpPr>
          <p:cNvPr id="28678" name="Text Box 6"/>
          <p:cNvSpPr txBox="1">
            <a:spLocks noChangeArrowheads="1"/>
          </p:cNvSpPr>
          <p:nvPr/>
        </p:nvSpPr>
        <p:spPr bwMode="auto">
          <a:xfrm>
            <a:off x="8356600" y="3048001"/>
            <a:ext cx="2032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3200" b="1" dirty="0">
                <a:latin typeface="+mn-lt"/>
              </a:rPr>
              <a:t>Base</a:t>
            </a:r>
          </a:p>
        </p:txBody>
      </p:sp>
      <p:sp>
        <p:nvSpPr>
          <p:cNvPr id="28679" name="Text Box 7"/>
          <p:cNvSpPr txBox="1">
            <a:spLocks noChangeArrowheads="1"/>
          </p:cNvSpPr>
          <p:nvPr/>
        </p:nvSpPr>
        <p:spPr bwMode="auto">
          <a:xfrm>
            <a:off x="7366000" y="4194601"/>
            <a:ext cx="1625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3200" b="1" dirty="0">
                <a:latin typeface="+mn-lt"/>
              </a:rPr>
              <a:t>Lateral Face</a:t>
            </a:r>
          </a:p>
        </p:txBody>
      </p:sp>
      <p:sp>
        <p:nvSpPr>
          <p:cNvPr id="28682" name="Line 10"/>
          <p:cNvSpPr>
            <a:spLocks noChangeShapeType="1"/>
          </p:cNvSpPr>
          <p:nvPr/>
        </p:nvSpPr>
        <p:spPr bwMode="auto">
          <a:xfrm>
            <a:off x="10363200" y="3663554"/>
            <a:ext cx="0" cy="167044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a:p>
        </p:txBody>
      </p:sp>
      <p:grpSp>
        <p:nvGrpSpPr>
          <p:cNvPr id="7" name="Group 6"/>
          <p:cNvGrpSpPr/>
          <p:nvPr/>
        </p:nvGrpSpPr>
        <p:grpSpPr>
          <a:xfrm>
            <a:off x="7747000" y="4793396"/>
            <a:ext cx="1803400" cy="2144018"/>
            <a:chOff x="5810250" y="4793397"/>
            <a:chExt cx="1352550" cy="2144018"/>
          </a:xfrm>
        </p:grpSpPr>
        <p:sp>
          <p:nvSpPr>
            <p:cNvPr id="28681" name="Text Box 9"/>
            <p:cNvSpPr txBox="1">
              <a:spLocks noChangeArrowheads="1"/>
            </p:cNvSpPr>
            <p:nvPr/>
          </p:nvSpPr>
          <p:spPr bwMode="auto">
            <a:xfrm>
              <a:off x="5810250" y="5860197"/>
              <a:ext cx="1219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3200" b="1" dirty="0">
                  <a:latin typeface="+mn-lt"/>
                </a:rPr>
                <a:t>Lateral Edge</a:t>
              </a:r>
            </a:p>
          </p:txBody>
        </p:sp>
        <p:cxnSp>
          <p:nvCxnSpPr>
            <p:cNvPr id="3" name="Straight Arrow Connector 2"/>
            <p:cNvCxnSpPr>
              <a:stCxn id="28681" idx="0"/>
            </p:cNvCxnSpPr>
            <p:nvPr/>
          </p:nvCxnSpPr>
          <p:spPr>
            <a:xfrm flipV="1">
              <a:off x="6419850" y="4793397"/>
              <a:ext cx="742950" cy="1066800"/>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10058401" y="4507648"/>
            <a:ext cx="1752583" cy="1888923"/>
            <a:chOff x="7543799" y="4507648"/>
            <a:chExt cx="1314437" cy="1888924"/>
          </a:xfrm>
        </p:grpSpPr>
        <p:sp>
          <p:nvSpPr>
            <p:cNvPr id="28683" name="Text Box 11"/>
            <p:cNvSpPr txBox="1">
              <a:spLocks noChangeArrowheads="1"/>
            </p:cNvSpPr>
            <p:nvPr/>
          </p:nvSpPr>
          <p:spPr bwMode="auto">
            <a:xfrm>
              <a:off x="7543799" y="5811797"/>
              <a:ext cx="13144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3200" b="1" dirty="0">
                  <a:latin typeface="+mn-lt"/>
                </a:rPr>
                <a:t>Altitude</a:t>
              </a:r>
            </a:p>
          </p:txBody>
        </p:sp>
        <p:cxnSp>
          <p:nvCxnSpPr>
            <p:cNvPr id="32" name="Straight Arrow Connector 31"/>
            <p:cNvCxnSpPr>
              <a:cxnSpLocks/>
              <a:stCxn id="28683" idx="0"/>
            </p:cNvCxnSpPr>
            <p:nvPr/>
          </p:nvCxnSpPr>
          <p:spPr>
            <a:xfrm flipH="1" flipV="1">
              <a:off x="7772400" y="4507648"/>
              <a:ext cx="428617" cy="1304149"/>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555929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28678"/>
                                        </p:tgtEl>
                                        <p:attrNameLst>
                                          <p:attrName>style.visibility</p:attrName>
                                        </p:attrNameLst>
                                      </p:cBhvr>
                                      <p:to>
                                        <p:strVal val="visible"/>
                                      </p:to>
                                    </p:set>
                                    <p:animEffect transition="in" filter="wipe(down)">
                                      <p:cBhvr>
                                        <p:cTn id="15" dur="580">
                                          <p:stCondLst>
                                            <p:cond delay="0"/>
                                          </p:stCondLst>
                                        </p:cTn>
                                        <p:tgtEl>
                                          <p:spTgt spid="28678"/>
                                        </p:tgtEl>
                                      </p:cBhvr>
                                    </p:animEffect>
                                    <p:anim calcmode="lin" valueType="num">
                                      <p:cBhvr>
                                        <p:cTn id="16" dur="1822" tmFilter="0,0; 0.14,0.36; 0.43,0.73; 0.71,0.91; 1.0,1.0">
                                          <p:stCondLst>
                                            <p:cond delay="0"/>
                                          </p:stCondLst>
                                        </p:cTn>
                                        <p:tgtEl>
                                          <p:spTgt spid="28678"/>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28678"/>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28678"/>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28678"/>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28678"/>
                                        </p:tgtEl>
                                        <p:attrNameLst>
                                          <p:attrName>ppt_y</p:attrName>
                                        </p:attrNameLst>
                                      </p:cBhvr>
                                      <p:tavLst>
                                        <p:tav tm="0" fmla="#ppt_y-sin(pi*$)/81">
                                          <p:val>
                                            <p:fltVal val="0"/>
                                          </p:val>
                                        </p:tav>
                                        <p:tav tm="100000">
                                          <p:val>
                                            <p:fltVal val="1"/>
                                          </p:val>
                                        </p:tav>
                                      </p:tavLst>
                                    </p:anim>
                                    <p:animScale>
                                      <p:cBhvr>
                                        <p:cTn id="21" dur="26">
                                          <p:stCondLst>
                                            <p:cond delay="650"/>
                                          </p:stCondLst>
                                        </p:cTn>
                                        <p:tgtEl>
                                          <p:spTgt spid="28678"/>
                                        </p:tgtEl>
                                      </p:cBhvr>
                                      <p:to x="100000" y="60000"/>
                                    </p:animScale>
                                    <p:animScale>
                                      <p:cBhvr>
                                        <p:cTn id="22" dur="166" decel="50000">
                                          <p:stCondLst>
                                            <p:cond delay="676"/>
                                          </p:stCondLst>
                                        </p:cTn>
                                        <p:tgtEl>
                                          <p:spTgt spid="28678"/>
                                        </p:tgtEl>
                                      </p:cBhvr>
                                      <p:to x="100000" y="100000"/>
                                    </p:animScale>
                                    <p:animScale>
                                      <p:cBhvr>
                                        <p:cTn id="23" dur="26">
                                          <p:stCondLst>
                                            <p:cond delay="1312"/>
                                          </p:stCondLst>
                                        </p:cTn>
                                        <p:tgtEl>
                                          <p:spTgt spid="28678"/>
                                        </p:tgtEl>
                                      </p:cBhvr>
                                      <p:to x="100000" y="80000"/>
                                    </p:animScale>
                                    <p:animScale>
                                      <p:cBhvr>
                                        <p:cTn id="24" dur="166" decel="50000">
                                          <p:stCondLst>
                                            <p:cond delay="1338"/>
                                          </p:stCondLst>
                                        </p:cTn>
                                        <p:tgtEl>
                                          <p:spTgt spid="28678"/>
                                        </p:tgtEl>
                                      </p:cBhvr>
                                      <p:to x="100000" y="100000"/>
                                    </p:animScale>
                                    <p:animScale>
                                      <p:cBhvr>
                                        <p:cTn id="25" dur="26">
                                          <p:stCondLst>
                                            <p:cond delay="1642"/>
                                          </p:stCondLst>
                                        </p:cTn>
                                        <p:tgtEl>
                                          <p:spTgt spid="28678"/>
                                        </p:tgtEl>
                                      </p:cBhvr>
                                      <p:to x="100000" y="90000"/>
                                    </p:animScale>
                                    <p:animScale>
                                      <p:cBhvr>
                                        <p:cTn id="26" dur="166" decel="50000">
                                          <p:stCondLst>
                                            <p:cond delay="1668"/>
                                          </p:stCondLst>
                                        </p:cTn>
                                        <p:tgtEl>
                                          <p:spTgt spid="28678"/>
                                        </p:tgtEl>
                                      </p:cBhvr>
                                      <p:to x="100000" y="100000"/>
                                    </p:animScale>
                                    <p:animScale>
                                      <p:cBhvr>
                                        <p:cTn id="27" dur="26">
                                          <p:stCondLst>
                                            <p:cond delay="1808"/>
                                          </p:stCondLst>
                                        </p:cTn>
                                        <p:tgtEl>
                                          <p:spTgt spid="28678"/>
                                        </p:tgtEl>
                                      </p:cBhvr>
                                      <p:to x="100000" y="95000"/>
                                    </p:animScale>
                                    <p:animScale>
                                      <p:cBhvr>
                                        <p:cTn id="28" dur="166" decel="50000">
                                          <p:stCondLst>
                                            <p:cond delay="1834"/>
                                          </p:stCondLst>
                                        </p:cTn>
                                        <p:tgtEl>
                                          <p:spTgt spid="28678"/>
                                        </p:tgtEl>
                                      </p:cBhvr>
                                      <p:to x="100000" y="100000"/>
                                    </p:animScale>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675">
                                            <p:txEl>
                                              <p:pRg st="2" end="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6" presetClass="entr" presetSubtype="0" fill="hold" grpId="0" nodeType="clickEffect">
                                  <p:stCondLst>
                                    <p:cond delay="0"/>
                                  </p:stCondLst>
                                  <p:childTnLst>
                                    <p:set>
                                      <p:cBhvr>
                                        <p:cTn id="36" dur="1" fill="hold">
                                          <p:stCondLst>
                                            <p:cond delay="0"/>
                                          </p:stCondLst>
                                        </p:cTn>
                                        <p:tgtEl>
                                          <p:spTgt spid="28679"/>
                                        </p:tgtEl>
                                        <p:attrNameLst>
                                          <p:attrName>style.visibility</p:attrName>
                                        </p:attrNameLst>
                                      </p:cBhvr>
                                      <p:to>
                                        <p:strVal val="visible"/>
                                      </p:to>
                                    </p:set>
                                    <p:animEffect transition="in" filter="wipe(down)">
                                      <p:cBhvr>
                                        <p:cTn id="37" dur="580">
                                          <p:stCondLst>
                                            <p:cond delay="0"/>
                                          </p:stCondLst>
                                        </p:cTn>
                                        <p:tgtEl>
                                          <p:spTgt spid="28679"/>
                                        </p:tgtEl>
                                      </p:cBhvr>
                                    </p:animEffect>
                                    <p:anim calcmode="lin" valueType="num">
                                      <p:cBhvr>
                                        <p:cTn id="38" dur="1822" tmFilter="0,0; 0.14,0.36; 0.43,0.73; 0.71,0.91; 1.0,1.0">
                                          <p:stCondLst>
                                            <p:cond delay="0"/>
                                          </p:stCondLst>
                                        </p:cTn>
                                        <p:tgtEl>
                                          <p:spTgt spid="28679"/>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28679"/>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28679"/>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28679"/>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28679"/>
                                        </p:tgtEl>
                                        <p:attrNameLst>
                                          <p:attrName>ppt_y</p:attrName>
                                        </p:attrNameLst>
                                      </p:cBhvr>
                                      <p:tavLst>
                                        <p:tav tm="0" fmla="#ppt_y-sin(pi*$)/81">
                                          <p:val>
                                            <p:fltVal val="0"/>
                                          </p:val>
                                        </p:tav>
                                        <p:tav tm="100000">
                                          <p:val>
                                            <p:fltVal val="1"/>
                                          </p:val>
                                        </p:tav>
                                      </p:tavLst>
                                    </p:anim>
                                    <p:animScale>
                                      <p:cBhvr>
                                        <p:cTn id="43" dur="26">
                                          <p:stCondLst>
                                            <p:cond delay="650"/>
                                          </p:stCondLst>
                                        </p:cTn>
                                        <p:tgtEl>
                                          <p:spTgt spid="28679"/>
                                        </p:tgtEl>
                                      </p:cBhvr>
                                      <p:to x="100000" y="60000"/>
                                    </p:animScale>
                                    <p:animScale>
                                      <p:cBhvr>
                                        <p:cTn id="44" dur="166" decel="50000">
                                          <p:stCondLst>
                                            <p:cond delay="676"/>
                                          </p:stCondLst>
                                        </p:cTn>
                                        <p:tgtEl>
                                          <p:spTgt spid="28679"/>
                                        </p:tgtEl>
                                      </p:cBhvr>
                                      <p:to x="100000" y="100000"/>
                                    </p:animScale>
                                    <p:animScale>
                                      <p:cBhvr>
                                        <p:cTn id="45" dur="26">
                                          <p:stCondLst>
                                            <p:cond delay="1312"/>
                                          </p:stCondLst>
                                        </p:cTn>
                                        <p:tgtEl>
                                          <p:spTgt spid="28679"/>
                                        </p:tgtEl>
                                      </p:cBhvr>
                                      <p:to x="100000" y="80000"/>
                                    </p:animScale>
                                    <p:animScale>
                                      <p:cBhvr>
                                        <p:cTn id="46" dur="166" decel="50000">
                                          <p:stCondLst>
                                            <p:cond delay="1338"/>
                                          </p:stCondLst>
                                        </p:cTn>
                                        <p:tgtEl>
                                          <p:spTgt spid="28679"/>
                                        </p:tgtEl>
                                      </p:cBhvr>
                                      <p:to x="100000" y="100000"/>
                                    </p:animScale>
                                    <p:animScale>
                                      <p:cBhvr>
                                        <p:cTn id="47" dur="26">
                                          <p:stCondLst>
                                            <p:cond delay="1642"/>
                                          </p:stCondLst>
                                        </p:cTn>
                                        <p:tgtEl>
                                          <p:spTgt spid="28679"/>
                                        </p:tgtEl>
                                      </p:cBhvr>
                                      <p:to x="100000" y="90000"/>
                                    </p:animScale>
                                    <p:animScale>
                                      <p:cBhvr>
                                        <p:cTn id="48" dur="166" decel="50000">
                                          <p:stCondLst>
                                            <p:cond delay="1668"/>
                                          </p:stCondLst>
                                        </p:cTn>
                                        <p:tgtEl>
                                          <p:spTgt spid="28679"/>
                                        </p:tgtEl>
                                      </p:cBhvr>
                                      <p:to x="100000" y="100000"/>
                                    </p:animScale>
                                    <p:animScale>
                                      <p:cBhvr>
                                        <p:cTn id="49" dur="26">
                                          <p:stCondLst>
                                            <p:cond delay="1808"/>
                                          </p:stCondLst>
                                        </p:cTn>
                                        <p:tgtEl>
                                          <p:spTgt spid="28679"/>
                                        </p:tgtEl>
                                      </p:cBhvr>
                                      <p:to x="100000" y="95000"/>
                                    </p:animScale>
                                    <p:animScale>
                                      <p:cBhvr>
                                        <p:cTn id="50" dur="166" decel="50000">
                                          <p:stCondLst>
                                            <p:cond delay="1834"/>
                                          </p:stCondLst>
                                        </p:cTn>
                                        <p:tgtEl>
                                          <p:spTgt spid="28679"/>
                                        </p:tgtEl>
                                      </p:cBhvr>
                                      <p:to x="100000" y="100000"/>
                                    </p:animScale>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500"/>
                                        <p:tgtEl>
                                          <p:spTgt spid="8"/>
                                        </p:tgtEl>
                                      </p:cBhvr>
                                    </p:animEffect>
                                  </p:childTnLst>
                                </p:cTn>
                              </p:par>
                              <p:par>
                                <p:cTn id="69" presetID="26" presetClass="entr" presetSubtype="0" fill="hold" grpId="0" nodeType="withEffect">
                                  <p:stCondLst>
                                    <p:cond delay="0"/>
                                  </p:stCondLst>
                                  <p:childTnLst>
                                    <p:set>
                                      <p:cBhvr>
                                        <p:cTn id="70" dur="1" fill="hold">
                                          <p:stCondLst>
                                            <p:cond delay="0"/>
                                          </p:stCondLst>
                                        </p:cTn>
                                        <p:tgtEl>
                                          <p:spTgt spid="28682"/>
                                        </p:tgtEl>
                                        <p:attrNameLst>
                                          <p:attrName>style.visibility</p:attrName>
                                        </p:attrNameLst>
                                      </p:cBhvr>
                                      <p:to>
                                        <p:strVal val="visible"/>
                                      </p:to>
                                    </p:set>
                                    <p:animEffect transition="in" filter="wipe(down)">
                                      <p:cBhvr>
                                        <p:cTn id="71" dur="580">
                                          <p:stCondLst>
                                            <p:cond delay="0"/>
                                          </p:stCondLst>
                                        </p:cTn>
                                        <p:tgtEl>
                                          <p:spTgt spid="28682"/>
                                        </p:tgtEl>
                                      </p:cBhvr>
                                    </p:animEffect>
                                    <p:anim calcmode="lin" valueType="num">
                                      <p:cBhvr>
                                        <p:cTn id="72" dur="1822" tmFilter="0,0; 0.14,0.36; 0.43,0.73; 0.71,0.91; 1.0,1.0">
                                          <p:stCondLst>
                                            <p:cond delay="0"/>
                                          </p:stCondLst>
                                        </p:cTn>
                                        <p:tgtEl>
                                          <p:spTgt spid="28682"/>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28682"/>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28682"/>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28682"/>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28682"/>
                                        </p:tgtEl>
                                        <p:attrNameLst>
                                          <p:attrName>ppt_y</p:attrName>
                                        </p:attrNameLst>
                                      </p:cBhvr>
                                      <p:tavLst>
                                        <p:tav tm="0" fmla="#ppt_y-sin(pi*$)/81">
                                          <p:val>
                                            <p:fltVal val="0"/>
                                          </p:val>
                                        </p:tav>
                                        <p:tav tm="100000">
                                          <p:val>
                                            <p:fltVal val="1"/>
                                          </p:val>
                                        </p:tav>
                                      </p:tavLst>
                                    </p:anim>
                                    <p:animScale>
                                      <p:cBhvr>
                                        <p:cTn id="77" dur="26">
                                          <p:stCondLst>
                                            <p:cond delay="650"/>
                                          </p:stCondLst>
                                        </p:cTn>
                                        <p:tgtEl>
                                          <p:spTgt spid="28682"/>
                                        </p:tgtEl>
                                      </p:cBhvr>
                                      <p:to x="100000" y="60000"/>
                                    </p:animScale>
                                    <p:animScale>
                                      <p:cBhvr>
                                        <p:cTn id="78" dur="166" decel="50000">
                                          <p:stCondLst>
                                            <p:cond delay="676"/>
                                          </p:stCondLst>
                                        </p:cTn>
                                        <p:tgtEl>
                                          <p:spTgt spid="28682"/>
                                        </p:tgtEl>
                                      </p:cBhvr>
                                      <p:to x="100000" y="100000"/>
                                    </p:animScale>
                                    <p:animScale>
                                      <p:cBhvr>
                                        <p:cTn id="79" dur="26">
                                          <p:stCondLst>
                                            <p:cond delay="1312"/>
                                          </p:stCondLst>
                                        </p:cTn>
                                        <p:tgtEl>
                                          <p:spTgt spid="28682"/>
                                        </p:tgtEl>
                                      </p:cBhvr>
                                      <p:to x="100000" y="80000"/>
                                    </p:animScale>
                                    <p:animScale>
                                      <p:cBhvr>
                                        <p:cTn id="80" dur="166" decel="50000">
                                          <p:stCondLst>
                                            <p:cond delay="1338"/>
                                          </p:stCondLst>
                                        </p:cTn>
                                        <p:tgtEl>
                                          <p:spTgt spid="28682"/>
                                        </p:tgtEl>
                                      </p:cBhvr>
                                      <p:to x="100000" y="100000"/>
                                    </p:animScale>
                                    <p:animScale>
                                      <p:cBhvr>
                                        <p:cTn id="81" dur="26">
                                          <p:stCondLst>
                                            <p:cond delay="1642"/>
                                          </p:stCondLst>
                                        </p:cTn>
                                        <p:tgtEl>
                                          <p:spTgt spid="28682"/>
                                        </p:tgtEl>
                                      </p:cBhvr>
                                      <p:to x="100000" y="90000"/>
                                    </p:animScale>
                                    <p:animScale>
                                      <p:cBhvr>
                                        <p:cTn id="82" dur="166" decel="50000">
                                          <p:stCondLst>
                                            <p:cond delay="1668"/>
                                          </p:stCondLst>
                                        </p:cTn>
                                        <p:tgtEl>
                                          <p:spTgt spid="28682"/>
                                        </p:tgtEl>
                                      </p:cBhvr>
                                      <p:to x="100000" y="100000"/>
                                    </p:animScale>
                                    <p:animScale>
                                      <p:cBhvr>
                                        <p:cTn id="83" dur="26">
                                          <p:stCondLst>
                                            <p:cond delay="1808"/>
                                          </p:stCondLst>
                                        </p:cTn>
                                        <p:tgtEl>
                                          <p:spTgt spid="28682"/>
                                        </p:tgtEl>
                                      </p:cBhvr>
                                      <p:to x="100000" y="95000"/>
                                    </p:animScale>
                                    <p:animScale>
                                      <p:cBhvr>
                                        <p:cTn id="84" dur="166" decel="50000">
                                          <p:stCondLst>
                                            <p:cond delay="1834"/>
                                          </p:stCondLst>
                                        </p:cTn>
                                        <p:tgtEl>
                                          <p:spTgt spid="28682"/>
                                        </p:tgtEl>
                                      </p:cBhvr>
                                      <p:to x="100000" y="100000"/>
                                    </p:animScale>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286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p:bldP spid="28678" grpId="0" uiExpand="1"/>
      <p:bldP spid="28679" grpId="0" uiExpand="1"/>
      <p:bldP spid="28682" grpId="0" uiExpan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sz="half" idx="4294967295"/>
          </p:nvPr>
        </p:nvSpPr>
        <p:spPr>
          <a:xfrm>
            <a:off x="0" y="1828800"/>
            <a:ext cx="5384800" cy="4302125"/>
          </a:xfrm>
        </p:spPr>
        <p:txBody>
          <a:bodyPr>
            <a:normAutofit lnSpcReduction="10000"/>
          </a:bodyPr>
          <a:lstStyle/>
          <a:p>
            <a:pPr eaLnBrk="1" hangingPunct="1"/>
            <a:r>
              <a:rPr lang="en-US" sz="3733" dirty="0"/>
              <a:t>Right prism </a:t>
            </a:r>
            <a:endParaRPr lang="en-US" sz="3733" dirty="0">
              <a:sym typeface="Wingdings" pitchFamily="2" charset="2"/>
            </a:endParaRPr>
          </a:p>
          <a:p>
            <a:pPr lvl="1"/>
            <a:r>
              <a:rPr lang="en-US" sz="3733" dirty="0">
                <a:sym typeface="Wingdings" pitchFamily="2" charset="2"/>
              </a:rPr>
              <a:t>P</a:t>
            </a:r>
            <a:r>
              <a:rPr lang="en-US" sz="3733" dirty="0"/>
              <a:t>rism where the lateral edges are altitudes</a:t>
            </a:r>
          </a:p>
          <a:p>
            <a:pPr eaLnBrk="1" hangingPunct="1"/>
            <a:r>
              <a:rPr lang="en-US" sz="3733" dirty="0"/>
              <a:t>Oblique prism </a:t>
            </a:r>
            <a:endParaRPr lang="en-US" sz="3733" dirty="0">
              <a:sym typeface="Wingdings" pitchFamily="2" charset="2"/>
            </a:endParaRPr>
          </a:p>
          <a:p>
            <a:pPr lvl="1"/>
            <a:r>
              <a:rPr lang="en-US" sz="3733" dirty="0">
                <a:sym typeface="Wingdings" pitchFamily="2" charset="2"/>
              </a:rPr>
              <a:t>P</a:t>
            </a:r>
            <a:r>
              <a:rPr lang="en-US" sz="3733" dirty="0"/>
              <a:t>rism that isn’t a right prism</a:t>
            </a:r>
          </a:p>
          <a:p>
            <a:pPr eaLnBrk="1" hangingPunct="1"/>
            <a:endParaRPr lang="en-US" sz="3733" dirty="0"/>
          </a:p>
        </p:txBody>
      </p:sp>
      <p:sp>
        <p:nvSpPr>
          <p:cNvPr id="15362" name="Rectangle 2"/>
          <p:cNvSpPr>
            <a:spLocks noGrp="1" noChangeArrowheads="1"/>
          </p:cNvSpPr>
          <p:nvPr>
            <p:ph type="title"/>
          </p:nvPr>
        </p:nvSpPr>
        <p:spPr>
          <a:xfrm>
            <a:off x="0" y="0"/>
            <a:ext cx="12192000" cy="944563"/>
          </a:xfrm>
        </p:spPr>
        <p:txBody>
          <a:bodyPr>
            <a:noAutofit/>
          </a:bodyPr>
          <a:lstStyle/>
          <a:p>
            <a:r>
              <a:rPr lang="en-US" sz="4400" dirty="0"/>
              <a:t>12.2 Surface Area of Prisms and Cylinders</a:t>
            </a:r>
            <a:endParaRPr lang="en-US" sz="4800" dirty="0"/>
          </a:p>
        </p:txBody>
      </p:sp>
      <p:pic>
        <p:nvPicPr>
          <p:cNvPr id="30734" name="Picture 14" descr="regularPrism"/>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a:xfrm>
            <a:off x="7874000" y="1600200"/>
            <a:ext cx="2540000" cy="2336800"/>
          </a:xfrm>
          <a:noFill/>
        </p:spPr>
      </p:pic>
      <p:pic>
        <p:nvPicPr>
          <p:cNvPr id="30735" name="Picture 15" descr="obliquePrism"/>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a:xfrm>
            <a:off x="7874000" y="3657600"/>
            <a:ext cx="2540000" cy="2209800"/>
          </a:xfrm>
          <a:noFill/>
        </p:spPr>
      </p:pic>
    </p:spTree>
    <p:extLst>
      <p:ext uri="{BB962C8B-B14F-4D97-AF65-F5344CB8AC3E}">
        <p14:creationId xmlns:p14="http://schemas.microsoft.com/office/powerpoint/2010/main" val="16546642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6" presetClass="entr" presetSubtype="0" fill="hold" nodeType="clickEffect">
                                  <p:stCondLst>
                                    <p:cond delay="0"/>
                                  </p:stCondLst>
                                  <p:childTnLst>
                                    <p:set>
                                      <p:cBhvr>
                                        <p:cTn id="12" dur="1" fill="hold">
                                          <p:stCondLst>
                                            <p:cond delay="0"/>
                                          </p:stCondLst>
                                        </p:cTn>
                                        <p:tgtEl>
                                          <p:spTgt spid="30734"/>
                                        </p:tgtEl>
                                        <p:attrNameLst>
                                          <p:attrName>style.visibility</p:attrName>
                                        </p:attrNameLst>
                                      </p:cBhvr>
                                      <p:to>
                                        <p:strVal val="visible"/>
                                      </p:to>
                                    </p:set>
                                    <p:animEffect transition="in" filter="wipe(down)">
                                      <p:cBhvr>
                                        <p:cTn id="13" dur="580">
                                          <p:stCondLst>
                                            <p:cond delay="0"/>
                                          </p:stCondLst>
                                        </p:cTn>
                                        <p:tgtEl>
                                          <p:spTgt spid="30734"/>
                                        </p:tgtEl>
                                      </p:cBhvr>
                                    </p:animEffect>
                                    <p:anim calcmode="lin" valueType="num">
                                      <p:cBhvr>
                                        <p:cTn id="14" dur="1822" tmFilter="0,0; 0.14,0.36; 0.43,0.73; 0.71,0.91; 1.0,1.0">
                                          <p:stCondLst>
                                            <p:cond delay="0"/>
                                          </p:stCondLst>
                                        </p:cTn>
                                        <p:tgtEl>
                                          <p:spTgt spid="30734"/>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0734"/>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0734"/>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0734"/>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0734"/>
                                        </p:tgtEl>
                                        <p:attrNameLst>
                                          <p:attrName>ppt_y</p:attrName>
                                        </p:attrNameLst>
                                      </p:cBhvr>
                                      <p:tavLst>
                                        <p:tav tm="0" fmla="#ppt_y-sin(pi*$)/81">
                                          <p:val>
                                            <p:fltVal val="0"/>
                                          </p:val>
                                        </p:tav>
                                        <p:tav tm="100000">
                                          <p:val>
                                            <p:fltVal val="1"/>
                                          </p:val>
                                        </p:tav>
                                      </p:tavLst>
                                    </p:anim>
                                    <p:animScale>
                                      <p:cBhvr>
                                        <p:cTn id="19" dur="26">
                                          <p:stCondLst>
                                            <p:cond delay="650"/>
                                          </p:stCondLst>
                                        </p:cTn>
                                        <p:tgtEl>
                                          <p:spTgt spid="30734"/>
                                        </p:tgtEl>
                                      </p:cBhvr>
                                      <p:to x="100000" y="60000"/>
                                    </p:animScale>
                                    <p:animScale>
                                      <p:cBhvr>
                                        <p:cTn id="20" dur="166" decel="50000">
                                          <p:stCondLst>
                                            <p:cond delay="676"/>
                                          </p:stCondLst>
                                        </p:cTn>
                                        <p:tgtEl>
                                          <p:spTgt spid="30734"/>
                                        </p:tgtEl>
                                      </p:cBhvr>
                                      <p:to x="100000" y="100000"/>
                                    </p:animScale>
                                    <p:animScale>
                                      <p:cBhvr>
                                        <p:cTn id="21" dur="26">
                                          <p:stCondLst>
                                            <p:cond delay="1312"/>
                                          </p:stCondLst>
                                        </p:cTn>
                                        <p:tgtEl>
                                          <p:spTgt spid="30734"/>
                                        </p:tgtEl>
                                      </p:cBhvr>
                                      <p:to x="100000" y="80000"/>
                                    </p:animScale>
                                    <p:animScale>
                                      <p:cBhvr>
                                        <p:cTn id="22" dur="166" decel="50000">
                                          <p:stCondLst>
                                            <p:cond delay="1338"/>
                                          </p:stCondLst>
                                        </p:cTn>
                                        <p:tgtEl>
                                          <p:spTgt spid="30734"/>
                                        </p:tgtEl>
                                      </p:cBhvr>
                                      <p:to x="100000" y="100000"/>
                                    </p:animScale>
                                    <p:animScale>
                                      <p:cBhvr>
                                        <p:cTn id="23" dur="26">
                                          <p:stCondLst>
                                            <p:cond delay="1642"/>
                                          </p:stCondLst>
                                        </p:cTn>
                                        <p:tgtEl>
                                          <p:spTgt spid="30734"/>
                                        </p:tgtEl>
                                      </p:cBhvr>
                                      <p:to x="100000" y="90000"/>
                                    </p:animScale>
                                    <p:animScale>
                                      <p:cBhvr>
                                        <p:cTn id="24" dur="166" decel="50000">
                                          <p:stCondLst>
                                            <p:cond delay="1668"/>
                                          </p:stCondLst>
                                        </p:cTn>
                                        <p:tgtEl>
                                          <p:spTgt spid="30734"/>
                                        </p:tgtEl>
                                      </p:cBhvr>
                                      <p:to x="100000" y="100000"/>
                                    </p:animScale>
                                    <p:animScale>
                                      <p:cBhvr>
                                        <p:cTn id="25" dur="26">
                                          <p:stCondLst>
                                            <p:cond delay="1808"/>
                                          </p:stCondLst>
                                        </p:cTn>
                                        <p:tgtEl>
                                          <p:spTgt spid="30734"/>
                                        </p:tgtEl>
                                      </p:cBhvr>
                                      <p:to x="100000" y="95000"/>
                                    </p:animScale>
                                    <p:animScale>
                                      <p:cBhvr>
                                        <p:cTn id="26" dur="166" decel="50000">
                                          <p:stCondLst>
                                            <p:cond delay="1834"/>
                                          </p:stCondLst>
                                        </p:cTn>
                                        <p:tgtEl>
                                          <p:spTgt spid="30734"/>
                                        </p:tgtEl>
                                      </p:cBhvr>
                                      <p:to x="100000" y="100000"/>
                                    </p:animScale>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723">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6" presetClass="entr" presetSubtype="0" fill="hold" nodeType="clickEffect">
                                  <p:stCondLst>
                                    <p:cond delay="0"/>
                                  </p:stCondLst>
                                  <p:childTnLst>
                                    <p:set>
                                      <p:cBhvr>
                                        <p:cTn id="36" dur="1" fill="hold">
                                          <p:stCondLst>
                                            <p:cond delay="0"/>
                                          </p:stCondLst>
                                        </p:cTn>
                                        <p:tgtEl>
                                          <p:spTgt spid="30735"/>
                                        </p:tgtEl>
                                        <p:attrNameLst>
                                          <p:attrName>style.visibility</p:attrName>
                                        </p:attrNameLst>
                                      </p:cBhvr>
                                      <p:to>
                                        <p:strVal val="visible"/>
                                      </p:to>
                                    </p:set>
                                    <p:animEffect transition="in" filter="wipe(down)">
                                      <p:cBhvr>
                                        <p:cTn id="37" dur="580">
                                          <p:stCondLst>
                                            <p:cond delay="0"/>
                                          </p:stCondLst>
                                        </p:cTn>
                                        <p:tgtEl>
                                          <p:spTgt spid="30735"/>
                                        </p:tgtEl>
                                      </p:cBhvr>
                                    </p:animEffect>
                                    <p:anim calcmode="lin" valueType="num">
                                      <p:cBhvr>
                                        <p:cTn id="38" dur="1822" tmFilter="0,0; 0.14,0.36; 0.43,0.73; 0.71,0.91; 1.0,1.0">
                                          <p:stCondLst>
                                            <p:cond delay="0"/>
                                          </p:stCondLst>
                                        </p:cTn>
                                        <p:tgtEl>
                                          <p:spTgt spid="30735"/>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30735"/>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30735"/>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30735"/>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30735"/>
                                        </p:tgtEl>
                                        <p:attrNameLst>
                                          <p:attrName>ppt_y</p:attrName>
                                        </p:attrNameLst>
                                      </p:cBhvr>
                                      <p:tavLst>
                                        <p:tav tm="0" fmla="#ppt_y-sin(pi*$)/81">
                                          <p:val>
                                            <p:fltVal val="0"/>
                                          </p:val>
                                        </p:tav>
                                        <p:tav tm="100000">
                                          <p:val>
                                            <p:fltVal val="1"/>
                                          </p:val>
                                        </p:tav>
                                      </p:tavLst>
                                    </p:anim>
                                    <p:animScale>
                                      <p:cBhvr>
                                        <p:cTn id="43" dur="26">
                                          <p:stCondLst>
                                            <p:cond delay="650"/>
                                          </p:stCondLst>
                                        </p:cTn>
                                        <p:tgtEl>
                                          <p:spTgt spid="30735"/>
                                        </p:tgtEl>
                                      </p:cBhvr>
                                      <p:to x="100000" y="60000"/>
                                    </p:animScale>
                                    <p:animScale>
                                      <p:cBhvr>
                                        <p:cTn id="44" dur="166" decel="50000">
                                          <p:stCondLst>
                                            <p:cond delay="676"/>
                                          </p:stCondLst>
                                        </p:cTn>
                                        <p:tgtEl>
                                          <p:spTgt spid="30735"/>
                                        </p:tgtEl>
                                      </p:cBhvr>
                                      <p:to x="100000" y="100000"/>
                                    </p:animScale>
                                    <p:animScale>
                                      <p:cBhvr>
                                        <p:cTn id="45" dur="26">
                                          <p:stCondLst>
                                            <p:cond delay="1312"/>
                                          </p:stCondLst>
                                        </p:cTn>
                                        <p:tgtEl>
                                          <p:spTgt spid="30735"/>
                                        </p:tgtEl>
                                      </p:cBhvr>
                                      <p:to x="100000" y="80000"/>
                                    </p:animScale>
                                    <p:animScale>
                                      <p:cBhvr>
                                        <p:cTn id="46" dur="166" decel="50000">
                                          <p:stCondLst>
                                            <p:cond delay="1338"/>
                                          </p:stCondLst>
                                        </p:cTn>
                                        <p:tgtEl>
                                          <p:spTgt spid="30735"/>
                                        </p:tgtEl>
                                      </p:cBhvr>
                                      <p:to x="100000" y="100000"/>
                                    </p:animScale>
                                    <p:animScale>
                                      <p:cBhvr>
                                        <p:cTn id="47" dur="26">
                                          <p:stCondLst>
                                            <p:cond delay="1642"/>
                                          </p:stCondLst>
                                        </p:cTn>
                                        <p:tgtEl>
                                          <p:spTgt spid="30735"/>
                                        </p:tgtEl>
                                      </p:cBhvr>
                                      <p:to x="100000" y="90000"/>
                                    </p:animScale>
                                    <p:animScale>
                                      <p:cBhvr>
                                        <p:cTn id="48" dur="166" decel="50000">
                                          <p:stCondLst>
                                            <p:cond delay="1668"/>
                                          </p:stCondLst>
                                        </p:cTn>
                                        <p:tgtEl>
                                          <p:spTgt spid="30735"/>
                                        </p:tgtEl>
                                      </p:cBhvr>
                                      <p:to x="100000" y="100000"/>
                                    </p:animScale>
                                    <p:animScale>
                                      <p:cBhvr>
                                        <p:cTn id="49" dur="26">
                                          <p:stCondLst>
                                            <p:cond delay="1808"/>
                                          </p:stCondLst>
                                        </p:cTn>
                                        <p:tgtEl>
                                          <p:spTgt spid="30735"/>
                                        </p:tgtEl>
                                      </p:cBhvr>
                                      <p:to x="100000" y="95000"/>
                                    </p:animScale>
                                    <p:animScale>
                                      <p:cBhvr>
                                        <p:cTn id="50" dur="166" decel="50000">
                                          <p:stCondLst>
                                            <p:cond delay="1834"/>
                                          </p:stCondLst>
                                        </p:cTn>
                                        <p:tgtEl>
                                          <p:spTgt spid="3073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0"/>
            <a:ext cx="12192000" cy="944563"/>
          </a:xfrm>
        </p:spPr>
        <p:txBody>
          <a:bodyPr>
            <a:noAutofit/>
          </a:bodyPr>
          <a:lstStyle/>
          <a:p>
            <a:r>
              <a:rPr lang="en-US" sz="4400" dirty="0"/>
              <a:t>12.2 Surface Area of Prisms and Cylinders</a:t>
            </a:r>
            <a:endParaRPr lang="en-US" sz="4800" dirty="0"/>
          </a:p>
        </p:txBody>
      </p:sp>
      <p:sp>
        <p:nvSpPr>
          <p:cNvPr id="32771" name="Rectangle 3"/>
          <p:cNvSpPr>
            <a:spLocks noGrp="1" noChangeArrowheads="1"/>
          </p:cNvSpPr>
          <p:nvPr>
            <p:ph type="body" idx="1"/>
          </p:nvPr>
        </p:nvSpPr>
        <p:spPr/>
        <p:txBody>
          <a:bodyPr>
            <a:normAutofit/>
          </a:bodyPr>
          <a:lstStyle/>
          <a:p>
            <a:pPr eaLnBrk="1" hangingPunct="1">
              <a:buFont typeface="Wingdings" pitchFamily="2" charset="2"/>
              <a:buNone/>
            </a:pPr>
            <a:r>
              <a:rPr lang="en-US" dirty="0"/>
              <a:t>Lateral Area (</a:t>
            </a:r>
            <a:r>
              <a:rPr lang="en-US" i="1" dirty="0"/>
              <a:t>L</a:t>
            </a:r>
            <a:r>
              <a:rPr lang="en-US" dirty="0"/>
              <a:t>) of Prisms</a:t>
            </a:r>
          </a:p>
          <a:p>
            <a:pPr eaLnBrk="1" hangingPunct="1"/>
            <a:r>
              <a:rPr lang="en-US" dirty="0"/>
              <a:t>Area of the Lateral Faces</a:t>
            </a:r>
          </a:p>
          <a:p>
            <a:pPr eaLnBrk="1" hangingPunct="1"/>
            <a:endParaRPr lang="en-US" dirty="0"/>
          </a:p>
          <a:p>
            <a:pPr eaLnBrk="1" hangingPunct="1"/>
            <a:r>
              <a:rPr lang="en-US" i="1" dirty="0"/>
              <a:t>L</a:t>
            </a:r>
            <a:r>
              <a:rPr lang="en-US" dirty="0"/>
              <a:t> = </a:t>
            </a:r>
            <a:r>
              <a:rPr lang="en-US" i="1" dirty="0" err="1"/>
              <a:t>Ph</a:t>
            </a:r>
            <a:endParaRPr lang="en-US" i="1" dirty="0"/>
          </a:p>
          <a:p>
            <a:pPr lvl="1" eaLnBrk="1" hangingPunct="1"/>
            <a:r>
              <a:rPr lang="en-US" i="1" dirty="0"/>
              <a:t>L</a:t>
            </a:r>
            <a:r>
              <a:rPr lang="en-US" dirty="0"/>
              <a:t> = Lateral Area</a:t>
            </a:r>
          </a:p>
          <a:p>
            <a:pPr lvl="1" eaLnBrk="1" hangingPunct="1"/>
            <a:r>
              <a:rPr lang="en-US" i="1" dirty="0"/>
              <a:t>P</a:t>
            </a:r>
            <a:r>
              <a:rPr lang="en-US" dirty="0"/>
              <a:t> = Perimeter of base</a:t>
            </a:r>
          </a:p>
          <a:p>
            <a:pPr lvl="1" eaLnBrk="1" hangingPunct="1"/>
            <a:r>
              <a:rPr lang="en-US" i="1" dirty="0"/>
              <a:t>h</a:t>
            </a:r>
            <a:r>
              <a:rPr lang="en-US" dirty="0"/>
              <a:t> = Height</a:t>
            </a:r>
          </a:p>
        </p:txBody>
      </p:sp>
    </p:spTree>
    <p:extLst>
      <p:ext uri="{BB962C8B-B14F-4D97-AF65-F5344CB8AC3E}">
        <p14:creationId xmlns:p14="http://schemas.microsoft.com/office/powerpoint/2010/main" val="22304556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77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77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7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0"/>
            <a:ext cx="12192000" cy="944563"/>
          </a:xfrm>
        </p:spPr>
        <p:txBody>
          <a:bodyPr>
            <a:noAutofit/>
          </a:bodyPr>
          <a:lstStyle/>
          <a:p>
            <a:r>
              <a:rPr lang="en-US" sz="4400" dirty="0"/>
              <a:t>12.2 Surface Area of Prisms and Cylinders</a:t>
            </a:r>
            <a:endParaRPr lang="en-US" sz="4800" dirty="0"/>
          </a:p>
        </p:txBody>
      </p:sp>
      <p:sp>
        <p:nvSpPr>
          <p:cNvPr id="34819" name="Rectangle 3"/>
          <p:cNvSpPr>
            <a:spLocks noGrp="1" noChangeArrowheads="1"/>
          </p:cNvSpPr>
          <p:nvPr>
            <p:ph type="body" idx="1"/>
          </p:nvPr>
        </p:nvSpPr>
        <p:spPr/>
        <p:txBody>
          <a:bodyPr/>
          <a:lstStyle/>
          <a:p>
            <a:pPr eaLnBrk="1" hangingPunct="1"/>
            <a:r>
              <a:rPr lang="en-US" dirty="0"/>
              <a:t>Base Area (</a:t>
            </a:r>
            <a:r>
              <a:rPr lang="en-US" i="1" dirty="0"/>
              <a:t>B</a:t>
            </a:r>
            <a:r>
              <a:rPr lang="en-US" dirty="0"/>
              <a:t>)</a:t>
            </a:r>
          </a:p>
          <a:p>
            <a:pPr lvl="1" eaLnBrk="1" hangingPunct="1"/>
            <a:r>
              <a:rPr lang="en-US" dirty="0"/>
              <a:t>In a prism, both bases are congruent, so you only need to find the area of one base and multiply by two</a:t>
            </a:r>
          </a:p>
          <a:p>
            <a:pPr eaLnBrk="1" hangingPunct="1"/>
            <a:endParaRPr lang="en-US" dirty="0"/>
          </a:p>
        </p:txBody>
      </p:sp>
      <p:sp>
        <p:nvSpPr>
          <p:cNvPr id="12" name="TextBox 11"/>
          <p:cNvSpPr txBox="1"/>
          <p:nvPr/>
        </p:nvSpPr>
        <p:spPr>
          <a:xfrm>
            <a:off x="304800" y="3632200"/>
            <a:ext cx="11582400" cy="6667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3733" dirty="0"/>
              <a:t>Surface Area of a Right Prism</a:t>
            </a:r>
          </a:p>
        </p:txBody>
      </p:sp>
      <mc:AlternateContent xmlns:mc="http://schemas.openxmlformats.org/markup-compatibility/2006" xmlns:a14="http://schemas.microsoft.com/office/drawing/2010/main">
        <mc:Choice Requires="a14">
          <p:sp>
            <p:nvSpPr>
              <p:cNvPr id="13" name="TextBox 12"/>
              <p:cNvSpPr txBox="1"/>
              <p:nvPr/>
            </p:nvSpPr>
            <p:spPr>
              <a:xfrm>
                <a:off x="304800" y="4347051"/>
                <a:ext cx="11582400" cy="169296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en-US" sz="3467" i="1">
                          <a:latin typeface="Cambria Math"/>
                        </a:rPr>
                        <m:t>𝑆</m:t>
                      </m:r>
                      <m:r>
                        <a:rPr lang="en-US" sz="3467" i="1">
                          <a:latin typeface="Cambria Math"/>
                        </a:rPr>
                        <m:t>=2</m:t>
                      </m:r>
                      <m:r>
                        <a:rPr lang="en-US" sz="3467" i="1">
                          <a:latin typeface="Cambria Math"/>
                        </a:rPr>
                        <m:t>𝐵</m:t>
                      </m:r>
                      <m:r>
                        <a:rPr lang="en-US" sz="3467" i="1">
                          <a:latin typeface="Cambria Math"/>
                        </a:rPr>
                        <m:t>+</m:t>
                      </m:r>
                      <m:r>
                        <a:rPr lang="en-US" sz="3467" i="1">
                          <a:latin typeface="Cambria Math"/>
                        </a:rPr>
                        <m:t>𝑃h</m:t>
                      </m:r>
                    </m:oMath>
                  </m:oMathPara>
                </a14:m>
                <a:endParaRPr lang="en-US" sz="3467" dirty="0"/>
              </a:p>
              <a:p>
                <a:r>
                  <a:rPr lang="en-US" sz="3467" dirty="0"/>
                  <a:t>Where </a:t>
                </a:r>
                <a:r>
                  <a:rPr lang="en-US" sz="3467" i="1" dirty="0"/>
                  <a:t>S</a:t>
                </a:r>
                <a:r>
                  <a:rPr lang="en-US" sz="3467" dirty="0"/>
                  <a:t> = surface area, </a:t>
                </a:r>
                <a:r>
                  <a:rPr lang="en-US" sz="3467" i="1" dirty="0"/>
                  <a:t>B</a:t>
                </a:r>
                <a:r>
                  <a:rPr lang="en-US" sz="3467" dirty="0"/>
                  <a:t> = base area, </a:t>
                </a:r>
                <a:br>
                  <a:rPr lang="en-US" sz="3467" dirty="0"/>
                </a:br>
                <a:r>
                  <a:rPr lang="en-US" sz="3467" i="1" dirty="0"/>
                  <a:t>P</a:t>
                </a:r>
                <a:r>
                  <a:rPr lang="en-US" sz="3467" dirty="0"/>
                  <a:t> = perimeter of base, </a:t>
                </a:r>
                <a:r>
                  <a:rPr lang="en-US" sz="3467" i="1" dirty="0"/>
                  <a:t>h</a:t>
                </a:r>
                <a:r>
                  <a:rPr lang="en-US" sz="3467" dirty="0"/>
                  <a:t> = height of prism</a:t>
                </a:r>
              </a:p>
            </p:txBody>
          </p:sp>
        </mc:Choice>
        <mc:Fallback xmlns="">
          <p:sp>
            <p:nvSpPr>
              <p:cNvPr id="13" name="TextBox 12"/>
              <p:cNvSpPr txBox="1">
                <a:spLocks noRot="1" noChangeAspect="1" noMove="1" noResize="1" noEditPoints="1" noAdjustHandles="1" noChangeArrowheads="1" noChangeShapeType="1" noTextEdit="1"/>
              </p:cNvSpPr>
              <p:nvPr/>
            </p:nvSpPr>
            <p:spPr>
              <a:xfrm>
                <a:off x="304800" y="4347051"/>
                <a:ext cx="11582400" cy="1692964"/>
              </a:xfrm>
              <a:prstGeom prst="rect">
                <a:avLst/>
              </a:prstGeom>
              <a:blipFill>
                <a:blip r:embed="rId3"/>
                <a:stretch>
                  <a:fillRect/>
                </a:stretch>
              </a:blipFill>
            </p:spPr>
            <p:txBody>
              <a:bodyPr/>
              <a:lstStyle/>
              <a:p>
                <a:r>
                  <a:rPr lang="en-US">
                    <a:noFill/>
                  </a:rPr>
                  <a:t> </a:t>
                </a:r>
              </a:p>
            </p:txBody>
          </p:sp>
        </mc:Fallback>
      </mc:AlternateContent>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99600" y="4053479"/>
            <a:ext cx="2362200" cy="2442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59199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81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nodeType="with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44563"/>
          </a:xfrm>
        </p:spPr>
        <p:txBody>
          <a:bodyPr>
            <a:noAutofit/>
          </a:bodyPr>
          <a:lstStyle/>
          <a:p>
            <a:r>
              <a:rPr lang="en-US" sz="4400" dirty="0"/>
              <a:t>12.2 Surface Area of Prisms and Cylinders</a:t>
            </a:r>
          </a:p>
        </p:txBody>
      </p:sp>
      <p:sp>
        <p:nvSpPr>
          <p:cNvPr id="3" name="Content Placeholder 2"/>
          <p:cNvSpPr>
            <a:spLocks noGrp="1"/>
          </p:cNvSpPr>
          <p:nvPr>
            <p:ph idx="1"/>
          </p:nvPr>
        </p:nvSpPr>
        <p:spPr/>
        <p:txBody>
          <a:bodyPr/>
          <a:lstStyle/>
          <a:p>
            <a:r>
              <a:rPr lang="en-US" dirty="0"/>
              <a:t>Draw a net for a triangular prism.</a:t>
            </a:r>
          </a:p>
          <a:p>
            <a:endParaRPr lang="en-US" dirty="0"/>
          </a:p>
          <a:p>
            <a:endParaRPr lang="en-US" dirty="0"/>
          </a:p>
          <a:p>
            <a:r>
              <a:rPr lang="en-US" dirty="0"/>
              <a:t>Find the lateral area and surface area of a right rectangular prism with height 7 inches, length 3 inches, and width 4 inches.</a:t>
            </a:r>
          </a:p>
        </p:txBody>
      </p:sp>
    </p:spTree>
    <p:extLst>
      <p:ext uri="{BB962C8B-B14F-4D97-AF65-F5344CB8AC3E}">
        <p14:creationId xmlns:p14="http://schemas.microsoft.com/office/powerpoint/2010/main" val="3005709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0"/>
            <a:ext cx="12192000" cy="944563"/>
          </a:xfrm>
        </p:spPr>
        <p:txBody>
          <a:bodyPr>
            <a:noAutofit/>
          </a:bodyPr>
          <a:lstStyle/>
          <a:p>
            <a:r>
              <a:rPr lang="en-US" sz="4400" dirty="0"/>
              <a:t>12.2 Surface Area of Prisms and Cylinders</a:t>
            </a:r>
            <a:endParaRPr lang="en-US" sz="4800" dirty="0"/>
          </a:p>
        </p:txBody>
      </p:sp>
      <p:sp>
        <p:nvSpPr>
          <p:cNvPr id="37891" name="Rectangle 3"/>
          <p:cNvSpPr>
            <a:spLocks noGrp="1" noChangeArrowheads="1"/>
          </p:cNvSpPr>
          <p:nvPr>
            <p:ph type="body" idx="1"/>
          </p:nvPr>
        </p:nvSpPr>
        <p:spPr/>
        <p:txBody>
          <a:bodyPr/>
          <a:lstStyle/>
          <a:p>
            <a:pPr eaLnBrk="1" hangingPunct="1"/>
            <a:r>
              <a:rPr lang="en-US" sz="3733" dirty="0"/>
              <a:t>Cylinders are the same as prisms except the bases are circles</a:t>
            </a:r>
          </a:p>
          <a:p>
            <a:pPr lvl="1" eaLnBrk="1" hangingPunct="1"/>
            <a:r>
              <a:rPr lang="en-US" sz="3200" dirty="0"/>
              <a:t>Lateral Area = </a:t>
            </a:r>
            <a:r>
              <a:rPr lang="en-US" sz="3200" i="1" dirty="0"/>
              <a:t>L</a:t>
            </a:r>
            <a:r>
              <a:rPr lang="en-US" sz="3200" dirty="0"/>
              <a:t> = 2</a:t>
            </a:r>
            <a:r>
              <a:rPr lang="en-US" sz="3200" i="1" dirty="0"/>
              <a:t>π</a:t>
            </a:r>
            <a:r>
              <a:rPr lang="en-US" sz="3200" i="1" dirty="0" err="1"/>
              <a:t>rh</a:t>
            </a:r>
            <a:endParaRPr lang="en-US" sz="3200" i="1" dirty="0"/>
          </a:p>
        </p:txBody>
      </p:sp>
      <p:sp>
        <p:nvSpPr>
          <p:cNvPr id="4" name="TextBox 3"/>
          <p:cNvSpPr txBox="1"/>
          <p:nvPr/>
        </p:nvSpPr>
        <p:spPr>
          <a:xfrm>
            <a:off x="279400" y="3549808"/>
            <a:ext cx="11582400" cy="6667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3733" dirty="0"/>
              <a:t>Surface Area of a Right Cylinder</a:t>
            </a:r>
          </a:p>
        </p:txBody>
      </p:sp>
      <mc:AlternateContent xmlns:mc="http://schemas.openxmlformats.org/markup-compatibility/2006" xmlns:a14="http://schemas.microsoft.com/office/drawing/2010/main">
        <mc:Choice Requires="a14">
          <p:sp>
            <p:nvSpPr>
              <p:cNvPr id="5" name="TextBox 4"/>
              <p:cNvSpPr txBox="1"/>
              <p:nvPr/>
            </p:nvSpPr>
            <p:spPr>
              <a:xfrm>
                <a:off x="279400" y="4245451"/>
                <a:ext cx="11582400" cy="169296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en-US" sz="3467" i="1">
                          <a:latin typeface="Cambria Math"/>
                        </a:rPr>
                        <m:t>𝑆</m:t>
                      </m:r>
                      <m:r>
                        <a:rPr lang="en-US" sz="3467" i="1">
                          <a:latin typeface="Cambria Math"/>
                        </a:rPr>
                        <m:t>=2</m:t>
                      </m:r>
                      <m:r>
                        <a:rPr lang="en-US" sz="3467" i="1">
                          <a:latin typeface="Cambria Math"/>
                        </a:rPr>
                        <m:t>𝜋</m:t>
                      </m:r>
                      <m:sSup>
                        <m:sSupPr>
                          <m:ctrlPr>
                            <a:rPr lang="en-US" sz="3467" i="1">
                              <a:latin typeface="Cambria Math" panose="02040503050406030204" pitchFamily="18" charset="0"/>
                            </a:rPr>
                          </m:ctrlPr>
                        </m:sSupPr>
                        <m:e>
                          <m:r>
                            <a:rPr lang="en-US" sz="3467" i="1">
                              <a:latin typeface="Cambria Math"/>
                            </a:rPr>
                            <m:t>𝑟</m:t>
                          </m:r>
                        </m:e>
                        <m:sup>
                          <m:r>
                            <a:rPr lang="en-US" sz="3467" i="1">
                              <a:latin typeface="Cambria Math"/>
                            </a:rPr>
                            <m:t>2</m:t>
                          </m:r>
                        </m:sup>
                      </m:sSup>
                      <m:r>
                        <a:rPr lang="en-US" sz="3467" i="1">
                          <a:latin typeface="Cambria Math"/>
                        </a:rPr>
                        <m:t>+2</m:t>
                      </m:r>
                      <m:r>
                        <a:rPr lang="en-US" sz="3467" i="1">
                          <a:latin typeface="Cambria Math"/>
                        </a:rPr>
                        <m:t>𝜋</m:t>
                      </m:r>
                      <m:r>
                        <a:rPr lang="en-US" sz="3467" i="1">
                          <a:latin typeface="Cambria Math"/>
                        </a:rPr>
                        <m:t>𝑟h</m:t>
                      </m:r>
                    </m:oMath>
                  </m:oMathPara>
                </a14:m>
                <a:endParaRPr lang="en-US" sz="3467" dirty="0"/>
              </a:p>
              <a:p>
                <a:r>
                  <a:rPr lang="en-US" sz="3467" dirty="0"/>
                  <a:t>Where </a:t>
                </a:r>
                <a:r>
                  <a:rPr lang="en-US" sz="3467" i="1" dirty="0"/>
                  <a:t>S</a:t>
                </a:r>
                <a:r>
                  <a:rPr lang="en-US" sz="3467" dirty="0"/>
                  <a:t> = surface area, </a:t>
                </a:r>
                <a:r>
                  <a:rPr lang="en-US" sz="3467" i="1" dirty="0"/>
                  <a:t>r</a:t>
                </a:r>
                <a:r>
                  <a:rPr lang="en-US" sz="3467" dirty="0"/>
                  <a:t> = radius of base,</a:t>
                </a:r>
              </a:p>
              <a:p>
                <a:r>
                  <a:rPr lang="en-US" sz="3467" i="1" dirty="0"/>
                  <a:t>h</a:t>
                </a:r>
                <a:r>
                  <a:rPr lang="en-US" sz="3467" dirty="0"/>
                  <a:t> = height of prism</a:t>
                </a:r>
              </a:p>
            </p:txBody>
          </p:sp>
        </mc:Choice>
        <mc:Fallback xmlns="">
          <p:sp>
            <p:nvSpPr>
              <p:cNvPr id="5" name="TextBox 4"/>
              <p:cNvSpPr txBox="1">
                <a:spLocks noRot="1" noChangeAspect="1" noMove="1" noResize="1" noEditPoints="1" noAdjustHandles="1" noChangeArrowheads="1" noChangeShapeType="1" noTextEdit="1"/>
              </p:cNvSpPr>
              <p:nvPr/>
            </p:nvSpPr>
            <p:spPr>
              <a:xfrm>
                <a:off x="279400" y="4245451"/>
                <a:ext cx="11582400" cy="1692964"/>
              </a:xfrm>
              <a:prstGeom prst="rect">
                <a:avLst/>
              </a:prstGeom>
              <a:blipFill>
                <a:blip r:embed="rId3"/>
                <a:stretch>
                  <a:fillRect/>
                </a:stretch>
              </a:blipFill>
            </p:spPr>
            <p:txBody>
              <a:bodyPr/>
              <a:lstStyle/>
              <a:p>
                <a:r>
                  <a:rPr lang="en-US">
                    <a:noFill/>
                  </a:rPr>
                  <a:t> </a:t>
                </a:r>
              </a:p>
            </p:txBody>
          </p:sp>
        </mc:Fallback>
      </mc:AlternateContent>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5400" y="3429000"/>
            <a:ext cx="3225800" cy="2513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2663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89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7170"/>
                                        </p:tgtEl>
                                        <p:attrNameLst>
                                          <p:attrName>style.visibility</p:attrName>
                                        </p:attrNameLst>
                                      </p:cBhvr>
                                      <p:to>
                                        <p:strVal val="visible"/>
                                      </p:to>
                                    </p:set>
                                    <p:animEffect transition="in" filter="fade">
                                      <p:cBhvr>
                                        <p:cTn id="19"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p:txBody>
          <a:bodyPr/>
          <a:lstStyle/>
          <a:p>
            <a:r>
              <a:rPr lang="en-US" dirty="0"/>
              <a:t>The surface area of a right cylinder is 100 cm</a:t>
            </a:r>
            <a:r>
              <a:rPr lang="en-US" baseline="30000" dirty="0"/>
              <a:t>2</a:t>
            </a:r>
            <a:r>
              <a:rPr lang="en-US" dirty="0"/>
              <a:t>.  If the height is 5 cm, find the radius of the base.</a:t>
            </a:r>
          </a:p>
          <a:p>
            <a:endParaRPr lang="en-US" dirty="0"/>
          </a:p>
          <a:p>
            <a:endParaRPr lang="en-US" dirty="0"/>
          </a:p>
          <a:p>
            <a:r>
              <a:rPr lang="en-US" dirty="0"/>
              <a:t>Draw a net for the cylinder and find its surface area.</a:t>
            </a:r>
          </a:p>
          <a:p>
            <a:endParaRPr lang="en-US" dirty="0"/>
          </a:p>
          <a:p>
            <a:endParaRPr lang="en-US" dirty="0"/>
          </a:p>
        </p:txBody>
      </p:sp>
      <p:sp>
        <p:nvSpPr>
          <p:cNvPr id="13314" name="Rectangle 2"/>
          <p:cNvSpPr>
            <a:spLocks noGrp="1" noChangeArrowheads="1"/>
          </p:cNvSpPr>
          <p:nvPr>
            <p:ph type="title"/>
          </p:nvPr>
        </p:nvSpPr>
        <p:spPr/>
        <p:txBody>
          <a:bodyPr>
            <a:noAutofit/>
          </a:bodyPr>
          <a:lstStyle/>
          <a:p>
            <a:r>
              <a:rPr lang="en-US" sz="4400" dirty="0"/>
              <a:t>12.2 Surface Area of Prisms and Cylinders</a:t>
            </a:r>
          </a:p>
        </p:txBody>
      </p:sp>
      <p:grpSp>
        <p:nvGrpSpPr>
          <p:cNvPr id="13316" name="Group 8"/>
          <p:cNvGrpSpPr>
            <a:grpSpLocks/>
          </p:cNvGrpSpPr>
          <p:nvPr/>
        </p:nvGrpSpPr>
        <p:grpSpPr bwMode="auto">
          <a:xfrm>
            <a:off x="9042400" y="4405314"/>
            <a:ext cx="2032000" cy="1814513"/>
            <a:chOff x="2832" y="1881"/>
            <a:chExt cx="960" cy="1143"/>
          </a:xfrm>
        </p:grpSpPr>
        <p:sp>
          <p:nvSpPr>
            <p:cNvPr id="13317" name="AutoShape 4"/>
            <p:cNvSpPr>
              <a:spLocks noChangeArrowheads="1"/>
            </p:cNvSpPr>
            <p:nvPr/>
          </p:nvSpPr>
          <p:spPr bwMode="auto">
            <a:xfrm>
              <a:off x="2832" y="1920"/>
              <a:ext cx="960" cy="1104"/>
            </a:xfrm>
            <a:prstGeom prst="can">
              <a:avLst>
                <a:gd name="adj" fmla="val 28750"/>
              </a:avLst>
            </a:prstGeom>
            <a:solidFill>
              <a:schemeClr val="accent1"/>
            </a:solidFill>
            <a:ln w="38100">
              <a:solidFill>
                <a:schemeClr val="tx1"/>
              </a:solidFill>
              <a:round/>
              <a:headEnd/>
              <a:tailEnd/>
            </a:ln>
          </p:spPr>
          <p:txBody>
            <a:bodyPr wrap="none" anchor="ctr"/>
            <a:lstStyle/>
            <a:p>
              <a:endParaRPr lang="en-US" sz="3200"/>
            </a:p>
          </p:txBody>
        </p:sp>
        <p:sp>
          <p:nvSpPr>
            <p:cNvPr id="13318" name="Line 5"/>
            <p:cNvSpPr>
              <a:spLocks noChangeShapeType="1"/>
            </p:cNvSpPr>
            <p:nvPr/>
          </p:nvSpPr>
          <p:spPr bwMode="auto">
            <a:xfrm>
              <a:off x="3312" y="2064"/>
              <a:ext cx="48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a:p>
          </p:txBody>
        </p:sp>
        <p:sp>
          <p:nvSpPr>
            <p:cNvPr id="13319" name="Text Box 6"/>
            <p:cNvSpPr txBox="1">
              <a:spLocks noChangeArrowheads="1"/>
            </p:cNvSpPr>
            <p:nvPr/>
          </p:nvSpPr>
          <p:spPr bwMode="auto">
            <a:xfrm>
              <a:off x="2832" y="2304"/>
              <a:ext cx="24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3200"/>
                <a:t>5</a:t>
              </a:r>
            </a:p>
          </p:txBody>
        </p:sp>
        <p:sp>
          <p:nvSpPr>
            <p:cNvPr id="13320" name="Text Box 7"/>
            <p:cNvSpPr txBox="1">
              <a:spLocks noChangeArrowheads="1"/>
            </p:cNvSpPr>
            <p:nvPr/>
          </p:nvSpPr>
          <p:spPr bwMode="auto">
            <a:xfrm>
              <a:off x="3084" y="1881"/>
              <a:ext cx="33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spcBef>
                  <a:spcPct val="50000"/>
                </a:spcBef>
              </a:pPr>
              <a:r>
                <a:rPr lang="en-US" sz="3200" dirty="0"/>
                <a:t>2</a:t>
              </a:r>
            </a:p>
          </p:txBody>
        </p:sp>
      </p:grpSp>
    </p:spTree>
    <p:extLst>
      <p:ext uri="{BB962C8B-B14F-4D97-AF65-F5344CB8AC3E}">
        <p14:creationId xmlns:p14="http://schemas.microsoft.com/office/powerpoint/2010/main" val="415321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27">
                                            <p:txEl>
                                              <p:pRg st="3" end="3"/>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13316"/>
                                        </p:tgtEl>
                                        <p:attrNameLst>
                                          <p:attrName>style.visibility</p:attrName>
                                        </p:attrNameLst>
                                      </p:cBhvr>
                                      <p:to>
                                        <p:strVal val="visible"/>
                                      </p:to>
                                    </p:set>
                                    <p:animEffect transition="in" filter="fade">
                                      <p:cBhvr>
                                        <p:cTn id="13"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7DA4C-075B-48BE-8028-CFC365569062}"/>
              </a:ext>
            </a:extLst>
          </p:cNvPr>
          <p:cNvSpPr>
            <a:spLocks noGrp="1"/>
          </p:cNvSpPr>
          <p:nvPr>
            <p:ph type="title"/>
          </p:nvPr>
        </p:nvSpPr>
        <p:spPr/>
        <p:txBody>
          <a:bodyPr>
            <a:normAutofit fontScale="90000"/>
          </a:bodyPr>
          <a:lstStyle/>
          <a:p>
            <a:r>
              <a:rPr lang="en-US" dirty="0"/>
              <a:t>12.3 Surface Area of Pyramids and Cones (12.4)</a:t>
            </a:r>
          </a:p>
        </p:txBody>
      </p:sp>
      <p:sp>
        <p:nvSpPr>
          <p:cNvPr id="3" name="Text Placeholder 2">
            <a:extLst>
              <a:ext uri="{FF2B5EF4-FFF2-40B4-BE49-F238E27FC236}">
                <a16:creationId xmlns:a16="http://schemas.microsoft.com/office/drawing/2014/main" id="{3AE155CD-4392-452D-A78F-9CB7A5901443}"/>
              </a:ext>
            </a:extLst>
          </p:cNvPr>
          <p:cNvSpPr>
            <a:spLocks noGrp="1"/>
          </p:cNvSpPr>
          <p:nvPr>
            <p:ph type="body" idx="1"/>
          </p:nvPr>
        </p:nvSpPr>
        <p:spPr/>
        <p:txBody>
          <a:bodyPr/>
          <a:lstStyle/>
          <a:p>
            <a:r>
              <a:rPr lang="en-US" dirty="0"/>
              <a:t>After this lesson…</a:t>
            </a:r>
          </a:p>
          <a:p>
            <a:pPr marL="457200" indent="-457200">
              <a:buFont typeface="Arial" panose="020B0604020202020204" pitchFamily="34" charset="0"/>
              <a:buChar char="•"/>
            </a:pPr>
            <a:r>
              <a:rPr lang="en-US" dirty="0"/>
              <a:t>I can find the surface area of pyramids.</a:t>
            </a:r>
          </a:p>
          <a:p>
            <a:pPr marL="457200" indent="-457200">
              <a:buFont typeface="Arial" panose="020B0604020202020204" pitchFamily="34" charset="0"/>
              <a:buChar char="•"/>
            </a:pPr>
            <a:r>
              <a:rPr lang="en-US" dirty="0"/>
              <a:t>I can find the surface area of cones.</a:t>
            </a:r>
          </a:p>
        </p:txBody>
      </p:sp>
    </p:spTree>
    <p:extLst>
      <p:ext uri="{BB962C8B-B14F-4D97-AF65-F5344CB8AC3E}">
        <p14:creationId xmlns:p14="http://schemas.microsoft.com/office/powerpoint/2010/main" val="2198205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0"/>
            <a:ext cx="12192000" cy="944563"/>
          </a:xfrm>
        </p:spPr>
        <p:txBody>
          <a:bodyPr>
            <a:noAutofit/>
          </a:bodyPr>
          <a:lstStyle/>
          <a:p>
            <a:r>
              <a:rPr lang="en-US" sz="4000" dirty="0"/>
              <a:t>12.3 Surface Area of Pyramids and Cones (12.4)</a:t>
            </a:r>
            <a:endParaRPr lang="en-US" sz="3600" dirty="0"/>
          </a:p>
        </p:txBody>
      </p:sp>
      <p:sp>
        <p:nvSpPr>
          <p:cNvPr id="2" name="Content Placeholder 1"/>
          <p:cNvSpPr>
            <a:spLocks noGrp="1"/>
          </p:cNvSpPr>
          <p:nvPr>
            <p:ph sz="half" idx="1"/>
          </p:nvPr>
        </p:nvSpPr>
        <p:spPr/>
        <p:txBody>
          <a:bodyPr>
            <a:normAutofit fontScale="85000" lnSpcReduction="10000"/>
          </a:bodyPr>
          <a:lstStyle/>
          <a:p>
            <a:pPr>
              <a:lnSpc>
                <a:spcPct val="90000"/>
              </a:lnSpc>
              <a:buNone/>
            </a:pPr>
            <a:r>
              <a:rPr lang="en-US" sz="3733" dirty="0"/>
              <a:t>Pyramids</a:t>
            </a:r>
          </a:p>
          <a:p>
            <a:pPr>
              <a:lnSpc>
                <a:spcPct val="90000"/>
              </a:lnSpc>
            </a:pPr>
            <a:r>
              <a:rPr lang="en-US" sz="3733" dirty="0"/>
              <a:t>All faces except one intersect at one point called </a:t>
            </a:r>
            <a:r>
              <a:rPr lang="en-US" sz="3733" b="1" dirty="0"/>
              <a:t>vertex</a:t>
            </a:r>
            <a:endParaRPr lang="en-US" sz="3733" dirty="0"/>
          </a:p>
          <a:p>
            <a:pPr>
              <a:lnSpc>
                <a:spcPct val="90000"/>
              </a:lnSpc>
            </a:pPr>
            <a:r>
              <a:rPr lang="en-US" sz="3733" dirty="0"/>
              <a:t>The </a:t>
            </a:r>
            <a:r>
              <a:rPr lang="en-US" sz="3733" b="1" dirty="0"/>
              <a:t>base</a:t>
            </a:r>
            <a:r>
              <a:rPr lang="en-US" sz="3733" dirty="0"/>
              <a:t> is the face that does not intersect at the vertex</a:t>
            </a:r>
          </a:p>
          <a:p>
            <a:pPr>
              <a:lnSpc>
                <a:spcPct val="90000"/>
              </a:lnSpc>
            </a:pPr>
            <a:r>
              <a:rPr lang="en-US" sz="3733" b="1" dirty="0"/>
              <a:t>Lateral faces</a:t>
            </a:r>
            <a:r>
              <a:rPr lang="en-US" sz="3733" dirty="0"/>
              <a:t> </a:t>
            </a:r>
            <a:r>
              <a:rPr lang="en-US" sz="3733" dirty="0">
                <a:sym typeface="Wingdings" pitchFamily="2" charset="2"/>
              </a:rPr>
              <a:t></a:t>
            </a:r>
            <a:r>
              <a:rPr lang="en-US" sz="3733" dirty="0"/>
              <a:t> faces that meet in the vertex</a:t>
            </a:r>
          </a:p>
          <a:p>
            <a:pPr>
              <a:lnSpc>
                <a:spcPct val="90000"/>
              </a:lnSpc>
            </a:pPr>
            <a:r>
              <a:rPr lang="en-US" sz="3733" b="1" dirty="0"/>
              <a:t>Lateral edges</a:t>
            </a:r>
            <a:r>
              <a:rPr lang="en-US" sz="3733" dirty="0"/>
              <a:t> </a:t>
            </a:r>
            <a:r>
              <a:rPr lang="en-US" sz="3733" dirty="0">
                <a:sym typeface="Wingdings" pitchFamily="2" charset="2"/>
              </a:rPr>
              <a:t></a:t>
            </a:r>
            <a:r>
              <a:rPr lang="en-US" sz="3733" dirty="0"/>
              <a:t> edges that meet in the vertex</a:t>
            </a:r>
          </a:p>
          <a:p>
            <a:pPr>
              <a:lnSpc>
                <a:spcPct val="90000"/>
              </a:lnSpc>
            </a:pPr>
            <a:r>
              <a:rPr lang="en-US" sz="3733" b="1" dirty="0"/>
              <a:t>Altitude</a:t>
            </a:r>
            <a:r>
              <a:rPr lang="en-US" sz="3733" dirty="0"/>
              <a:t> </a:t>
            </a:r>
            <a:r>
              <a:rPr lang="en-US" sz="3733" dirty="0">
                <a:sym typeface="Wingdings" pitchFamily="2" charset="2"/>
              </a:rPr>
              <a:t></a:t>
            </a:r>
            <a:r>
              <a:rPr lang="en-US" sz="3733" dirty="0"/>
              <a:t> segment that goes from the vertex and is perpendicular to the base</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4000" y="787400"/>
            <a:ext cx="5588000" cy="3034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3965" y="3821984"/>
            <a:ext cx="4102100" cy="3036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156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194"/>
                                        </p:tgtEl>
                                        <p:attrNameLst>
                                          <p:attrName>style.visibility</p:attrName>
                                        </p:attrNameLst>
                                      </p:cBhvr>
                                      <p:to>
                                        <p:strVal val="visible"/>
                                      </p:to>
                                    </p:set>
                                    <p:animEffect transition="in" filter="fade">
                                      <p:cBhvr>
                                        <p:cTn id="11" dur="500"/>
                                        <p:tgtEl>
                                          <p:spTgt spid="819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195"/>
                                        </p:tgtEl>
                                        <p:attrNameLst>
                                          <p:attrName>style.visibility</p:attrName>
                                        </p:attrNameLst>
                                      </p:cBhvr>
                                      <p:to>
                                        <p:strVal val="visible"/>
                                      </p:to>
                                    </p:set>
                                    <p:animEffect transition="in" filter="fade">
                                      <p:cBhvr>
                                        <p:cTn id="36"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12192000" cy="944563"/>
          </a:xfrm>
        </p:spPr>
        <p:txBody>
          <a:bodyPr>
            <a:noAutofit/>
          </a:bodyPr>
          <a:lstStyle/>
          <a:p>
            <a:r>
              <a:rPr lang="en-US" sz="4000" dirty="0"/>
              <a:t>12.3 Surface Area of Pyramids and Cones (12.4)</a:t>
            </a:r>
            <a:endParaRPr lang="en-US" sz="3600" dirty="0"/>
          </a:p>
        </p:txBody>
      </p:sp>
      <mc:AlternateContent xmlns:mc="http://schemas.openxmlformats.org/markup-compatibility/2006" xmlns:a14="http://schemas.microsoft.com/office/drawing/2010/main">
        <mc:Choice Requires="a14">
          <p:sp>
            <p:nvSpPr>
              <p:cNvPr id="44035" name="Rectangle 3"/>
              <p:cNvSpPr>
                <a:spLocks noGrp="1" noChangeArrowheads="1"/>
              </p:cNvSpPr>
              <p:nvPr>
                <p:ph type="body" idx="1"/>
              </p:nvPr>
            </p:nvSpPr>
            <p:spPr/>
            <p:txBody>
              <a:bodyPr>
                <a:normAutofit/>
              </a:bodyPr>
              <a:lstStyle/>
              <a:p>
                <a:pPr eaLnBrk="1" hangingPunct="1"/>
                <a:r>
                  <a:rPr lang="en-US" sz="2667" b="1" dirty="0"/>
                  <a:t>Regular pyramid</a:t>
                </a:r>
                <a:r>
                  <a:rPr lang="en-US" sz="2667" dirty="0"/>
                  <a:t> </a:t>
                </a:r>
                <a:r>
                  <a:rPr lang="en-US" sz="2667" dirty="0">
                    <a:sym typeface="Wingdings" pitchFamily="2" charset="2"/>
                  </a:rPr>
                  <a:t></a:t>
                </a:r>
                <a:r>
                  <a:rPr lang="en-US" sz="2667" dirty="0"/>
                  <a:t> base is a regular polygon and the vertex is directly above the center of the base</a:t>
                </a:r>
              </a:p>
              <a:p>
                <a:pPr lvl="1" eaLnBrk="1" hangingPunct="1"/>
                <a:r>
                  <a:rPr lang="en-US" sz="2667" dirty="0"/>
                  <a:t>In a regular pyramid, all the lateral faces are congruent isosceles triangles</a:t>
                </a:r>
              </a:p>
              <a:p>
                <a:pPr lvl="1" eaLnBrk="1" hangingPunct="1"/>
                <a:r>
                  <a:rPr lang="en-US" sz="2667" dirty="0"/>
                  <a:t>The height of each lateral face is called the </a:t>
                </a:r>
                <a:r>
                  <a:rPr lang="en-US" sz="2667" b="1" dirty="0"/>
                  <a:t>slant height </a:t>
                </a:r>
                <a:r>
                  <a:rPr lang="en-US" sz="2667" dirty="0"/>
                  <a:t>(ℓ)</a:t>
                </a:r>
              </a:p>
              <a:p>
                <a:pPr eaLnBrk="1" hangingPunct="1"/>
                <a:r>
                  <a:rPr lang="en-US" sz="2667" b="1" dirty="0"/>
                  <a:t>Lateral Area</a:t>
                </a:r>
                <a:r>
                  <a:rPr lang="en-US" sz="2667" dirty="0"/>
                  <a:t> </a:t>
                </a:r>
                <a:r>
                  <a:rPr lang="en-US" sz="2667" dirty="0">
                    <a:sym typeface="Wingdings" pitchFamily="2" charset="2"/>
                  </a:rPr>
                  <a:t></a:t>
                </a:r>
                <a:r>
                  <a:rPr lang="en-US" sz="2667" dirty="0"/>
                  <a:t> </a:t>
                </a:r>
                <a14:m>
                  <m:oMath xmlns:m="http://schemas.openxmlformats.org/officeDocument/2006/math">
                    <m:r>
                      <a:rPr lang="en-US" sz="2667" b="0" i="1" smtClean="0">
                        <a:latin typeface="Cambria Math" panose="02040503050406030204" pitchFamily="18" charset="0"/>
                      </a:rPr>
                      <m:t>𝐿</m:t>
                    </m:r>
                    <m:r>
                      <a:rPr lang="en-US" sz="2667" b="0" i="1" smtClean="0">
                        <a:latin typeface="Cambria Math" panose="02040503050406030204" pitchFamily="18" charset="0"/>
                      </a:rPr>
                      <m:t>=</m:t>
                    </m:r>
                    <m:f>
                      <m:fPr>
                        <m:ctrlPr>
                          <a:rPr lang="en-US" sz="2667" b="0" i="1" smtClean="0">
                            <a:latin typeface="Cambria Math" panose="02040503050406030204" pitchFamily="18" charset="0"/>
                          </a:rPr>
                        </m:ctrlPr>
                      </m:fPr>
                      <m:num>
                        <m:r>
                          <a:rPr lang="en-US" sz="2667" b="0" i="1" smtClean="0">
                            <a:latin typeface="Cambria Math" panose="02040503050406030204" pitchFamily="18" charset="0"/>
                          </a:rPr>
                          <m:t>1</m:t>
                        </m:r>
                      </m:num>
                      <m:den>
                        <m:r>
                          <a:rPr lang="en-US" sz="2667" b="0" i="1" smtClean="0">
                            <a:latin typeface="Cambria Math" panose="02040503050406030204" pitchFamily="18" charset="0"/>
                          </a:rPr>
                          <m:t>2</m:t>
                        </m:r>
                      </m:den>
                    </m:f>
                    <m:r>
                      <a:rPr lang="en-US" sz="2667" b="0" i="1" smtClean="0">
                        <a:latin typeface="Cambria Math" panose="02040503050406030204" pitchFamily="18" charset="0"/>
                      </a:rPr>
                      <m:t>𝑃</m:t>
                    </m:r>
                    <m:r>
                      <a:rPr lang="en-US" sz="2667" b="0" i="1" smtClean="0">
                        <a:latin typeface="Cambria Math" panose="02040503050406030204" pitchFamily="18" charset="0"/>
                      </a:rPr>
                      <m:t>ℓ</m:t>
                    </m:r>
                  </m:oMath>
                </a14:m>
                <a:endParaRPr lang="en-US" sz="2667" dirty="0"/>
              </a:p>
            </p:txBody>
          </p:sp>
        </mc:Choice>
        <mc:Fallback xmlns="">
          <p:sp>
            <p:nvSpPr>
              <p:cNvPr id="44035" name="Rectangle 3"/>
              <p:cNvSpPr>
                <a:spLocks noGrp="1" noRot="1" noChangeAspect="1" noMove="1" noResize="1" noEditPoints="1" noAdjustHandles="1" noChangeArrowheads="1" noChangeShapeType="1" noTextEdit="1"/>
              </p:cNvSpPr>
              <p:nvPr>
                <p:ph type="body" idx="1"/>
              </p:nvPr>
            </p:nvSpPr>
            <p:spPr>
              <a:blipFill>
                <a:blip r:embed="rId3"/>
                <a:stretch>
                  <a:fillRect l="-750" t="-1213"/>
                </a:stretch>
              </a:blipFill>
            </p:spPr>
            <p:txBody>
              <a:bodyPr/>
              <a:lstStyle/>
              <a:p>
                <a:r>
                  <a:rPr lang="en-US">
                    <a:noFill/>
                  </a:rPr>
                  <a:t> </a:t>
                </a:r>
              </a:p>
            </p:txBody>
          </p:sp>
        </mc:Fallback>
      </mc:AlternateContent>
      <p:sp>
        <p:nvSpPr>
          <p:cNvPr id="33" name="TextBox 32"/>
          <p:cNvSpPr txBox="1"/>
          <p:nvPr/>
        </p:nvSpPr>
        <p:spPr>
          <a:xfrm>
            <a:off x="304800" y="4128995"/>
            <a:ext cx="11582400" cy="6667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3733" dirty="0"/>
              <a:t>Surface Area of a Regular Pyramid</a:t>
            </a:r>
          </a:p>
        </p:txBody>
      </p:sp>
      <mc:AlternateContent xmlns:mc="http://schemas.openxmlformats.org/markup-compatibility/2006" xmlns:a14="http://schemas.microsoft.com/office/drawing/2010/main">
        <mc:Choice Requires="a14">
          <p:sp>
            <p:nvSpPr>
              <p:cNvPr id="34" name="TextBox 33"/>
              <p:cNvSpPr txBox="1"/>
              <p:nvPr/>
            </p:nvSpPr>
            <p:spPr>
              <a:xfrm>
                <a:off x="304800" y="4826622"/>
                <a:ext cx="11582400" cy="162435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en-US" sz="3467" i="1">
                          <a:latin typeface="Cambria Math"/>
                        </a:rPr>
                        <m:t>𝑆</m:t>
                      </m:r>
                      <m:r>
                        <a:rPr lang="en-US" sz="3467" i="1">
                          <a:latin typeface="Cambria Math"/>
                        </a:rPr>
                        <m:t>=</m:t>
                      </m:r>
                      <m:r>
                        <a:rPr lang="en-US" sz="3467" i="1">
                          <a:latin typeface="Cambria Math"/>
                        </a:rPr>
                        <m:t>𝐵</m:t>
                      </m:r>
                      <m:r>
                        <a:rPr lang="en-US" sz="3467" i="1">
                          <a:latin typeface="Cambria Math"/>
                        </a:rPr>
                        <m:t>+</m:t>
                      </m:r>
                      <m:f>
                        <m:fPr>
                          <m:ctrlPr>
                            <a:rPr lang="en-US" sz="3467" i="1">
                              <a:latin typeface="Cambria Math" panose="02040503050406030204" pitchFamily="18" charset="0"/>
                            </a:rPr>
                          </m:ctrlPr>
                        </m:fPr>
                        <m:num>
                          <m:r>
                            <a:rPr lang="en-US" sz="3467" i="1">
                              <a:latin typeface="Cambria Math"/>
                            </a:rPr>
                            <m:t>1</m:t>
                          </m:r>
                        </m:num>
                        <m:den>
                          <m:r>
                            <a:rPr lang="en-US" sz="3467" i="1">
                              <a:latin typeface="Cambria Math"/>
                            </a:rPr>
                            <m:t>2</m:t>
                          </m:r>
                        </m:den>
                      </m:f>
                      <m:r>
                        <a:rPr lang="en-US" sz="3467" i="1">
                          <a:latin typeface="Cambria Math"/>
                        </a:rPr>
                        <m:t>𝑃</m:t>
                      </m:r>
                      <m:r>
                        <a:rPr lang="en-US" sz="3467" i="1">
                          <a:latin typeface="Cambria Math"/>
                        </a:rPr>
                        <m:t>ℓ</m:t>
                      </m:r>
                    </m:oMath>
                  </m:oMathPara>
                </a14:m>
                <a:endParaRPr lang="en-US" sz="3467" dirty="0"/>
              </a:p>
              <a:p>
                <a:r>
                  <a:rPr lang="en-US" sz="3467" dirty="0"/>
                  <a:t>Where B = base area, P = base perimeter, ℓ = slant height</a:t>
                </a:r>
              </a:p>
            </p:txBody>
          </p:sp>
        </mc:Choice>
        <mc:Fallback xmlns="">
          <p:sp>
            <p:nvSpPr>
              <p:cNvPr id="34" name="TextBox 33"/>
              <p:cNvSpPr txBox="1">
                <a:spLocks noRot="1" noChangeAspect="1" noMove="1" noResize="1" noEditPoints="1" noAdjustHandles="1" noChangeArrowheads="1" noChangeShapeType="1" noTextEdit="1"/>
              </p:cNvSpPr>
              <p:nvPr/>
            </p:nvSpPr>
            <p:spPr>
              <a:xfrm>
                <a:off x="304800" y="4826622"/>
                <a:ext cx="11582400" cy="1624355"/>
              </a:xfrm>
              <a:prstGeom prst="rect">
                <a:avLst/>
              </a:prstGeom>
              <a:blipFill>
                <a:blip r:embed="rId4"/>
                <a:stretch>
                  <a:fillRect/>
                </a:stretch>
              </a:blipFill>
            </p:spPr>
            <p:txBody>
              <a:bodyPr/>
              <a:lstStyle/>
              <a:p>
                <a:r>
                  <a:rPr lang="en-US">
                    <a:noFill/>
                  </a:rPr>
                  <a:t> </a:t>
                </a:r>
              </a:p>
            </p:txBody>
          </p:sp>
        </mc:Fallback>
      </mc:AlternateContent>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0" y="3727311"/>
            <a:ext cx="2743200" cy="2198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74455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0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03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03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10" presetClass="entr" presetSubtype="0" fill="hold" nodeType="withEffect">
                                  <p:stCondLst>
                                    <p:cond delay="0"/>
                                  </p:stCondLst>
                                  <p:childTnLst>
                                    <p:set>
                                      <p:cBhvr>
                                        <p:cTn id="24" dur="1" fill="hold">
                                          <p:stCondLst>
                                            <p:cond delay="0"/>
                                          </p:stCondLst>
                                        </p:cTn>
                                        <p:tgtEl>
                                          <p:spTgt spid="9218"/>
                                        </p:tgtEl>
                                        <p:attrNameLst>
                                          <p:attrName>style.visibility</p:attrName>
                                        </p:attrNameLst>
                                      </p:cBhvr>
                                      <p:to>
                                        <p:strVal val="visible"/>
                                      </p:to>
                                    </p:set>
                                    <p:animEffect transition="in" filter="fade">
                                      <p:cBhvr>
                                        <p:cTn id="25"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P spid="33" grpId="0" animBg="1"/>
      <p:bldP spid="3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sz="half" idx="1"/>
          </p:nvPr>
        </p:nvSpPr>
        <p:spPr/>
        <p:txBody>
          <a:bodyPr/>
          <a:lstStyle/>
          <a:p>
            <a:r>
              <a:rPr lang="en-US" dirty="0"/>
              <a:t>Find the surface area of the regular pentagonal pyramid.</a:t>
            </a:r>
          </a:p>
        </p:txBody>
      </p:sp>
      <p:sp>
        <p:nvSpPr>
          <p:cNvPr id="25602" name="Rectangle 2"/>
          <p:cNvSpPr>
            <a:spLocks noGrp="1" noChangeArrowheads="1"/>
          </p:cNvSpPr>
          <p:nvPr>
            <p:ph type="title"/>
          </p:nvPr>
        </p:nvSpPr>
        <p:spPr/>
        <p:txBody>
          <a:bodyPr>
            <a:noAutofit/>
          </a:bodyPr>
          <a:lstStyle/>
          <a:p>
            <a:r>
              <a:rPr lang="en-US" sz="4000" dirty="0"/>
              <a:t>12.3 Surface Area of Pyramids and Cones (12.4)</a:t>
            </a:r>
          </a:p>
        </p:txBody>
      </p:sp>
      <p:pic>
        <p:nvPicPr>
          <p:cNvPr id="12" name="Picture 2">
            <a:extLst>
              <a:ext uri="{FF2B5EF4-FFF2-40B4-BE49-F238E27FC236}">
                <a16:creationId xmlns:a16="http://schemas.microsoft.com/office/drawing/2014/main" id="{35CE4CE7-CB2B-476B-9368-514EECE35D72}"/>
              </a:ext>
            </a:extLst>
          </p:cNvPr>
          <p:cNvPicPr>
            <a:picLocks noGrp="1" noChangeAspect="1" noChangeArrowheads="1"/>
          </p:cNvPicPr>
          <p:nvPr>
            <p:ph sz="half" idx="2"/>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62800" y="1189037"/>
            <a:ext cx="4742756" cy="2918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5370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12192000" cy="944563"/>
          </a:xfrm>
        </p:spPr>
        <p:txBody>
          <a:bodyPr>
            <a:noAutofit/>
          </a:bodyPr>
          <a:lstStyle/>
          <a:p>
            <a:r>
              <a:rPr lang="en-US" sz="4000" dirty="0"/>
              <a:t>12.3 Surface Area of Pyramids and Cones (12.4)</a:t>
            </a:r>
            <a:endParaRPr lang="en-US" sz="3600" dirty="0"/>
          </a:p>
        </p:txBody>
      </p:sp>
      <p:sp>
        <p:nvSpPr>
          <p:cNvPr id="49155" name="Rectangle 3"/>
          <p:cNvSpPr>
            <a:spLocks noGrp="1" noChangeArrowheads="1"/>
          </p:cNvSpPr>
          <p:nvPr>
            <p:ph idx="1"/>
          </p:nvPr>
        </p:nvSpPr>
        <p:spPr/>
        <p:txBody>
          <a:bodyPr>
            <a:normAutofit/>
          </a:bodyPr>
          <a:lstStyle/>
          <a:p>
            <a:pPr eaLnBrk="1" hangingPunct="1">
              <a:lnSpc>
                <a:spcPct val="90000"/>
              </a:lnSpc>
              <a:buFont typeface="Wingdings" pitchFamily="2" charset="2"/>
              <a:buNone/>
            </a:pPr>
            <a:r>
              <a:rPr lang="en-US" dirty="0"/>
              <a:t>Cones</a:t>
            </a:r>
          </a:p>
          <a:p>
            <a:pPr eaLnBrk="1" hangingPunct="1">
              <a:lnSpc>
                <a:spcPct val="90000"/>
              </a:lnSpc>
            </a:pPr>
            <a:r>
              <a:rPr lang="en-US" dirty="0"/>
              <a:t>Cones are just like pyramids except the base is a circle</a:t>
            </a:r>
          </a:p>
          <a:p>
            <a:pPr eaLnBrk="1" hangingPunct="1">
              <a:lnSpc>
                <a:spcPct val="90000"/>
              </a:lnSpc>
            </a:pPr>
            <a:r>
              <a:rPr lang="en-US" dirty="0"/>
              <a:t>Lateral Area = </a:t>
            </a:r>
            <a:r>
              <a:rPr lang="en-US" i="1" dirty="0"/>
              <a:t>πr</a:t>
            </a:r>
            <a:r>
              <a:rPr lang="en-US" dirty="0"/>
              <a:t>ℓ </a:t>
            </a:r>
          </a:p>
          <a:p>
            <a:pPr eaLnBrk="1" hangingPunct="1">
              <a:lnSpc>
                <a:spcPct val="90000"/>
              </a:lnSpc>
            </a:pPr>
            <a:endParaRPr lang="en-US" sz="2667" dirty="0"/>
          </a:p>
        </p:txBody>
      </p:sp>
      <p:sp>
        <p:nvSpPr>
          <p:cNvPr id="44" name="TextBox 43"/>
          <p:cNvSpPr txBox="1"/>
          <p:nvPr/>
        </p:nvSpPr>
        <p:spPr>
          <a:xfrm>
            <a:off x="279400" y="3473688"/>
            <a:ext cx="11582400" cy="6667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3733" dirty="0"/>
              <a:t>Surface Area of a Right Cone</a:t>
            </a:r>
          </a:p>
        </p:txBody>
      </p:sp>
      <mc:AlternateContent xmlns:mc="http://schemas.openxmlformats.org/markup-compatibility/2006" xmlns:a14="http://schemas.microsoft.com/office/drawing/2010/main">
        <mc:Choice Requires="a14">
          <p:sp>
            <p:nvSpPr>
              <p:cNvPr id="45" name="TextBox 44"/>
              <p:cNvSpPr txBox="1"/>
              <p:nvPr/>
            </p:nvSpPr>
            <p:spPr>
              <a:xfrm>
                <a:off x="279400" y="4169331"/>
                <a:ext cx="11582400" cy="11594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en-US" sz="3467" i="1">
                          <a:latin typeface="Cambria Math"/>
                        </a:rPr>
                        <m:t>𝑆</m:t>
                      </m:r>
                      <m:r>
                        <a:rPr lang="en-US" sz="3467" i="1">
                          <a:latin typeface="Cambria Math"/>
                        </a:rPr>
                        <m:t>=</m:t>
                      </m:r>
                      <m:r>
                        <a:rPr lang="en-US" sz="3467" i="1">
                          <a:latin typeface="Cambria Math"/>
                        </a:rPr>
                        <m:t>𝜋</m:t>
                      </m:r>
                      <m:sSup>
                        <m:sSupPr>
                          <m:ctrlPr>
                            <a:rPr lang="en-US" sz="3467" i="1">
                              <a:latin typeface="Cambria Math" panose="02040503050406030204" pitchFamily="18" charset="0"/>
                            </a:rPr>
                          </m:ctrlPr>
                        </m:sSupPr>
                        <m:e>
                          <m:r>
                            <a:rPr lang="en-US" sz="3467" i="1">
                              <a:latin typeface="Cambria Math"/>
                            </a:rPr>
                            <m:t>𝑟</m:t>
                          </m:r>
                        </m:e>
                        <m:sup>
                          <m:r>
                            <a:rPr lang="en-US" sz="3467" i="1">
                              <a:latin typeface="Cambria Math"/>
                            </a:rPr>
                            <m:t>2</m:t>
                          </m:r>
                        </m:sup>
                      </m:sSup>
                      <m:r>
                        <a:rPr lang="en-US" sz="3467" i="1">
                          <a:latin typeface="Cambria Math"/>
                        </a:rPr>
                        <m:t>+</m:t>
                      </m:r>
                      <m:r>
                        <a:rPr lang="en-US" sz="3467" i="1">
                          <a:latin typeface="Cambria Math"/>
                        </a:rPr>
                        <m:t>𝜋</m:t>
                      </m:r>
                      <m:r>
                        <a:rPr lang="en-US" sz="3467" i="1">
                          <a:latin typeface="Cambria Math"/>
                        </a:rPr>
                        <m:t>𝑟</m:t>
                      </m:r>
                      <m:r>
                        <a:rPr lang="en-US" sz="3467" i="1">
                          <a:latin typeface="Cambria Math"/>
                        </a:rPr>
                        <m:t>ℓ</m:t>
                      </m:r>
                    </m:oMath>
                  </m:oMathPara>
                </a14:m>
                <a:endParaRPr lang="en-US" sz="3467" dirty="0"/>
              </a:p>
              <a:p>
                <a:r>
                  <a:rPr lang="en-US" sz="3467" dirty="0"/>
                  <a:t>Where r = base radius, ℓ = slant height</a:t>
                </a:r>
              </a:p>
            </p:txBody>
          </p:sp>
        </mc:Choice>
        <mc:Fallback xmlns="">
          <p:sp>
            <p:nvSpPr>
              <p:cNvPr id="45" name="TextBox 44"/>
              <p:cNvSpPr txBox="1">
                <a:spLocks noRot="1" noChangeAspect="1" noMove="1" noResize="1" noEditPoints="1" noAdjustHandles="1" noChangeArrowheads="1" noChangeShapeType="1" noTextEdit="1"/>
              </p:cNvSpPr>
              <p:nvPr/>
            </p:nvSpPr>
            <p:spPr>
              <a:xfrm>
                <a:off x="279400" y="4169331"/>
                <a:ext cx="11582400" cy="1159420"/>
              </a:xfrm>
              <a:prstGeom prst="rect">
                <a:avLst/>
              </a:prstGeom>
              <a:blipFill>
                <a:blip r:embed="rId3"/>
                <a:stretch>
                  <a:fillRect/>
                </a:stretch>
              </a:blipFill>
            </p:spPr>
            <p:txBody>
              <a:bodyPr/>
              <a:lstStyle/>
              <a:p>
                <a:r>
                  <a:rPr lang="en-US">
                    <a:noFill/>
                  </a:rPr>
                  <a:t> </a:t>
                </a:r>
              </a:p>
            </p:txBody>
          </p:sp>
        </mc:Fallback>
      </mc:AlternateContent>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22103" y="2881539"/>
            <a:ext cx="2974732" cy="2352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22978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par>
                                <p:cTn id="23" presetID="10" presetClass="entr" presetSubtype="0" fill="hold" nodeType="withEffect">
                                  <p:stCondLst>
                                    <p:cond delay="0"/>
                                  </p:stCondLst>
                                  <p:childTnLst>
                                    <p:set>
                                      <p:cBhvr>
                                        <p:cTn id="24" dur="1" fill="hold">
                                          <p:stCondLst>
                                            <p:cond delay="0"/>
                                          </p:stCondLst>
                                        </p:cTn>
                                        <p:tgtEl>
                                          <p:spTgt spid="11266"/>
                                        </p:tgtEl>
                                        <p:attrNameLst>
                                          <p:attrName>style.visibility</p:attrName>
                                        </p:attrNameLst>
                                      </p:cBhvr>
                                      <p:to>
                                        <p:strVal val="visible"/>
                                      </p:to>
                                    </p:set>
                                    <p:animEffect transition="in" filter="fade">
                                      <p:cBhvr>
                                        <p:cTn id="25"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P spid="44" grpId="0" animBg="1"/>
      <p:bldP spid="4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961404"/>
            <a:ext cx="8305800" cy="5514630"/>
          </a:xfrm>
        </p:spPr>
        <p:txBody>
          <a:bodyPr>
            <a:normAutofit/>
          </a:bodyPr>
          <a:lstStyle/>
          <a:p>
            <a:r>
              <a:rPr lang="en-US" sz="2800" dirty="0"/>
              <a:t>The So-Good Ice Cream Company makes Cluster Cones.  For packaging, they must cover each cone with paper.  If the diameter of the top of each cone is 6 cm and its slant height is 15 cm, what is the area of the paper necessary to cover one cone?</a:t>
            </a:r>
          </a:p>
          <a:p>
            <a:endParaRPr lang="en-US" sz="2800" dirty="0"/>
          </a:p>
          <a:p>
            <a:endParaRPr lang="en-US" sz="2800" dirty="0"/>
          </a:p>
        </p:txBody>
      </p:sp>
      <p:pic>
        <p:nvPicPr>
          <p:cNvPr id="12290" name="Picture 2" descr="C:\Documents and Settings\rwright\Local Settings\Temporary Internet Files\Content.IE5\50IFL6MW\MP900447978[1].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8513537" y="965468"/>
            <a:ext cx="3678463" cy="5513388"/>
          </a:xfrm>
        </p:spPr>
      </p:pic>
      <p:sp>
        <p:nvSpPr>
          <p:cNvPr id="2" name="Title 1"/>
          <p:cNvSpPr>
            <a:spLocks noGrp="1"/>
          </p:cNvSpPr>
          <p:nvPr>
            <p:ph type="title"/>
          </p:nvPr>
        </p:nvSpPr>
        <p:spPr/>
        <p:txBody>
          <a:bodyPr>
            <a:noAutofit/>
          </a:bodyPr>
          <a:lstStyle/>
          <a:p>
            <a:r>
              <a:rPr lang="en-US" sz="4000" dirty="0"/>
              <a:t>12.3 Surface Area of Pyramids and Cones (12.4)</a:t>
            </a:r>
          </a:p>
        </p:txBody>
      </p:sp>
    </p:spTree>
    <p:extLst>
      <p:ext uri="{BB962C8B-B14F-4D97-AF65-F5344CB8AC3E}">
        <p14:creationId xmlns:p14="http://schemas.microsoft.com/office/powerpoint/2010/main" val="360203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BAA25-1332-47F1-B9E6-2283C14A7F36}"/>
              </a:ext>
            </a:extLst>
          </p:cNvPr>
          <p:cNvSpPr>
            <a:spLocks noGrp="1"/>
          </p:cNvSpPr>
          <p:nvPr>
            <p:ph type="title"/>
          </p:nvPr>
        </p:nvSpPr>
        <p:spPr/>
        <p:txBody>
          <a:bodyPr>
            <a:normAutofit fontScale="90000"/>
          </a:bodyPr>
          <a:lstStyle/>
          <a:p>
            <a:r>
              <a:rPr lang="en-US" dirty="0"/>
              <a:t>12.4 Volume of Prisms and Cylinders (12.2)</a:t>
            </a:r>
          </a:p>
        </p:txBody>
      </p:sp>
      <p:sp>
        <p:nvSpPr>
          <p:cNvPr id="3" name="Text Placeholder 2">
            <a:extLst>
              <a:ext uri="{FF2B5EF4-FFF2-40B4-BE49-F238E27FC236}">
                <a16:creationId xmlns:a16="http://schemas.microsoft.com/office/drawing/2014/main" id="{0E0068BE-22BB-41DE-BA3A-3FF5FC0FB919}"/>
              </a:ext>
            </a:extLst>
          </p:cNvPr>
          <p:cNvSpPr>
            <a:spLocks noGrp="1"/>
          </p:cNvSpPr>
          <p:nvPr>
            <p:ph type="body" idx="1"/>
          </p:nvPr>
        </p:nvSpPr>
        <p:spPr/>
        <p:txBody>
          <a:bodyPr/>
          <a:lstStyle/>
          <a:p>
            <a:r>
              <a:rPr lang="en-US" dirty="0"/>
              <a:t>After this lesson…</a:t>
            </a:r>
          </a:p>
          <a:p>
            <a:pPr marL="457200" indent="-457200">
              <a:buFont typeface="Arial" panose="020B0604020202020204" pitchFamily="34" charset="0"/>
              <a:buChar char="•"/>
            </a:pPr>
            <a:r>
              <a:rPr lang="en-US" dirty="0"/>
              <a:t>I can find volumes of prisms and cylinders.</a:t>
            </a:r>
          </a:p>
          <a:p>
            <a:pPr marL="457200" indent="-457200">
              <a:buFont typeface="Arial" panose="020B0604020202020204" pitchFamily="34" charset="0"/>
              <a:buChar char="•"/>
            </a:pPr>
            <a:r>
              <a:rPr lang="en-US" dirty="0"/>
              <a:t>I can solve real-life problems involving volumes of prisms and cylinders.</a:t>
            </a:r>
          </a:p>
        </p:txBody>
      </p:sp>
    </p:spTree>
    <p:extLst>
      <p:ext uri="{BB962C8B-B14F-4D97-AF65-F5344CB8AC3E}">
        <p14:creationId xmlns:p14="http://schemas.microsoft.com/office/powerpoint/2010/main" val="390112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0"/>
            <a:ext cx="12192000" cy="944563"/>
          </a:xfrm>
        </p:spPr>
        <p:txBody>
          <a:bodyPr>
            <a:noAutofit/>
          </a:bodyPr>
          <a:lstStyle/>
          <a:p>
            <a:r>
              <a:rPr lang="en-US" sz="4400" dirty="0"/>
              <a:t>12.4 Volume of Prisms and Cylinders (12.2)</a:t>
            </a:r>
          </a:p>
        </p:txBody>
      </p:sp>
      <p:sp>
        <p:nvSpPr>
          <p:cNvPr id="52227" name="Rectangle 3"/>
          <p:cNvSpPr>
            <a:spLocks noGrp="1" noChangeArrowheads="1"/>
          </p:cNvSpPr>
          <p:nvPr>
            <p:ph type="body" idx="1"/>
          </p:nvPr>
        </p:nvSpPr>
        <p:spPr/>
        <p:txBody>
          <a:bodyPr/>
          <a:lstStyle/>
          <a:p>
            <a:pPr eaLnBrk="1" hangingPunct="1"/>
            <a:r>
              <a:rPr lang="en-US" dirty="0"/>
              <a:t>Create a right prism using geometry cubes</a:t>
            </a:r>
          </a:p>
          <a:p>
            <a:pPr eaLnBrk="1" hangingPunct="1"/>
            <a:r>
              <a:rPr lang="en-US" dirty="0"/>
              <a:t>Count the lengths of the sides</a:t>
            </a:r>
          </a:p>
          <a:p>
            <a:pPr eaLnBrk="1" hangingPunct="1"/>
            <a:r>
              <a:rPr lang="en-US" dirty="0"/>
              <a:t>Count the number of cubes.  </a:t>
            </a:r>
          </a:p>
          <a:p>
            <a:pPr eaLnBrk="1" hangingPunct="1"/>
            <a:r>
              <a:rPr lang="en-US" dirty="0"/>
              <a:t>Remember this to verify the formulas we are learning today. </a:t>
            </a:r>
          </a:p>
        </p:txBody>
      </p:sp>
    </p:spTree>
    <p:extLst>
      <p:ext uri="{BB962C8B-B14F-4D97-AF65-F5344CB8AC3E}">
        <p14:creationId xmlns:p14="http://schemas.microsoft.com/office/powerpoint/2010/main" val="3675163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2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2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44563"/>
          </a:xfrm>
        </p:spPr>
        <p:txBody>
          <a:bodyPr>
            <a:noAutofit/>
          </a:bodyPr>
          <a:lstStyle/>
          <a:p>
            <a:r>
              <a:rPr lang="en-US" sz="4400" dirty="0"/>
              <a:t>12.4 Volume of Prisms and Cylinders (12.2)</a:t>
            </a:r>
          </a:p>
        </p:txBody>
      </p:sp>
      <p:sp>
        <p:nvSpPr>
          <p:cNvPr id="4" name="TextBox 3"/>
          <p:cNvSpPr txBox="1"/>
          <p:nvPr/>
        </p:nvSpPr>
        <p:spPr>
          <a:xfrm>
            <a:off x="304800" y="1717357"/>
            <a:ext cx="11582400" cy="6667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3733" dirty="0"/>
              <a:t>Volume of a Prism</a:t>
            </a:r>
          </a:p>
        </p:txBody>
      </p:sp>
      <mc:AlternateContent xmlns:mc="http://schemas.openxmlformats.org/markup-compatibility/2006" xmlns:a14="http://schemas.microsoft.com/office/drawing/2010/main">
        <mc:Choice Requires="a14">
          <p:sp>
            <p:nvSpPr>
              <p:cNvPr id="5" name="TextBox 4"/>
              <p:cNvSpPr txBox="1"/>
              <p:nvPr/>
            </p:nvSpPr>
            <p:spPr>
              <a:xfrm>
                <a:off x="304800" y="2442131"/>
                <a:ext cx="11582400" cy="11594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en-US" sz="3467" i="1">
                          <a:latin typeface="Cambria Math"/>
                        </a:rPr>
                        <m:t>𝑉</m:t>
                      </m:r>
                      <m:r>
                        <a:rPr lang="en-US" sz="3467" i="1">
                          <a:latin typeface="Cambria Math"/>
                        </a:rPr>
                        <m:t>=</m:t>
                      </m:r>
                      <m:r>
                        <a:rPr lang="en-US" sz="3467" i="1">
                          <a:latin typeface="Cambria Math"/>
                        </a:rPr>
                        <m:t>𝐵h</m:t>
                      </m:r>
                    </m:oMath>
                  </m:oMathPara>
                </a14:m>
                <a:endParaRPr lang="en-US" sz="3467" dirty="0"/>
              </a:p>
              <a:p>
                <a:r>
                  <a:rPr lang="en-US" sz="3467" dirty="0"/>
                  <a:t>Where B = base area, h = height of prism</a:t>
                </a:r>
              </a:p>
            </p:txBody>
          </p:sp>
        </mc:Choice>
        <mc:Fallback xmlns="">
          <p:sp>
            <p:nvSpPr>
              <p:cNvPr id="5" name="TextBox 4"/>
              <p:cNvSpPr txBox="1">
                <a:spLocks noRot="1" noChangeAspect="1" noMove="1" noResize="1" noEditPoints="1" noAdjustHandles="1" noChangeArrowheads="1" noChangeShapeType="1" noTextEdit="1"/>
              </p:cNvSpPr>
              <p:nvPr/>
            </p:nvSpPr>
            <p:spPr>
              <a:xfrm>
                <a:off x="304800" y="2442131"/>
                <a:ext cx="11582400" cy="1159420"/>
              </a:xfrm>
              <a:prstGeom prst="rect">
                <a:avLst/>
              </a:prstGeom>
              <a:blipFill>
                <a:blip r:embed="rId3"/>
                <a:stretch>
                  <a:fillRect/>
                </a:stretch>
              </a:blipFill>
            </p:spPr>
            <p:txBody>
              <a:bodyPr/>
              <a:lstStyle/>
              <a:p>
                <a:r>
                  <a:rPr lang="en-US">
                    <a:noFill/>
                  </a:rPr>
                  <a:t> </a:t>
                </a:r>
              </a:p>
            </p:txBody>
          </p:sp>
        </mc:Fallback>
      </mc:AlternateContent>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3000" y="1517839"/>
            <a:ext cx="3429002" cy="19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79400" y="4155757"/>
            <a:ext cx="11582400" cy="6667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3733" dirty="0"/>
              <a:t>Volume of a Cylinder</a:t>
            </a:r>
          </a:p>
        </p:txBody>
      </p:sp>
      <mc:AlternateContent xmlns:mc="http://schemas.openxmlformats.org/markup-compatibility/2006" xmlns:a14="http://schemas.microsoft.com/office/drawing/2010/main">
        <mc:Choice Requires="a14">
          <p:sp>
            <p:nvSpPr>
              <p:cNvPr id="8" name="TextBox 7"/>
              <p:cNvSpPr txBox="1"/>
              <p:nvPr/>
            </p:nvSpPr>
            <p:spPr>
              <a:xfrm>
                <a:off x="279400" y="4880531"/>
                <a:ext cx="11582400" cy="11594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en-US" sz="3467" i="1">
                          <a:latin typeface="Cambria Math"/>
                        </a:rPr>
                        <m:t>𝑉</m:t>
                      </m:r>
                      <m:r>
                        <a:rPr lang="en-US" sz="3467" i="1">
                          <a:latin typeface="Cambria Math"/>
                        </a:rPr>
                        <m:t>=</m:t>
                      </m:r>
                      <m:r>
                        <a:rPr lang="en-US" sz="3467" i="1">
                          <a:latin typeface="Cambria Math"/>
                        </a:rPr>
                        <m:t>𝜋</m:t>
                      </m:r>
                      <m:sSup>
                        <m:sSupPr>
                          <m:ctrlPr>
                            <a:rPr lang="en-US" sz="3467" i="1">
                              <a:latin typeface="Cambria Math" panose="02040503050406030204" pitchFamily="18" charset="0"/>
                            </a:rPr>
                          </m:ctrlPr>
                        </m:sSupPr>
                        <m:e>
                          <m:r>
                            <a:rPr lang="en-US" sz="3467" i="1">
                              <a:latin typeface="Cambria Math"/>
                            </a:rPr>
                            <m:t>𝑟</m:t>
                          </m:r>
                        </m:e>
                        <m:sup>
                          <m:r>
                            <a:rPr lang="en-US" sz="3467" i="1">
                              <a:latin typeface="Cambria Math"/>
                            </a:rPr>
                            <m:t>2</m:t>
                          </m:r>
                        </m:sup>
                      </m:sSup>
                      <m:r>
                        <a:rPr lang="en-US" sz="3467" i="1">
                          <a:latin typeface="Cambria Math"/>
                        </a:rPr>
                        <m:t>h</m:t>
                      </m:r>
                    </m:oMath>
                  </m:oMathPara>
                </a14:m>
                <a:endParaRPr lang="en-US" sz="3467" dirty="0"/>
              </a:p>
              <a:p>
                <a:r>
                  <a:rPr lang="en-US" sz="3467" dirty="0"/>
                  <a:t>Where r = radius, h = height of cylinder</a:t>
                </a:r>
              </a:p>
            </p:txBody>
          </p:sp>
        </mc:Choice>
        <mc:Fallback xmlns="">
          <p:sp>
            <p:nvSpPr>
              <p:cNvPr id="8" name="TextBox 7"/>
              <p:cNvSpPr txBox="1">
                <a:spLocks noRot="1" noChangeAspect="1" noMove="1" noResize="1" noEditPoints="1" noAdjustHandles="1" noChangeArrowheads="1" noChangeShapeType="1" noTextEdit="1"/>
              </p:cNvSpPr>
              <p:nvPr/>
            </p:nvSpPr>
            <p:spPr>
              <a:xfrm>
                <a:off x="279400" y="4880531"/>
                <a:ext cx="11582400" cy="1159420"/>
              </a:xfrm>
              <a:prstGeom prst="rect">
                <a:avLst/>
              </a:prstGeom>
              <a:blipFill>
                <a:blip r:embed="rId5"/>
                <a:stretch>
                  <a:fillRect/>
                </a:stretch>
              </a:blipFill>
            </p:spPr>
            <p:txBody>
              <a:bodyPr/>
              <a:lstStyle/>
              <a:p>
                <a:r>
                  <a:rPr lang="en-US">
                    <a:noFill/>
                  </a:rPr>
                  <a:t> </a:t>
                </a:r>
              </a:p>
            </p:txBody>
          </p:sp>
        </mc:Fallback>
      </mc:AlternateContent>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29600" y="4155757"/>
            <a:ext cx="3962400" cy="2123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149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2050"/>
                                        </p:tgtEl>
                                        <p:attrNameLst>
                                          <p:attrName>style.visibility</p:attrName>
                                        </p:attrNameLst>
                                      </p:cBhvr>
                                      <p:to>
                                        <p:strVal val="visible"/>
                                      </p:to>
                                    </p:set>
                                    <p:animEffect transition="in" filter="fade">
                                      <p:cBhvr>
                                        <p:cTn id="24"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44563"/>
          </a:xfrm>
        </p:spPr>
        <p:txBody>
          <a:bodyPr>
            <a:noAutofit/>
          </a:bodyPr>
          <a:lstStyle/>
          <a:p>
            <a:r>
              <a:rPr lang="en-US" sz="4400" dirty="0"/>
              <a:t>12.4 Volume of Prisms and Cylinders (12.2)</a:t>
            </a:r>
          </a:p>
        </p:txBody>
      </p:sp>
      <p:sp>
        <p:nvSpPr>
          <p:cNvPr id="3" name="Content Placeholder 2"/>
          <p:cNvSpPr>
            <a:spLocks noGrp="1"/>
          </p:cNvSpPr>
          <p:nvPr>
            <p:ph idx="1"/>
          </p:nvPr>
        </p:nvSpPr>
        <p:spPr/>
        <p:txBody>
          <a:bodyPr/>
          <a:lstStyle/>
          <a:p>
            <a:r>
              <a:rPr lang="en-US" dirty="0"/>
              <a:t>Find the volume of the figure</a:t>
            </a:r>
          </a:p>
        </p:txBody>
      </p:sp>
      <p:pic>
        <p:nvPicPr>
          <p:cNvPr id="3074"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08801" y="1397000"/>
            <a:ext cx="5283200" cy="32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3937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0"/>
            <a:ext cx="12192000" cy="944563"/>
          </a:xfrm>
        </p:spPr>
        <p:txBody>
          <a:bodyPr>
            <a:noAutofit/>
          </a:bodyPr>
          <a:lstStyle/>
          <a:p>
            <a:r>
              <a:rPr lang="en-US" sz="4400" dirty="0"/>
              <a:t>12.4 Volume of Prisms and Cylinders (12.2)</a:t>
            </a:r>
          </a:p>
        </p:txBody>
      </p:sp>
      <p:sp>
        <p:nvSpPr>
          <p:cNvPr id="53251" name="Rectangle 3"/>
          <p:cNvSpPr>
            <a:spLocks noGrp="1" noChangeArrowheads="1"/>
          </p:cNvSpPr>
          <p:nvPr>
            <p:ph sz="half" idx="2"/>
          </p:nvPr>
        </p:nvSpPr>
        <p:spPr/>
        <p:txBody>
          <a:bodyPr/>
          <a:lstStyle/>
          <a:p>
            <a:pPr eaLnBrk="1" hangingPunct="1"/>
            <a:r>
              <a:rPr lang="en-US" sz="3733" dirty="0"/>
              <a:t>Find the volume.</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76489"/>
            <a:ext cx="4406653" cy="3695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40097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5" name="Picture 5" descr="washers"/>
          <p:cNvPicPr>
            <a:picLocks noGrp="1" noChangeAspect="1" noChangeArrowheads="1"/>
          </p:cNvPicPr>
          <p:nvPr>
            <p:ph sz="half" idx="1"/>
          </p:nvPr>
        </p:nvPicPr>
        <p:blipFill rotWithShape="1">
          <a:blip r:embed="rId3" cstate="print">
            <a:extLst>
              <a:ext uri="{28A0092B-C50C-407E-A947-70E740481C1C}">
                <a14:useLocalDpi xmlns:a14="http://schemas.microsoft.com/office/drawing/2010/main" val="0"/>
              </a:ext>
            </a:extLst>
          </a:blip>
          <a:srcRect l="30024" r="29229"/>
          <a:stretch/>
        </p:blipFill>
        <p:spPr>
          <a:xfrm>
            <a:off x="0" y="961404"/>
            <a:ext cx="2895600" cy="5896596"/>
          </a:xfrm>
        </p:spPr>
      </p:pic>
      <p:sp>
        <p:nvSpPr>
          <p:cNvPr id="56323" name="Rectangle 3"/>
          <p:cNvSpPr>
            <a:spLocks noGrp="1" noChangeArrowheads="1"/>
          </p:cNvSpPr>
          <p:nvPr>
            <p:ph sz="half" idx="2"/>
          </p:nvPr>
        </p:nvSpPr>
        <p:spPr>
          <a:xfrm>
            <a:off x="3200400" y="961404"/>
            <a:ext cx="8991600" cy="5514630"/>
          </a:xfrm>
        </p:spPr>
        <p:txBody>
          <a:bodyPr>
            <a:normAutofit/>
          </a:bodyPr>
          <a:lstStyle/>
          <a:p>
            <a:r>
              <a:rPr lang="en-US" sz="2800" dirty="0"/>
              <a:t>There are 150 1-inch washers in a box.  When the washers are stacked, they measure 9 inches in height.  If the inside hole of each washer has a diameter of ¾ inch, find the volume of metal in one washer.</a:t>
            </a:r>
          </a:p>
        </p:txBody>
      </p:sp>
      <p:sp>
        <p:nvSpPr>
          <p:cNvPr id="29698" name="Rectangle 2"/>
          <p:cNvSpPr>
            <a:spLocks noGrp="1" noChangeArrowheads="1"/>
          </p:cNvSpPr>
          <p:nvPr>
            <p:ph type="title"/>
          </p:nvPr>
        </p:nvSpPr>
        <p:spPr/>
        <p:txBody>
          <a:bodyPr>
            <a:noAutofit/>
          </a:bodyPr>
          <a:lstStyle/>
          <a:p>
            <a:r>
              <a:rPr lang="en-US" sz="4400" dirty="0"/>
              <a:t>12.4 Volume of Prisms and Cylinders (12.2)</a:t>
            </a:r>
          </a:p>
        </p:txBody>
      </p:sp>
    </p:spTree>
    <p:extLst>
      <p:ext uri="{BB962C8B-B14F-4D97-AF65-F5344CB8AC3E}">
        <p14:creationId xmlns:p14="http://schemas.microsoft.com/office/powerpoint/2010/main" val="3830684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childTnLst>
                                </p:cTn>
                              </p:par>
                              <p:par>
                                <p:cTn id="7" presetID="53" presetClass="entr" presetSubtype="0" fill="hold" nodeType="withEffect">
                                  <p:stCondLst>
                                    <p:cond delay="0"/>
                                  </p:stCondLst>
                                  <p:childTnLst>
                                    <p:set>
                                      <p:cBhvr>
                                        <p:cTn id="8" dur="1" fill="hold">
                                          <p:stCondLst>
                                            <p:cond delay="0"/>
                                          </p:stCondLst>
                                        </p:cTn>
                                        <p:tgtEl>
                                          <p:spTgt spid="56325"/>
                                        </p:tgtEl>
                                        <p:attrNameLst>
                                          <p:attrName>style.visibility</p:attrName>
                                        </p:attrNameLst>
                                      </p:cBhvr>
                                      <p:to>
                                        <p:strVal val="visible"/>
                                      </p:to>
                                    </p:set>
                                    <p:anim calcmode="lin" valueType="num">
                                      <p:cBhvr>
                                        <p:cTn id="9" dur="500" fill="hold"/>
                                        <p:tgtEl>
                                          <p:spTgt spid="56325"/>
                                        </p:tgtEl>
                                        <p:attrNameLst>
                                          <p:attrName>ppt_w</p:attrName>
                                        </p:attrNameLst>
                                      </p:cBhvr>
                                      <p:tavLst>
                                        <p:tav tm="0">
                                          <p:val>
                                            <p:fltVal val="0"/>
                                          </p:val>
                                        </p:tav>
                                        <p:tav tm="100000">
                                          <p:val>
                                            <p:strVal val="#ppt_w"/>
                                          </p:val>
                                        </p:tav>
                                      </p:tavLst>
                                    </p:anim>
                                    <p:anim calcmode="lin" valueType="num">
                                      <p:cBhvr>
                                        <p:cTn id="10" dur="500" fill="hold"/>
                                        <p:tgtEl>
                                          <p:spTgt spid="56325"/>
                                        </p:tgtEl>
                                        <p:attrNameLst>
                                          <p:attrName>ppt_h</p:attrName>
                                        </p:attrNameLst>
                                      </p:cBhvr>
                                      <p:tavLst>
                                        <p:tav tm="0">
                                          <p:val>
                                            <p:fltVal val="0"/>
                                          </p:val>
                                        </p:tav>
                                        <p:tav tm="100000">
                                          <p:val>
                                            <p:strVal val="#ppt_h"/>
                                          </p:val>
                                        </p:tav>
                                      </p:tavLst>
                                    </p:anim>
                                    <p:animEffect transition="in" filter="fade">
                                      <p:cBhvr>
                                        <p:cTn id="11" dur="500"/>
                                        <p:tgtEl>
                                          <p:spTgt spid="56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0"/>
            <a:ext cx="12192000" cy="944563"/>
          </a:xfrm>
        </p:spPr>
        <p:txBody>
          <a:bodyPr>
            <a:noAutofit/>
          </a:bodyPr>
          <a:lstStyle/>
          <a:p>
            <a:r>
              <a:rPr lang="en-US" sz="4400" dirty="0"/>
              <a:t>12.4 Volume of Prisms and Cylinders (12.2)</a:t>
            </a:r>
          </a:p>
        </p:txBody>
      </p:sp>
      <p:sp>
        <p:nvSpPr>
          <p:cNvPr id="63491" name="Rectangle 3"/>
          <p:cNvSpPr>
            <a:spLocks noGrp="1" noChangeArrowheads="1"/>
          </p:cNvSpPr>
          <p:nvPr>
            <p:ph sz="half" idx="2"/>
          </p:nvPr>
        </p:nvSpPr>
        <p:spPr>
          <a:xfrm>
            <a:off x="254000" y="3530600"/>
            <a:ext cx="5029200" cy="2796192"/>
          </a:xfrm>
        </p:spPr>
        <p:txBody>
          <a:bodyPr>
            <a:normAutofit/>
          </a:bodyPr>
          <a:lstStyle/>
          <a:p>
            <a:pPr eaLnBrk="1" hangingPunct="1"/>
            <a:r>
              <a:rPr lang="en-US" dirty="0"/>
              <a:t>Find the volume.</a:t>
            </a:r>
          </a:p>
          <a:p>
            <a:pPr eaLnBrk="1" hangingPunct="1"/>
            <a:endParaRPr lang="en-US" dirty="0"/>
          </a:p>
        </p:txBody>
      </p:sp>
      <p:sp>
        <p:nvSpPr>
          <p:cNvPr id="46" name="TextBox 45"/>
          <p:cNvSpPr txBox="1"/>
          <p:nvPr/>
        </p:nvSpPr>
        <p:spPr>
          <a:xfrm>
            <a:off x="304800" y="1036663"/>
            <a:ext cx="11582400" cy="625877"/>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3467" dirty="0" err="1"/>
              <a:t>Cavalieri’s</a:t>
            </a:r>
            <a:r>
              <a:rPr lang="en-US" sz="3467" dirty="0"/>
              <a:t> Principle</a:t>
            </a:r>
          </a:p>
        </p:txBody>
      </p:sp>
      <p:sp>
        <p:nvSpPr>
          <p:cNvPr id="47" name="TextBox 46"/>
          <p:cNvSpPr txBox="1"/>
          <p:nvPr/>
        </p:nvSpPr>
        <p:spPr>
          <a:xfrm>
            <a:off x="304800" y="1659836"/>
            <a:ext cx="11582400" cy="169296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0" lvl="1"/>
            <a:r>
              <a:rPr lang="en-US" sz="3467" dirty="0"/>
              <a:t>If two solids have the same height and the same cross-sectional area at every level, then they have the same volume.</a:t>
            </a:r>
          </a:p>
        </p:txBody>
      </p:sp>
      <p:pic>
        <p:nvPicPr>
          <p:cNvPr id="4098"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13400" y="3387344"/>
            <a:ext cx="6273800" cy="3292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9533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0" end="0"/>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4098"/>
                                        </p:tgtEl>
                                        <p:attrNameLst>
                                          <p:attrName>style.visibility</p:attrName>
                                        </p:attrNameLst>
                                      </p:cBhvr>
                                      <p:to>
                                        <p:strVal val="visible"/>
                                      </p:to>
                                    </p:set>
                                    <p:animEffect transition="in" filter="fade">
                                      <p:cBhvr>
                                        <p:cTn id="1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uiExpand="1" build="p"/>
      <p:bldP spid="46" grpId="0" animBg="1"/>
      <p:bldP spid="4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EBCC7-37EA-4602-A33F-D9491439457E}"/>
              </a:ext>
            </a:extLst>
          </p:cNvPr>
          <p:cNvSpPr>
            <a:spLocks noGrp="1"/>
          </p:cNvSpPr>
          <p:nvPr>
            <p:ph type="title"/>
          </p:nvPr>
        </p:nvSpPr>
        <p:spPr/>
        <p:txBody>
          <a:bodyPr>
            <a:normAutofit fontScale="90000"/>
          </a:bodyPr>
          <a:lstStyle/>
          <a:p>
            <a:r>
              <a:rPr lang="en-US" dirty="0"/>
              <a:t>12.5 Volume of Pyramids and Cones (12.3, 12.4)</a:t>
            </a:r>
          </a:p>
        </p:txBody>
      </p:sp>
      <p:sp>
        <p:nvSpPr>
          <p:cNvPr id="3" name="Text Placeholder 2">
            <a:extLst>
              <a:ext uri="{FF2B5EF4-FFF2-40B4-BE49-F238E27FC236}">
                <a16:creationId xmlns:a16="http://schemas.microsoft.com/office/drawing/2014/main" id="{B8A3CB3B-1B3E-4A96-888E-847ED22D397D}"/>
              </a:ext>
            </a:extLst>
          </p:cNvPr>
          <p:cNvSpPr>
            <a:spLocks noGrp="1"/>
          </p:cNvSpPr>
          <p:nvPr>
            <p:ph type="body" idx="1"/>
          </p:nvPr>
        </p:nvSpPr>
        <p:spPr/>
        <p:txBody>
          <a:bodyPr/>
          <a:lstStyle/>
          <a:p>
            <a:r>
              <a:rPr lang="en-US" dirty="0"/>
              <a:t>After this lesson…</a:t>
            </a:r>
          </a:p>
          <a:p>
            <a:pPr marL="457200" indent="-457200">
              <a:buFont typeface="Arial" panose="020B0604020202020204" pitchFamily="34" charset="0"/>
              <a:buChar char="•"/>
            </a:pPr>
            <a:r>
              <a:rPr lang="en-US" dirty="0"/>
              <a:t>I can find volumes of pyramids and cones.</a:t>
            </a:r>
          </a:p>
          <a:p>
            <a:pPr marL="457200" indent="-457200">
              <a:buFont typeface="Arial" panose="020B0604020202020204" pitchFamily="34" charset="0"/>
              <a:buChar char="•"/>
            </a:pPr>
            <a:r>
              <a:rPr lang="en-US" dirty="0"/>
              <a:t>I can find volumes of composite solids.</a:t>
            </a:r>
          </a:p>
        </p:txBody>
      </p:sp>
    </p:spTree>
    <p:extLst>
      <p:ext uri="{BB962C8B-B14F-4D97-AF65-F5344CB8AC3E}">
        <p14:creationId xmlns:p14="http://schemas.microsoft.com/office/powerpoint/2010/main" val="26351967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0"/>
            <a:ext cx="12192000" cy="944563"/>
          </a:xfrm>
        </p:spPr>
        <p:txBody>
          <a:bodyPr>
            <a:noAutofit/>
          </a:bodyPr>
          <a:lstStyle/>
          <a:p>
            <a:r>
              <a:rPr lang="en-US" sz="4400" dirty="0"/>
              <a:t>12.5 Volume of Pyramids and Cones (12.3, 12.4)</a:t>
            </a:r>
          </a:p>
        </p:txBody>
      </p:sp>
      <p:sp>
        <p:nvSpPr>
          <p:cNvPr id="6" name="Content Placeholder 5"/>
          <p:cNvSpPr>
            <a:spLocks noGrp="1"/>
          </p:cNvSpPr>
          <p:nvPr>
            <p:ph idx="1"/>
          </p:nvPr>
        </p:nvSpPr>
        <p:spPr>
          <a:xfrm>
            <a:off x="0" y="944563"/>
            <a:ext cx="12192000" cy="5531471"/>
          </a:xfrm>
        </p:spPr>
        <p:txBody>
          <a:bodyPr/>
          <a:lstStyle/>
          <a:p>
            <a:r>
              <a:rPr lang="en-US" dirty="0"/>
              <a:t>How much ice cream will fill an ice cream cone?  </a:t>
            </a:r>
          </a:p>
          <a:p>
            <a:endParaRPr lang="en-US" dirty="0"/>
          </a:p>
          <a:p>
            <a:r>
              <a:rPr lang="en-US" dirty="0"/>
              <a:t>How could you find out without filling it with ice cream?  </a:t>
            </a:r>
          </a:p>
          <a:p>
            <a:endParaRPr lang="en-US" dirty="0"/>
          </a:p>
          <a:p>
            <a:r>
              <a:rPr lang="en-US" dirty="0"/>
              <a:t>What will you measure?  </a:t>
            </a:r>
          </a:p>
          <a:p>
            <a:endParaRPr lang="en-US" dirty="0"/>
          </a:p>
        </p:txBody>
      </p:sp>
    </p:spTree>
    <p:extLst>
      <p:ext uri="{BB962C8B-B14F-4D97-AF65-F5344CB8AC3E}">
        <p14:creationId xmlns:p14="http://schemas.microsoft.com/office/powerpoint/2010/main" val="111115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44563"/>
          </a:xfrm>
        </p:spPr>
        <p:txBody>
          <a:bodyPr>
            <a:noAutofit/>
          </a:bodyPr>
          <a:lstStyle/>
          <a:p>
            <a:r>
              <a:rPr lang="en-US" sz="4400" dirty="0"/>
              <a:t>12.5 Volume of Pyramids and Cones (12.3, 12.4)</a:t>
            </a:r>
          </a:p>
        </p:txBody>
      </p:sp>
      <p:sp>
        <p:nvSpPr>
          <p:cNvPr id="4" name="TextBox 3"/>
          <p:cNvSpPr txBox="1"/>
          <p:nvPr/>
        </p:nvSpPr>
        <p:spPr>
          <a:xfrm>
            <a:off x="304800" y="1717357"/>
            <a:ext cx="11582400" cy="6667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3733" dirty="0"/>
              <a:t>Volume of a Pyramid</a:t>
            </a:r>
          </a:p>
        </p:txBody>
      </p:sp>
      <mc:AlternateContent xmlns:mc="http://schemas.openxmlformats.org/markup-compatibility/2006" xmlns:a14="http://schemas.microsoft.com/office/drawing/2010/main">
        <mc:Choice Requires="a14">
          <p:sp>
            <p:nvSpPr>
              <p:cNvPr id="5" name="TextBox 4"/>
              <p:cNvSpPr txBox="1"/>
              <p:nvPr/>
            </p:nvSpPr>
            <p:spPr>
              <a:xfrm>
                <a:off x="304800" y="2413000"/>
                <a:ext cx="11582400" cy="162781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en-US" sz="3467" i="1">
                          <a:latin typeface="Cambria Math"/>
                        </a:rPr>
                        <m:t>𝑉</m:t>
                      </m:r>
                      <m:r>
                        <a:rPr lang="en-US" sz="3467" i="1">
                          <a:latin typeface="Cambria Math"/>
                        </a:rPr>
                        <m:t>=</m:t>
                      </m:r>
                      <m:f>
                        <m:fPr>
                          <m:ctrlPr>
                            <a:rPr lang="en-US" sz="3467" i="1">
                              <a:latin typeface="Cambria Math" panose="02040503050406030204" pitchFamily="18" charset="0"/>
                            </a:rPr>
                          </m:ctrlPr>
                        </m:fPr>
                        <m:num>
                          <m:r>
                            <a:rPr lang="en-US" sz="3467" i="1">
                              <a:latin typeface="Cambria Math"/>
                            </a:rPr>
                            <m:t>1</m:t>
                          </m:r>
                        </m:num>
                        <m:den>
                          <m:r>
                            <a:rPr lang="en-US" sz="3467" i="1">
                              <a:latin typeface="Cambria Math"/>
                            </a:rPr>
                            <m:t>3</m:t>
                          </m:r>
                        </m:den>
                      </m:f>
                      <m:r>
                        <a:rPr lang="en-US" sz="3467" i="1">
                          <a:latin typeface="Cambria Math"/>
                        </a:rPr>
                        <m:t>𝐵h</m:t>
                      </m:r>
                    </m:oMath>
                  </m:oMathPara>
                </a14:m>
                <a:endParaRPr lang="en-US" sz="3467" dirty="0"/>
              </a:p>
              <a:p>
                <a:r>
                  <a:rPr lang="en-US" sz="3467" dirty="0"/>
                  <a:t>Where B = base area, h = height of pyramid</a:t>
                </a:r>
              </a:p>
            </p:txBody>
          </p:sp>
        </mc:Choice>
        <mc:Fallback xmlns="">
          <p:sp>
            <p:nvSpPr>
              <p:cNvPr id="5" name="TextBox 4"/>
              <p:cNvSpPr txBox="1">
                <a:spLocks noRot="1" noChangeAspect="1" noMove="1" noResize="1" noEditPoints="1" noAdjustHandles="1" noChangeArrowheads="1" noChangeShapeType="1" noTextEdit="1"/>
              </p:cNvSpPr>
              <p:nvPr/>
            </p:nvSpPr>
            <p:spPr>
              <a:xfrm>
                <a:off x="304800" y="2413000"/>
                <a:ext cx="11582400" cy="1627818"/>
              </a:xfrm>
              <a:prstGeom prst="rect">
                <a:avLst/>
              </a:prstGeom>
              <a:blipFill>
                <a:blip r:embed="rId3"/>
                <a:stretch>
                  <a:fillRect/>
                </a:stretch>
              </a:blipFill>
            </p:spPr>
            <p:txBody>
              <a:bodyPr/>
              <a:lstStyle/>
              <a:p>
                <a:r>
                  <a:rPr lang="en-US">
                    <a:noFill/>
                  </a:rPr>
                  <a:t> </a:t>
                </a:r>
              </a:p>
            </p:txBody>
          </p:sp>
        </mc:Fallback>
      </mc:AlternateContent>
      <p:sp>
        <p:nvSpPr>
          <p:cNvPr id="6" name="TextBox 5"/>
          <p:cNvSpPr txBox="1"/>
          <p:nvPr/>
        </p:nvSpPr>
        <p:spPr>
          <a:xfrm>
            <a:off x="279400" y="4155757"/>
            <a:ext cx="11582400" cy="6667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3733" dirty="0"/>
              <a:t>Volume of a Cone</a:t>
            </a:r>
          </a:p>
        </p:txBody>
      </p:sp>
      <mc:AlternateContent xmlns:mc="http://schemas.openxmlformats.org/markup-compatibility/2006" xmlns:a14="http://schemas.microsoft.com/office/drawing/2010/main">
        <mc:Choice Requires="a14">
          <p:sp>
            <p:nvSpPr>
              <p:cNvPr id="7" name="TextBox 6"/>
              <p:cNvSpPr txBox="1"/>
              <p:nvPr/>
            </p:nvSpPr>
            <p:spPr>
              <a:xfrm>
                <a:off x="279400" y="4851400"/>
                <a:ext cx="11582400" cy="162781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en-US" sz="3467" i="1">
                          <a:latin typeface="Cambria Math"/>
                        </a:rPr>
                        <m:t>𝑉</m:t>
                      </m:r>
                      <m:r>
                        <a:rPr lang="en-US" sz="3467" i="1">
                          <a:latin typeface="Cambria Math"/>
                        </a:rPr>
                        <m:t>=</m:t>
                      </m:r>
                      <m:f>
                        <m:fPr>
                          <m:ctrlPr>
                            <a:rPr lang="en-US" sz="3467" i="1">
                              <a:latin typeface="Cambria Math" panose="02040503050406030204" pitchFamily="18" charset="0"/>
                            </a:rPr>
                          </m:ctrlPr>
                        </m:fPr>
                        <m:num>
                          <m:r>
                            <a:rPr lang="en-US" sz="3467" i="1">
                              <a:latin typeface="Cambria Math"/>
                            </a:rPr>
                            <m:t>1</m:t>
                          </m:r>
                        </m:num>
                        <m:den>
                          <m:r>
                            <a:rPr lang="en-US" sz="3467" i="1">
                              <a:latin typeface="Cambria Math"/>
                            </a:rPr>
                            <m:t>3</m:t>
                          </m:r>
                        </m:den>
                      </m:f>
                      <m:r>
                        <a:rPr lang="en-US" sz="3467" i="1">
                          <a:latin typeface="Cambria Math"/>
                        </a:rPr>
                        <m:t>𝜋</m:t>
                      </m:r>
                      <m:sSup>
                        <m:sSupPr>
                          <m:ctrlPr>
                            <a:rPr lang="en-US" sz="3467" i="1">
                              <a:latin typeface="Cambria Math" panose="02040503050406030204" pitchFamily="18" charset="0"/>
                            </a:rPr>
                          </m:ctrlPr>
                        </m:sSupPr>
                        <m:e>
                          <m:r>
                            <a:rPr lang="en-US" sz="3467" i="1">
                              <a:latin typeface="Cambria Math"/>
                            </a:rPr>
                            <m:t>𝑟</m:t>
                          </m:r>
                        </m:e>
                        <m:sup>
                          <m:r>
                            <a:rPr lang="en-US" sz="3467" i="1">
                              <a:latin typeface="Cambria Math"/>
                            </a:rPr>
                            <m:t>2</m:t>
                          </m:r>
                        </m:sup>
                      </m:sSup>
                      <m:r>
                        <a:rPr lang="en-US" sz="3467" i="1">
                          <a:latin typeface="Cambria Math"/>
                        </a:rPr>
                        <m:t>h</m:t>
                      </m:r>
                    </m:oMath>
                  </m:oMathPara>
                </a14:m>
                <a:endParaRPr lang="en-US" sz="3467" dirty="0"/>
              </a:p>
              <a:p>
                <a:r>
                  <a:rPr lang="en-US" sz="3467" dirty="0"/>
                  <a:t>Where r = radius, h = height of cone</a:t>
                </a:r>
              </a:p>
            </p:txBody>
          </p:sp>
        </mc:Choice>
        <mc:Fallback xmlns="">
          <p:sp>
            <p:nvSpPr>
              <p:cNvPr id="7" name="TextBox 6"/>
              <p:cNvSpPr txBox="1">
                <a:spLocks noRot="1" noChangeAspect="1" noMove="1" noResize="1" noEditPoints="1" noAdjustHandles="1" noChangeArrowheads="1" noChangeShapeType="1" noTextEdit="1"/>
              </p:cNvSpPr>
              <p:nvPr/>
            </p:nvSpPr>
            <p:spPr>
              <a:xfrm>
                <a:off x="279400" y="4851400"/>
                <a:ext cx="11582400" cy="1627818"/>
              </a:xfrm>
              <a:prstGeom prst="rect">
                <a:avLst/>
              </a:prstGeom>
              <a:blipFill>
                <a:blip r:embed="rId4"/>
                <a:stretch>
                  <a:fillRect/>
                </a:stretch>
              </a:blipFill>
            </p:spPr>
            <p:txBody>
              <a:bodyPr/>
              <a:lstStyle/>
              <a:p>
                <a:r>
                  <a:rPr lang="en-US">
                    <a:noFill/>
                  </a:rPr>
                  <a:t> </a:t>
                </a:r>
              </a:p>
            </p:txBody>
          </p:sp>
        </mc:Fallback>
      </mc:AlternateContent>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7574" y="714123"/>
            <a:ext cx="4158172" cy="2704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13405" y="4071917"/>
            <a:ext cx="4724315" cy="270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513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146"/>
                                        </p:tgtEl>
                                        <p:attrNameLst>
                                          <p:attrName>style.visibility</p:attrName>
                                        </p:attrNameLst>
                                      </p:cBhvr>
                                      <p:to>
                                        <p:strVal val="visible"/>
                                      </p:to>
                                    </p:set>
                                    <p:animEffect transition="in" filter="fade">
                                      <p:cBhvr>
                                        <p:cTn id="13" dur="500"/>
                                        <p:tgtEl>
                                          <p:spTgt spid="614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6147"/>
                                        </p:tgtEl>
                                        <p:attrNameLst>
                                          <p:attrName>style.visibility</p:attrName>
                                        </p:attrNameLst>
                                      </p:cBhvr>
                                      <p:to>
                                        <p:strVal val="visible"/>
                                      </p:to>
                                    </p:set>
                                    <p:animEffect transition="in" filter="fade">
                                      <p:cBhvr>
                                        <p:cTn id="24"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44563"/>
          </a:xfrm>
        </p:spPr>
        <p:txBody>
          <a:bodyPr>
            <a:noAutofit/>
          </a:bodyPr>
          <a:lstStyle/>
          <a:p>
            <a:r>
              <a:rPr lang="en-US" sz="4400" dirty="0"/>
              <a:t>12.5 Volume of Pyramids and Cones (12.3, 12.4)</a:t>
            </a:r>
          </a:p>
        </p:txBody>
      </p:sp>
      <p:sp>
        <p:nvSpPr>
          <p:cNvPr id="3" name="Content Placeholder 2"/>
          <p:cNvSpPr>
            <a:spLocks noGrp="1"/>
          </p:cNvSpPr>
          <p:nvPr>
            <p:ph idx="1"/>
          </p:nvPr>
        </p:nvSpPr>
        <p:spPr>
          <a:xfrm>
            <a:off x="304800" y="1676400"/>
            <a:ext cx="11480800" cy="4876800"/>
          </a:xfrm>
        </p:spPr>
        <p:txBody>
          <a:bodyPr>
            <a:normAutofit/>
          </a:bodyPr>
          <a:lstStyle/>
          <a:p>
            <a:r>
              <a:rPr lang="en-US" dirty="0"/>
              <a:t>Find the volume.</a:t>
            </a:r>
          </a:p>
          <a:p>
            <a:endParaRPr lang="en-US" dirty="0"/>
          </a:p>
          <a:p>
            <a:endParaRPr lang="en-US" dirty="0"/>
          </a:p>
          <a:p>
            <a:endParaRPr lang="en-US" dirty="0"/>
          </a:p>
          <a:p>
            <a:endParaRPr lang="en-US" dirty="0"/>
          </a:p>
          <a:p>
            <a:endParaRPr lang="en-US" dirty="0"/>
          </a:p>
          <a:p>
            <a:endParaRPr lang="en-US" dirty="0"/>
          </a:p>
        </p:txBody>
      </p:sp>
      <p:pic>
        <p:nvPicPr>
          <p:cNvPr id="7170"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4800" y="2108200"/>
            <a:ext cx="3726152"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386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animEffect transition="in" filter="fade">
                                      <p:cBhvr>
                                        <p:cTn id="9"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44563"/>
          </a:xfrm>
        </p:spPr>
        <p:txBody>
          <a:bodyPr>
            <a:noAutofit/>
          </a:bodyPr>
          <a:lstStyle/>
          <a:p>
            <a:r>
              <a:rPr lang="en-US" sz="4400" dirty="0"/>
              <a:t>12.5 Volume of Pyramids and Cones (12.3, 12.4)</a:t>
            </a:r>
          </a:p>
        </p:txBody>
      </p:sp>
      <p:sp>
        <p:nvSpPr>
          <p:cNvPr id="3" name="Content Placeholder 2"/>
          <p:cNvSpPr>
            <a:spLocks noGrp="1"/>
          </p:cNvSpPr>
          <p:nvPr>
            <p:ph idx="1"/>
          </p:nvPr>
        </p:nvSpPr>
        <p:spPr>
          <a:xfrm>
            <a:off x="304800" y="1676400"/>
            <a:ext cx="11480800" cy="4876800"/>
          </a:xfrm>
        </p:spPr>
        <p:txBody>
          <a:bodyPr>
            <a:normAutofit/>
          </a:bodyPr>
          <a:lstStyle/>
          <a:p>
            <a:r>
              <a:rPr lang="en-US" dirty="0"/>
              <a:t>Find the volume.</a:t>
            </a:r>
          </a:p>
          <a:p>
            <a:endParaRPr lang="en-US" dirty="0"/>
          </a:p>
          <a:p>
            <a:endParaRPr lang="en-US" dirty="0"/>
          </a:p>
          <a:p>
            <a:endParaRPr lang="en-US" dirty="0"/>
          </a:p>
          <a:p>
            <a:endParaRPr lang="en-US" dirty="0"/>
          </a:p>
          <a:p>
            <a:endParaRPr lang="en-US" dirty="0"/>
          </a:p>
          <a:p>
            <a:endParaRPr lang="en-US" dirty="0"/>
          </a:p>
        </p:txBody>
      </p:sp>
      <p:pic>
        <p:nvPicPr>
          <p:cNvPr id="7171"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41872" y="1600201"/>
            <a:ext cx="5842000" cy="3333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186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171"/>
                                        </p:tgtEl>
                                        <p:attrNameLst>
                                          <p:attrName>style.visibility</p:attrName>
                                        </p:attrNameLst>
                                      </p:cBhvr>
                                      <p:to>
                                        <p:strVal val="visible"/>
                                      </p:to>
                                    </p:set>
                                    <p:animEffect transition="in" filter="fade">
                                      <p:cBhvr>
                                        <p:cTn id="11"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C986C8-98D3-45FF-A593-130101B2F2D6}"/>
              </a:ext>
            </a:extLst>
          </p:cNvPr>
          <p:cNvSpPr>
            <a:spLocks noGrp="1"/>
          </p:cNvSpPr>
          <p:nvPr>
            <p:ph idx="1"/>
          </p:nvPr>
        </p:nvSpPr>
        <p:spPr/>
        <p:txBody>
          <a:bodyPr/>
          <a:lstStyle/>
          <a:p>
            <a:r>
              <a:rPr lang="en-US" dirty="0"/>
              <a:t>Find the volume of the composite solid.</a:t>
            </a:r>
          </a:p>
        </p:txBody>
      </p:sp>
      <p:sp>
        <p:nvSpPr>
          <p:cNvPr id="3" name="Title 2">
            <a:extLst>
              <a:ext uri="{FF2B5EF4-FFF2-40B4-BE49-F238E27FC236}">
                <a16:creationId xmlns:a16="http://schemas.microsoft.com/office/drawing/2014/main" id="{93B1C637-48F4-4B6C-A2B2-9855197CA34E}"/>
              </a:ext>
            </a:extLst>
          </p:cNvPr>
          <p:cNvSpPr>
            <a:spLocks noGrp="1"/>
          </p:cNvSpPr>
          <p:nvPr>
            <p:ph type="title"/>
          </p:nvPr>
        </p:nvSpPr>
        <p:spPr/>
        <p:txBody>
          <a:bodyPr>
            <a:noAutofit/>
          </a:bodyPr>
          <a:lstStyle/>
          <a:p>
            <a:r>
              <a:rPr lang="en-US" sz="4400" dirty="0"/>
              <a:t>12.5 Volume of Pyramids and Cones (12.3, 12.4)</a:t>
            </a:r>
          </a:p>
        </p:txBody>
      </p:sp>
      <p:pic>
        <p:nvPicPr>
          <p:cNvPr id="4" name="Picture 3">
            <a:extLst>
              <a:ext uri="{FF2B5EF4-FFF2-40B4-BE49-F238E27FC236}">
                <a16:creationId xmlns:a16="http://schemas.microsoft.com/office/drawing/2014/main" id="{2B0F0A10-1F4C-4ED6-949A-16A451102E77}"/>
              </a:ext>
            </a:extLst>
          </p:cNvPr>
          <p:cNvPicPr>
            <a:picLocks noChangeAspect="1"/>
          </p:cNvPicPr>
          <p:nvPr/>
        </p:nvPicPr>
        <p:blipFill>
          <a:blip r:embed="rId3">
            <a:lum contrast="20000"/>
          </a:blip>
          <a:stretch>
            <a:fillRect/>
          </a:stretch>
        </p:blipFill>
        <p:spPr>
          <a:xfrm>
            <a:off x="8305800" y="1219200"/>
            <a:ext cx="3886200" cy="3891523"/>
          </a:xfrm>
          <a:prstGeom prst="rect">
            <a:avLst/>
          </a:prstGeom>
        </p:spPr>
      </p:pic>
    </p:spTree>
    <p:extLst>
      <p:ext uri="{BB962C8B-B14F-4D97-AF65-F5344CB8AC3E}">
        <p14:creationId xmlns:p14="http://schemas.microsoft.com/office/powerpoint/2010/main" val="1308563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E197-6874-4B90-8225-0B6F7DE601A2}"/>
              </a:ext>
            </a:extLst>
          </p:cNvPr>
          <p:cNvSpPr>
            <a:spLocks noGrp="1"/>
          </p:cNvSpPr>
          <p:nvPr>
            <p:ph type="title"/>
          </p:nvPr>
        </p:nvSpPr>
        <p:spPr/>
        <p:txBody>
          <a:bodyPr>
            <a:normAutofit fontScale="90000"/>
          </a:bodyPr>
          <a:lstStyle/>
          <a:p>
            <a:r>
              <a:rPr lang="en-US" sz="5400" dirty="0"/>
              <a:t>12.6 Surface Area and Volume of Spheres (12.5)</a:t>
            </a:r>
            <a:endParaRPr lang="en-US" dirty="0"/>
          </a:p>
        </p:txBody>
      </p:sp>
      <p:sp>
        <p:nvSpPr>
          <p:cNvPr id="3" name="Text Placeholder 2">
            <a:extLst>
              <a:ext uri="{FF2B5EF4-FFF2-40B4-BE49-F238E27FC236}">
                <a16:creationId xmlns:a16="http://schemas.microsoft.com/office/drawing/2014/main" id="{DA84851E-1A71-4582-9B3F-71BF0287F4ED}"/>
              </a:ext>
            </a:extLst>
          </p:cNvPr>
          <p:cNvSpPr>
            <a:spLocks noGrp="1"/>
          </p:cNvSpPr>
          <p:nvPr>
            <p:ph type="body" idx="1"/>
          </p:nvPr>
        </p:nvSpPr>
        <p:spPr/>
        <p:txBody>
          <a:bodyPr/>
          <a:lstStyle/>
          <a:p>
            <a:r>
              <a:rPr lang="en-US" dirty="0"/>
              <a:t>After this lesson…</a:t>
            </a:r>
          </a:p>
          <a:p>
            <a:pPr marL="457200" indent="-457200">
              <a:buFont typeface="Arial" panose="020B0604020202020204" pitchFamily="34" charset="0"/>
              <a:buChar char="•"/>
            </a:pPr>
            <a:r>
              <a:rPr lang="en-US" dirty="0"/>
              <a:t>I can find the surface area of spheres.</a:t>
            </a:r>
          </a:p>
          <a:p>
            <a:pPr marL="457200" indent="-457200">
              <a:buFont typeface="Arial" panose="020B0604020202020204" pitchFamily="34" charset="0"/>
              <a:buChar char="•"/>
            </a:pPr>
            <a:r>
              <a:rPr lang="en-US" dirty="0"/>
              <a:t>I can find the volume of spheres.</a:t>
            </a:r>
          </a:p>
          <a:p>
            <a:pPr marL="457200" indent="-457200">
              <a:buFont typeface="Arial" panose="020B0604020202020204" pitchFamily="34" charset="0"/>
              <a:buChar char="•"/>
            </a:pPr>
            <a:r>
              <a:rPr lang="en-US" dirty="0"/>
              <a:t>I can find the volumes of composite solids.</a:t>
            </a:r>
          </a:p>
        </p:txBody>
      </p:sp>
    </p:spTree>
    <p:extLst>
      <p:ext uri="{BB962C8B-B14F-4D97-AF65-F5344CB8AC3E}">
        <p14:creationId xmlns:p14="http://schemas.microsoft.com/office/powerpoint/2010/main" val="2125419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sz="half" idx="1"/>
          </p:nvPr>
        </p:nvSpPr>
        <p:spPr/>
        <p:txBody>
          <a:bodyPr>
            <a:normAutofit fontScale="92500" lnSpcReduction="20000"/>
          </a:bodyPr>
          <a:lstStyle/>
          <a:p>
            <a:pPr marL="0" indent="0">
              <a:buNone/>
            </a:pPr>
            <a:r>
              <a:rPr lang="en-US" dirty="0"/>
              <a:t>Terms</a:t>
            </a:r>
          </a:p>
          <a:p>
            <a:r>
              <a:rPr lang="en-US" b="1" dirty="0"/>
              <a:t>Sphere</a:t>
            </a:r>
            <a:r>
              <a:rPr lang="en-US" dirty="0"/>
              <a:t> </a:t>
            </a:r>
            <a:r>
              <a:rPr lang="en-US" dirty="0">
                <a:sym typeface="Wingdings" pitchFamily="2" charset="2"/>
              </a:rPr>
              <a:t></a:t>
            </a:r>
            <a:r>
              <a:rPr lang="en-US" dirty="0"/>
              <a:t> all points equidistant from center</a:t>
            </a:r>
          </a:p>
          <a:p>
            <a:r>
              <a:rPr lang="en-US" b="1" dirty="0"/>
              <a:t>Radius</a:t>
            </a:r>
            <a:r>
              <a:rPr lang="en-US" dirty="0"/>
              <a:t> </a:t>
            </a:r>
            <a:r>
              <a:rPr lang="en-US" dirty="0">
                <a:sym typeface="Wingdings" pitchFamily="2" charset="2"/>
              </a:rPr>
              <a:t></a:t>
            </a:r>
            <a:r>
              <a:rPr lang="en-US" dirty="0"/>
              <a:t> segment from center to surface</a:t>
            </a:r>
          </a:p>
          <a:p>
            <a:r>
              <a:rPr lang="en-US" b="1" dirty="0"/>
              <a:t>Chord</a:t>
            </a:r>
            <a:r>
              <a:rPr lang="en-US" dirty="0"/>
              <a:t> </a:t>
            </a:r>
            <a:r>
              <a:rPr lang="en-US" dirty="0">
                <a:sym typeface="Wingdings" pitchFamily="2" charset="2"/>
              </a:rPr>
              <a:t></a:t>
            </a:r>
            <a:r>
              <a:rPr lang="en-US" dirty="0"/>
              <a:t> segment that connects two points on the sphere</a:t>
            </a:r>
          </a:p>
          <a:p>
            <a:r>
              <a:rPr lang="en-US" b="1" dirty="0"/>
              <a:t>Diameter</a:t>
            </a:r>
            <a:r>
              <a:rPr lang="en-US" dirty="0"/>
              <a:t> </a:t>
            </a:r>
            <a:r>
              <a:rPr lang="en-US" dirty="0">
                <a:sym typeface="Wingdings" pitchFamily="2" charset="2"/>
              </a:rPr>
              <a:t></a:t>
            </a:r>
            <a:r>
              <a:rPr lang="en-US" dirty="0"/>
              <a:t> chord contains the center of the sphere</a:t>
            </a:r>
          </a:p>
          <a:p>
            <a:r>
              <a:rPr lang="en-US" b="1" dirty="0"/>
              <a:t>Tangent</a:t>
            </a:r>
            <a:r>
              <a:rPr lang="en-US" dirty="0"/>
              <a:t> </a:t>
            </a:r>
            <a:r>
              <a:rPr lang="en-US" dirty="0">
                <a:sym typeface="Wingdings" pitchFamily="2" charset="2"/>
              </a:rPr>
              <a:t></a:t>
            </a:r>
            <a:r>
              <a:rPr lang="en-US" dirty="0"/>
              <a:t> line that intersects the sphere in exactly one place </a:t>
            </a:r>
          </a:p>
        </p:txBody>
      </p:sp>
      <p:sp>
        <p:nvSpPr>
          <p:cNvPr id="4" name="Content Placeholder 3">
            <a:extLst>
              <a:ext uri="{FF2B5EF4-FFF2-40B4-BE49-F238E27FC236}">
                <a16:creationId xmlns:a16="http://schemas.microsoft.com/office/drawing/2014/main" id="{7CC2DC91-2DA8-4D25-8C69-B4BA94342FC0}"/>
              </a:ext>
            </a:extLst>
          </p:cNvPr>
          <p:cNvSpPr>
            <a:spLocks noGrp="1"/>
          </p:cNvSpPr>
          <p:nvPr>
            <p:ph sz="half" idx="2"/>
          </p:nvPr>
        </p:nvSpPr>
        <p:spPr/>
        <p:txBody>
          <a:bodyPr/>
          <a:lstStyle/>
          <a:p>
            <a:endParaRPr lang="en-US"/>
          </a:p>
        </p:txBody>
      </p:sp>
      <p:sp>
        <p:nvSpPr>
          <p:cNvPr id="33794" name="Rectangle 2"/>
          <p:cNvSpPr>
            <a:spLocks noGrp="1" noChangeArrowheads="1"/>
          </p:cNvSpPr>
          <p:nvPr>
            <p:ph type="title"/>
          </p:nvPr>
        </p:nvSpPr>
        <p:spPr/>
        <p:txBody>
          <a:bodyPr>
            <a:noAutofit/>
          </a:bodyPr>
          <a:lstStyle/>
          <a:p>
            <a:r>
              <a:rPr lang="en-US" sz="4000" dirty="0"/>
              <a:t>12.6 Surface Area and Volume of Spheres (12.5)</a:t>
            </a:r>
          </a:p>
        </p:txBody>
      </p:sp>
      <p:pic>
        <p:nvPicPr>
          <p:cNvPr id="33796" name="Picture 4" descr="sph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2362200"/>
            <a:ext cx="4673600"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6" name="Line 6"/>
          <p:cNvSpPr>
            <a:spLocks noChangeShapeType="1"/>
          </p:cNvSpPr>
          <p:nvPr/>
        </p:nvSpPr>
        <p:spPr bwMode="auto">
          <a:xfrm>
            <a:off x="9347200" y="4445000"/>
            <a:ext cx="1422400"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lstStyle/>
          <a:p>
            <a:endParaRPr lang="en-US" sz="3200"/>
          </a:p>
        </p:txBody>
      </p:sp>
      <p:sp>
        <p:nvSpPr>
          <p:cNvPr id="66567" name="Line 7"/>
          <p:cNvSpPr>
            <a:spLocks noChangeShapeType="1"/>
          </p:cNvSpPr>
          <p:nvPr/>
        </p:nvSpPr>
        <p:spPr bwMode="auto">
          <a:xfrm>
            <a:off x="8128000" y="5054600"/>
            <a:ext cx="2133600" cy="545085"/>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lstStyle/>
          <a:p>
            <a:endParaRPr lang="en-US" sz="3200"/>
          </a:p>
        </p:txBody>
      </p:sp>
      <p:sp>
        <p:nvSpPr>
          <p:cNvPr id="66569" name="Line 9"/>
          <p:cNvSpPr>
            <a:spLocks noChangeShapeType="1"/>
          </p:cNvSpPr>
          <p:nvPr/>
        </p:nvSpPr>
        <p:spPr bwMode="auto">
          <a:xfrm flipV="1">
            <a:off x="7112000" y="2316576"/>
            <a:ext cx="3048000" cy="1417225"/>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lstStyle/>
          <a:p>
            <a:endParaRPr lang="en-US" sz="3200"/>
          </a:p>
        </p:txBody>
      </p:sp>
    </p:spTree>
    <p:extLst>
      <p:ext uri="{BB962C8B-B14F-4D97-AF65-F5344CB8AC3E}">
        <p14:creationId xmlns:p14="http://schemas.microsoft.com/office/powerpoint/2010/main" val="36995930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5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563">
                                            <p:txEl>
                                              <p:pRg st="2" end="2"/>
                                            </p:txEl>
                                          </p:spTgt>
                                        </p:tgtEl>
                                        <p:attrNameLst>
                                          <p:attrName>style.visibility</p:attrName>
                                        </p:attrNameLst>
                                      </p:cBhvr>
                                      <p:to>
                                        <p:strVal val="visible"/>
                                      </p:to>
                                    </p:set>
                                  </p:childTnLst>
                                </p:cTn>
                              </p:par>
                            </p:childTnLst>
                          </p:cTn>
                        </p:par>
                        <p:par>
                          <p:cTn id="15" fill="hold" nodeType="afterGroup">
                            <p:stCondLst>
                              <p:cond delay="0"/>
                            </p:stCondLst>
                            <p:childTnLst>
                              <p:par>
                                <p:cTn id="16" presetID="26" presetClass="entr" presetSubtype="0" fill="hold" grpId="0" nodeType="afterEffect">
                                  <p:stCondLst>
                                    <p:cond delay="0"/>
                                  </p:stCondLst>
                                  <p:childTnLst>
                                    <p:set>
                                      <p:cBhvr>
                                        <p:cTn id="17" dur="1" fill="hold">
                                          <p:stCondLst>
                                            <p:cond delay="0"/>
                                          </p:stCondLst>
                                        </p:cTn>
                                        <p:tgtEl>
                                          <p:spTgt spid="66566"/>
                                        </p:tgtEl>
                                        <p:attrNameLst>
                                          <p:attrName>style.visibility</p:attrName>
                                        </p:attrNameLst>
                                      </p:cBhvr>
                                      <p:to>
                                        <p:strVal val="visible"/>
                                      </p:to>
                                    </p:set>
                                    <p:animEffect transition="in" filter="wipe(down)">
                                      <p:cBhvr>
                                        <p:cTn id="18" dur="580">
                                          <p:stCondLst>
                                            <p:cond delay="0"/>
                                          </p:stCondLst>
                                        </p:cTn>
                                        <p:tgtEl>
                                          <p:spTgt spid="66566"/>
                                        </p:tgtEl>
                                      </p:cBhvr>
                                    </p:animEffect>
                                    <p:anim calcmode="lin" valueType="num">
                                      <p:cBhvr>
                                        <p:cTn id="19" dur="1822" tmFilter="0,0; 0.14,0.36; 0.43,0.73; 0.71,0.91; 1.0,1.0">
                                          <p:stCondLst>
                                            <p:cond delay="0"/>
                                          </p:stCondLst>
                                        </p:cTn>
                                        <p:tgtEl>
                                          <p:spTgt spid="66566"/>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66566"/>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66566"/>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66566"/>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66566"/>
                                        </p:tgtEl>
                                        <p:attrNameLst>
                                          <p:attrName>ppt_y</p:attrName>
                                        </p:attrNameLst>
                                      </p:cBhvr>
                                      <p:tavLst>
                                        <p:tav tm="0" fmla="#ppt_y-sin(pi*$)/81">
                                          <p:val>
                                            <p:fltVal val="0"/>
                                          </p:val>
                                        </p:tav>
                                        <p:tav tm="100000">
                                          <p:val>
                                            <p:fltVal val="1"/>
                                          </p:val>
                                        </p:tav>
                                      </p:tavLst>
                                    </p:anim>
                                    <p:animScale>
                                      <p:cBhvr>
                                        <p:cTn id="24" dur="26">
                                          <p:stCondLst>
                                            <p:cond delay="650"/>
                                          </p:stCondLst>
                                        </p:cTn>
                                        <p:tgtEl>
                                          <p:spTgt spid="66566"/>
                                        </p:tgtEl>
                                      </p:cBhvr>
                                      <p:to x="100000" y="60000"/>
                                    </p:animScale>
                                    <p:animScale>
                                      <p:cBhvr>
                                        <p:cTn id="25" dur="166" decel="50000">
                                          <p:stCondLst>
                                            <p:cond delay="676"/>
                                          </p:stCondLst>
                                        </p:cTn>
                                        <p:tgtEl>
                                          <p:spTgt spid="66566"/>
                                        </p:tgtEl>
                                      </p:cBhvr>
                                      <p:to x="100000" y="100000"/>
                                    </p:animScale>
                                    <p:animScale>
                                      <p:cBhvr>
                                        <p:cTn id="26" dur="26">
                                          <p:stCondLst>
                                            <p:cond delay="1312"/>
                                          </p:stCondLst>
                                        </p:cTn>
                                        <p:tgtEl>
                                          <p:spTgt spid="66566"/>
                                        </p:tgtEl>
                                      </p:cBhvr>
                                      <p:to x="100000" y="80000"/>
                                    </p:animScale>
                                    <p:animScale>
                                      <p:cBhvr>
                                        <p:cTn id="27" dur="166" decel="50000">
                                          <p:stCondLst>
                                            <p:cond delay="1338"/>
                                          </p:stCondLst>
                                        </p:cTn>
                                        <p:tgtEl>
                                          <p:spTgt spid="66566"/>
                                        </p:tgtEl>
                                      </p:cBhvr>
                                      <p:to x="100000" y="100000"/>
                                    </p:animScale>
                                    <p:animScale>
                                      <p:cBhvr>
                                        <p:cTn id="28" dur="26">
                                          <p:stCondLst>
                                            <p:cond delay="1642"/>
                                          </p:stCondLst>
                                        </p:cTn>
                                        <p:tgtEl>
                                          <p:spTgt spid="66566"/>
                                        </p:tgtEl>
                                      </p:cBhvr>
                                      <p:to x="100000" y="90000"/>
                                    </p:animScale>
                                    <p:animScale>
                                      <p:cBhvr>
                                        <p:cTn id="29" dur="166" decel="50000">
                                          <p:stCondLst>
                                            <p:cond delay="1668"/>
                                          </p:stCondLst>
                                        </p:cTn>
                                        <p:tgtEl>
                                          <p:spTgt spid="66566"/>
                                        </p:tgtEl>
                                      </p:cBhvr>
                                      <p:to x="100000" y="100000"/>
                                    </p:animScale>
                                    <p:animScale>
                                      <p:cBhvr>
                                        <p:cTn id="30" dur="26">
                                          <p:stCondLst>
                                            <p:cond delay="1808"/>
                                          </p:stCondLst>
                                        </p:cTn>
                                        <p:tgtEl>
                                          <p:spTgt spid="66566"/>
                                        </p:tgtEl>
                                      </p:cBhvr>
                                      <p:to x="100000" y="95000"/>
                                    </p:animScale>
                                    <p:animScale>
                                      <p:cBhvr>
                                        <p:cTn id="31" dur="166" decel="50000">
                                          <p:stCondLst>
                                            <p:cond delay="1834"/>
                                          </p:stCondLst>
                                        </p:cTn>
                                        <p:tgtEl>
                                          <p:spTgt spid="66566"/>
                                        </p:tgtEl>
                                      </p:cBhvr>
                                      <p:to x="100000" y="100000"/>
                                    </p:animScale>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66563">
                                            <p:txEl>
                                              <p:pRg st="3" end="3"/>
                                            </p:txEl>
                                          </p:spTgt>
                                        </p:tgtEl>
                                        <p:attrNameLst>
                                          <p:attrName>style.visibility</p:attrName>
                                        </p:attrNameLst>
                                      </p:cBhvr>
                                      <p:to>
                                        <p:strVal val="visible"/>
                                      </p:to>
                                    </p:set>
                                  </p:childTnLst>
                                </p:cTn>
                              </p:par>
                            </p:childTnLst>
                          </p:cTn>
                        </p:par>
                        <p:par>
                          <p:cTn id="36" fill="hold" nodeType="afterGroup">
                            <p:stCondLst>
                              <p:cond delay="0"/>
                            </p:stCondLst>
                            <p:childTnLst>
                              <p:par>
                                <p:cTn id="37" presetID="26" presetClass="entr" presetSubtype="0" fill="hold" grpId="0" nodeType="afterEffect">
                                  <p:stCondLst>
                                    <p:cond delay="0"/>
                                  </p:stCondLst>
                                  <p:childTnLst>
                                    <p:set>
                                      <p:cBhvr>
                                        <p:cTn id="38" dur="1" fill="hold">
                                          <p:stCondLst>
                                            <p:cond delay="0"/>
                                          </p:stCondLst>
                                        </p:cTn>
                                        <p:tgtEl>
                                          <p:spTgt spid="66567"/>
                                        </p:tgtEl>
                                        <p:attrNameLst>
                                          <p:attrName>style.visibility</p:attrName>
                                        </p:attrNameLst>
                                      </p:cBhvr>
                                      <p:to>
                                        <p:strVal val="visible"/>
                                      </p:to>
                                    </p:set>
                                    <p:animEffect transition="in" filter="wipe(down)">
                                      <p:cBhvr>
                                        <p:cTn id="39" dur="580">
                                          <p:stCondLst>
                                            <p:cond delay="0"/>
                                          </p:stCondLst>
                                        </p:cTn>
                                        <p:tgtEl>
                                          <p:spTgt spid="66567"/>
                                        </p:tgtEl>
                                      </p:cBhvr>
                                    </p:animEffect>
                                    <p:anim calcmode="lin" valueType="num">
                                      <p:cBhvr>
                                        <p:cTn id="40" dur="1822" tmFilter="0,0; 0.14,0.36; 0.43,0.73; 0.71,0.91; 1.0,1.0">
                                          <p:stCondLst>
                                            <p:cond delay="0"/>
                                          </p:stCondLst>
                                        </p:cTn>
                                        <p:tgtEl>
                                          <p:spTgt spid="6656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6656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6656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6656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66567"/>
                                        </p:tgtEl>
                                        <p:attrNameLst>
                                          <p:attrName>ppt_y</p:attrName>
                                        </p:attrNameLst>
                                      </p:cBhvr>
                                      <p:tavLst>
                                        <p:tav tm="0" fmla="#ppt_y-sin(pi*$)/81">
                                          <p:val>
                                            <p:fltVal val="0"/>
                                          </p:val>
                                        </p:tav>
                                        <p:tav tm="100000">
                                          <p:val>
                                            <p:fltVal val="1"/>
                                          </p:val>
                                        </p:tav>
                                      </p:tavLst>
                                    </p:anim>
                                    <p:animScale>
                                      <p:cBhvr>
                                        <p:cTn id="45" dur="26">
                                          <p:stCondLst>
                                            <p:cond delay="650"/>
                                          </p:stCondLst>
                                        </p:cTn>
                                        <p:tgtEl>
                                          <p:spTgt spid="66567"/>
                                        </p:tgtEl>
                                      </p:cBhvr>
                                      <p:to x="100000" y="60000"/>
                                    </p:animScale>
                                    <p:animScale>
                                      <p:cBhvr>
                                        <p:cTn id="46" dur="166" decel="50000">
                                          <p:stCondLst>
                                            <p:cond delay="676"/>
                                          </p:stCondLst>
                                        </p:cTn>
                                        <p:tgtEl>
                                          <p:spTgt spid="66567"/>
                                        </p:tgtEl>
                                      </p:cBhvr>
                                      <p:to x="100000" y="100000"/>
                                    </p:animScale>
                                    <p:animScale>
                                      <p:cBhvr>
                                        <p:cTn id="47" dur="26">
                                          <p:stCondLst>
                                            <p:cond delay="1312"/>
                                          </p:stCondLst>
                                        </p:cTn>
                                        <p:tgtEl>
                                          <p:spTgt spid="66567"/>
                                        </p:tgtEl>
                                      </p:cBhvr>
                                      <p:to x="100000" y="80000"/>
                                    </p:animScale>
                                    <p:animScale>
                                      <p:cBhvr>
                                        <p:cTn id="48" dur="166" decel="50000">
                                          <p:stCondLst>
                                            <p:cond delay="1338"/>
                                          </p:stCondLst>
                                        </p:cTn>
                                        <p:tgtEl>
                                          <p:spTgt spid="66567"/>
                                        </p:tgtEl>
                                      </p:cBhvr>
                                      <p:to x="100000" y="100000"/>
                                    </p:animScale>
                                    <p:animScale>
                                      <p:cBhvr>
                                        <p:cTn id="49" dur="26">
                                          <p:stCondLst>
                                            <p:cond delay="1642"/>
                                          </p:stCondLst>
                                        </p:cTn>
                                        <p:tgtEl>
                                          <p:spTgt spid="66567"/>
                                        </p:tgtEl>
                                      </p:cBhvr>
                                      <p:to x="100000" y="90000"/>
                                    </p:animScale>
                                    <p:animScale>
                                      <p:cBhvr>
                                        <p:cTn id="50" dur="166" decel="50000">
                                          <p:stCondLst>
                                            <p:cond delay="1668"/>
                                          </p:stCondLst>
                                        </p:cTn>
                                        <p:tgtEl>
                                          <p:spTgt spid="66567"/>
                                        </p:tgtEl>
                                      </p:cBhvr>
                                      <p:to x="100000" y="100000"/>
                                    </p:animScale>
                                    <p:animScale>
                                      <p:cBhvr>
                                        <p:cTn id="51" dur="26">
                                          <p:stCondLst>
                                            <p:cond delay="1808"/>
                                          </p:stCondLst>
                                        </p:cTn>
                                        <p:tgtEl>
                                          <p:spTgt spid="66567"/>
                                        </p:tgtEl>
                                      </p:cBhvr>
                                      <p:to x="100000" y="95000"/>
                                    </p:animScale>
                                    <p:animScale>
                                      <p:cBhvr>
                                        <p:cTn id="52" dur="166" decel="50000">
                                          <p:stCondLst>
                                            <p:cond delay="1834"/>
                                          </p:stCondLst>
                                        </p:cTn>
                                        <p:tgtEl>
                                          <p:spTgt spid="66567"/>
                                        </p:tgtEl>
                                      </p:cBhvr>
                                      <p:to x="100000" y="100000"/>
                                    </p:animScale>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6563">
                                            <p:txEl>
                                              <p:pRg st="4" end="4"/>
                                            </p:txEl>
                                          </p:spTgt>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6563">
                                            <p:txEl>
                                              <p:pRg st="5" end="5"/>
                                            </p:txEl>
                                          </p:spTgt>
                                        </p:tgtEl>
                                        <p:attrNameLst>
                                          <p:attrName>style.visibility</p:attrName>
                                        </p:attrNameLst>
                                      </p:cBhvr>
                                      <p:to>
                                        <p:strVal val="visible"/>
                                      </p:to>
                                    </p:set>
                                  </p:childTnLst>
                                </p:cTn>
                              </p:par>
                            </p:childTnLst>
                          </p:cTn>
                        </p:par>
                        <p:par>
                          <p:cTn id="61" fill="hold" nodeType="afterGroup">
                            <p:stCondLst>
                              <p:cond delay="0"/>
                            </p:stCondLst>
                            <p:childTnLst>
                              <p:par>
                                <p:cTn id="62" presetID="26" presetClass="entr" presetSubtype="0" fill="hold" grpId="0" nodeType="afterEffect">
                                  <p:stCondLst>
                                    <p:cond delay="0"/>
                                  </p:stCondLst>
                                  <p:childTnLst>
                                    <p:set>
                                      <p:cBhvr>
                                        <p:cTn id="63" dur="1" fill="hold">
                                          <p:stCondLst>
                                            <p:cond delay="0"/>
                                          </p:stCondLst>
                                        </p:cTn>
                                        <p:tgtEl>
                                          <p:spTgt spid="66569"/>
                                        </p:tgtEl>
                                        <p:attrNameLst>
                                          <p:attrName>style.visibility</p:attrName>
                                        </p:attrNameLst>
                                      </p:cBhvr>
                                      <p:to>
                                        <p:strVal val="visible"/>
                                      </p:to>
                                    </p:set>
                                    <p:animEffect transition="in" filter="wipe(down)">
                                      <p:cBhvr>
                                        <p:cTn id="64" dur="580">
                                          <p:stCondLst>
                                            <p:cond delay="0"/>
                                          </p:stCondLst>
                                        </p:cTn>
                                        <p:tgtEl>
                                          <p:spTgt spid="66569"/>
                                        </p:tgtEl>
                                      </p:cBhvr>
                                    </p:animEffect>
                                    <p:anim calcmode="lin" valueType="num">
                                      <p:cBhvr>
                                        <p:cTn id="65" dur="1822" tmFilter="0,0; 0.14,0.36; 0.43,0.73; 0.71,0.91; 1.0,1.0">
                                          <p:stCondLst>
                                            <p:cond delay="0"/>
                                          </p:stCondLst>
                                        </p:cTn>
                                        <p:tgtEl>
                                          <p:spTgt spid="66569"/>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66569"/>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66569"/>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66569"/>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66569"/>
                                        </p:tgtEl>
                                        <p:attrNameLst>
                                          <p:attrName>ppt_y</p:attrName>
                                        </p:attrNameLst>
                                      </p:cBhvr>
                                      <p:tavLst>
                                        <p:tav tm="0" fmla="#ppt_y-sin(pi*$)/81">
                                          <p:val>
                                            <p:fltVal val="0"/>
                                          </p:val>
                                        </p:tav>
                                        <p:tav tm="100000">
                                          <p:val>
                                            <p:fltVal val="1"/>
                                          </p:val>
                                        </p:tav>
                                      </p:tavLst>
                                    </p:anim>
                                    <p:animScale>
                                      <p:cBhvr>
                                        <p:cTn id="70" dur="26">
                                          <p:stCondLst>
                                            <p:cond delay="650"/>
                                          </p:stCondLst>
                                        </p:cTn>
                                        <p:tgtEl>
                                          <p:spTgt spid="66569"/>
                                        </p:tgtEl>
                                      </p:cBhvr>
                                      <p:to x="100000" y="60000"/>
                                    </p:animScale>
                                    <p:animScale>
                                      <p:cBhvr>
                                        <p:cTn id="71" dur="166" decel="50000">
                                          <p:stCondLst>
                                            <p:cond delay="676"/>
                                          </p:stCondLst>
                                        </p:cTn>
                                        <p:tgtEl>
                                          <p:spTgt spid="66569"/>
                                        </p:tgtEl>
                                      </p:cBhvr>
                                      <p:to x="100000" y="100000"/>
                                    </p:animScale>
                                    <p:animScale>
                                      <p:cBhvr>
                                        <p:cTn id="72" dur="26">
                                          <p:stCondLst>
                                            <p:cond delay="1312"/>
                                          </p:stCondLst>
                                        </p:cTn>
                                        <p:tgtEl>
                                          <p:spTgt spid="66569"/>
                                        </p:tgtEl>
                                      </p:cBhvr>
                                      <p:to x="100000" y="80000"/>
                                    </p:animScale>
                                    <p:animScale>
                                      <p:cBhvr>
                                        <p:cTn id="73" dur="166" decel="50000">
                                          <p:stCondLst>
                                            <p:cond delay="1338"/>
                                          </p:stCondLst>
                                        </p:cTn>
                                        <p:tgtEl>
                                          <p:spTgt spid="66569"/>
                                        </p:tgtEl>
                                      </p:cBhvr>
                                      <p:to x="100000" y="100000"/>
                                    </p:animScale>
                                    <p:animScale>
                                      <p:cBhvr>
                                        <p:cTn id="74" dur="26">
                                          <p:stCondLst>
                                            <p:cond delay="1642"/>
                                          </p:stCondLst>
                                        </p:cTn>
                                        <p:tgtEl>
                                          <p:spTgt spid="66569"/>
                                        </p:tgtEl>
                                      </p:cBhvr>
                                      <p:to x="100000" y="90000"/>
                                    </p:animScale>
                                    <p:animScale>
                                      <p:cBhvr>
                                        <p:cTn id="75" dur="166" decel="50000">
                                          <p:stCondLst>
                                            <p:cond delay="1668"/>
                                          </p:stCondLst>
                                        </p:cTn>
                                        <p:tgtEl>
                                          <p:spTgt spid="66569"/>
                                        </p:tgtEl>
                                      </p:cBhvr>
                                      <p:to x="100000" y="100000"/>
                                    </p:animScale>
                                    <p:animScale>
                                      <p:cBhvr>
                                        <p:cTn id="76" dur="26">
                                          <p:stCondLst>
                                            <p:cond delay="1808"/>
                                          </p:stCondLst>
                                        </p:cTn>
                                        <p:tgtEl>
                                          <p:spTgt spid="66569"/>
                                        </p:tgtEl>
                                      </p:cBhvr>
                                      <p:to x="100000" y="95000"/>
                                    </p:animScale>
                                    <p:animScale>
                                      <p:cBhvr>
                                        <p:cTn id="77" dur="166" decel="50000">
                                          <p:stCondLst>
                                            <p:cond delay="1834"/>
                                          </p:stCondLst>
                                        </p:cTn>
                                        <p:tgtEl>
                                          <p:spTgt spid="6656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P spid="66566" grpId="0" animBg="1"/>
      <p:bldP spid="66567" grpId="0" animBg="1"/>
      <p:bldP spid="6656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0" name="Picture 7" descr="sphere2"/>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0" y="961404"/>
            <a:ext cx="5929898" cy="4743919"/>
          </a:xfrm>
        </p:spPr>
      </p:pic>
      <p:sp>
        <p:nvSpPr>
          <p:cNvPr id="68611" name="Rectangle 3"/>
          <p:cNvSpPr>
            <a:spLocks noGrp="1" noChangeArrowheads="1"/>
          </p:cNvSpPr>
          <p:nvPr>
            <p:ph sz="half" idx="2"/>
          </p:nvPr>
        </p:nvSpPr>
        <p:spPr/>
        <p:txBody>
          <a:bodyPr>
            <a:normAutofit fontScale="85000" lnSpcReduction="10000"/>
          </a:bodyPr>
          <a:lstStyle/>
          <a:p>
            <a:r>
              <a:rPr lang="en-US" dirty="0"/>
              <a:t>Intersections of plane and sphere</a:t>
            </a:r>
          </a:p>
          <a:p>
            <a:pPr lvl="1"/>
            <a:r>
              <a:rPr lang="en-US" b="1" dirty="0"/>
              <a:t>Point</a:t>
            </a:r>
            <a:r>
              <a:rPr lang="en-US" dirty="0"/>
              <a:t> </a:t>
            </a:r>
            <a:r>
              <a:rPr lang="en-US" dirty="0">
                <a:sym typeface="Wingdings" pitchFamily="2" charset="2"/>
              </a:rPr>
              <a:t></a:t>
            </a:r>
            <a:r>
              <a:rPr lang="en-US" dirty="0"/>
              <a:t> plane tangent to sphere</a:t>
            </a:r>
          </a:p>
          <a:p>
            <a:pPr lvl="1"/>
            <a:r>
              <a:rPr lang="en-US" b="1" dirty="0"/>
              <a:t>Circle</a:t>
            </a:r>
            <a:r>
              <a:rPr lang="en-US" dirty="0"/>
              <a:t> </a:t>
            </a:r>
            <a:r>
              <a:rPr lang="en-US" dirty="0">
                <a:sym typeface="Wingdings" pitchFamily="2" charset="2"/>
              </a:rPr>
              <a:t></a:t>
            </a:r>
            <a:r>
              <a:rPr lang="en-US" dirty="0"/>
              <a:t> plane not tangent to sphere</a:t>
            </a:r>
          </a:p>
          <a:p>
            <a:pPr lvl="1"/>
            <a:r>
              <a:rPr lang="en-US" b="1" dirty="0"/>
              <a:t>Great Circle </a:t>
            </a:r>
            <a:r>
              <a:rPr lang="en-US" dirty="0">
                <a:sym typeface="Wingdings" pitchFamily="2" charset="2"/>
              </a:rPr>
              <a:t></a:t>
            </a:r>
            <a:r>
              <a:rPr lang="en-US" dirty="0"/>
              <a:t> plane goes through center of sphere (like equator)</a:t>
            </a:r>
          </a:p>
          <a:p>
            <a:pPr lvl="2"/>
            <a:r>
              <a:rPr lang="en-US" dirty="0"/>
              <a:t>Shortest distance between two points on sphere</a:t>
            </a:r>
          </a:p>
          <a:p>
            <a:pPr lvl="2"/>
            <a:r>
              <a:rPr lang="en-US" dirty="0"/>
              <a:t>Cuts sphere into two hemispheres </a:t>
            </a:r>
          </a:p>
        </p:txBody>
      </p:sp>
      <p:sp>
        <p:nvSpPr>
          <p:cNvPr id="34818" name="Rectangle 2"/>
          <p:cNvSpPr>
            <a:spLocks noGrp="1" noChangeArrowheads="1"/>
          </p:cNvSpPr>
          <p:nvPr>
            <p:ph type="title"/>
          </p:nvPr>
        </p:nvSpPr>
        <p:spPr/>
        <p:txBody>
          <a:bodyPr>
            <a:noAutofit/>
          </a:bodyPr>
          <a:lstStyle/>
          <a:p>
            <a:r>
              <a:rPr lang="en-US" sz="4000" dirty="0"/>
              <a:t>12.6 Surface Area and Volume of Spheres (12.5)</a:t>
            </a:r>
          </a:p>
        </p:txBody>
      </p:sp>
      <p:sp>
        <p:nvSpPr>
          <p:cNvPr id="34822" name="Freeform 6"/>
          <p:cNvSpPr>
            <a:spLocks noChangeArrowheads="1"/>
          </p:cNvSpPr>
          <p:nvPr/>
        </p:nvSpPr>
        <p:spPr bwMode="auto">
          <a:xfrm>
            <a:off x="9279467" y="1130300"/>
            <a:ext cx="0" cy="0"/>
          </a:xfrm>
          <a:custGeom>
            <a:avLst/>
            <a:gdLst>
              <a:gd name="T0" fmla="*/ 0 w 1"/>
              <a:gd name="T1" fmla="*/ 0 h 1"/>
              <a:gd name="T2" fmla="*/ 1 w 1"/>
              <a:gd name="T3" fmla="*/ 1 h 1"/>
            </a:gdLst>
            <a:ahLst/>
            <a:cxnLst/>
            <a:rect l="T0" t="T1" r="T2" b="T3"/>
            <a:pathLst>
              <a:path w="1" h="1">
                <a:moveTo>
                  <a:pt x="0" y="0"/>
                </a:moveTo>
                <a:close/>
              </a:path>
            </a:pathLst>
          </a:custGeom>
          <a:noFill/>
          <a:ln w="22860" algn="ctr">
            <a:solidFill>
              <a:srgbClr val="005E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3200"/>
          </a:p>
        </p:txBody>
      </p:sp>
    </p:spTree>
    <p:extLst>
      <p:ext uri="{BB962C8B-B14F-4D97-AF65-F5344CB8AC3E}">
        <p14:creationId xmlns:p14="http://schemas.microsoft.com/office/powerpoint/2010/main" val="39516353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6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6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861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861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86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0"/>
            <a:ext cx="12192000" cy="944563"/>
          </a:xfrm>
        </p:spPr>
        <p:txBody>
          <a:bodyPr>
            <a:noAutofit/>
          </a:bodyPr>
          <a:lstStyle/>
          <a:p>
            <a:r>
              <a:rPr lang="en-US" sz="4000" dirty="0"/>
              <a:t>12.6 Surface Area and Volume of Spheres (12.5)</a:t>
            </a:r>
            <a:endParaRPr lang="en-US" sz="4400" dirty="0"/>
          </a:p>
        </p:txBody>
      </p:sp>
      <p:sp>
        <p:nvSpPr>
          <p:cNvPr id="71683" name="Rectangle 3"/>
          <p:cNvSpPr>
            <a:spLocks noGrp="1" noChangeArrowheads="1"/>
          </p:cNvSpPr>
          <p:nvPr>
            <p:ph type="body" idx="1"/>
          </p:nvPr>
        </p:nvSpPr>
        <p:spPr>
          <a:xfrm>
            <a:off x="330202" y="3391594"/>
            <a:ext cx="7391401" cy="1053407"/>
          </a:xfrm>
        </p:spPr>
        <p:txBody>
          <a:bodyPr>
            <a:normAutofit fontScale="92500" lnSpcReduction="10000"/>
          </a:bodyPr>
          <a:lstStyle/>
          <a:p>
            <a:pPr marL="457189" lvl="1" indent="-457189">
              <a:buFont typeface="Wingdings 2" pitchFamily="18" charset="2"/>
              <a:buChar char=""/>
            </a:pPr>
            <a:r>
              <a:rPr lang="en-US" dirty="0"/>
              <a:t>If you cut 4 circles into 8ths you can put them together to make a sphere</a:t>
            </a:r>
          </a:p>
        </p:txBody>
      </p:sp>
      <p:sp>
        <p:nvSpPr>
          <p:cNvPr id="5" name="TextBox 4"/>
          <p:cNvSpPr txBox="1"/>
          <p:nvPr/>
        </p:nvSpPr>
        <p:spPr>
          <a:xfrm>
            <a:off x="304800" y="1498600"/>
            <a:ext cx="11582400" cy="6667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3733" dirty="0"/>
              <a:t>Surface Area of a Sphere</a:t>
            </a:r>
          </a:p>
        </p:txBody>
      </p:sp>
      <mc:AlternateContent xmlns:mc="http://schemas.openxmlformats.org/markup-compatibility/2006" xmlns:a14="http://schemas.microsoft.com/office/drawing/2010/main">
        <mc:Choice Requires="a14">
          <p:sp>
            <p:nvSpPr>
              <p:cNvPr id="6" name="TextBox 5"/>
              <p:cNvSpPr txBox="1"/>
              <p:nvPr/>
            </p:nvSpPr>
            <p:spPr>
              <a:xfrm>
                <a:off x="304800" y="2209800"/>
                <a:ext cx="11582400" cy="115942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en-US" sz="3467" i="1">
                          <a:latin typeface="Cambria Math"/>
                        </a:rPr>
                        <m:t>𝑆</m:t>
                      </m:r>
                      <m:r>
                        <a:rPr lang="en-US" sz="3467" i="1">
                          <a:latin typeface="Cambria Math"/>
                        </a:rPr>
                        <m:t>=4</m:t>
                      </m:r>
                      <m:r>
                        <a:rPr lang="en-US" sz="3467" i="1">
                          <a:latin typeface="Cambria Math"/>
                        </a:rPr>
                        <m:t>𝜋</m:t>
                      </m:r>
                      <m:sSup>
                        <m:sSupPr>
                          <m:ctrlPr>
                            <a:rPr lang="en-US" sz="3467" i="1">
                              <a:latin typeface="Cambria Math" panose="02040503050406030204" pitchFamily="18" charset="0"/>
                            </a:rPr>
                          </m:ctrlPr>
                        </m:sSupPr>
                        <m:e>
                          <m:r>
                            <a:rPr lang="en-US" sz="3467" i="1">
                              <a:latin typeface="Cambria Math"/>
                            </a:rPr>
                            <m:t>𝑟</m:t>
                          </m:r>
                        </m:e>
                        <m:sup>
                          <m:r>
                            <a:rPr lang="en-US" sz="3467" i="1">
                              <a:latin typeface="Cambria Math"/>
                            </a:rPr>
                            <m:t>2</m:t>
                          </m:r>
                        </m:sup>
                      </m:sSup>
                    </m:oMath>
                  </m:oMathPara>
                </a14:m>
                <a:endParaRPr lang="en-US" sz="3467" dirty="0"/>
              </a:p>
              <a:p>
                <a:r>
                  <a:rPr lang="en-US" sz="3467" dirty="0"/>
                  <a:t>Where r = radius</a:t>
                </a:r>
              </a:p>
            </p:txBody>
          </p:sp>
        </mc:Choice>
        <mc:Fallback xmlns="">
          <p:sp>
            <p:nvSpPr>
              <p:cNvPr id="6" name="TextBox 5"/>
              <p:cNvSpPr txBox="1">
                <a:spLocks noRot="1" noChangeAspect="1" noMove="1" noResize="1" noEditPoints="1" noAdjustHandles="1" noChangeArrowheads="1" noChangeShapeType="1" noTextEdit="1"/>
              </p:cNvSpPr>
              <p:nvPr/>
            </p:nvSpPr>
            <p:spPr>
              <a:xfrm>
                <a:off x="304800" y="2209800"/>
                <a:ext cx="11582400" cy="1159420"/>
              </a:xfrm>
              <a:prstGeom prst="rect">
                <a:avLst/>
              </a:prstGeom>
              <a:blipFill>
                <a:blip r:embed="rId3"/>
                <a:stretch>
                  <a:fillRect/>
                </a:stretch>
              </a:blipFill>
            </p:spPr>
            <p:txBody>
              <a:bodyPr/>
              <a:lstStyle/>
              <a:p>
                <a:r>
                  <a:rPr lang="en-US">
                    <a:noFill/>
                  </a:rPr>
                  <a:t> </a:t>
                </a:r>
              </a:p>
            </p:txBody>
          </p:sp>
        </mc:Fallback>
      </mc:AlternateContent>
      <p:sp>
        <p:nvSpPr>
          <p:cNvPr id="7" name="TextBox 6"/>
          <p:cNvSpPr txBox="1"/>
          <p:nvPr/>
        </p:nvSpPr>
        <p:spPr>
          <a:xfrm>
            <a:off x="279400" y="4356973"/>
            <a:ext cx="11582400" cy="66678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sz="3733" dirty="0"/>
              <a:t>Volume of a Sphere</a:t>
            </a:r>
          </a:p>
        </p:txBody>
      </p:sp>
      <mc:AlternateContent xmlns:mc="http://schemas.openxmlformats.org/markup-compatibility/2006" xmlns:a14="http://schemas.microsoft.com/office/drawing/2010/main">
        <mc:Choice Requires="a14">
          <p:sp>
            <p:nvSpPr>
              <p:cNvPr id="8" name="TextBox 7"/>
              <p:cNvSpPr txBox="1"/>
              <p:nvPr/>
            </p:nvSpPr>
            <p:spPr>
              <a:xfrm>
                <a:off x="279400" y="5023166"/>
                <a:ext cx="11582400" cy="16258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en-US" sz="3467" i="1">
                          <a:latin typeface="Cambria Math"/>
                        </a:rPr>
                        <m:t>𝑉</m:t>
                      </m:r>
                      <m:r>
                        <a:rPr lang="en-US" sz="3467" i="1">
                          <a:latin typeface="Cambria Math"/>
                        </a:rPr>
                        <m:t>=</m:t>
                      </m:r>
                      <m:f>
                        <m:fPr>
                          <m:ctrlPr>
                            <a:rPr lang="en-US" sz="3467" i="1">
                              <a:latin typeface="Cambria Math" panose="02040503050406030204" pitchFamily="18" charset="0"/>
                            </a:rPr>
                          </m:ctrlPr>
                        </m:fPr>
                        <m:num>
                          <m:r>
                            <a:rPr lang="en-US" sz="3467" i="1">
                              <a:latin typeface="Cambria Math"/>
                            </a:rPr>
                            <m:t>4</m:t>
                          </m:r>
                        </m:num>
                        <m:den>
                          <m:r>
                            <a:rPr lang="en-US" sz="3467" i="1">
                              <a:latin typeface="Cambria Math"/>
                            </a:rPr>
                            <m:t>3</m:t>
                          </m:r>
                        </m:den>
                      </m:f>
                      <m:r>
                        <a:rPr lang="en-US" sz="3467" i="1">
                          <a:latin typeface="Cambria Math"/>
                        </a:rPr>
                        <m:t>𝜋</m:t>
                      </m:r>
                      <m:sSup>
                        <m:sSupPr>
                          <m:ctrlPr>
                            <a:rPr lang="en-US" sz="3467" i="1">
                              <a:latin typeface="Cambria Math" panose="02040503050406030204" pitchFamily="18" charset="0"/>
                            </a:rPr>
                          </m:ctrlPr>
                        </m:sSupPr>
                        <m:e>
                          <m:r>
                            <a:rPr lang="en-US" sz="3467" i="1">
                              <a:latin typeface="Cambria Math"/>
                            </a:rPr>
                            <m:t>𝑟</m:t>
                          </m:r>
                        </m:e>
                        <m:sup>
                          <m:r>
                            <a:rPr lang="en-US" sz="3467" i="1">
                              <a:latin typeface="Cambria Math"/>
                            </a:rPr>
                            <m:t>3</m:t>
                          </m:r>
                        </m:sup>
                      </m:sSup>
                    </m:oMath>
                  </m:oMathPara>
                </a14:m>
                <a:endParaRPr lang="en-US" sz="3467" dirty="0"/>
              </a:p>
              <a:p>
                <a:r>
                  <a:rPr lang="en-US" sz="3467" dirty="0"/>
                  <a:t>Where r = radius</a:t>
                </a:r>
              </a:p>
            </p:txBody>
          </p:sp>
        </mc:Choice>
        <mc:Fallback xmlns="">
          <p:sp>
            <p:nvSpPr>
              <p:cNvPr id="8" name="TextBox 7"/>
              <p:cNvSpPr txBox="1">
                <a:spLocks noRot="1" noChangeAspect="1" noMove="1" noResize="1" noEditPoints="1" noAdjustHandles="1" noChangeArrowheads="1" noChangeShapeType="1" noTextEdit="1"/>
              </p:cNvSpPr>
              <p:nvPr/>
            </p:nvSpPr>
            <p:spPr>
              <a:xfrm>
                <a:off x="279400" y="5023166"/>
                <a:ext cx="11582400" cy="1625830"/>
              </a:xfrm>
              <a:prstGeom prst="rect">
                <a:avLst/>
              </a:prstGeom>
              <a:blipFill>
                <a:blip r:embed="rId4"/>
                <a:stretch>
                  <a:fillRect/>
                </a:stretch>
              </a:blipFill>
            </p:spPr>
            <p:txBody>
              <a:bodyPr/>
              <a:lstStyle/>
              <a:p>
                <a:r>
                  <a:rPr lang="en-US">
                    <a:noFill/>
                  </a:rPr>
                  <a:t> </a:t>
                </a:r>
              </a:p>
            </p:txBody>
          </p:sp>
        </mc:Fallback>
      </mc:AlternateContent>
      <p:pic>
        <p:nvPicPr>
          <p:cNvPr id="8194" name="Picture 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16802" y="177801"/>
            <a:ext cx="3405140" cy="336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56147" y="685800"/>
            <a:ext cx="4165600" cy="599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954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8194"/>
                                        </p:tgtEl>
                                        <p:attrNameLst>
                                          <p:attrName>style.visibility</p:attrName>
                                        </p:attrNameLst>
                                      </p:cBhvr>
                                      <p:to>
                                        <p:strVal val="visible"/>
                                      </p:to>
                                    </p:set>
                                    <p:animEffect transition="in" filter="fade">
                                      <p:cBhvr>
                                        <p:cTn id="13" dur="500"/>
                                        <p:tgtEl>
                                          <p:spTgt spid="819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8195"/>
                                        </p:tgtEl>
                                        <p:attrNameLst>
                                          <p:attrName>style.visibility</p:attrName>
                                        </p:attrNameLst>
                                      </p:cBhvr>
                                      <p:to>
                                        <p:strVal val="visible"/>
                                      </p:to>
                                    </p:set>
                                    <p:animEffect transition="in" filter="fade">
                                      <p:cBhvr>
                                        <p:cTn id="28"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P spid="5" grpId="0" animBg="1"/>
      <p:bldP spid="6" grpId="0" animBg="1"/>
      <p:bldP spid="7" grpId="0" animBg="1"/>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5" descr="Box w 3balls"/>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0" y="972693"/>
            <a:ext cx="4040180" cy="3063388"/>
          </a:xfrm>
        </p:spPr>
      </p:pic>
      <p:sp>
        <p:nvSpPr>
          <p:cNvPr id="73731" name="Rectangle 3"/>
          <p:cNvSpPr>
            <a:spLocks noGrp="1" noChangeArrowheads="1"/>
          </p:cNvSpPr>
          <p:nvPr>
            <p:ph sz="half" idx="2"/>
          </p:nvPr>
        </p:nvSpPr>
        <p:spPr>
          <a:xfrm>
            <a:off x="4267200" y="961404"/>
            <a:ext cx="7924800" cy="5514630"/>
          </a:xfrm>
        </p:spPr>
        <p:txBody>
          <a:bodyPr>
            <a:normAutofit/>
          </a:bodyPr>
          <a:lstStyle/>
          <a:p>
            <a:r>
              <a:rPr lang="en-US" sz="2800" dirty="0"/>
              <a:t>Find the volume of the empty space in a box containing three golf balls.  The diameter of each is about 1.5 inches.  The box is 4.5 inches by 1.5 inches by 1.5 inches.</a:t>
            </a:r>
          </a:p>
          <a:p>
            <a:endParaRPr lang="en-US" sz="2800" dirty="0"/>
          </a:p>
          <a:p>
            <a:endParaRPr lang="en-US" sz="2800" dirty="0"/>
          </a:p>
        </p:txBody>
      </p:sp>
      <p:sp>
        <p:nvSpPr>
          <p:cNvPr id="36866" name="Rectangle 2"/>
          <p:cNvSpPr>
            <a:spLocks noGrp="1" noChangeArrowheads="1"/>
          </p:cNvSpPr>
          <p:nvPr>
            <p:ph type="title"/>
          </p:nvPr>
        </p:nvSpPr>
        <p:spPr/>
        <p:txBody>
          <a:bodyPr>
            <a:noAutofit/>
          </a:bodyPr>
          <a:lstStyle/>
          <a:p>
            <a:r>
              <a:rPr lang="en-US" sz="4000" dirty="0"/>
              <a:t>12.6 Surface Area and Volume of Spheres (12.5)</a:t>
            </a:r>
          </a:p>
        </p:txBody>
      </p:sp>
    </p:spTree>
    <p:extLst>
      <p:ext uri="{BB962C8B-B14F-4D97-AF65-F5344CB8AC3E}">
        <p14:creationId xmlns:p14="http://schemas.microsoft.com/office/powerpoint/2010/main" val="188674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827EE-68E8-4318-843D-0F2853D2DFA0}"/>
              </a:ext>
            </a:extLst>
          </p:cNvPr>
          <p:cNvSpPr>
            <a:spLocks noGrp="1"/>
          </p:cNvSpPr>
          <p:nvPr>
            <p:ph type="title"/>
          </p:nvPr>
        </p:nvSpPr>
        <p:spPr/>
        <p:txBody>
          <a:bodyPr>
            <a:normAutofit/>
          </a:bodyPr>
          <a:lstStyle/>
          <a:p>
            <a:r>
              <a:rPr lang="en-US" dirty="0"/>
              <a:t>12.7 Solids of Revolution (12.7)</a:t>
            </a:r>
          </a:p>
        </p:txBody>
      </p:sp>
      <p:sp>
        <p:nvSpPr>
          <p:cNvPr id="3" name="Text Placeholder 2">
            <a:extLst>
              <a:ext uri="{FF2B5EF4-FFF2-40B4-BE49-F238E27FC236}">
                <a16:creationId xmlns:a16="http://schemas.microsoft.com/office/drawing/2014/main" id="{5DC16A5D-AB7A-422D-9094-30566D4BDEC8}"/>
              </a:ext>
            </a:extLst>
          </p:cNvPr>
          <p:cNvSpPr>
            <a:spLocks noGrp="1"/>
          </p:cNvSpPr>
          <p:nvPr>
            <p:ph type="body" idx="1"/>
          </p:nvPr>
        </p:nvSpPr>
        <p:spPr/>
        <p:txBody>
          <a:bodyPr/>
          <a:lstStyle/>
          <a:p>
            <a:r>
              <a:rPr lang="en-US" dirty="0"/>
              <a:t>After this lesson…</a:t>
            </a:r>
          </a:p>
          <a:p>
            <a:pPr marL="457200" indent="-457200">
              <a:buFont typeface="Arial" panose="020B0604020202020204" pitchFamily="34" charset="0"/>
              <a:buChar char="•"/>
            </a:pPr>
            <a:r>
              <a:rPr lang="en-US" dirty="0"/>
              <a:t>I can sketch and describe solids of revolution.</a:t>
            </a:r>
          </a:p>
          <a:p>
            <a:pPr marL="457200" indent="-457200">
              <a:buFont typeface="Arial" panose="020B0604020202020204" pitchFamily="34" charset="0"/>
              <a:buChar char="•"/>
            </a:pPr>
            <a:r>
              <a:rPr lang="en-US" dirty="0"/>
              <a:t>I can find surface area and volumes of solids of revolution.</a:t>
            </a:r>
          </a:p>
          <a:p>
            <a:pPr marL="457200" indent="-457200">
              <a:buFont typeface="Arial" panose="020B0604020202020204" pitchFamily="34" charset="0"/>
              <a:buChar char="•"/>
            </a:pPr>
            <a:r>
              <a:rPr lang="en-US" dirty="0"/>
              <a:t>I can form solids of revolution in the coordinate plane.</a:t>
            </a:r>
          </a:p>
        </p:txBody>
      </p:sp>
    </p:spTree>
    <p:extLst>
      <p:ext uri="{BB962C8B-B14F-4D97-AF65-F5344CB8AC3E}">
        <p14:creationId xmlns:p14="http://schemas.microsoft.com/office/powerpoint/2010/main" val="881721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3E8B4F-C426-4B43-B23D-86AC584514B9}"/>
              </a:ext>
            </a:extLst>
          </p:cNvPr>
          <p:cNvSpPr>
            <a:spLocks noGrp="1"/>
          </p:cNvSpPr>
          <p:nvPr>
            <p:ph sz="half" idx="1"/>
          </p:nvPr>
        </p:nvSpPr>
        <p:spPr>
          <a:xfrm>
            <a:off x="0" y="961404"/>
            <a:ext cx="6197600" cy="5514630"/>
          </a:xfrm>
        </p:spPr>
        <p:txBody>
          <a:bodyPr>
            <a:normAutofit/>
          </a:bodyPr>
          <a:lstStyle/>
          <a:p>
            <a:r>
              <a:rPr lang="en-US" sz="2800" dirty="0"/>
              <a:t>Solid of Revolution</a:t>
            </a:r>
          </a:p>
          <a:p>
            <a:pPr lvl="1"/>
            <a:r>
              <a:rPr lang="en-US" sz="2800" dirty="0"/>
              <a:t>3D figure form by rotating a 2D shape around an axis</a:t>
            </a:r>
          </a:p>
          <a:p>
            <a:pPr lvl="1"/>
            <a:r>
              <a:rPr lang="en-US" sz="2800" dirty="0"/>
              <a:t>The axis is the axis of revolution.</a:t>
            </a:r>
          </a:p>
        </p:txBody>
      </p:sp>
      <p:sp>
        <p:nvSpPr>
          <p:cNvPr id="3" name="Content Placeholder 2">
            <a:extLst>
              <a:ext uri="{FF2B5EF4-FFF2-40B4-BE49-F238E27FC236}">
                <a16:creationId xmlns:a16="http://schemas.microsoft.com/office/drawing/2014/main" id="{C94D71FB-B7FD-4088-A511-C3193B69B1EE}"/>
              </a:ext>
            </a:extLst>
          </p:cNvPr>
          <p:cNvSpPr>
            <a:spLocks noGrp="1"/>
          </p:cNvSpPr>
          <p:nvPr>
            <p:ph sz="half" idx="2"/>
          </p:nvPr>
        </p:nvSpPr>
        <p:spPr/>
        <p:txBody>
          <a:bodyPr>
            <a:normAutofit/>
          </a:bodyPr>
          <a:lstStyle/>
          <a:p>
            <a:r>
              <a:rPr lang="en-US" sz="2800" dirty="0"/>
              <a:t>Sketch the solid produced by rotating the figure around the axis.</a:t>
            </a:r>
          </a:p>
        </p:txBody>
      </p:sp>
      <p:sp>
        <p:nvSpPr>
          <p:cNvPr id="4" name="Title 3">
            <a:extLst>
              <a:ext uri="{FF2B5EF4-FFF2-40B4-BE49-F238E27FC236}">
                <a16:creationId xmlns:a16="http://schemas.microsoft.com/office/drawing/2014/main" id="{780FD787-4D5B-4D36-9B4A-65C89B29C439}"/>
              </a:ext>
            </a:extLst>
          </p:cNvPr>
          <p:cNvSpPr>
            <a:spLocks noGrp="1"/>
          </p:cNvSpPr>
          <p:nvPr>
            <p:ph type="title"/>
          </p:nvPr>
        </p:nvSpPr>
        <p:spPr/>
        <p:txBody>
          <a:bodyPr>
            <a:normAutofit fontScale="90000"/>
          </a:bodyPr>
          <a:lstStyle/>
          <a:p>
            <a:r>
              <a:rPr lang="en-US" dirty="0"/>
              <a:t>12.7 Solids of Revolution (12.7)</a:t>
            </a:r>
          </a:p>
        </p:txBody>
      </p:sp>
      <p:pic>
        <p:nvPicPr>
          <p:cNvPr id="5" name="Picture 4">
            <a:extLst>
              <a:ext uri="{FF2B5EF4-FFF2-40B4-BE49-F238E27FC236}">
                <a16:creationId xmlns:a16="http://schemas.microsoft.com/office/drawing/2014/main" id="{D48DC7AE-D729-49DF-A081-C23ACA98C868}"/>
              </a:ext>
            </a:extLst>
          </p:cNvPr>
          <p:cNvPicPr>
            <a:picLocks noChangeAspect="1"/>
          </p:cNvPicPr>
          <p:nvPr/>
        </p:nvPicPr>
        <p:blipFill>
          <a:blip r:embed="rId3">
            <a:lum contrast="20000"/>
          </a:blip>
          <a:stretch>
            <a:fillRect/>
          </a:stretch>
        </p:blipFill>
        <p:spPr>
          <a:xfrm>
            <a:off x="2822" y="2895600"/>
            <a:ext cx="2221277" cy="3962400"/>
          </a:xfrm>
          <a:prstGeom prst="rect">
            <a:avLst/>
          </a:prstGeom>
        </p:spPr>
      </p:pic>
      <p:pic>
        <p:nvPicPr>
          <p:cNvPr id="6" name="Picture 5">
            <a:extLst>
              <a:ext uri="{FF2B5EF4-FFF2-40B4-BE49-F238E27FC236}">
                <a16:creationId xmlns:a16="http://schemas.microsoft.com/office/drawing/2014/main" id="{035F0A10-35D0-4C4E-B98D-B1AC5E5A8630}"/>
              </a:ext>
            </a:extLst>
          </p:cNvPr>
          <p:cNvPicPr>
            <a:picLocks noChangeAspect="1"/>
          </p:cNvPicPr>
          <p:nvPr/>
        </p:nvPicPr>
        <p:blipFill>
          <a:blip r:embed="rId4">
            <a:lum contrast="20000"/>
          </a:blip>
          <a:stretch>
            <a:fillRect/>
          </a:stretch>
        </p:blipFill>
        <p:spPr>
          <a:xfrm>
            <a:off x="10234411" y="2493523"/>
            <a:ext cx="1957589" cy="4364477"/>
          </a:xfrm>
          <a:prstGeom prst="rect">
            <a:avLst/>
          </a:prstGeom>
        </p:spPr>
      </p:pic>
    </p:spTree>
    <p:extLst>
      <p:ext uri="{BB962C8B-B14F-4D97-AF65-F5344CB8AC3E}">
        <p14:creationId xmlns:p14="http://schemas.microsoft.com/office/powerpoint/2010/main" val="288147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par>
                                <p:cTn id="19" presetID="14" presetClass="entr" presetSubtype="1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randombar(horizont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6E25CE-66F0-4A9B-9A49-7A43B6D912A5}"/>
              </a:ext>
            </a:extLst>
          </p:cNvPr>
          <p:cNvSpPr>
            <a:spLocks noGrp="1"/>
          </p:cNvSpPr>
          <p:nvPr>
            <p:ph sz="half" idx="1"/>
          </p:nvPr>
        </p:nvSpPr>
        <p:spPr/>
        <p:txBody>
          <a:bodyPr>
            <a:normAutofit/>
          </a:bodyPr>
          <a:lstStyle/>
          <a:p>
            <a:r>
              <a:rPr lang="en-US" sz="2800" dirty="0"/>
              <a:t>Sketch a two-dimensional shape and an axis of revolution that can form the grain silo shown.</a:t>
            </a:r>
          </a:p>
        </p:txBody>
      </p:sp>
      <p:sp>
        <p:nvSpPr>
          <p:cNvPr id="3" name="Content Placeholder 2">
            <a:extLst>
              <a:ext uri="{FF2B5EF4-FFF2-40B4-BE49-F238E27FC236}">
                <a16:creationId xmlns:a16="http://schemas.microsoft.com/office/drawing/2014/main" id="{61773933-7AF1-4089-8951-B7A445009D23}"/>
              </a:ext>
            </a:extLst>
          </p:cNvPr>
          <p:cNvSpPr>
            <a:spLocks noGrp="1"/>
          </p:cNvSpPr>
          <p:nvPr>
            <p:ph sz="half" idx="2"/>
          </p:nvPr>
        </p:nvSpPr>
        <p:spPr/>
        <p:txBody>
          <a:bodyPr>
            <a:normAutofit/>
          </a:bodyPr>
          <a:lstStyle/>
          <a:p>
            <a:r>
              <a:rPr lang="en-US" sz="2800" dirty="0"/>
              <a:t>Sketch and describe the solid produced by rotating the figure around the given axis. Then find its surface area.</a:t>
            </a:r>
          </a:p>
        </p:txBody>
      </p:sp>
      <p:sp>
        <p:nvSpPr>
          <p:cNvPr id="4" name="Title 3">
            <a:extLst>
              <a:ext uri="{FF2B5EF4-FFF2-40B4-BE49-F238E27FC236}">
                <a16:creationId xmlns:a16="http://schemas.microsoft.com/office/drawing/2014/main" id="{821598E0-2FC7-4741-B942-B727CCC3F6AA}"/>
              </a:ext>
            </a:extLst>
          </p:cNvPr>
          <p:cNvSpPr>
            <a:spLocks noGrp="1"/>
          </p:cNvSpPr>
          <p:nvPr>
            <p:ph type="title"/>
          </p:nvPr>
        </p:nvSpPr>
        <p:spPr/>
        <p:txBody>
          <a:bodyPr>
            <a:normAutofit fontScale="90000"/>
          </a:bodyPr>
          <a:lstStyle/>
          <a:p>
            <a:r>
              <a:rPr lang="en-US" dirty="0"/>
              <a:t>12.7 Solids of Revolution (12.7)</a:t>
            </a:r>
          </a:p>
        </p:txBody>
      </p:sp>
      <p:pic>
        <p:nvPicPr>
          <p:cNvPr id="5" name="Picture 4">
            <a:extLst>
              <a:ext uri="{FF2B5EF4-FFF2-40B4-BE49-F238E27FC236}">
                <a16:creationId xmlns:a16="http://schemas.microsoft.com/office/drawing/2014/main" id="{4696B612-40D6-4453-BB90-E2BE9CD4D188}"/>
              </a:ext>
            </a:extLst>
          </p:cNvPr>
          <p:cNvPicPr>
            <a:picLocks noChangeAspect="1"/>
          </p:cNvPicPr>
          <p:nvPr/>
        </p:nvPicPr>
        <p:blipFill>
          <a:blip r:embed="rId3">
            <a:lum contrast="20000"/>
          </a:blip>
          <a:stretch>
            <a:fillRect/>
          </a:stretch>
        </p:blipFill>
        <p:spPr>
          <a:xfrm>
            <a:off x="457200" y="2466515"/>
            <a:ext cx="1056068" cy="3404681"/>
          </a:xfrm>
          <a:prstGeom prst="rect">
            <a:avLst/>
          </a:prstGeom>
        </p:spPr>
      </p:pic>
      <p:pic>
        <p:nvPicPr>
          <p:cNvPr id="6" name="Picture 5">
            <a:extLst>
              <a:ext uri="{FF2B5EF4-FFF2-40B4-BE49-F238E27FC236}">
                <a16:creationId xmlns:a16="http://schemas.microsoft.com/office/drawing/2014/main" id="{8B7B3327-D9CA-4D3D-B7FB-8F0C69127694}"/>
              </a:ext>
            </a:extLst>
          </p:cNvPr>
          <p:cNvPicPr>
            <a:picLocks noChangeAspect="1"/>
          </p:cNvPicPr>
          <p:nvPr/>
        </p:nvPicPr>
        <p:blipFill>
          <a:blip r:embed="rId4">
            <a:lum contrast="20000"/>
          </a:blip>
          <a:stretch>
            <a:fillRect/>
          </a:stretch>
        </p:blipFill>
        <p:spPr>
          <a:xfrm>
            <a:off x="8382000" y="2743201"/>
            <a:ext cx="3649014" cy="1604120"/>
          </a:xfrm>
          <a:prstGeom prst="rect">
            <a:avLst/>
          </a:prstGeom>
        </p:spPr>
      </p:pic>
    </p:spTree>
    <p:extLst>
      <p:ext uri="{BB962C8B-B14F-4D97-AF65-F5344CB8AC3E}">
        <p14:creationId xmlns:p14="http://schemas.microsoft.com/office/powerpoint/2010/main" val="736223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4" presetClass="entr" presetSubtype="1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randombar(horizontal)">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24CC35-D8F3-4416-BB2C-68D6814E8555}"/>
              </a:ext>
            </a:extLst>
          </p:cNvPr>
          <p:cNvSpPr>
            <a:spLocks noGrp="1"/>
          </p:cNvSpPr>
          <p:nvPr>
            <p:ph sz="half" idx="1"/>
          </p:nvPr>
        </p:nvSpPr>
        <p:spPr/>
        <p:txBody>
          <a:bodyPr>
            <a:normAutofit/>
          </a:bodyPr>
          <a:lstStyle/>
          <a:p>
            <a:r>
              <a:rPr lang="en-US" sz="2800" dirty="0"/>
              <a:t>Sketch and describe the solid that is produced when the region enclosed by </a:t>
            </a:r>
            <a:r>
              <a:rPr lang="en-US" sz="2800" i="1" dirty="0"/>
              <a:t>x </a:t>
            </a:r>
            <a:r>
              <a:rPr lang="en-US" sz="2800" dirty="0"/>
              <a:t>= 0, </a:t>
            </a:r>
            <a:r>
              <a:rPr lang="en-US" sz="2800" i="1" dirty="0"/>
              <a:t>y </a:t>
            </a:r>
            <a:r>
              <a:rPr lang="en-US" sz="2800" dirty="0"/>
              <a:t>= 0, and </a:t>
            </a:r>
            <a:r>
              <a:rPr lang="en-US" sz="2800" i="1" dirty="0"/>
              <a:t>y </a:t>
            </a:r>
            <a:r>
              <a:rPr lang="en-US" sz="2800" dirty="0"/>
              <a:t>= </a:t>
            </a:r>
            <a:r>
              <a:rPr lang="en-US" sz="2800" i="1" dirty="0"/>
              <a:t>x </a:t>
            </a:r>
            <a:r>
              <a:rPr lang="en-US" sz="2800" dirty="0"/>
              <a:t>+ 2 is rotated around the </a:t>
            </a:r>
            <a:r>
              <a:rPr lang="en-US" sz="2800" i="1" dirty="0"/>
              <a:t>x</a:t>
            </a:r>
            <a:r>
              <a:rPr lang="en-US" sz="2800" dirty="0"/>
              <a:t>-axis. Then find the volume of the solid.</a:t>
            </a:r>
          </a:p>
        </p:txBody>
      </p:sp>
      <p:pic>
        <p:nvPicPr>
          <p:cNvPr id="6" name="Content Placeholder 5">
            <a:extLst>
              <a:ext uri="{FF2B5EF4-FFF2-40B4-BE49-F238E27FC236}">
                <a16:creationId xmlns:a16="http://schemas.microsoft.com/office/drawing/2014/main" id="{C9BEDEC7-EA24-4DEE-B621-8802652A2E21}"/>
              </a:ext>
            </a:extLst>
          </p:cNvPr>
          <p:cNvPicPr>
            <a:picLocks noGrp="1" noChangeAspect="1"/>
          </p:cNvPicPr>
          <p:nvPr>
            <p:ph sz="half" idx="2"/>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592696" y="944562"/>
            <a:ext cx="5599304" cy="5608637"/>
          </a:xfrm>
        </p:spPr>
      </p:pic>
      <p:sp>
        <p:nvSpPr>
          <p:cNvPr id="4" name="Title 3">
            <a:extLst>
              <a:ext uri="{FF2B5EF4-FFF2-40B4-BE49-F238E27FC236}">
                <a16:creationId xmlns:a16="http://schemas.microsoft.com/office/drawing/2014/main" id="{BCCD00F2-848E-49FB-833D-31614C039A2E}"/>
              </a:ext>
            </a:extLst>
          </p:cNvPr>
          <p:cNvSpPr>
            <a:spLocks noGrp="1"/>
          </p:cNvSpPr>
          <p:nvPr>
            <p:ph type="title"/>
          </p:nvPr>
        </p:nvSpPr>
        <p:spPr/>
        <p:txBody>
          <a:bodyPr>
            <a:normAutofit fontScale="90000"/>
          </a:bodyPr>
          <a:lstStyle/>
          <a:p>
            <a:r>
              <a:rPr lang="en-US" dirty="0"/>
              <a:t>12.7 Solids of Revolution (12.7)</a:t>
            </a:r>
          </a:p>
        </p:txBody>
      </p:sp>
    </p:spTree>
    <p:extLst>
      <p:ext uri="{BB962C8B-B14F-4D97-AF65-F5344CB8AC3E}">
        <p14:creationId xmlns:p14="http://schemas.microsoft.com/office/powerpoint/2010/main" val="42577110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lonna-Cambria">
      <a:majorFont>
        <a:latin typeface="Colonna MT"/>
        <a:ea typeface=""/>
        <a:cs typeface=""/>
      </a:majorFont>
      <a:minorFont>
        <a:latin typeface="Cambr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16772</TotalTime>
  <Words>2836</Words>
  <Application>Microsoft Office PowerPoint</Application>
  <PresentationFormat>Widescreen</PresentationFormat>
  <Paragraphs>421</Paragraphs>
  <Slides>49</Slides>
  <Notes>49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49</vt:i4>
      </vt:variant>
    </vt:vector>
  </HeadingPairs>
  <TitlesOfParts>
    <vt:vector size="58" baseType="lpstr">
      <vt:lpstr>Arial</vt:lpstr>
      <vt:lpstr>Calibri</vt:lpstr>
      <vt:lpstr>Cambria</vt:lpstr>
      <vt:lpstr>Cambria Math</vt:lpstr>
      <vt:lpstr>Colonna MT</vt:lpstr>
      <vt:lpstr>Comic Sans MS</vt:lpstr>
      <vt:lpstr>Wingdings</vt:lpstr>
      <vt:lpstr>Wingdings 2</vt:lpstr>
      <vt:lpstr>Office Theme</vt:lpstr>
      <vt:lpstr>Surface Area and Volume</vt:lpstr>
      <vt:lpstr>PowerPoint Presentation</vt:lpstr>
      <vt:lpstr>12.1 Explore Solids (12.1, New)</vt:lpstr>
      <vt:lpstr>12.1 Explore Solids</vt:lpstr>
      <vt:lpstr>12.1 Explore Solids</vt:lpstr>
      <vt:lpstr>12.1 Explore Solids</vt:lpstr>
      <vt:lpstr>12.1 Explore Solids</vt:lpstr>
      <vt:lpstr>12.1 Explore Solids</vt:lpstr>
      <vt:lpstr>12.1 Explore Solids</vt:lpstr>
      <vt:lpstr>12.1 Explore Solids</vt:lpstr>
      <vt:lpstr>12.1 Explore Solids</vt:lpstr>
      <vt:lpstr>12.2 Surface Area of Prisms and Cylinders</vt:lpstr>
      <vt:lpstr>12.2 Surface Area of Prisms and Cylinders</vt:lpstr>
      <vt:lpstr>12.2 Surface Area of Prisms and Cylinders</vt:lpstr>
      <vt:lpstr>12.2 Surface Area of Prisms and Cylinders</vt:lpstr>
      <vt:lpstr>12.2 Surface Area of Prisms and Cylinders</vt:lpstr>
      <vt:lpstr>12.2 Surface Area of Prisms and Cylinders</vt:lpstr>
      <vt:lpstr>12.2 Surface Area of Prisms and Cylinders</vt:lpstr>
      <vt:lpstr>12.2 Surface Area of Prisms and Cylinders</vt:lpstr>
      <vt:lpstr>12.2 Surface Area of Prisms and Cylinders</vt:lpstr>
      <vt:lpstr>12.2 Surface Area of Prisms and Cylinders</vt:lpstr>
      <vt:lpstr>12.3 Surface Area of Pyramids and Cones (12.4)</vt:lpstr>
      <vt:lpstr>12.3 Surface Area of Pyramids and Cones (12.4)</vt:lpstr>
      <vt:lpstr>12.3 Surface Area of Pyramids and Cones (12.4)</vt:lpstr>
      <vt:lpstr>12.3 Surface Area of Pyramids and Cones (12.4)</vt:lpstr>
      <vt:lpstr>12.3 Surface Area of Pyramids and Cones (12.4)</vt:lpstr>
      <vt:lpstr>12.3 Surface Area of Pyramids and Cones (12.4)</vt:lpstr>
      <vt:lpstr>12.4 Volume of Prisms and Cylinders (12.2)</vt:lpstr>
      <vt:lpstr>12.4 Volume of Prisms and Cylinders (12.2)</vt:lpstr>
      <vt:lpstr>12.4 Volume of Prisms and Cylinders (12.2)</vt:lpstr>
      <vt:lpstr>12.4 Volume of Prisms and Cylinders (12.2)</vt:lpstr>
      <vt:lpstr>12.4 Volume of Prisms and Cylinders (12.2)</vt:lpstr>
      <vt:lpstr>12.4 Volume of Prisms and Cylinders (12.2)</vt:lpstr>
      <vt:lpstr>12.4 Volume of Prisms and Cylinders (12.2)</vt:lpstr>
      <vt:lpstr>12.5 Volume of Pyramids and Cones (12.3, 12.4)</vt:lpstr>
      <vt:lpstr>12.5 Volume of Pyramids and Cones (12.3, 12.4)</vt:lpstr>
      <vt:lpstr>12.5 Volume of Pyramids and Cones (12.3, 12.4)</vt:lpstr>
      <vt:lpstr>12.5 Volume of Pyramids and Cones (12.3, 12.4)</vt:lpstr>
      <vt:lpstr>12.5 Volume of Pyramids and Cones (12.3, 12.4)</vt:lpstr>
      <vt:lpstr>12.5 Volume of Pyramids and Cones (12.3, 12.4)</vt:lpstr>
      <vt:lpstr>12.6 Surface Area and Volume of Spheres (12.5)</vt:lpstr>
      <vt:lpstr>12.6 Surface Area and Volume of Spheres (12.5)</vt:lpstr>
      <vt:lpstr>12.6 Surface Area and Volume of Spheres (12.5)</vt:lpstr>
      <vt:lpstr>12.6 Surface Area and Volume of Spheres (12.5)</vt:lpstr>
      <vt:lpstr>12.6 Surface Area and Volume of Spheres (12.5)</vt:lpstr>
      <vt:lpstr>12.7 Solids of Revolution (12.7)</vt:lpstr>
      <vt:lpstr>12.7 Solids of Revolution (12.7)</vt:lpstr>
      <vt:lpstr>12.7 Solids of Revolution (12.7)</vt:lpstr>
      <vt:lpstr>12.7 Solids of Revolution (12.7)</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Surface Area and Volume of Solids</dc:title>
  <dc:creator>Richard  Wright</dc:creator>
  <cp:lastModifiedBy>Richard Wright</cp:lastModifiedBy>
  <cp:revision>82</cp:revision>
  <cp:lastPrinted>2011-04-05T19:26:01Z</cp:lastPrinted>
  <dcterms:created xsi:type="dcterms:W3CDTF">2011-03-23T20:17:00Z</dcterms:created>
  <dcterms:modified xsi:type="dcterms:W3CDTF">2025-05-07T17:57:10Z</dcterms:modified>
</cp:coreProperties>
</file>