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75"/>
  </p:notesMasterIdLst>
  <p:sldIdLst>
    <p:sldId id="256" r:id="rId2"/>
    <p:sldId id="352" r:id="rId3"/>
    <p:sldId id="353" r:id="rId4"/>
    <p:sldId id="354" r:id="rId5"/>
    <p:sldId id="355" r:id="rId6"/>
    <p:sldId id="356" r:id="rId7"/>
    <p:sldId id="357" r:id="rId8"/>
    <p:sldId id="369" r:id="rId9"/>
    <p:sldId id="370" r:id="rId10"/>
    <p:sldId id="372" r:id="rId11"/>
    <p:sldId id="371" r:id="rId12"/>
    <p:sldId id="358" r:id="rId13"/>
    <p:sldId id="359" r:id="rId14"/>
    <p:sldId id="360" r:id="rId15"/>
    <p:sldId id="361" r:id="rId16"/>
    <p:sldId id="362" r:id="rId17"/>
    <p:sldId id="363" r:id="rId18"/>
    <p:sldId id="365" r:id="rId19"/>
    <p:sldId id="364" r:id="rId20"/>
    <p:sldId id="366" r:id="rId21"/>
    <p:sldId id="278" r:id="rId22"/>
    <p:sldId id="279" r:id="rId23"/>
    <p:sldId id="280" r:id="rId24"/>
    <p:sldId id="281" r:id="rId25"/>
    <p:sldId id="304" r:id="rId26"/>
    <p:sldId id="305" r:id="rId27"/>
    <p:sldId id="306" r:id="rId28"/>
    <p:sldId id="307" r:id="rId29"/>
    <p:sldId id="308" r:id="rId30"/>
    <p:sldId id="309" r:id="rId31"/>
    <p:sldId id="310" r:id="rId32"/>
    <p:sldId id="311" r:id="rId33"/>
    <p:sldId id="313" r:id="rId34"/>
    <p:sldId id="314" r:id="rId35"/>
    <p:sldId id="315" r:id="rId36"/>
    <p:sldId id="316" r:id="rId37"/>
    <p:sldId id="317" r:id="rId38"/>
    <p:sldId id="367" r:id="rId39"/>
    <p:sldId id="282" r:id="rId40"/>
    <p:sldId id="283" r:id="rId41"/>
    <p:sldId id="284" r:id="rId42"/>
    <p:sldId id="285" r:id="rId43"/>
    <p:sldId id="287" r:id="rId44"/>
    <p:sldId id="288" r:id="rId45"/>
    <p:sldId id="289" r:id="rId46"/>
    <p:sldId id="290" r:id="rId47"/>
    <p:sldId id="291" r:id="rId48"/>
    <p:sldId id="292" r:id="rId49"/>
    <p:sldId id="293" r:id="rId50"/>
    <p:sldId id="294" r:id="rId51"/>
    <p:sldId id="368" r:id="rId52"/>
    <p:sldId id="295" r:id="rId53"/>
    <p:sldId id="296" r:id="rId54"/>
    <p:sldId id="297" r:id="rId55"/>
    <p:sldId id="298" r:id="rId56"/>
    <p:sldId id="299" r:id="rId57"/>
    <p:sldId id="300" r:id="rId58"/>
    <p:sldId id="302" r:id="rId59"/>
    <p:sldId id="301" r:id="rId60"/>
    <p:sldId id="375" r:id="rId61"/>
    <p:sldId id="374" r:id="rId62"/>
    <p:sldId id="318" r:id="rId63"/>
    <p:sldId id="319" r:id="rId64"/>
    <p:sldId id="320" r:id="rId65"/>
    <p:sldId id="323" r:id="rId66"/>
    <p:sldId id="321" r:id="rId67"/>
    <p:sldId id="322" r:id="rId68"/>
    <p:sldId id="324" r:id="rId69"/>
    <p:sldId id="325" r:id="rId70"/>
    <p:sldId id="326" r:id="rId71"/>
    <p:sldId id="327" r:id="rId72"/>
    <p:sldId id="328" r:id="rId73"/>
    <p:sldId id="373" r:id="rId74"/>
  </p:sldIdLst>
  <p:sldSz cx="12192000" cy="6858000"/>
  <p:notesSz cx="6858000" cy="9144000"/>
  <p:embeddedFontLst>
    <p:embeddedFont>
      <p:font typeface="Cambria" panose="02040503050406030204" pitchFamily="18" charset="0"/>
      <p:regular r:id="rId76"/>
      <p:bold r:id="rId77"/>
      <p:italic r:id="rId78"/>
      <p:boldItalic r:id="rId79"/>
    </p:embeddedFont>
    <p:embeddedFont>
      <p:font typeface="Cambria Math" panose="02040503050406030204" pitchFamily="18" charset="0"/>
      <p:regular r:id="rId80"/>
    </p:embeddedFont>
    <p:embeddedFont>
      <p:font typeface="Comic Sans MS" panose="030F0702030302020204" pitchFamily="66" charset="0"/>
      <p:regular r:id="rId81"/>
      <p:bold r:id="rId82"/>
      <p:italic r:id="rId83"/>
      <p:boldItalic r:id="rId84"/>
    </p:embeddedFont>
    <p:embeddedFont>
      <p:font typeface="Nordique Inline" panose="00000500000000000000" pitchFamily="2" charset="0"/>
      <p:regular r:id="rId8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1699" autoAdjust="0"/>
  </p:normalViewPr>
  <p:slideViewPr>
    <p:cSldViewPr snapToGrid="0">
      <p:cViewPr varScale="1">
        <p:scale>
          <a:sx n="103" d="100"/>
          <a:sy n="103" d="100"/>
        </p:scale>
        <p:origin x="912"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font" Target="fonts/font9.fntdata"/><Relationship Id="rId89"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font" Target="fonts/font4.fntdata"/><Relationship Id="rId5" Type="http://schemas.openxmlformats.org/officeDocument/2006/relationships/slide" Target="slides/slide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font" Target="fonts/font5.fntdata"/><Relationship Id="rId85" Type="http://schemas.openxmlformats.org/officeDocument/2006/relationships/font" Target="fonts/font10.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83" Type="http://schemas.openxmlformats.org/officeDocument/2006/relationships/font" Target="fonts/font8.fntdata"/><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3.fntdata"/><Relationship Id="rId81" Type="http://schemas.openxmlformats.org/officeDocument/2006/relationships/font" Target="fonts/font6.fntdata"/><Relationship Id="rId86"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1.fntdata"/><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font" Target="fonts/font7.fntdata"/><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04E76A-459B-4541-8D1D-7468275CE747}" type="datetimeFigureOut">
              <a:rPr lang="en-US" smtClean="0"/>
              <a:t>3/6/2026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F94E99-6F5F-4211-B141-D8632B9383AD}" type="slidenum">
              <a:rPr lang="en-US" smtClean="0"/>
              <a:t>‹#›</a:t>
            </a:fld>
            <a:endParaRPr lang="en-US"/>
          </a:p>
        </p:txBody>
      </p:sp>
    </p:spTree>
    <p:extLst>
      <p:ext uri="{BB962C8B-B14F-4D97-AF65-F5344CB8AC3E}">
        <p14:creationId xmlns:p14="http://schemas.microsoft.com/office/powerpoint/2010/main" val="1989738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NAD 2023 Standard ER2 (Electromagnetic Radiation)</a:t>
            </a:r>
          </a:p>
        </p:txBody>
      </p:sp>
      <p:sp>
        <p:nvSpPr>
          <p:cNvPr id="4" name="Slide Number Placeholder 3"/>
          <p:cNvSpPr>
            <a:spLocks noGrp="1"/>
          </p:cNvSpPr>
          <p:nvPr>
            <p:ph type="sldNum" sz="quarter" idx="5"/>
          </p:nvPr>
        </p:nvSpPr>
        <p:spPr/>
        <p:txBody>
          <a:bodyPr/>
          <a:lstStyle/>
          <a:p>
            <a:fld id="{F3F94E99-6F5F-4211-B141-D8632B9383AD}" type="slidenum">
              <a:rPr lang="en-US" smtClean="0"/>
              <a:t>1</a:t>
            </a:fld>
            <a:endParaRPr lang="en-US"/>
          </a:p>
        </p:txBody>
      </p:sp>
    </p:spTree>
    <p:extLst>
      <p:ext uri="{BB962C8B-B14F-4D97-AF65-F5344CB8AC3E}">
        <p14:creationId xmlns:p14="http://schemas.microsoft.com/office/powerpoint/2010/main" val="761731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2</a:t>
            </a:fld>
            <a:endParaRPr lang="en-US"/>
          </a:p>
        </p:txBody>
      </p:sp>
    </p:spTree>
    <p:extLst>
      <p:ext uri="{BB962C8B-B14F-4D97-AF65-F5344CB8AC3E}">
        <p14:creationId xmlns:p14="http://schemas.microsoft.com/office/powerpoint/2010/main" val="2779025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OpenStax High School Physics 15.1, 15.2, 22.1</a:t>
            </a:r>
          </a:p>
          <a:p>
            <a:r>
              <a:rPr lang="en-US" dirty="0"/>
              <a:t>OpenStax College Physics 2e 24.2-24.3, 30.3, 30.6</a:t>
            </a:r>
          </a:p>
        </p:txBody>
      </p:sp>
      <p:sp>
        <p:nvSpPr>
          <p:cNvPr id="4" name="Slide Number Placeholder 3"/>
          <p:cNvSpPr>
            <a:spLocks noGrp="1"/>
          </p:cNvSpPr>
          <p:nvPr>
            <p:ph type="sldNum" sz="quarter" idx="5"/>
          </p:nvPr>
        </p:nvSpPr>
        <p:spPr/>
        <p:txBody>
          <a:bodyPr/>
          <a:lstStyle/>
          <a:p>
            <a:fld id="{F3F94E99-6F5F-4211-B141-D8632B9383AD}" type="slidenum">
              <a:rPr lang="en-US" smtClean="0"/>
              <a:t>3</a:t>
            </a:fld>
            <a:endParaRPr lang="en-US"/>
          </a:p>
        </p:txBody>
      </p:sp>
    </p:spTree>
    <p:extLst>
      <p:ext uri="{BB962C8B-B14F-4D97-AF65-F5344CB8AC3E}">
        <p14:creationId xmlns:p14="http://schemas.microsoft.com/office/powerpoint/2010/main" val="38556477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X-rays come from outside the nucleus</a:t>
            </a:r>
          </a:p>
          <a:p>
            <a:r>
              <a:rPr lang="en-US" dirty="0"/>
              <a:t>Gamma rays come from inside the nucleus</a:t>
            </a:r>
          </a:p>
        </p:txBody>
      </p:sp>
      <p:sp>
        <p:nvSpPr>
          <p:cNvPr id="4" name="Slide Number Placeholder 3"/>
          <p:cNvSpPr>
            <a:spLocks noGrp="1"/>
          </p:cNvSpPr>
          <p:nvPr>
            <p:ph type="sldNum" sz="quarter" idx="5"/>
          </p:nvPr>
        </p:nvSpPr>
        <p:spPr/>
        <p:txBody>
          <a:bodyPr/>
          <a:lstStyle/>
          <a:p>
            <a:fld id="{F3F94E99-6F5F-4211-B141-D8632B9383AD}" type="slidenum">
              <a:rPr lang="en-US" smtClean="0"/>
              <a:t>6</a:t>
            </a:fld>
            <a:endParaRPr lang="en-US"/>
          </a:p>
        </p:txBody>
      </p:sp>
    </p:spTree>
    <p:extLst>
      <p:ext uri="{BB962C8B-B14F-4D97-AF65-F5344CB8AC3E}">
        <p14:creationId xmlns:p14="http://schemas.microsoft.com/office/powerpoint/2010/main" val="26527643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653F51A-BA57-4949-93C7-1A278C3AC25C}" type="slidenum">
              <a:rPr lang="en-US" smtClean="0"/>
              <a:pPr/>
              <a:t>14</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r>
              <a:rPr lang="en-US" dirty="0"/>
              <a:t>Have some polarizing filters</a:t>
            </a:r>
          </a:p>
          <a:p>
            <a:endParaRPr lang="en-US" dirty="0"/>
          </a:p>
          <a:p>
            <a:r>
              <a:rPr lang="en-US" dirty="0"/>
              <a:t>I = intensity</a:t>
            </a:r>
            <a:r>
              <a:rPr lang="en-US" baseline="0" dirty="0"/>
              <a:t> of light</a:t>
            </a:r>
            <a:endParaRPr lang="en-US" dirty="0"/>
          </a:p>
        </p:txBody>
      </p:sp>
      <p:sp>
        <p:nvSpPr>
          <p:cNvPr id="4" name="Slide Number Placeholder 3"/>
          <p:cNvSpPr>
            <a:spLocks noGrp="1"/>
          </p:cNvSpPr>
          <p:nvPr>
            <p:ph type="sldNum" sz="quarter" idx="10"/>
          </p:nvPr>
        </p:nvSpPr>
        <p:spPr/>
        <p:txBody>
          <a:bodyPr/>
          <a:lstStyle/>
          <a:p>
            <a:fld id="{4653F51A-BA57-4949-93C7-1A278C3AC25C}" type="slidenum">
              <a:rPr lang="en-US" smtClean="0"/>
              <a:pPr/>
              <a:t>15</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16</a:t>
            </a:fld>
            <a:endParaRPr lang="en-US"/>
          </a:p>
        </p:txBody>
      </p:sp>
    </p:spTree>
    <p:extLst>
      <p:ext uri="{BB962C8B-B14F-4D97-AF65-F5344CB8AC3E}">
        <p14:creationId xmlns:p14="http://schemas.microsoft.com/office/powerpoint/2010/main" val="31225996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OpenStax High School Physics 16.1</a:t>
            </a:r>
          </a:p>
          <a:p>
            <a:r>
              <a:rPr lang="en-US" dirty="0"/>
              <a:t>OpenStax College Physics 2e 25.1-25.2, 25.7</a:t>
            </a:r>
          </a:p>
        </p:txBody>
      </p:sp>
      <p:sp>
        <p:nvSpPr>
          <p:cNvPr id="4" name="Slide Number Placeholder 3"/>
          <p:cNvSpPr>
            <a:spLocks noGrp="1"/>
          </p:cNvSpPr>
          <p:nvPr>
            <p:ph type="sldNum" sz="quarter" idx="5"/>
          </p:nvPr>
        </p:nvSpPr>
        <p:spPr/>
        <p:txBody>
          <a:bodyPr/>
          <a:lstStyle/>
          <a:p>
            <a:fld id="{F3F94E99-6F5F-4211-B141-D8632B9383AD}" type="slidenum">
              <a:rPr lang="en-US" smtClean="0"/>
              <a:t>20</a:t>
            </a:fld>
            <a:endParaRPr lang="en-US"/>
          </a:p>
        </p:txBody>
      </p:sp>
    </p:spTree>
    <p:extLst>
      <p:ext uri="{BB962C8B-B14F-4D97-AF65-F5344CB8AC3E}">
        <p14:creationId xmlns:p14="http://schemas.microsoft.com/office/powerpoint/2010/main" val="32965927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0EB29B8-F5EB-4623-BF3D-25222B149F25}" type="slidenum">
              <a:rPr lang="en-US" smtClean="0"/>
              <a:pPr/>
              <a:t>21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0EB29B8-F5EB-4623-BF3D-25222B149F25}" type="slidenum">
              <a:rPr lang="en-US" smtClean="0"/>
              <a:pPr/>
              <a:t>22</a:t>
            </a:fld>
            <a:endParaRPr lang="en-US"/>
          </a:p>
        </p:txBody>
      </p:sp>
    </p:spTree>
    <p:extLst>
      <p:ext uri="{BB962C8B-B14F-4D97-AF65-F5344CB8AC3E}">
        <p14:creationId xmlns:p14="http://schemas.microsoft.com/office/powerpoint/2010/main" val="9775522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0EB29B8-F5EB-4623-BF3D-25222B149F25}" type="slidenum">
              <a:rPr lang="en-US" smtClean="0"/>
              <a:pPr/>
              <a:t>23</a:t>
            </a:fld>
            <a:endParaRPr lang="en-US"/>
          </a:p>
        </p:txBody>
      </p:sp>
    </p:spTree>
    <p:extLst>
      <p:ext uri="{BB962C8B-B14F-4D97-AF65-F5344CB8AC3E}">
        <p14:creationId xmlns:p14="http://schemas.microsoft.com/office/powerpoint/2010/main" val="1961433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0EB29B8-F5EB-4623-BF3D-25222B149F25}" type="slidenum">
              <a:rPr lang="en-US" smtClean="0"/>
              <a:pPr/>
              <a:t>24</a:t>
            </a:fld>
            <a:endParaRPr lang="en-US"/>
          </a:p>
        </p:txBody>
      </p:sp>
    </p:spTree>
    <p:extLst>
      <p:ext uri="{BB962C8B-B14F-4D97-AF65-F5344CB8AC3E}">
        <p14:creationId xmlns:p14="http://schemas.microsoft.com/office/powerpoint/2010/main" val="10702211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r>
              <a:rPr lang="en-US" dirty="0"/>
              <a:t>Remember concave because it makes</a:t>
            </a:r>
            <a:r>
              <a:rPr lang="en-US" baseline="0" dirty="0"/>
              <a:t> a small cave</a:t>
            </a:r>
            <a:endParaRPr lang="en-US" dirty="0"/>
          </a:p>
        </p:txBody>
      </p:sp>
      <p:sp>
        <p:nvSpPr>
          <p:cNvPr id="4" name="Slide Number Placeholder 3"/>
          <p:cNvSpPr>
            <a:spLocks noGrp="1"/>
          </p:cNvSpPr>
          <p:nvPr>
            <p:ph type="sldNum" sz="quarter" idx="10"/>
          </p:nvPr>
        </p:nvSpPr>
        <p:spPr/>
        <p:txBody>
          <a:bodyPr/>
          <a:lstStyle/>
          <a:p>
            <a:fld id="{80EB29B8-F5EB-4623-BF3D-25222B149F25}" type="slidenum">
              <a:rPr lang="en-US" smtClean="0"/>
              <a:pPr/>
              <a:t>25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r>
              <a:rPr lang="en-US" dirty="0"/>
              <a:t>R = radius of curvature</a:t>
            </a:r>
          </a:p>
        </p:txBody>
      </p:sp>
      <p:sp>
        <p:nvSpPr>
          <p:cNvPr id="4" name="Slide Number Placeholder 3"/>
          <p:cNvSpPr>
            <a:spLocks noGrp="1"/>
          </p:cNvSpPr>
          <p:nvPr>
            <p:ph type="sldNum" sz="quarter" idx="10"/>
          </p:nvPr>
        </p:nvSpPr>
        <p:spPr/>
        <p:txBody>
          <a:bodyPr/>
          <a:lstStyle/>
          <a:p>
            <a:fld id="{80EB29B8-F5EB-4623-BF3D-25222B149F25}" type="slidenum">
              <a:rPr lang="en-US" smtClean="0"/>
              <a:pPr/>
              <a:t>26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0EB29B8-F5EB-4623-BF3D-25222B149F25}" type="slidenum">
              <a:rPr lang="en-US" smtClean="0"/>
              <a:pPr/>
              <a:t>27</a:t>
            </a:fld>
            <a:endParaRPr lang="en-US"/>
          </a:p>
        </p:txBody>
      </p:sp>
    </p:spTree>
    <p:extLst>
      <p:ext uri="{BB962C8B-B14F-4D97-AF65-F5344CB8AC3E}">
        <p14:creationId xmlns:p14="http://schemas.microsoft.com/office/powerpoint/2010/main" val="21885135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0EB29B8-F5EB-4623-BF3D-25222B149F25}" type="slidenum">
              <a:rPr lang="en-US" smtClean="0"/>
              <a:pPr/>
              <a:t>28</a:t>
            </a:fld>
            <a:endParaRPr lang="en-US"/>
          </a:p>
        </p:txBody>
      </p:sp>
    </p:spTree>
    <p:extLst>
      <p:ext uri="{BB962C8B-B14F-4D97-AF65-F5344CB8AC3E}">
        <p14:creationId xmlns:p14="http://schemas.microsoft.com/office/powerpoint/2010/main" val="3049081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r>
              <a:rPr lang="en-US" dirty="0"/>
              <a:t>Like</a:t>
            </a:r>
            <a:r>
              <a:rPr lang="en-US" baseline="0" dirty="0"/>
              <a:t> a telescope</a:t>
            </a:r>
            <a:endParaRPr lang="en-US" dirty="0"/>
          </a:p>
        </p:txBody>
      </p:sp>
      <p:sp>
        <p:nvSpPr>
          <p:cNvPr id="4" name="Slide Number Placeholder 3"/>
          <p:cNvSpPr>
            <a:spLocks noGrp="1"/>
          </p:cNvSpPr>
          <p:nvPr>
            <p:ph type="sldNum" sz="quarter" idx="10"/>
          </p:nvPr>
        </p:nvSpPr>
        <p:spPr/>
        <p:txBody>
          <a:bodyPr/>
          <a:lstStyle/>
          <a:p>
            <a:fld id="{80EB29B8-F5EB-4623-BF3D-25222B149F25}" type="slidenum">
              <a:rPr lang="en-US" smtClean="0"/>
              <a:pPr/>
              <a:t>29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r>
              <a:rPr lang="en-US" dirty="0"/>
              <a:t>Like a projector</a:t>
            </a:r>
          </a:p>
        </p:txBody>
      </p:sp>
      <p:sp>
        <p:nvSpPr>
          <p:cNvPr id="4" name="Slide Number Placeholder 3"/>
          <p:cNvSpPr>
            <a:spLocks noGrp="1"/>
          </p:cNvSpPr>
          <p:nvPr>
            <p:ph type="sldNum" sz="quarter" idx="10"/>
          </p:nvPr>
        </p:nvSpPr>
        <p:spPr/>
        <p:txBody>
          <a:bodyPr/>
          <a:lstStyle/>
          <a:p>
            <a:fld id="{80EB29B8-F5EB-4623-BF3D-25222B149F25}" type="slidenum">
              <a:rPr lang="en-US" smtClean="0"/>
              <a:pPr/>
              <a:t>30</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r>
              <a:rPr lang="en-US" dirty="0"/>
              <a:t>Like a makeup</a:t>
            </a:r>
            <a:r>
              <a:rPr lang="en-US" baseline="0" dirty="0"/>
              <a:t> mirror</a:t>
            </a:r>
            <a:endParaRPr lang="en-US" dirty="0"/>
          </a:p>
        </p:txBody>
      </p:sp>
      <p:sp>
        <p:nvSpPr>
          <p:cNvPr id="4" name="Slide Number Placeholder 3"/>
          <p:cNvSpPr>
            <a:spLocks noGrp="1"/>
          </p:cNvSpPr>
          <p:nvPr>
            <p:ph type="sldNum" sz="quarter" idx="10"/>
          </p:nvPr>
        </p:nvSpPr>
        <p:spPr/>
        <p:txBody>
          <a:bodyPr/>
          <a:lstStyle/>
          <a:p>
            <a:fld id="{80EB29B8-F5EB-4623-BF3D-25222B149F25}" type="slidenum">
              <a:rPr lang="en-US" smtClean="0"/>
              <a:pPr/>
              <a:t>31</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r>
              <a:rPr lang="en-US" dirty="0"/>
              <a:t>Like passenger side view mirror</a:t>
            </a:r>
          </a:p>
        </p:txBody>
      </p:sp>
      <p:sp>
        <p:nvSpPr>
          <p:cNvPr id="4" name="Slide Number Placeholder 3"/>
          <p:cNvSpPr>
            <a:spLocks noGrp="1"/>
          </p:cNvSpPr>
          <p:nvPr>
            <p:ph type="sldNum" sz="quarter" idx="10"/>
          </p:nvPr>
        </p:nvSpPr>
        <p:spPr/>
        <p:txBody>
          <a:bodyPr/>
          <a:lstStyle/>
          <a:p>
            <a:fld id="{80EB29B8-F5EB-4623-BF3D-25222B149F25}" type="slidenum">
              <a:rPr lang="en-US" smtClean="0"/>
              <a:pPr/>
              <a:t>32</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r>
              <a:rPr lang="en-US" dirty="0"/>
              <a:t>f= distance between F and mirror</a:t>
            </a:r>
          </a:p>
          <a:p>
            <a:r>
              <a:rPr lang="en-US" dirty="0"/>
              <a:t>d</a:t>
            </a:r>
            <a:r>
              <a:rPr lang="en-US" baseline="-25000" dirty="0"/>
              <a:t>0</a:t>
            </a:r>
            <a:r>
              <a:rPr lang="en-US" baseline="0" dirty="0"/>
              <a:t> = distance between object and mirror</a:t>
            </a:r>
          </a:p>
          <a:p>
            <a:r>
              <a:rPr lang="en-US" baseline="0" dirty="0" err="1"/>
              <a:t>d</a:t>
            </a:r>
            <a:r>
              <a:rPr lang="en-US" baseline="-25000" dirty="0" err="1"/>
              <a:t>i</a:t>
            </a:r>
            <a:r>
              <a:rPr lang="en-US" baseline="0" dirty="0"/>
              <a:t> = distance between image and mirror</a:t>
            </a:r>
          </a:p>
          <a:p>
            <a:endParaRPr lang="en-US" baseline="0" dirty="0"/>
          </a:p>
          <a:p>
            <a:r>
              <a:rPr lang="en-US" baseline="0" dirty="0"/>
              <a:t>These were discovered through the use of geometry and similar triangles.</a:t>
            </a:r>
            <a:endParaRPr lang="en-US" dirty="0"/>
          </a:p>
        </p:txBody>
      </p:sp>
      <p:sp>
        <p:nvSpPr>
          <p:cNvPr id="4" name="Slide Number Placeholder 3"/>
          <p:cNvSpPr>
            <a:spLocks noGrp="1"/>
          </p:cNvSpPr>
          <p:nvPr>
            <p:ph type="sldNum" sz="quarter" idx="10"/>
          </p:nvPr>
        </p:nvSpPr>
        <p:spPr/>
        <p:txBody>
          <a:bodyPr/>
          <a:lstStyle/>
          <a:p>
            <a:fld id="{80EB29B8-F5EB-4623-BF3D-25222B149F25}" type="slidenum">
              <a:rPr lang="en-US" smtClean="0"/>
              <a:pPr/>
              <a:t>33</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0EB29B8-F5EB-4623-BF3D-25222B149F25}" type="slidenum">
              <a:rPr lang="en-US" smtClean="0"/>
              <a:pPr/>
              <a:t>34</a:t>
            </a:fld>
            <a:endParaRPr lang="en-US"/>
          </a:p>
        </p:txBody>
      </p:sp>
    </p:spTree>
    <p:extLst>
      <p:ext uri="{BB962C8B-B14F-4D97-AF65-F5344CB8AC3E}">
        <p14:creationId xmlns:p14="http://schemas.microsoft.com/office/powerpoint/2010/main" val="2466095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r>
                        <a:rPr lang="en-US" i="1" dirty="0" smtClean="0">
                          <a:latin typeface="Cambria Math"/>
                        </a:rPr>
                        <m:t>𝑓</m:t>
                      </m:r>
                      <m:r>
                        <a:rPr lang="en-US" i="1" dirty="0" smtClean="0">
                          <a:latin typeface="Cambria Math"/>
                        </a:rPr>
                        <m:t>=</m:t>
                      </m:r>
                      <m:f>
                        <m:fPr>
                          <m:ctrlPr>
                            <a:rPr lang="en-US" b="0" i="1" dirty="0" smtClean="0">
                              <a:latin typeface="Cambria Math" panose="02040503050406030204" pitchFamily="18" charset="0"/>
                            </a:rPr>
                          </m:ctrlPr>
                        </m:fPr>
                        <m:num>
                          <m:r>
                            <a:rPr lang="en-US" b="0" i="1" dirty="0" smtClean="0">
                              <a:latin typeface="Cambria Math"/>
                            </a:rPr>
                            <m:t>1</m:t>
                          </m:r>
                        </m:num>
                        <m:den>
                          <m:r>
                            <a:rPr lang="en-US" b="0" i="1" dirty="0" smtClean="0">
                              <a:latin typeface="Cambria Math"/>
                            </a:rPr>
                            <m:t>2</m:t>
                          </m:r>
                        </m:den>
                      </m:f>
                      <m:r>
                        <a:rPr lang="en-US" i="1" dirty="0" smtClean="0">
                          <a:latin typeface="Cambria Math"/>
                        </a:rPr>
                        <m:t>𝑅</m:t>
                      </m:r>
                      <m:r>
                        <a:rPr lang="en-US" i="1" dirty="0" smtClean="0">
                          <a:latin typeface="Cambria Math"/>
                        </a:rPr>
                        <m:t>=</m:t>
                      </m:r>
                      <m:f>
                        <m:fPr>
                          <m:ctrlPr>
                            <a:rPr lang="en-US" b="0" i="1" dirty="0" smtClean="0">
                              <a:latin typeface="Cambria Math" panose="02040503050406030204" pitchFamily="18" charset="0"/>
                            </a:rPr>
                          </m:ctrlPr>
                        </m:fPr>
                        <m:num>
                          <m:r>
                            <a:rPr lang="en-US" b="0" i="1" dirty="0" smtClean="0">
                              <a:latin typeface="Cambria Math"/>
                            </a:rPr>
                            <m:t>1</m:t>
                          </m:r>
                        </m:num>
                        <m:den>
                          <m:r>
                            <a:rPr lang="en-US" b="0" i="1" dirty="0" smtClean="0">
                              <a:latin typeface="Cambria Math"/>
                            </a:rPr>
                            <m:t>2</m:t>
                          </m:r>
                        </m:den>
                      </m:f>
                      <m:r>
                        <a:rPr lang="en-US" i="1" dirty="0" smtClean="0">
                          <a:latin typeface="Cambria Math"/>
                        </a:rPr>
                        <m:t>(7</m:t>
                      </m:r>
                      <m:r>
                        <a:rPr lang="en-US" b="0" i="1" dirty="0" smtClean="0">
                          <a:latin typeface="Cambria Math"/>
                        </a:rPr>
                        <m:t> </m:t>
                      </m:r>
                      <m:r>
                        <a:rPr lang="en-US" i="1" dirty="0" smtClean="0">
                          <a:latin typeface="Cambria Math"/>
                        </a:rPr>
                        <m:t>𝑚</m:t>
                      </m:r>
                      <m:r>
                        <a:rPr lang="en-US" i="1" dirty="0" smtClean="0">
                          <a:latin typeface="Cambria Math"/>
                        </a:rPr>
                        <m:t>)=3.5 </m:t>
                      </m:r>
                      <m:r>
                        <a:rPr lang="en-US" i="1" dirty="0" smtClean="0">
                          <a:latin typeface="Cambria Math"/>
                        </a:rPr>
                        <m:t>𝑚</m:t>
                      </m:r>
                    </m:oMath>
                  </m:oMathPara>
                </a14:m>
                <a:endParaRPr lang="en-US" dirty="0"/>
              </a:p>
              <a:p>
                <a:pPr/>
                <a14:m>
                  <m:oMathPara xmlns:m="http://schemas.openxmlformats.org/officeDocument/2006/math">
                    <m:oMathParaPr>
                      <m:jc m:val="centerGroup"/>
                    </m:oMathParaPr>
                    <m:oMath xmlns:m="http://schemas.openxmlformats.org/officeDocument/2006/math">
                      <m:f>
                        <m:fPr>
                          <m:ctrlPr>
                            <a:rPr lang="en-US" i="1" dirty="0" smtClean="0">
                              <a:latin typeface="Cambria Math" panose="02040503050406030204" pitchFamily="18" charset="0"/>
                            </a:rPr>
                          </m:ctrlPr>
                        </m:fPr>
                        <m:num>
                          <m:r>
                            <a:rPr lang="en-US" i="1" dirty="0" smtClean="0">
                              <a:latin typeface="Cambria Math"/>
                            </a:rPr>
                            <m:t>1</m:t>
                          </m:r>
                        </m:num>
                        <m:den>
                          <m:r>
                            <a:rPr lang="en-US" i="1" dirty="0" smtClean="0">
                              <a:latin typeface="Cambria Math"/>
                            </a:rPr>
                            <m:t>𝑓</m:t>
                          </m:r>
                        </m:den>
                      </m:f>
                      <m:r>
                        <a:rPr lang="en-US" i="1" dirty="0" smtClean="0">
                          <a:latin typeface="Cambria Math"/>
                        </a:rPr>
                        <m:t>=</m:t>
                      </m:r>
                      <m:f>
                        <m:fPr>
                          <m:ctrlPr>
                            <a:rPr lang="en-US" i="1" dirty="0" smtClean="0">
                              <a:latin typeface="Cambria Math" panose="02040503050406030204" pitchFamily="18" charset="0"/>
                            </a:rPr>
                          </m:ctrlPr>
                        </m:fPr>
                        <m:num>
                          <m:r>
                            <a:rPr lang="en-US" i="1" dirty="0" smtClean="0">
                              <a:latin typeface="Cambria Math"/>
                            </a:rPr>
                            <m:t>1</m:t>
                          </m:r>
                        </m:num>
                        <m:den>
                          <m:sSub>
                            <m:sSubPr>
                              <m:ctrlPr>
                                <a:rPr lang="en-US" b="0" i="1" dirty="0" smtClean="0">
                                  <a:latin typeface="Cambria Math" panose="02040503050406030204" pitchFamily="18" charset="0"/>
                                </a:rPr>
                              </m:ctrlPr>
                            </m:sSubPr>
                            <m:e>
                              <m:r>
                                <a:rPr lang="en-US" i="1" dirty="0" smtClean="0">
                                  <a:latin typeface="Cambria Math"/>
                                </a:rPr>
                                <m:t>𝑑</m:t>
                              </m:r>
                            </m:e>
                            <m:sub>
                              <m:r>
                                <a:rPr lang="en-US" b="0" i="1" dirty="0" smtClean="0">
                                  <a:latin typeface="Cambria Math"/>
                                </a:rPr>
                                <m:t>𝑜</m:t>
                              </m:r>
                            </m:sub>
                          </m:sSub>
                        </m:den>
                      </m:f>
                      <m:r>
                        <a:rPr lang="en-US" i="1" baseline="0" dirty="0" smtClean="0">
                          <a:latin typeface="Cambria Math"/>
                        </a:rPr>
                        <m:t>+</m:t>
                      </m:r>
                      <m:f>
                        <m:fPr>
                          <m:ctrlPr>
                            <a:rPr lang="en-US" i="1" baseline="0" dirty="0" smtClean="0">
                              <a:latin typeface="Cambria Math" panose="02040503050406030204" pitchFamily="18" charset="0"/>
                            </a:rPr>
                          </m:ctrlPr>
                        </m:fPr>
                        <m:num>
                          <m:r>
                            <a:rPr lang="en-US" i="1" baseline="0" dirty="0" smtClean="0">
                              <a:latin typeface="Cambria Math"/>
                            </a:rPr>
                            <m:t>1</m:t>
                          </m:r>
                        </m:num>
                        <m:den>
                          <m:sSub>
                            <m:sSubPr>
                              <m:ctrlPr>
                                <a:rPr lang="en-US" b="0" i="1" baseline="0" dirty="0" smtClean="0">
                                  <a:latin typeface="Cambria Math" panose="02040503050406030204" pitchFamily="18" charset="0"/>
                                </a:rPr>
                              </m:ctrlPr>
                            </m:sSubPr>
                            <m:e>
                              <m:r>
                                <a:rPr lang="en-US" i="1" baseline="0" dirty="0" err="1" smtClean="0">
                                  <a:latin typeface="Cambria Math"/>
                                </a:rPr>
                                <m:t>𝑑</m:t>
                              </m:r>
                            </m:e>
                            <m:sub>
                              <m:r>
                                <a:rPr lang="en-US" b="0" i="1" baseline="0" dirty="0" smtClean="0">
                                  <a:latin typeface="Cambria Math"/>
                                </a:rPr>
                                <m:t>𝑖</m:t>
                              </m:r>
                            </m:sub>
                          </m:sSub>
                        </m:den>
                      </m:f>
                      <m:r>
                        <a:rPr lang="en-US" b="0" i="1" baseline="0" dirty="0" smtClean="0">
                          <a:latin typeface="Cambria Math"/>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1</m:t>
                          </m:r>
                        </m:num>
                        <m:den>
                          <m:r>
                            <a:rPr lang="en-US" i="1" baseline="0" dirty="0" smtClean="0">
                              <a:latin typeface="Cambria Math"/>
                              <a:sym typeface="Wingdings" pitchFamily="2" charset="2"/>
                            </a:rPr>
                            <m:t>3.5</m:t>
                          </m:r>
                        </m:den>
                      </m:f>
                      <m:r>
                        <a:rPr lang="en-US" i="1" baseline="0" dirty="0" smtClean="0">
                          <a:latin typeface="Cambria Math"/>
                          <a:sym typeface="Wingdings" pitchFamily="2" charset="2"/>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1</m:t>
                          </m:r>
                        </m:num>
                        <m:den>
                          <m:r>
                            <a:rPr lang="en-US" i="1" baseline="0" dirty="0" smtClean="0">
                              <a:latin typeface="Cambria Math"/>
                              <a:sym typeface="Wingdings" pitchFamily="2" charset="2"/>
                            </a:rPr>
                            <m:t>10</m:t>
                          </m:r>
                        </m:den>
                      </m:f>
                      <m:r>
                        <a:rPr lang="en-US" i="1" baseline="0" dirty="0" smtClean="0">
                          <a:latin typeface="Cambria Math"/>
                          <a:sym typeface="Wingdings" pitchFamily="2" charset="2"/>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1</m:t>
                          </m:r>
                        </m:num>
                        <m:den>
                          <m:sSub>
                            <m:sSubPr>
                              <m:ctrlPr>
                                <a:rPr lang="en-US" b="0" i="1" baseline="0" dirty="0" smtClean="0">
                                  <a:latin typeface="Cambria Math" panose="02040503050406030204" pitchFamily="18" charset="0"/>
                                  <a:sym typeface="Wingdings" pitchFamily="2" charset="2"/>
                                </a:rPr>
                              </m:ctrlPr>
                            </m:sSubPr>
                            <m:e>
                              <m:r>
                                <a:rPr lang="en-US" i="1" baseline="0" dirty="0" err="1" smtClean="0">
                                  <a:latin typeface="Cambria Math"/>
                                  <a:sym typeface="Wingdings" pitchFamily="2" charset="2"/>
                                </a:rPr>
                                <m:t>𝑑</m:t>
                              </m:r>
                            </m:e>
                            <m:sub>
                              <m:r>
                                <a:rPr lang="en-US" b="0" i="1" baseline="0" dirty="0" smtClean="0">
                                  <a:latin typeface="Cambria Math"/>
                                  <a:sym typeface="Wingdings" pitchFamily="2" charset="2"/>
                                </a:rPr>
                                <m:t>𝑖</m:t>
                              </m:r>
                            </m:sub>
                          </m:sSub>
                        </m:den>
                      </m:f>
                      <m:r>
                        <a:rPr lang="en-US" b="0" i="1" baseline="0" dirty="0" smtClean="0">
                          <a:latin typeface="Cambria Math"/>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1</m:t>
                          </m:r>
                        </m:num>
                        <m:den>
                          <m:r>
                            <a:rPr lang="en-US" i="1" baseline="0" dirty="0" smtClean="0">
                              <a:latin typeface="Cambria Math"/>
                              <a:sym typeface="Wingdings" pitchFamily="2" charset="2"/>
                            </a:rPr>
                            <m:t>3.5</m:t>
                          </m:r>
                        </m:den>
                      </m:f>
                      <m:r>
                        <a:rPr lang="en-US" b="0" i="1" baseline="0" dirty="0" smtClean="0">
                          <a:latin typeface="Cambria Math"/>
                          <a:sym typeface="Wingdings" pitchFamily="2" charset="2"/>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1</m:t>
                          </m:r>
                        </m:num>
                        <m:den>
                          <m:r>
                            <a:rPr lang="en-US" i="1" baseline="0" dirty="0" smtClean="0">
                              <a:latin typeface="Cambria Math"/>
                              <a:sym typeface="Wingdings" pitchFamily="2" charset="2"/>
                            </a:rPr>
                            <m:t>10</m:t>
                          </m:r>
                        </m:den>
                      </m:f>
                      <m:r>
                        <a:rPr lang="en-US" i="1" baseline="0" dirty="0" smtClean="0">
                          <a:latin typeface="Cambria Math"/>
                          <a:sym typeface="Wingdings" pitchFamily="2" charset="2"/>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1</m:t>
                          </m:r>
                        </m:num>
                        <m:den>
                          <m:sSub>
                            <m:sSubPr>
                              <m:ctrlPr>
                                <a:rPr lang="en-US" b="0" i="1" baseline="0" dirty="0" smtClean="0">
                                  <a:latin typeface="Cambria Math" panose="02040503050406030204" pitchFamily="18" charset="0"/>
                                  <a:sym typeface="Wingdings" pitchFamily="2" charset="2"/>
                                </a:rPr>
                              </m:ctrlPr>
                            </m:sSubPr>
                            <m:e>
                              <m:r>
                                <a:rPr lang="en-US" i="1" baseline="0" dirty="0" err="1" smtClean="0">
                                  <a:latin typeface="Cambria Math"/>
                                  <a:sym typeface="Wingdings" pitchFamily="2" charset="2"/>
                                </a:rPr>
                                <m:t>𝑑</m:t>
                              </m:r>
                            </m:e>
                            <m:sub>
                              <m:r>
                                <a:rPr lang="en-US" b="0" i="1" baseline="0" dirty="0" smtClean="0">
                                  <a:latin typeface="Cambria Math"/>
                                  <a:sym typeface="Wingdings" pitchFamily="2" charset="2"/>
                                </a:rPr>
                                <m:t>𝑖</m:t>
                              </m:r>
                            </m:sub>
                          </m:sSub>
                        </m:den>
                      </m:f>
                      <m:r>
                        <a:rPr lang="en-US" b="0" i="1" baseline="0" dirty="0" smtClean="0">
                          <a:latin typeface="Cambria Math"/>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1</m:t>
                          </m:r>
                        </m:num>
                        <m:den>
                          <m:sSub>
                            <m:sSubPr>
                              <m:ctrlPr>
                                <a:rPr lang="en-US" b="0" i="1" baseline="0" dirty="0" smtClean="0">
                                  <a:latin typeface="Cambria Math" panose="02040503050406030204" pitchFamily="18" charset="0"/>
                                  <a:sym typeface="Wingdings" pitchFamily="2" charset="2"/>
                                </a:rPr>
                              </m:ctrlPr>
                            </m:sSubPr>
                            <m:e>
                              <m:r>
                                <a:rPr lang="en-US" i="1" baseline="0" dirty="0" err="1" smtClean="0">
                                  <a:latin typeface="Cambria Math"/>
                                  <a:sym typeface="Wingdings" pitchFamily="2" charset="2"/>
                                </a:rPr>
                                <m:t>𝑑</m:t>
                              </m:r>
                            </m:e>
                            <m:sub>
                              <m:r>
                                <a:rPr lang="en-US" b="0" i="1" baseline="0" dirty="0" smtClean="0">
                                  <a:latin typeface="Cambria Math"/>
                                  <a:sym typeface="Wingdings" pitchFamily="2" charset="2"/>
                                </a:rPr>
                                <m:t>𝑖</m:t>
                              </m:r>
                            </m:sub>
                          </m:sSub>
                        </m:den>
                      </m:f>
                      <m:r>
                        <a:rPr lang="en-US" i="1" baseline="0" dirty="0" smtClean="0">
                          <a:latin typeface="Cambria Math"/>
                          <a:sym typeface="Wingdings" pitchFamily="2" charset="2"/>
                        </a:rPr>
                        <m:t>=0.1857</m:t>
                      </m:r>
                      <m:r>
                        <a:rPr lang="en-US" b="0" i="1" baseline="0" dirty="0" smtClean="0">
                          <a:latin typeface="Cambria Math"/>
                        </a:rPr>
                        <m:t>→</m:t>
                      </m:r>
                      <m:sSub>
                        <m:sSubPr>
                          <m:ctrlPr>
                            <a:rPr lang="en-US" b="0" i="1" baseline="0" dirty="0" smtClean="0">
                              <a:latin typeface="Cambria Math" panose="02040503050406030204" pitchFamily="18" charset="0"/>
                              <a:sym typeface="Wingdings" pitchFamily="2" charset="2"/>
                            </a:rPr>
                          </m:ctrlPr>
                        </m:sSubPr>
                        <m:e>
                          <m:r>
                            <a:rPr lang="en-US" i="1" baseline="0" dirty="0" err="1" smtClean="0">
                              <a:latin typeface="Cambria Math"/>
                              <a:sym typeface="Wingdings" pitchFamily="2" charset="2"/>
                            </a:rPr>
                            <m:t>𝑑</m:t>
                          </m:r>
                        </m:e>
                        <m:sub>
                          <m:r>
                            <a:rPr lang="en-US" b="0" i="1" baseline="0" dirty="0" smtClean="0">
                              <a:latin typeface="Cambria Math"/>
                              <a:sym typeface="Wingdings" pitchFamily="2" charset="2"/>
                            </a:rPr>
                            <m:t>𝑖</m:t>
                          </m:r>
                        </m:sub>
                      </m:sSub>
                      <m:r>
                        <a:rPr lang="en-US" i="1" baseline="0" dirty="0" smtClean="0">
                          <a:latin typeface="Cambria Math"/>
                          <a:sym typeface="Wingdings" pitchFamily="2" charset="2"/>
                        </a:rPr>
                        <m:t>=5.38 </m:t>
                      </m:r>
                      <m:r>
                        <a:rPr lang="en-US" i="1" baseline="0" dirty="0" smtClean="0">
                          <a:latin typeface="Cambria Math"/>
                          <a:sym typeface="Wingdings" pitchFamily="2" charset="2"/>
                        </a:rPr>
                        <m:t>𝑚</m:t>
                      </m:r>
                      <m:r>
                        <a:rPr lang="en-US" i="1" baseline="0" dirty="0" smtClean="0">
                          <a:latin typeface="Cambria Math"/>
                        </a:rPr>
                        <m:t> </m:t>
                      </m:r>
                    </m:oMath>
                  </m:oMathPara>
                </a14:m>
                <a:endParaRPr lang="en-US" baseline="0" dirty="0"/>
              </a:p>
              <a:p>
                <a:pPr/>
                <a14:m>
                  <m:oMathPara xmlns:m="http://schemas.openxmlformats.org/officeDocument/2006/math">
                    <m:oMathParaPr>
                      <m:jc m:val="centerGroup"/>
                    </m:oMathParaPr>
                    <m:oMath xmlns:m="http://schemas.openxmlformats.org/officeDocument/2006/math">
                      <m:r>
                        <a:rPr lang="en-US" i="1" baseline="0" dirty="0" smtClean="0">
                          <a:latin typeface="Cambria Math"/>
                        </a:rPr>
                        <m:t>𝑚</m:t>
                      </m:r>
                      <m:r>
                        <a:rPr lang="en-US" i="1" baseline="0" dirty="0" smtClean="0">
                          <a:latin typeface="Cambria Math"/>
                        </a:rPr>
                        <m:t> = −</m:t>
                      </m:r>
                      <m:f>
                        <m:fPr>
                          <m:ctrlPr>
                            <a:rPr lang="en-US" i="1" baseline="0" dirty="0" smtClean="0">
                              <a:latin typeface="Cambria Math" panose="02040503050406030204" pitchFamily="18" charset="0"/>
                            </a:rPr>
                          </m:ctrlPr>
                        </m:fPr>
                        <m:num>
                          <m:sSub>
                            <m:sSubPr>
                              <m:ctrlPr>
                                <a:rPr lang="en-US" b="0" i="1" baseline="0" dirty="0" smtClean="0">
                                  <a:latin typeface="Cambria Math" panose="02040503050406030204" pitchFamily="18" charset="0"/>
                                </a:rPr>
                              </m:ctrlPr>
                            </m:sSubPr>
                            <m:e>
                              <m:r>
                                <a:rPr lang="en-US" i="1" baseline="0" dirty="0" err="1" smtClean="0">
                                  <a:latin typeface="Cambria Math"/>
                                </a:rPr>
                                <m:t>𝑑</m:t>
                              </m:r>
                            </m:e>
                            <m:sub>
                              <m:r>
                                <a:rPr lang="en-US" b="0" i="1" baseline="0" dirty="0" smtClean="0">
                                  <a:latin typeface="Cambria Math"/>
                                </a:rPr>
                                <m:t>𝑖</m:t>
                              </m:r>
                            </m:sub>
                          </m:sSub>
                        </m:num>
                        <m:den>
                          <m:sSub>
                            <m:sSubPr>
                              <m:ctrlPr>
                                <a:rPr lang="en-US" b="0" i="1" baseline="0" dirty="0" smtClean="0">
                                  <a:latin typeface="Cambria Math" panose="02040503050406030204" pitchFamily="18" charset="0"/>
                                </a:rPr>
                              </m:ctrlPr>
                            </m:sSubPr>
                            <m:e>
                              <m:r>
                                <a:rPr lang="en-US" i="1" baseline="0" dirty="0" smtClean="0">
                                  <a:latin typeface="Cambria Math"/>
                                </a:rPr>
                                <m:t>𝑑</m:t>
                              </m:r>
                            </m:e>
                            <m:sub>
                              <m:r>
                                <a:rPr lang="en-US" i="1" baseline="0" dirty="0" smtClean="0">
                                  <a:latin typeface="Cambria Math"/>
                                </a:rPr>
                                <m:t>𝑜</m:t>
                              </m:r>
                            </m:sub>
                          </m:sSub>
                        </m:den>
                      </m:f>
                      <m:r>
                        <a:rPr lang="en-US" i="1" baseline="0" dirty="0" smtClean="0">
                          <a:latin typeface="Cambria Math"/>
                        </a:rPr>
                        <m:t> =</m:t>
                      </m:r>
                      <m:f>
                        <m:fPr>
                          <m:ctrlPr>
                            <a:rPr lang="en-US" i="1" baseline="0" dirty="0" smtClean="0">
                              <a:latin typeface="Cambria Math" panose="02040503050406030204" pitchFamily="18" charset="0"/>
                            </a:rPr>
                          </m:ctrlPr>
                        </m:fPr>
                        <m:num>
                          <m:sSub>
                            <m:sSubPr>
                              <m:ctrlPr>
                                <a:rPr lang="en-US" b="0" i="1" baseline="0" dirty="0" smtClean="0">
                                  <a:latin typeface="Cambria Math" panose="02040503050406030204" pitchFamily="18" charset="0"/>
                                </a:rPr>
                              </m:ctrlPr>
                            </m:sSubPr>
                            <m:e>
                              <m:r>
                                <a:rPr lang="en-US" i="1" baseline="0" dirty="0" smtClean="0">
                                  <a:latin typeface="Cambria Math"/>
                                </a:rPr>
                                <m:t>h</m:t>
                              </m:r>
                            </m:e>
                            <m:sub>
                              <m:r>
                                <a:rPr lang="en-US" i="1" baseline="0" dirty="0" smtClean="0">
                                  <a:latin typeface="Cambria Math"/>
                                </a:rPr>
                                <m:t>𝑖</m:t>
                              </m:r>
                            </m:sub>
                          </m:sSub>
                        </m:num>
                        <m:den>
                          <m:sSub>
                            <m:sSubPr>
                              <m:ctrlPr>
                                <a:rPr lang="en-US" b="0" i="1" baseline="0" dirty="0" smtClean="0">
                                  <a:latin typeface="Cambria Math" panose="02040503050406030204" pitchFamily="18" charset="0"/>
                                </a:rPr>
                              </m:ctrlPr>
                            </m:sSubPr>
                            <m:e>
                              <m:r>
                                <a:rPr lang="en-US" i="1" baseline="0" dirty="0" smtClean="0">
                                  <a:latin typeface="Cambria Math"/>
                                </a:rPr>
                                <m:t>h</m:t>
                              </m:r>
                            </m:e>
                            <m:sub>
                              <m:r>
                                <a:rPr lang="en-US" i="1" baseline="0" dirty="0" smtClean="0">
                                  <a:latin typeface="Cambria Math"/>
                                </a:rPr>
                                <m:t>𝑜</m:t>
                              </m:r>
                            </m:sub>
                          </m:sSub>
                        </m:den>
                      </m:f>
                      <m:r>
                        <a:rPr lang="en-US" b="0" i="1" baseline="0" dirty="0" smtClean="0">
                          <a:latin typeface="Cambria Math"/>
                        </a:rPr>
                        <m:t>→</m:t>
                      </m:r>
                      <m:r>
                        <a:rPr lang="en-US" i="1" baseline="0" dirty="0" smtClean="0">
                          <a:latin typeface="Cambria Math"/>
                        </a:rPr>
                        <m:t> −</m:t>
                      </m:r>
                      <m:f>
                        <m:fPr>
                          <m:ctrlPr>
                            <a:rPr lang="en-US" i="1" baseline="0" dirty="0" smtClean="0">
                              <a:latin typeface="Cambria Math" panose="02040503050406030204" pitchFamily="18" charset="0"/>
                            </a:rPr>
                          </m:ctrlPr>
                        </m:fPr>
                        <m:num>
                          <m:r>
                            <a:rPr lang="en-US" i="1" baseline="0" dirty="0" smtClean="0">
                              <a:latin typeface="Cambria Math"/>
                            </a:rPr>
                            <m:t>5.38</m:t>
                          </m:r>
                        </m:num>
                        <m:den>
                          <m:r>
                            <a:rPr lang="en-US" i="1" baseline="0" dirty="0" smtClean="0">
                              <a:latin typeface="Cambria Math"/>
                            </a:rPr>
                            <m:t>10</m:t>
                          </m:r>
                        </m:den>
                      </m:f>
                      <m:r>
                        <a:rPr lang="en-US" i="1" baseline="0" dirty="0" smtClean="0">
                          <a:latin typeface="Cambria Math"/>
                        </a:rPr>
                        <m:t>=</m:t>
                      </m:r>
                      <m:f>
                        <m:fPr>
                          <m:ctrlPr>
                            <a:rPr lang="en-US" i="1" baseline="0" dirty="0" smtClean="0">
                              <a:latin typeface="Cambria Math" panose="02040503050406030204" pitchFamily="18" charset="0"/>
                              <a:sym typeface="Wingdings" pitchFamily="2" charset="2"/>
                            </a:rPr>
                          </m:ctrlPr>
                        </m:fPr>
                        <m:num>
                          <m:sSub>
                            <m:sSubPr>
                              <m:ctrlPr>
                                <a:rPr lang="en-US" b="0" i="1" baseline="0" dirty="0" smtClean="0">
                                  <a:latin typeface="Cambria Math" panose="02040503050406030204" pitchFamily="18" charset="0"/>
                                  <a:sym typeface="Wingdings" pitchFamily="2" charset="2"/>
                                </a:rPr>
                              </m:ctrlPr>
                            </m:sSubPr>
                            <m:e>
                              <m:r>
                                <a:rPr lang="en-US" i="1" baseline="0" dirty="0" smtClean="0">
                                  <a:latin typeface="Cambria Math"/>
                                  <a:sym typeface="Wingdings" pitchFamily="2" charset="2"/>
                                </a:rPr>
                                <m:t>h</m:t>
                              </m:r>
                            </m:e>
                            <m:sub>
                              <m:r>
                                <a:rPr lang="en-US" i="1" baseline="0" dirty="0" smtClean="0">
                                  <a:latin typeface="Cambria Math"/>
                                  <a:sym typeface="Wingdings" pitchFamily="2" charset="2"/>
                                </a:rPr>
                                <m:t>𝑖</m:t>
                              </m:r>
                            </m:sub>
                          </m:sSub>
                        </m:num>
                        <m:den>
                          <m:r>
                            <a:rPr lang="en-US" i="1" baseline="0" dirty="0" smtClean="0">
                              <a:latin typeface="Cambria Math"/>
                              <a:sym typeface="Wingdings" pitchFamily="2" charset="2"/>
                            </a:rPr>
                            <m:t>0.5</m:t>
                          </m:r>
                        </m:den>
                      </m:f>
                      <m:r>
                        <a:rPr lang="en-US" b="0" i="1" baseline="0" dirty="0" smtClean="0">
                          <a:latin typeface="Cambria Math"/>
                        </a:rPr>
                        <m:t>→</m:t>
                      </m:r>
                      <m:sSub>
                        <m:sSubPr>
                          <m:ctrlPr>
                            <a:rPr lang="en-US" b="0" i="1" baseline="0" dirty="0" smtClean="0">
                              <a:latin typeface="Cambria Math" panose="02040503050406030204" pitchFamily="18" charset="0"/>
                              <a:sym typeface="Wingdings" pitchFamily="2" charset="2"/>
                            </a:rPr>
                          </m:ctrlPr>
                        </m:sSubPr>
                        <m:e>
                          <m:r>
                            <a:rPr lang="en-US" i="1" baseline="0" dirty="0" smtClean="0">
                              <a:latin typeface="Cambria Math"/>
                              <a:sym typeface="Wingdings" pitchFamily="2" charset="2"/>
                            </a:rPr>
                            <m:t>h</m:t>
                          </m:r>
                        </m:e>
                        <m:sub>
                          <m:r>
                            <a:rPr lang="en-US" i="1" baseline="0" dirty="0" smtClean="0">
                              <a:latin typeface="Cambria Math"/>
                              <a:sym typeface="Wingdings" pitchFamily="2" charset="2"/>
                            </a:rPr>
                            <m:t>𝑖</m:t>
                          </m:r>
                        </m:sub>
                      </m:sSub>
                      <m:r>
                        <a:rPr lang="en-US" b="0" i="1" baseline="0" dirty="0" smtClean="0">
                          <a:latin typeface="Cambria Math"/>
                          <a:sym typeface="Wingdings" pitchFamily="2" charset="2"/>
                        </a:rPr>
                        <m:t>=−0</m:t>
                      </m:r>
                      <m:r>
                        <a:rPr lang="en-US" i="1" baseline="0" dirty="0" smtClean="0">
                          <a:latin typeface="Cambria Math"/>
                          <a:sym typeface="Wingdings" pitchFamily="2" charset="2"/>
                        </a:rPr>
                        <m:t>.269</m:t>
                      </m:r>
                      <m:r>
                        <a:rPr lang="en-US" i="1" baseline="0" dirty="0" smtClean="0">
                          <a:latin typeface="Cambria Math"/>
                          <a:sym typeface="Wingdings" pitchFamily="2" charset="2"/>
                        </a:rPr>
                        <m:t>𝑚</m:t>
                      </m:r>
                    </m:oMath>
                  </m:oMathPara>
                </a14:m>
                <a:endParaRPr lang="en-US" dirty="0"/>
              </a:p>
            </p:txBody>
          </p:sp>
        </mc:Choice>
        <mc:Fallback xmlns="">
          <p:sp>
            <p:nvSpPr>
              <p:cNvPr id="3" name="Notes Placeholder 2"/>
              <p:cNvSpPr>
                <a:spLocks noGrp="1"/>
              </p:cNvSpPr>
              <p:nvPr>
                <p:ph type="body" idx="1"/>
              </p:nvPr>
            </p:nvSpPr>
            <p:spPr/>
            <p:txBody>
              <a:bodyPr>
                <a:normAutofit/>
              </a:bodyPr>
              <a:lstStyle/>
              <a:p>
                <a:r>
                  <a:rPr lang="en-US" i="0" dirty="0" smtClean="0">
                    <a:latin typeface="Cambria Math"/>
                  </a:rPr>
                  <a:t>𝑓=</a:t>
                </a:r>
                <a:r>
                  <a:rPr lang="en-US" b="0" i="0" dirty="0" smtClean="0">
                    <a:latin typeface="Cambria Math"/>
                  </a:rPr>
                  <a:t>1/2 </a:t>
                </a:r>
                <a:r>
                  <a:rPr lang="en-US" i="0" dirty="0" smtClean="0">
                    <a:latin typeface="Cambria Math"/>
                  </a:rPr>
                  <a:t>𝑅=</a:t>
                </a:r>
                <a:r>
                  <a:rPr lang="en-US" b="0" i="0" dirty="0" smtClean="0">
                    <a:latin typeface="Cambria Math"/>
                  </a:rPr>
                  <a:t>1/2</a:t>
                </a:r>
                <a:r>
                  <a:rPr lang="en-US" i="0" dirty="0" smtClean="0">
                    <a:latin typeface="Cambria Math"/>
                  </a:rPr>
                  <a:t>(7</a:t>
                </a:r>
                <a:r>
                  <a:rPr lang="en-US" b="0" i="0" dirty="0" smtClean="0">
                    <a:latin typeface="Cambria Math"/>
                  </a:rPr>
                  <a:t> </a:t>
                </a:r>
                <a:r>
                  <a:rPr lang="en-US" i="0" dirty="0" smtClean="0">
                    <a:latin typeface="Cambria Math"/>
                  </a:rPr>
                  <a:t>𝑚)=3.5 𝑚</a:t>
                </a:r>
                <a:endParaRPr lang="en-US" dirty="0" smtClean="0"/>
              </a:p>
              <a:p>
                <a:r>
                  <a:rPr lang="en-US" i="0" dirty="0" smtClean="0">
                    <a:latin typeface="Cambria Math"/>
                  </a:rPr>
                  <a:t>1/𝑓=1/𝑑</a:t>
                </a:r>
                <a:r>
                  <a:rPr lang="en-US" b="0" i="0" dirty="0" smtClean="0">
                    <a:latin typeface="Cambria Math"/>
                  </a:rPr>
                  <a:t>_𝑜 </a:t>
                </a:r>
                <a:r>
                  <a:rPr lang="en-US" i="0" baseline="0" dirty="0" smtClean="0">
                    <a:latin typeface="Cambria Math"/>
                  </a:rPr>
                  <a:t>+1/</a:t>
                </a:r>
                <a:r>
                  <a:rPr lang="en-US" i="0" baseline="0" dirty="0" err="1" smtClean="0">
                    <a:latin typeface="Cambria Math"/>
                  </a:rPr>
                  <a:t>𝑑</a:t>
                </a:r>
                <a:r>
                  <a:rPr lang="en-US" b="0" i="0" baseline="0" dirty="0" smtClean="0">
                    <a:latin typeface="Cambria Math"/>
                  </a:rPr>
                  <a:t>_𝑖  </a:t>
                </a:r>
                <a:r>
                  <a:rPr lang="en-US" i="0" baseline="0" dirty="0" smtClean="0">
                    <a:latin typeface="Cambria Math"/>
                  </a:rPr>
                  <a:t> </a:t>
                </a:r>
                <a:r>
                  <a:rPr lang="en-US" i="0" baseline="0" dirty="0" smtClean="0">
                    <a:latin typeface="Cambria Math"/>
                    <a:sym typeface="Wingdings" pitchFamily="2" charset="2"/>
                  </a:rPr>
                  <a:t>1/3.5=1/10+1/</a:t>
                </a:r>
                <a:r>
                  <a:rPr lang="en-US" i="0" baseline="0" dirty="0" err="1" smtClean="0">
                    <a:latin typeface="Cambria Math"/>
                    <a:sym typeface="Wingdings" pitchFamily="2" charset="2"/>
                  </a:rPr>
                  <a:t>𝑑</a:t>
                </a:r>
                <a:r>
                  <a:rPr lang="en-US" b="0" i="0" baseline="0" dirty="0" smtClean="0">
                    <a:latin typeface="Cambria Math"/>
                    <a:sym typeface="Wingdings" pitchFamily="2" charset="2"/>
                  </a:rPr>
                  <a:t>_𝑖  </a:t>
                </a:r>
                <a:r>
                  <a:rPr lang="en-US" i="0" baseline="0" dirty="0" smtClean="0">
                    <a:latin typeface="Cambria Math"/>
                    <a:sym typeface="Wingdings" pitchFamily="2" charset="2"/>
                  </a:rPr>
                  <a:t> 1/3.5</a:t>
                </a:r>
                <a:r>
                  <a:rPr lang="en-US" b="0" i="0" baseline="0" dirty="0" smtClean="0">
                    <a:latin typeface="Cambria Math"/>
                    <a:sym typeface="Wingdings" pitchFamily="2" charset="2"/>
                  </a:rPr>
                  <a:t>−</a:t>
                </a:r>
                <a:r>
                  <a:rPr lang="en-US" i="0" baseline="0" dirty="0" smtClean="0">
                    <a:latin typeface="Cambria Math"/>
                    <a:sym typeface="Wingdings" pitchFamily="2" charset="2"/>
                  </a:rPr>
                  <a:t>1/10 = 1/</a:t>
                </a:r>
                <a:r>
                  <a:rPr lang="en-US" i="0" baseline="0" dirty="0" err="1" smtClean="0">
                    <a:latin typeface="Cambria Math"/>
                    <a:sym typeface="Wingdings" pitchFamily="2" charset="2"/>
                  </a:rPr>
                  <a:t>𝑑</a:t>
                </a:r>
                <a:r>
                  <a:rPr lang="en-US" i="0" baseline="-25000" dirty="0" err="1" smtClean="0">
                    <a:latin typeface="Cambria Math"/>
                    <a:sym typeface="Wingdings" pitchFamily="2" charset="2"/>
                  </a:rPr>
                  <a:t>𝑖</a:t>
                </a:r>
                <a:r>
                  <a:rPr lang="en-US" i="0" baseline="0" dirty="0" smtClean="0">
                    <a:latin typeface="Cambria Math"/>
                    <a:sym typeface="Wingdings" pitchFamily="2" charset="2"/>
                  </a:rPr>
                  <a:t>  1/</a:t>
                </a:r>
                <a:r>
                  <a:rPr lang="en-US" i="0" baseline="0" dirty="0" err="1" smtClean="0">
                    <a:latin typeface="Cambria Math"/>
                    <a:sym typeface="Wingdings" pitchFamily="2" charset="2"/>
                  </a:rPr>
                  <a:t>𝑑</a:t>
                </a:r>
                <a:r>
                  <a:rPr lang="en-US" i="0" baseline="-25000" dirty="0" err="1" smtClean="0">
                    <a:latin typeface="Cambria Math"/>
                    <a:sym typeface="Wingdings" pitchFamily="2" charset="2"/>
                  </a:rPr>
                  <a:t>𝑖</a:t>
                </a:r>
                <a:r>
                  <a:rPr lang="en-US" i="0" baseline="0" dirty="0" smtClean="0">
                    <a:latin typeface="Cambria Math"/>
                    <a:sym typeface="Wingdings" pitchFamily="2" charset="2"/>
                  </a:rPr>
                  <a:t> = 0.1857  </a:t>
                </a:r>
                <a:r>
                  <a:rPr lang="en-US" i="0" baseline="0" dirty="0" err="1" smtClean="0">
                    <a:latin typeface="Cambria Math"/>
                    <a:sym typeface="Wingdings" pitchFamily="2" charset="2"/>
                  </a:rPr>
                  <a:t>𝑑</a:t>
                </a:r>
                <a:r>
                  <a:rPr lang="en-US" i="0" baseline="-25000" dirty="0" err="1" smtClean="0">
                    <a:latin typeface="Cambria Math"/>
                    <a:sym typeface="Wingdings" pitchFamily="2" charset="2"/>
                  </a:rPr>
                  <a:t>𝑖</a:t>
                </a:r>
                <a:r>
                  <a:rPr lang="en-US" i="0" baseline="0" dirty="0" smtClean="0">
                    <a:latin typeface="Cambria Math"/>
                    <a:sym typeface="Wingdings" pitchFamily="2" charset="2"/>
                  </a:rPr>
                  <a:t> = 5.38 𝑚</a:t>
                </a:r>
                <a:r>
                  <a:rPr lang="en-US" i="0" baseline="0" dirty="0" smtClean="0">
                    <a:latin typeface="Cambria Math"/>
                  </a:rPr>
                  <a:t> </a:t>
                </a:r>
                <a:endParaRPr lang="en-US" baseline="0" dirty="0" smtClean="0"/>
              </a:p>
              <a:p>
                <a:r>
                  <a:rPr lang="en-US" i="0" baseline="0" dirty="0" smtClean="0">
                    <a:latin typeface="Cambria Math"/>
                  </a:rPr>
                  <a:t>𝑚 = −</a:t>
                </a:r>
                <a:r>
                  <a:rPr lang="en-US" i="0" baseline="0" dirty="0" err="1" smtClean="0">
                    <a:latin typeface="Cambria Math"/>
                  </a:rPr>
                  <a:t>𝑑</a:t>
                </a:r>
                <a:r>
                  <a:rPr lang="en-US" i="0" baseline="-25000" dirty="0" err="1" smtClean="0">
                    <a:latin typeface="Cambria Math"/>
                  </a:rPr>
                  <a:t>𝑖</a:t>
                </a:r>
                <a:r>
                  <a:rPr lang="en-US" i="0" baseline="0" dirty="0" smtClean="0">
                    <a:latin typeface="Cambria Math"/>
                  </a:rPr>
                  <a:t>/𝑑</a:t>
                </a:r>
                <a:r>
                  <a:rPr lang="en-US" i="0" baseline="-25000" dirty="0" smtClean="0">
                    <a:latin typeface="Cambria Math"/>
                  </a:rPr>
                  <a:t>𝑜</a:t>
                </a:r>
                <a:r>
                  <a:rPr lang="en-US" i="0" baseline="0" dirty="0" smtClean="0">
                    <a:latin typeface="Cambria Math"/>
                  </a:rPr>
                  <a:t> = ℎ</a:t>
                </a:r>
                <a:r>
                  <a:rPr lang="en-US" i="0" baseline="-25000" dirty="0" smtClean="0">
                    <a:latin typeface="Cambria Math"/>
                  </a:rPr>
                  <a:t>𝑖</a:t>
                </a:r>
                <a:r>
                  <a:rPr lang="en-US" i="0" baseline="0" dirty="0" smtClean="0">
                    <a:latin typeface="Cambria Math"/>
                  </a:rPr>
                  <a:t>/ℎ</a:t>
                </a:r>
                <a:r>
                  <a:rPr lang="en-US" i="0" baseline="-25000" dirty="0" smtClean="0">
                    <a:latin typeface="Cambria Math"/>
                  </a:rPr>
                  <a:t>𝑜</a:t>
                </a:r>
                <a:r>
                  <a:rPr lang="en-US" i="0" baseline="0" dirty="0" smtClean="0">
                    <a:latin typeface="Cambria Math"/>
                  </a:rPr>
                  <a:t> </a:t>
                </a:r>
                <a:r>
                  <a:rPr lang="en-US" i="0" baseline="0" dirty="0" smtClean="0">
                    <a:latin typeface="Cambria Math"/>
                    <a:sym typeface="Wingdings" pitchFamily="2" charset="2"/>
                  </a:rPr>
                  <a:t> −5.38/10 = ℎ</a:t>
                </a:r>
                <a:r>
                  <a:rPr lang="en-US" i="0" baseline="-25000" dirty="0" smtClean="0">
                    <a:latin typeface="Cambria Math"/>
                    <a:sym typeface="Wingdings" pitchFamily="2" charset="2"/>
                  </a:rPr>
                  <a:t>𝑖</a:t>
                </a:r>
                <a:r>
                  <a:rPr lang="en-US" i="0" baseline="0" dirty="0" smtClean="0">
                    <a:latin typeface="Cambria Math"/>
                    <a:sym typeface="Wingdings" pitchFamily="2" charset="2"/>
                  </a:rPr>
                  <a:t>/0.5  ℎ</a:t>
                </a:r>
                <a:r>
                  <a:rPr lang="en-US" i="0" baseline="-25000" dirty="0" smtClean="0">
                    <a:latin typeface="Cambria Math"/>
                    <a:sym typeface="Wingdings" pitchFamily="2" charset="2"/>
                  </a:rPr>
                  <a:t>𝑖 </a:t>
                </a:r>
                <a:r>
                  <a:rPr lang="en-US" i="0" baseline="0" dirty="0" smtClean="0">
                    <a:latin typeface="Cambria Math"/>
                    <a:sym typeface="Wingdings" pitchFamily="2" charset="2"/>
                  </a:rPr>
                  <a:t>= −0.269𝑚</a:t>
                </a:r>
                <a:endParaRPr lang="en-US" dirty="0"/>
              </a:p>
            </p:txBody>
          </p:sp>
        </mc:Fallback>
      </mc:AlternateContent>
      <p:sp>
        <p:nvSpPr>
          <p:cNvPr id="4" name="Slide Number Placeholder 3"/>
          <p:cNvSpPr>
            <a:spLocks noGrp="1"/>
          </p:cNvSpPr>
          <p:nvPr>
            <p:ph type="sldNum" sz="quarter" idx="10"/>
          </p:nvPr>
        </p:nvSpPr>
        <p:spPr/>
        <p:txBody>
          <a:bodyPr/>
          <a:lstStyle/>
          <a:p>
            <a:fld id="{80EB29B8-F5EB-4623-BF3D-25222B149F25}" type="slidenum">
              <a:rPr lang="en-US" smtClean="0"/>
              <a:pPr/>
              <a:t>35</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r>
                        <a:rPr lang="en-US" i="1" dirty="0" smtClean="0">
                          <a:latin typeface="Cambria Math"/>
                        </a:rPr>
                        <m:t>𝑓</m:t>
                      </m:r>
                      <m:r>
                        <a:rPr lang="en-US" i="1" dirty="0" smtClean="0">
                          <a:latin typeface="Cambria Math"/>
                        </a:rPr>
                        <m:t>=−</m:t>
                      </m:r>
                      <m:f>
                        <m:fPr>
                          <m:ctrlPr>
                            <a:rPr lang="en-US" b="0" i="1" dirty="0" smtClean="0">
                              <a:latin typeface="Cambria Math" panose="02040503050406030204" pitchFamily="18" charset="0"/>
                            </a:rPr>
                          </m:ctrlPr>
                        </m:fPr>
                        <m:num>
                          <m:r>
                            <a:rPr lang="en-US" b="0" i="1" dirty="0" smtClean="0">
                              <a:latin typeface="Cambria Math"/>
                            </a:rPr>
                            <m:t>1</m:t>
                          </m:r>
                        </m:num>
                        <m:den>
                          <m:r>
                            <a:rPr lang="en-US" b="0" i="1" dirty="0" smtClean="0">
                              <a:latin typeface="Cambria Math"/>
                            </a:rPr>
                            <m:t>2</m:t>
                          </m:r>
                        </m:den>
                      </m:f>
                      <m:r>
                        <a:rPr lang="en-US" i="1" dirty="0" smtClean="0">
                          <a:latin typeface="Cambria Math"/>
                        </a:rPr>
                        <m:t>𝑅</m:t>
                      </m:r>
                      <m:r>
                        <a:rPr lang="en-US" i="1" dirty="0" smtClean="0">
                          <a:latin typeface="Cambria Math"/>
                        </a:rPr>
                        <m:t>=−</m:t>
                      </m:r>
                      <m:f>
                        <m:fPr>
                          <m:ctrlPr>
                            <a:rPr lang="en-US" b="0" i="1" dirty="0" smtClean="0">
                              <a:latin typeface="Cambria Math" panose="02040503050406030204" pitchFamily="18" charset="0"/>
                            </a:rPr>
                          </m:ctrlPr>
                        </m:fPr>
                        <m:num>
                          <m:r>
                            <a:rPr lang="en-US" b="0" i="1" dirty="0" smtClean="0">
                              <a:latin typeface="Cambria Math"/>
                            </a:rPr>
                            <m:t>1</m:t>
                          </m:r>
                        </m:num>
                        <m:den>
                          <m:r>
                            <a:rPr lang="en-US" b="0" i="1" dirty="0" smtClean="0">
                              <a:latin typeface="Cambria Math"/>
                            </a:rPr>
                            <m:t>2</m:t>
                          </m:r>
                        </m:den>
                      </m:f>
                      <m:r>
                        <a:rPr lang="en-US" i="1" dirty="0" smtClean="0">
                          <a:latin typeface="Cambria Math"/>
                        </a:rPr>
                        <m:t>(7</m:t>
                      </m:r>
                      <m:r>
                        <a:rPr lang="en-US" b="0" i="1" dirty="0" smtClean="0">
                          <a:latin typeface="Cambria Math"/>
                        </a:rPr>
                        <m:t> </m:t>
                      </m:r>
                      <m:r>
                        <a:rPr lang="en-US" i="1" dirty="0" smtClean="0">
                          <a:latin typeface="Cambria Math"/>
                        </a:rPr>
                        <m:t>𝑚</m:t>
                      </m:r>
                      <m:r>
                        <a:rPr lang="en-US" i="1" dirty="0" smtClean="0">
                          <a:latin typeface="Cambria Math"/>
                        </a:rPr>
                        <m:t>)=−3.5 </m:t>
                      </m:r>
                      <m:r>
                        <a:rPr lang="en-US" i="1" dirty="0" smtClean="0">
                          <a:latin typeface="Cambria Math"/>
                        </a:rPr>
                        <m:t>𝑚</m:t>
                      </m:r>
                    </m:oMath>
                  </m:oMathPara>
                </a14:m>
                <a:endParaRPr lang="en-US" dirty="0"/>
              </a:p>
              <a:p>
                <a:pPr/>
                <a14:m>
                  <m:oMathPara xmlns:m="http://schemas.openxmlformats.org/officeDocument/2006/math">
                    <m:oMathParaPr>
                      <m:jc m:val="centerGroup"/>
                    </m:oMathParaPr>
                    <m:oMath xmlns:m="http://schemas.openxmlformats.org/officeDocument/2006/math">
                      <m:f>
                        <m:fPr>
                          <m:ctrlPr>
                            <a:rPr lang="en-US" i="1" dirty="0" smtClean="0">
                              <a:latin typeface="Cambria Math" panose="02040503050406030204" pitchFamily="18" charset="0"/>
                            </a:rPr>
                          </m:ctrlPr>
                        </m:fPr>
                        <m:num>
                          <m:r>
                            <a:rPr lang="en-US" i="1" dirty="0" smtClean="0">
                              <a:latin typeface="Cambria Math"/>
                            </a:rPr>
                            <m:t>1</m:t>
                          </m:r>
                        </m:num>
                        <m:den>
                          <m:r>
                            <a:rPr lang="en-US" i="1" dirty="0" smtClean="0">
                              <a:latin typeface="Cambria Math"/>
                            </a:rPr>
                            <m:t>𝑓</m:t>
                          </m:r>
                        </m:den>
                      </m:f>
                      <m:r>
                        <a:rPr lang="en-US" i="1" dirty="0" smtClean="0">
                          <a:latin typeface="Cambria Math"/>
                        </a:rPr>
                        <m:t>=</m:t>
                      </m:r>
                      <m:f>
                        <m:fPr>
                          <m:ctrlPr>
                            <a:rPr lang="en-US" i="1" dirty="0" smtClean="0">
                              <a:latin typeface="Cambria Math" panose="02040503050406030204" pitchFamily="18" charset="0"/>
                            </a:rPr>
                          </m:ctrlPr>
                        </m:fPr>
                        <m:num>
                          <m:r>
                            <a:rPr lang="en-US" i="1" dirty="0" smtClean="0">
                              <a:latin typeface="Cambria Math"/>
                            </a:rPr>
                            <m:t>1</m:t>
                          </m:r>
                        </m:num>
                        <m:den>
                          <m:sSub>
                            <m:sSubPr>
                              <m:ctrlPr>
                                <a:rPr lang="en-US" b="0" i="1" dirty="0" smtClean="0">
                                  <a:latin typeface="Cambria Math" panose="02040503050406030204" pitchFamily="18" charset="0"/>
                                </a:rPr>
                              </m:ctrlPr>
                            </m:sSubPr>
                            <m:e>
                              <m:r>
                                <a:rPr lang="en-US" i="1" dirty="0" smtClean="0">
                                  <a:latin typeface="Cambria Math"/>
                                </a:rPr>
                                <m:t>𝑑</m:t>
                              </m:r>
                            </m:e>
                            <m:sub>
                              <m:r>
                                <a:rPr lang="en-US" b="0" i="1" dirty="0" smtClean="0">
                                  <a:latin typeface="Cambria Math"/>
                                </a:rPr>
                                <m:t>𝑜</m:t>
                              </m:r>
                            </m:sub>
                          </m:sSub>
                        </m:den>
                      </m:f>
                      <m:r>
                        <a:rPr lang="en-US" i="1" baseline="0" dirty="0" smtClean="0">
                          <a:latin typeface="Cambria Math"/>
                        </a:rPr>
                        <m:t>+</m:t>
                      </m:r>
                      <m:f>
                        <m:fPr>
                          <m:ctrlPr>
                            <a:rPr lang="en-US" i="1" baseline="0" dirty="0" smtClean="0">
                              <a:latin typeface="Cambria Math" panose="02040503050406030204" pitchFamily="18" charset="0"/>
                            </a:rPr>
                          </m:ctrlPr>
                        </m:fPr>
                        <m:num>
                          <m:r>
                            <a:rPr lang="en-US" i="1" baseline="0" dirty="0" smtClean="0">
                              <a:latin typeface="Cambria Math"/>
                            </a:rPr>
                            <m:t>1</m:t>
                          </m:r>
                        </m:num>
                        <m:den>
                          <m:sSub>
                            <m:sSubPr>
                              <m:ctrlPr>
                                <a:rPr lang="en-US" b="0" i="1" baseline="0" dirty="0" smtClean="0">
                                  <a:latin typeface="Cambria Math" panose="02040503050406030204" pitchFamily="18" charset="0"/>
                                </a:rPr>
                              </m:ctrlPr>
                            </m:sSubPr>
                            <m:e>
                              <m:r>
                                <a:rPr lang="en-US" i="1" baseline="0" dirty="0" err="1" smtClean="0">
                                  <a:latin typeface="Cambria Math"/>
                                </a:rPr>
                                <m:t>𝑑</m:t>
                              </m:r>
                            </m:e>
                            <m:sub>
                              <m:r>
                                <a:rPr lang="en-US" b="0" i="1" baseline="0" dirty="0" smtClean="0">
                                  <a:latin typeface="Cambria Math"/>
                                </a:rPr>
                                <m:t>𝑖</m:t>
                              </m:r>
                            </m:sub>
                          </m:sSub>
                        </m:den>
                      </m:f>
                      <m:r>
                        <a:rPr lang="en-US" sz="1200" i="1" kern="1200" smtClean="0">
                          <a:solidFill>
                            <a:schemeClr val="tx1"/>
                          </a:solidFill>
                          <a:effectLst/>
                          <a:latin typeface="Cambria Math" panose="02040503050406030204" pitchFamily="18" charset="0"/>
                          <a:ea typeface="+mn-ea"/>
                          <a:cs typeface="+mn-cs"/>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1</m:t>
                          </m:r>
                        </m:num>
                        <m:den>
                          <m:r>
                            <a:rPr lang="en-US" i="1" baseline="0" dirty="0" smtClean="0">
                              <a:latin typeface="Cambria Math"/>
                              <a:sym typeface="Wingdings" pitchFamily="2" charset="2"/>
                            </a:rPr>
                            <m:t>−3.5</m:t>
                          </m:r>
                        </m:den>
                      </m:f>
                      <m:r>
                        <a:rPr lang="en-US" i="1" baseline="0" dirty="0" smtClean="0">
                          <a:latin typeface="Cambria Math"/>
                          <a:sym typeface="Wingdings" pitchFamily="2" charset="2"/>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1</m:t>
                          </m:r>
                        </m:num>
                        <m:den>
                          <m:r>
                            <a:rPr lang="en-US" i="1" baseline="0" dirty="0" smtClean="0">
                              <a:latin typeface="Cambria Math"/>
                              <a:sym typeface="Wingdings" pitchFamily="2" charset="2"/>
                            </a:rPr>
                            <m:t>10</m:t>
                          </m:r>
                        </m:den>
                      </m:f>
                      <m:r>
                        <a:rPr lang="en-US" i="1" baseline="0" dirty="0" smtClean="0">
                          <a:latin typeface="Cambria Math"/>
                          <a:sym typeface="Wingdings" pitchFamily="2" charset="2"/>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1</m:t>
                          </m:r>
                        </m:num>
                        <m:den>
                          <m:sSub>
                            <m:sSubPr>
                              <m:ctrlPr>
                                <a:rPr lang="en-US" b="0" i="1" baseline="0" dirty="0" smtClean="0">
                                  <a:latin typeface="Cambria Math" panose="02040503050406030204" pitchFamily="18" charset="0"/>
                                  <a:sym typeface="Wingdings" pitchFamily="2" charset="2"/>
                                </a:rPr>
                              </m:ctrlPr>
                            </m:sSubPr>
                            <m:e>
                              <m:r>
                                <a:rPr lang="en-US" i="1" baseline="0" dirty="0" err="1" smtClean="0">
                                  <a:latin typeface="Cambria Math"/>
                                  <a:sym typeface="Wingdings" pitchFamily="2" charset="2"/>
                                </a:rPr>
                                <m:t>𝑑</m:t>
                              </m:r>
                            </m:e>
                            <m:sub>
                              <m:r>
                                <a:rPr lang="en-US" b="0" i="1" baseline="0" dirty="0" smtClean="0">
                                  <a:latin typeface="Cambria Math"/>
                                  <a:sym typeface="Wingdings" pitchFamily="2" charset="2"/>
                                </a:rPr>
                                <m:t>𝑖</m:t>
                              </m:r>
                            </m:sub>
                          </m:sSub>
                        </m:den>
                      </m:f>
                      <m:r>
                        <a:rPr lang="en-US" sz="1200" i="1" kern="1200" smtClean="0">
                          <a:solidFill>
                            <a:schemeClr val="tx1"/>
                          </a:solidFill>
                          <a:effectLst/>
                          <a:latin typeface="Cambria Math" panose="02040503050406030204" pitchFamily="18" charset="0"/>
                          <a:ea typeface="+mn-ea"/>
                          <a:cs typeface="+mn-cs"/>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1</m:t>
                          </m:r>
                        </m:num>
                        <m:den>
                          <m:r>
                            <a:rPr lang="en-US" i="1" baseline="0" dirty="0" smtClean="0">
                              <a:latin typeface="Cambria Math"/>
                              <a:sym typeface="Wingdings" pitchFamily="2" charset="2"/>
                            </a:rPr>
                            <m:t>−3.5</m:t>
                          </m:r>
                        </m:den>
                      </m:f>
                      <m:r>
                        <a:rPr lang="en-US" b="0" i="1" baseline="0" dirty="0" smtClean="0">
                          <a:latin typeface="Cambria Math"/>
                          <a:sym typeface="Wingdings" pitchFamily="2" charset="2"/>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1</m:t>
                          </m:r>
                        </m:num>
                        <m:den>
                          <m:r>
                            <a:rPr lang="en-US" i="1" baseline="0" dirty="0" smtClean="0">
                              <a:latin typeface="Cambria Math"/>
                              <a:sym typeface="Wingdings" pitchFamily="2" charset="2"/>
                            </a:rPr>
                            <m:t>10</m:t>
                          </m:r>
                        </m:den>
                      </m:f>
                      <m:r>
                        <a:rPr lang="en-US" i="1" baseline="0" dirty="0" smtClean="0">
                          <a:latin typeface="Cambria Math"/>
                          <a:sym typeface="Wingdings" pitchFamily="2" charset="2"/>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1</m:t>
                          </m:r>
                        </m:num>
                        <m:den>
                          <m:sSub>
                            <m:sSubPr>
                              <m:ctrlPr>
                                <a:rPr lang="en-US" b="0" i="1" baseline="0" dirty="0" smtClean="0">
                                  <a:latin typeface="Cambria Math" panose="02040503050406030204" pitchFamily="18" charset="0"/>
                                  <a:sym typeface="Wingdings" pitchFamily="2" charset="2"/>
                                </a:rPr>
                              </m:ctrlPr>
                            </m:sSubPr>
                            <m:e>
                              <m:r>
                                <a:rPr lang="en-US" i="1" baseline="0" dirty="0" err="1" smtClean="0">
                                  <a:latin typeface="Cambria Math"/>
                                  <a:sym typeface="Wingdings" pitchFamily="2" charset="2"/>
                                </a:rPr>
                                <m:t>𝑑</m:t>
                              </m:r>
                            </m:e>
                            <m:sub>
                              <m:r>
                                <a:rPr lang="en-US" b="0" i="1" baseline="0" dirty="0" smtClean="0">
                                  <a:latin typeface="Cambria Math"/>
                                  <a:sym typeface="Wingdings" pitchFamily="2" charset="2"/>
                                </a:rPr>
                                <m:t>𝑖</m:t>
                              </m:r>
                            </m:sub>
                          </m:sSub>
                        </m:den>
                      </m:f>
                      <m:r>
                        <a:rPr lang="en-US" sz="1200" i="1" kern="1200" smtClean="0">
                          <a:solidFill>
                            <a:schemeClr val="tx1"/>
                          </a:solidFill>
                          <a:effectLst/>
                          <a:latin typeface="Cambria Math" panose="02040503050406030204" pitchFamily="18" charset="0"/>
                          <a:ea typeface="+mn-ea"/>
                          <a:cs typeface="+mn-cs"/>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1</m:t>
                          </m:r>
                        </m:num>
                        <m:den>
                          <m:sSub>
                            <m:sSubPr>
                              <m:ctrlPr>
                                <a:rPr lang="en-US" b="0" i="1" baseline="0" dirty="0" smtClean="0">
                                  <a:latin typeface="Cambria Math" panose="02040503050406030204" pitchFamily="18" charset="0"/>
                                  <a:sym typeface="Wingdings" pitchFamily="2" charset="2"/>
                                </a:rPr>
                              </m:ctrlPr>
                            </m:sSubPr>
                            <m:e>
                              <m:r>
                                <a:rPr lang="en-US" i="1" baseline="0" dirty="0" err="1" smtClean="0">
                                  <a:latin typeface="Cambria Math"/>
                                  <a:sym typeface="Wingdings" pitchFamily="2" charset="2"/>
                                </a:rPr>
                                <m:t>𝑑</m:t>
                              </m:r>
                            </m:e>
                            <m:sub>
                              <m:r>
                                <a:rPr lang="en-US" b="0" i="1" baseline="0" dirty="0" smtClean="0">
                                  <a:latin typeface="Cambria Math"/>
                                  <a:sym typeface="Wingdings" pitchFamily="2" charset="2"/>
                                </a:rPr>
                                <m:t>𝑖</m:t>
                              </m:r>
                            </m:sub>
                          </m:sSub>
                        </m:den>
                      </m:f>
                      <m:r>
                        <a:rPr lang="en-US" i="1" baseline="0" dirty="0" smtClean="0">
                          <a:latin typeface="Cambria Math"/>
                          <a:sym typeface="Wingdings" pitchFamily="2" charset="2"/>
                        </a:rPr>
                        <m:t>=−0.3857</m:t>
                      </m:r>
                      <m:r>
                        <a:rPr lang="en-US" sz="1200" i="1" kern="1200" smtClean="0">
                          <a:solidFill>
                            <a:schemeClr val="tx1"/>
                          </a:solidFill>
                          <a:effectLst/>
                          <a:latin typeface="Cambria Math" panose="02040503050406030204" pitchFamily="18" charset="0"/>
                          <a:ea typeface="+mn-ea"/>
                          <a:cs typeface="+mn-cs"/>
                        </a:rPr>
                        <m:t>→</m:t>
                      </m:r>
                      <m:sSub>
                        <m:sSubPr>
                          <m:ctrlPr>
                            <a:rPr lang="en-US" b="0" i="1" baseline="0" dirty="0" smtClean="0">
                              <a:latin typeface="Cambria Math" panose="02040503050406030204" pitchFamily="18" charset="0"/>
                              <a:sym typeface="Wingdings" pitchFamily="2" charset="2"/>
                            </a:rPr>
                          </m:ctrlPr>
                        </m:sSubPr>
                        <m:e>
                          <m:r>
                            <a:rPr lang="en-US" i="1" baseline="0" dirty="0" err="1" smtClean="0">
                              <a:latin typeface="Cambria Math"/>
                              <a:sym typeface="Wingdings" pitchFamily="2" charset="2"/>
                            </a:rPr>
                            <m:t>𝑑</m:t>
                          </m:r>
                        </m:e>
                        <m:sub>
                          <m:r>
                            <a:rPr lang="en-US" b="0" i="1" baseline="0" dirty="0" smtClean="0">
                              <a:latin typeface="Cambria Math"/>
                              <a:sym typeface="Wingdings" pitchFamily="2" charset="2"/>
                            </a:rPr>
                            <m:t>𝑖</m:t>
                          </m:r>
                        </m:sub>
                      </m:sSub>
                      <m:r>
                        <a:rPr lang="en-US" i="1" baseline="0" dirty="0" smtClean="0">
                          <a:latin typeface="Cambria Math"/>
                          <a:sym typeface="Wingdings" pitchFamily="2" charset="2"/>
                        </a:rPr>
                        <m:t>=−2.59 </m:t>
                      </m:r>
                      <m:r>
                        <a:rPr lang="en-US" i="1" baseline="0" dirty="0" smtClean="0">
                          <a:latin typeface="Cambria Math"/>
                          <a:sym typeface="Wingdings" pitchFamily="2" charset="2"/>
                        </a:rPr>
                        <m:t>𝑚</m:t>
                      </m:r>
                      <m:r>
                        <a:rPr lang="en-US" i="1" baseline="0" dirty="0" smtClean="0">
                          <a:latin typeface="Cambria Math"/>
                        </a:rPr>
                        <m:t> </m:t>
                      </m:r>
                    </m:oMath>
                  </m:oMathPara>
                </a14:m>
                <a:endParaRPr lang="en-US" baseline="0" dirty="0"/>
              </a:p>
              <a:p>
                <a:pPr/>
                <a14:m>
                  <m:oMathPara xmlns:m="http://schemas.openxmlformats.org/officeDocument/2006/math">
                    <m:oMathParaPr>
                      <m:jc m:val="centerGroup"/>
                    </m:oMathParaPr>
                    <m:oMath xmlns:m="http://schemas.openxmlformats.org/officeDocument/2006/math">
                      <m:r>
                        <a:rPr lang="en-US" i="1" baseline="0" dirty="0" smtClean="0">
                          <a:latin typeface="Cambria Math"/>
                        </a:rPr>
                        <m:t>𝑚</m:t>
                      </m:r>
                      <m:r>
                        <a:rPr lang="en-US" i="1" baseline="0" dirty="0" smtClean="0">
                          <a:latin typeface="Cambria Math"/>
                        </a:rPr>
                        <m:t>=−</m:t>
                      </m:r>
                      <m:f>
                        <m:fPr>
                          <m:ctrlPr>
                            <a:rPr lang="en-US" b="0" i="1" baseline="0" dirty="0" smtClean="0">
                              <a:latin typeface="Cambria Math" panose="02040503050406030204" pitchFamily="18" charset="0"/>
                            </a:rPr>
                          </m:ctrlPr>
                        </m:fPr>
                        <m:num>
                          <m:sSub>
                            <m:sSubPr>
                              <m:ctrlPr>
                                <a:rPr lang="en-US" b="0" i="1" baseline="0" dirty="0" smtClean="0">
                                  <a:latin typeface="Cambria Math" panose="02040503050406030204" pitchFamily="18" charset="0"/>
                                </a:rPr>
                              </m:ctrlPr>
                            </m:sSubPr>
                            <m:e>
                              <m:r>
                                <a:rPr lang="en-US" i="1" baseline="0" dirty="0" err="1" smtClean="0">
                                  <a:latin typeface="Cambria Math"/>
                                </a:rPr>
                                <m:t>𝑑</m:t>
                              </m:r>
                            </m:e>
                            <m:sub>
                              <m:r>
                                <a:rPr lang="en-US" b="0" i="1" baseline="0" dirty="0" smtClean="0">
                                  <a:latin typeface="Cambria Math"/>
                                </a:rPr>
                                <m:t>𝑖</m:t>
                              </m:r>
                            </m:sub>
                          </m:sSub>
                        </m:num>
                        <m:den>
                          <m:sSub>
                            <m:sSubPr>
                              <m:ctrlPr>
                                <a:rPr lang="en-US" b="0" i="1" baseline="0" dirty="0" smtClean="0">
                                  <a:latin typeface="Cambria Math" panose="02040503050406030204" pitchFamily="18" charset="0"/>
                                </a:rPr>
                              </m:ctrlPr>
                            </m:sSubPr>
                            <m:e>
                              <m:r>
                                <a:rPr lang="en-US" i="1" baseline="0" dirty="0" smtClean="0">
                                  <a:latin typeface="Cambria Math"/>
                                </a:rPr>
                                <m:t>𝑑</m:t>
                              </m:r>
                            </m:e>
                            <m:sub>
                              <m:r>
                                <a:rPr lang="en-US" b="0" i="1" baseline="0" dirty="0" smtClean="0">
                                  <a:latin typeface="Cambria Math"/>
                                </a:rPr>
                                <m:t>𝑜</m:t>
                              </m:r>
                            </m:sub>
                          </m:sSub>
                        </m:den>
                      </m:f>
                      <m:r>
                        <a:rPr lang="en-US" i="1" baseline="0" dirty="0" smtClean="0">
                          <a:latin typeface="Cambria Math"/>
                        </a:rPr>
                        <m:t>=</m:t>
                      </m:r>
                      <m:f>
                        <m:fPr>
                          <m:ctrlPr>
                            <a:rPr lang="en-US" b="0" i="1" baseline="0" dirty="0" smtClean="0">
                              <a:latin typeface="Cambria Math" panose="02040503050406030204" pitchFamily="18" charset="0"/>
                            </a:rPr>
                          </m:ctrlPr>
                        </m:fPr>
                        <m:num>
                          <m:sSub>
                            <m:sSubPr>
                              <m:ctrlPr>
                                <a:rPr lang="en-US" b="0" i="1" baseline="0" dirty="0" smtClean="0">
                                  <a:latin typeface="Cambria Math" panose="02040503050406030204" pitchFamily="18" charset="0"/>
                                </a:rPr>
                              </m:ctrlPr>
                            </m:sSubPr>
                            <m:e>
                              <m:r>
                                <a:rPr lang="en-US" i="1" baseline="0" dirty="0" smtClean="0">
                                  <a:latin typeface="Cambria Math"/>
                                </a:rPr>
                                <m:t>h</m:t>
                              </m:r>
                            </m:e>
                            <m:sub>
                              <m:r>
                                <a:rPr lang="en-US" b="0" i="1" baseline="0" dirty="0" smtClean="0">
                                  <a:latin typeface="Cambria Math"/>
                                </a:rPr>
                                <m:t>𝑖</m:t>
                              </m:r>
                            </m:sub>
                          </m:sSub>
                        </m:num>
                        <m:den>
                          <m:sSub>
                            <m:sSubPr>
                              <m:ctrlPr>
                                <a:rPr lang="en-US" b="0" i="1" baseline="0" dirty="0" smtClean="0">
                                  <a:latin typeface="Cambria Math" panose="02040503050406030204" pitchFamily="18" charset="0"/>
                                </a:rPr>
                              </m:ctrlPr>
                            </m:sSubPr>
                            <m:e>
                              <m:r>
                                <a:rPr lang="en-US" i="1" baseline="0" dirty="0" smtClean="0">
                                  <a:latin typeface="Cambria Math"/>
                                </a:rPr>
                                <m:t>h</m:t>
                              </m:r>
                            </m:e>
                            <m:sub>
                              <m:r>
                                <a:rPr lang="en-US" b="0" i="1" baseline="0" dirty="0" smtClean="0">
                                  <a:latin typeface="Cambria Math"/>
                                </a:rPr>
                                <m:t>𝑜</m:t>
                              </m:r>
                            </m:sub>
                          </m:sSub>
                        </m:den>
                      </m:f>
                      <m:r>
                        <a:rPr lang="en-US" sz="1200" i="1" kern="1200" smtClean="0">
                          <a:solidFill>
                            <a:schemeClr val="tx1"/>
                          </a:solidFill>
                          <a:effectLst/>
                          <a:latin typeface="Cambria Math" panose="02040503050406030204" pitchFamily="18" charset="0"/>
                          <a:ea typeface="+mn-ea"/>
                          <a:cs typeface="+mn-cs"/>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2.59</m:t>
                          </m:r>
                        </m:num>
                        <m:den>
                          <m:r>
                            <a:rPr lang="en-US" i="1" baseline="0" dirty="0" smtClean="0">
                              <a:latin typeface="Cambria Math"/>
                              <a:sym typeface="Wingdings" pitchFamily="2" charset="2"/>
                            </a:rPr>
                            <m:t>10</m:t>
                          </m:r>
                        </m:den>
                      </m:f>
                      <m:r>
                        <a:rPr lang="en-US" i="1" baseline="0" dirty="0" smtClean="0">
                          <a:latin typeface="Cambria Math"/>
                          <a:sym typeface="Wingdings" pitchFamily="2" charset="2"/>
                        </a:rPr>
                        <m:t>=</m:t>
                      </m:r>
                      <m:f>
                        <m:fPr>
                          <m:ctrlPr>
                            <a:rPr lang="en-US" i="1" baseline="0" dirty="0" smtClean="0">
                              <a:latin typeface="Cambria Math" panose="02040503050406030204" pitchFamily="18" charset="0"/>
                              <a:sym typeface="Wingdings" pitchFamily="2" charset="2"/>
                            </a:rPr>
                          </m:ctrlPr>
                        </m:fPr>
                        <m:num>
                          <m:sSub>
                            <m:sSubPr>
                              <m:ctrlPr>
                                <a:rPr lang="en-US" b="0" i="1" baseline="0" dirty="0" smtClean="0">
                                  <a:latin typeface="Cambria Math" panose="02040503050406030204" pitchFamily="18" charset="0"/>
                                  <a:sym typeface="Wingdings" pitchFamily="2" charset="2"/>
                                </a:rPr>
                              </m:ctrlPr>
                            </m:sSubPr>
                            <m:e>
                              <m:r>
                                <a:rPr lang="en-US" i="1" baseline="0" dirty="0" smtClean="0">
                                  <a:latin typeface="Cambria Math"/>
                                  <a:sym typeface="Wingdings" pitchFamily="2" charset="2"/>
                                </a:rPr>
                                <m:t>h</m:t>
                              </m:r>
                            </m:e>
                            <m:sub>
                              <m:r>
                                <a:rPr lang="en-US" b="0" i="1" baseline="0" dirty="0" smtClean="0">
                                  <a:latin typeface="Cambria Math"/>
                                  <a:sym typeface="Wingdings" pitchFamily="2" charset="2"/>
                                </a:rPr>
                                <m:t>𝑖</m:t>
                              </m:r>
                            </m:sub>
                          </m:sSub>
                        </m:num>
                        <m:den>
                          <m:r>
                            <a:rPr lang="en-US" i="1" baseline="0" dirty="0" smtClean="0">
                              <a:latin typeface="Cambria Math"/>
                              <a:sym typeface="Wingdings" pitchFamily="2" charset="2"/>
                            </a:rPr>
                            <m:t>0.5</m:t>
                          </m:r>
                        </m:den>
                      </m:f>
                      <m:r>
                        <a:rPr lang="en-US" sz="1200" i="1" kern="1200" smtClean="0">
                          <a:solidFill>
                            <a:schemeClr val="tx1"/>
                          </a:solidFill>
                          <a:effectLst/>
                          <a:latin typeface="Cambria Math" panose="02040503050406030204" pitchFamily="18" charset="0"/>
                          <a:ea typeface="+mn-ea"/>
                          <a:cs typeface="+mn-cs"/>
                        </a:rPr>
                        <m:t>→</m:t>
                      </m:r>
                      <m:sSub>
                        <m:sSubPr>
                          <m:ctrlPr>
                            <a:rPr lang="en-US" b="0" i="1" baseline="0" dirty="0" smtClean="0">
                              <a:latin typeface="Cambria Math" panose="02040503050406030204" pitchFamily="18" charset="0"/>
                              <a:sym typeface="Wingdings" pitchFamily="2" charset="2"/>
                            </a:rPr>
                          </m:ctrlPr>
                        </m:sSubPr>
                        <m:e>
                          <m:r>
                            <a:rPr lang="en-US" i="1" baseline="0" dirty="0" smtClean="0">
                              <a:latin typeface="Cambria Math"/>
                              <a:sym typeface="Wingdings" pitchFamily="2" charset="2"/>
                            </a:rPr>
                            <m:t>h</m:t>
                          </m:r>
                        </m:e>
                        <m:sub>
                          <m:r>
                            <a:rPr lang="en-US" b="0" i="1" baseline="0" dirty="0" smtClean="0">
                              <a:latin typeface="Cambria Math"/>
                              <a:sym typeface="Wingdings" pitchFamily="2" charset="2"/>
                            </a:rPr>
                            <m:t>𝑖</m:t>
                          </m:r>
                        </m:sub>
                      </m:sSub>
                      <m:r>
                        <a:rPr lang="en-US" i="1" baseline="0" dirty="0" smtClean="0">
                          <a:latin typeface="Cambria Math"/>
                          <a:sym typeface="Wingdings" pitchFamily="2" charset="2"/>
                        </a:rPr>
                        <m:t>=0.130</m:t>
                      </m:r>
                      <m:r>
                        <a:rPr lang="en-US" b="0" i="1" baseline="0" dirty="0" smtClean="0">
                          <a:latin typeface="Cambria Math"/>
                          <a:sym typeface="Wingdings" pitchFamily="2" charset="2"/>
                        </a:rPr>
                        <m:t> </m:t>
                      </m:r>
                      <m:r>
                        <a:rPr lang="en-US" i="1" baseline="0" dirty="0" smtClean="0">
                          <a:latin typeface="Cambria Math"/>
                          <a:sym typeface="Wingdings" pitchFamily="2" charset="2"/>
                        </a:rPr>
                        <m:t>𝑚</m:t>
                      </m:r>
                    </m:oMath>
                  </m:oMathPara>
                </a14:m>
                <a:endParaRPr lang="en-US" dirty="0"/>
              </a:p>
              <a:p>
                <a:endParaRPr lang="en-US" dirty="0"/>
              </a:p>
            </p:txBody>
          </p:sp>
        </mc:Choice>
        <mc:Fallback xmlns="">
          <p:sp>
            <p:nvSpPr>
              <p:cNvPr id="3" name="Notes Placeholder 2"/>
              <p:cNvSpPr>
                <a:spLocks noGrp="1"/>
              </p:cNvSpPr>
              <p:nvPr>
                <p:ph type="body" idx="1"/>
              </p:nvPr>
            </p:nvSpPr>
            <p:spPr/>
            <p:txBody>
              <a:bodyPr>
                <a:normAutofit/>
              </a:bodyPr>
              <a:lstStyle/>
              <a:p>
                <a:r>
                  <a:rPr lang="en-US" i="0" dirty="0" smtClean="0">
                    <a:latin typeface="Cambria Math"/>
                  </a:rPr>
                  <a:t>𝑓=−</a:t>
                </a:r>
                <a:r>
                  <a:rPr lang="en-US" b="0" i="0" dirty="0" smtClean="0">
                    <a:latin typeface="Cambria Math"/>
                  </a:rPr>
                  <a:t>1/2 </a:t>
                </a:r>
                <a:r>
                  <a:rPr lang="en-US" i="0" dirty="0" smtClean="0">
                    <a:latin typeface="Cambria Math"/>
                  </a:rPr>
                  <a:t>𝑅=−</a:t>
                </a:r>
                <a:r>
                  <a:rPr lang="en-US" b="0" i="0" dirty="0" smtClean="0">
                    <a:latin typeface="Cambria Math"/>
                  </a:rPr>
                  <a:t>1/2</a:t>
                </a:r>
                <a:r>
                  <a:rPr lang="en-US" i="0" dirty="0" smtClean="0">
                    <a:latin typeface="Cambria Math"/>
                  </a:rPr>
                  <a:t>(7</a:t>
                </a:r>
                <a:r>
                  <a:rPr lang="en-US" b="0" i="0" dirty="0" smtClean="0">
                    <a:latin typeface="Cambria Math"/>
                  </a:rPr>
                  <a:t> </a:t>
                </a:r>
                <a:r>
                  <a:rPr lang="en-US" i="0" dirty="0" smtClean="0">
                    <a:latin typeface="Cambria Math"/>
                  </a:rPr>
                  <a:t>𝑚)=−3.5 𝑚</a:t>
                </a:r>
                <a:endParaRPr lang="en-US" dirty="0" smtClean="0"/>
              </a:p>
              <a:p>
                <a:r>
                  <a:rPr lang="en-US" i="0" dirty="0" smtClean="0">
                    <a:latin typeface="Cambria Math"/>
                  </a:rPr>
                  <a:t>1/𝑓=1/𝑑</a:t>
                </a:r>
                <a:r>
                  <a:rPr lang="en-US" b="0" i="0" dirty="0" smtClean="0">
                    <a:latin typeface="Cambria Math"/>
                  </a:rPr>
                  <a:t>_𝑜 </a:t>
                </a:r>
                <a:r>
                  <a:rPr lang="en-US" i="0" baseline="0" dirty="0" smtClean="0">
                    <a:latin typeface="Cambria Math"/>
                  </a:rPr>
                  <a:t>+1/</a:t>
                </a:r>
                <a:r>
                  <a:rPr lang="en-US" i="0" baseline="0" dirty="0" err="1" smtClean="0">
                    <a:latin typeface="Cambria Math"/>
                  </a:rPr>
                  <a:t>𝑑</a:t>
                </a:r>
                <a:r>
                  <a:rPr lang="en-US" b="0" i="0" baseline="0" dirty="0" smtClean="0">
                    <a:latin typeface="Cambria Math"/>
                  </a:rPr>
                  <a:t>_𝑖  </a:t>
                </a:r>
                <a:r>
                  <a:rPr lang="en-US" i="0" baseline="0" dirty="0" smtClean="0">
                    <a:latin typeface="Cambria Math"/>
                  </a:rPr>
                  <a:t> </a:t>
                </a:r>
                <a:r>
                  <a:rPr lang="en-US" i="0" baseline="0" dirty="0" smtClean="0">
                    <a:latin typeface="Cambria Math"/>
                    <a:sym typeface="Wingdings" pitchFamily="2" charset="2"/>
                  </a:rPr>
                  <a:t>1/(−3.5)=1/10+1/</a:t>
                </a:r>
                <a:r>
                  <a:rPr lang="en-US" i="0" baseline="0" dirty="0" err="1" smtClean="0">
                    <a:latin typeface="Cambria Math"/>
                    <a:sym typeface="Wingdings" pitchFamily="2" charset="2"/>
                  </a:rPr>
                  <a:t>𝑑</a:t>
                </a:r>
                <a:r>
                  <a:rPr lang="en-US" b="0" i="0" baseline="0" dirty="0" smtClean="0">
                    <a:latin typeface="Cambria Math"/>
                    <a:sym typeface="Wingdings" pitchFamily="2" charset="2"/>
                  </a:rPr>
                  <a:t>_𝑖  </a:t>
                </a:r>
                <a:r>
                  <a:rPr lang="en-US" i="0" baseline="0" dirty="0" smtClean="0">
                    <a:latin typeface="Cambria Math"/>
                    <a:sym typeface="Wingdings" pitchFamily="2" charset="2"/>
                  </a:rPr>
                  <a:t> 1/(−3.5)</a:t>
                </a:r>
                <a:r>
                  <a:rPr lang="en-US" b="0" i="0" baseline="0" dirty="0" smtClean="0">
                    <a:latin typeface="Cambria Math"/>
                    <a:sym typeface="Wingdings" pitchFamily="2" charset="2"/>
                  </a:rPr>
                  <a:t>−</a:t>
                </a:r>
                <a:r>
                  <a:rPr lang="en-US" i="0" baseline="0" dirty="0" smtClean="0">
                    <a:latin typeface="Cambria Math"/>
                    <a:sym typeface="Wingdings" pitchFamily="2" charset="2"/>
                  </a:rPr>
                  <a:t>1/10=1/</a:t>
                </a:r>
                <a:r>
                  <a:rPr lang="en-US" i="0" baseline="0" dirty="0" err="1" smtClean="0">
                    <a:latin typeface="Cambria Math"/>
                    <a:sym typeface="Wingdings" pitchFamily="2" charset="2"/>
                  </a:rPr>
                  <a:t>𝑑</a:t>
                </a:r>
                <a:r>
                  <a:rPr lang="en-US" b="0" i="0" baseline="0" dirty="0" smtClean="0">
                    <a:latin typeface="Cambria Math"/>
                    <a:sym typeface="Wingdings" pitchFamily="2" charset="2"/>
                  </a:rPr>
                  <a:t>_𝑖  </a:t>
                </a:r>
                <a:r>
                  <a:rPr lang="en-US" i="0" baseline="0" dirty="0" smtClean="0">
                    <a:latin typeface="Cambria Math"/>
                    <a:sym typeface="Wingdings" pitchFamily="2" charset="2"/>
                  </a:rPr>
                  <a:t> 1/</a:t>
                </a:r>
                <a:r>
                  <a:rPr lang="en-US" i="0" baseline="0" dirty="0" err="1" smtClean="0">
                    <a:latin typeface="Cambria Math"/>
                    <a:sym typeface="Wingdings" pitchFamily="2" charset="2"/>
                  </a:rPr>
                  <a:t>𝑑</a:t>
                </a:r>
                <a:r>
                  <a:rPr lang="en-US" b="0" i="0" baseline="0" dirty="0" smtClean="0">
                    <a:latin typeface="Cambria Math"/>
                    <a:sym typeface="Wingdings" pitchFamily="2" charset="2"/>
                  </a:rPr>
                  <a:t>_𝑖 </a:t>
                </a:r>
                <a:r>
                  <a:rPr lang="en-US" i="0" baseline="0" dirty="0" smtClean="0">
                    <a:latin typeface="Cambria Math"/>
                    <a:sym typeface="Wingdings" pitchFamily="2" charset="2"/>
                  </a:rPr>
                  <a:t>=−0.3857  </a:t>
                </a:r>
                <a:r>
                  <a:rPr lang="en-US" i="0" baseline="0" dirty="0" err="1" smtClean="0">
                    <a:latin typeface="Cambria Math"/>
                    <a:sym typeface="Wingdings" pitchFamily="2" charset="2"/>
                  </a:rPr>
                  <a:t>𝑑</a:t>
                </a:r>
                <a:r>
                  <a:rPr lang="en-US" b="0" i="0" baseline="0" dirty="0" smtClean="0">
                    <a:latin typeface="Cambria Math"/>
                    <a:sym typeface="Wingdings" pitchFamily="2" charset="2"/>
                  </a:rPr>
                  <a:t>_𝑖</a:t>
                </a:r>
                <a:r>
                  <a:rPr lang="en-US" i="0" baseline="0" dirty="0" smtClean="0">
                    <a:latin typeface="Cambria Math"/>
                    <a:sym typeface="Wingdings" pitchFamily="2" charset="2"/>
                  </a:rPr>
                  <a:t>=−2.59 𝑚</a:t>
                </a:r>
                <a:r>
                  <a:rPr lang="en-US" i="0" baseline="0" dirty="0" smtClean="0">
                    <a:latin typeface="Cambria Math"/>
                  </a:rPr>
                  <a:t> </a:t>
                </a:r>
                <a:endParaRPr lang="en-US" baseline="0" dirty="0" smtClean="0"/>
              </a:p>
              <a:p>
                <a:r>
                  <a:rPr lang="en-US" i="0" baseline="0" dirty="0" smtClean="0">
                    <a:latin typeface="Cambria Math"/>
                  </a:rPr>
                  <a:t>𝑚=−</a:t>
                </a:r>
                <a:r>
                  <a:rPr lang="en-US" i="0" baseline="0" dirty="0" err="1" smtClean="0">
                    <a:latin typeface="Cambria Math"/>
                  </a:rPr>
                  <a:t>𝑑</a:t>
                </a:r>
                <a:r>
                  <a:rPr lang="en-US" b="0" i="0" baseline="0" dirty="0" smtClean="0">
                    <a:latin typeface="Cambria Math"/>
                  </a:rPr>
                  <a:t>_𝑖/</a:t>
                </a:r>
                <a:r>
                  <a:rPr lang="en-US" i="0" baseline="0" dirty="0" smtClean="0">
                    <a:latin typeface="Cambria Math"/>
                  </a:rPr>
                  <a:t>𝑑</a:t>
                </a:r>
                <a:r>
                  <a:rPr lang="en-US" b="0" i="0" baseline="0" dirty="0" smtClean="0">
                    <a:latin typeface="Cambria Math"/>
                  </a:rPr>
                  <a:t>_𝑜 </a:t>
                </a:r>
                <a:r>
                  <a:rPr lang="en-US" i="0" baseline="0" dirty="0" smtClean="0">
                    <a:latin typeface="Cambria Math"/>
                  </a:rPr>
                  <a:t>=ℎ</a:t>
                </a:r>
                <a:r>
                  <a:rPr lang="en-US" b="0" i="0" baseline="0" dirty="0" smtClean="0">
                    <a:latin typeface="Cambria Math"/>
                  </a:rPr>
                  <a:t>_𝑖/</a:t>
                </a:r>
                <a:r>
                  <a:rPr lang="en-US" i="0" baseline="0" dirty="0" smtClean="0">
                    <a:latin typeface="Cambria Math"/>
                  </a:rPr>
                  <a:t>ℎ</a:t>
                </a:r>
                <a:r>
                  <a:rPr lang="en-US" b="0" i="0" baseline="0" dirty="0" smtClean="0">
                    <a:latin typeface="Cambria Math"/>
                  </a:rPr>
                  <a:t>_𝑜  </a:t>
                </a:r>
                <a:r>
                  <a:rPr lang="en-US" i="0" baseline="0" dirty="0" smtClean="0">
                    <a:latin typeface="Cambria Math"/>
                  </a:rPr>
                  <a:t> </a:t>
                </a:r>
                <a:r>
                  <a:rPr lang="en-US" i="0" baseline="0" dirty="0" smtClean="0">
                    <a:latin typeface="Cambria Math"/>
                    <a:sym typeface="Wingdings" pitchFamily="2" charset="2"/>
                  </a:rPr>
                  <a:t>2.59/10=ℎ</a:t>
                </a:r>
                <a:r>
                  <a:rPr lang="en-US" b="0" i="0" baseline="0" dirty="0" smtClean="0">
                    <a:latin typeface="Cambria Math"/>
                    <a:sym typeface="Wingdings" pitchFamily="2" charset="2"/>
                  </a:rPr>
                  <a:t>_𝑖/</a:t>
                </a:r>
                <a:r>
                  <a:rPr lang="en-US" i="0" baseline="0" dirty="0" smtClean="0">
                    <a:latin typeface="Cambria Math"/>
                    <a:sym typeface="Wingdings" pitchFamily="2" charset="2"/>
                  </a:rPr>
                  <a:t>0.5   ℎ</a:t>
                </a:r>
                <a:r>
                  <a:rPr lang="en-US" b="0" i="0" baseline="0" dirty="0" smtClean="0">
                    <a:latin typeface="Cambria Math"/>
                    <a:sym typeface="Wingdings" pitchFamily="2" charset="2"/>
                  </a:rPr>
                  <a:t>_𝑖</a:t>
                </a:r>
                <a:r>
                  <a:rPr lang="en-US" i="0" baseline="0" dirty="0" smtClean="0">
                    <a:latin typeface="Cambria Math"/>
                    <a:sym typeface="Wingdings" pitchFamily="2" charset="2"/>
                  </a:rPr>
                  <a:t>=0.130</a:t>
                </a:r>
                <a:r>
                  <a:rPr lang="en-US" b="0" i="0" baseline="0" dirty="0" smtClean="0">
                    <a:latin typeface="Cambria Math"/>
                    <a:sym typeface="Wingdings" pitchFamily="2" charset="2"/>
                  </a:rPr>
                  <a:t> </a:t>
                </a:r>
                <a:r>
                  <a:rPr lang="en-US" i="0" baseline="0" dirty="0" smtClean="0">
                    <a:latin typeface="Cambria Math"/>
                    <a:sym typeface="Wingdings" pitchFamily="2" charset="2"/>
                  </a:rPr>
                  <a:t>𝑚</a:t>
                </a:r>
                <a:endParaRPr lang="en-US" dirty="0" smtClean="0"/>
              </a:p>
              <a:p>
                <a:endParaRPr lang="en-US" dirty="0"/>
              </a:p>
            </p:txBody>
          </p:sp>
        </mc:Fallback>
      </mc:AlternateContent>
      <p:sp>
        <p:nvSpPr>
          <p:cNvPr id="4" name="Slide Number Placeholder 3"/>
          <p:cNvSpPr>
            <a:spLocks noGrp="1"/>
          </p:cNvSpPr>
          <p:nvPr>
            <p:ph type="sldNum" sz="quarter" idx="10"/>
          </p:nvPr>
        </p:nvSpPr>
        <p:spPr/>
        <p:txBody>
          <a:bodyPr/>
          <a:lstStyle/>
          <a:p>
            <a:fld id="{80EB29B8-F5EB-4623-BF3D-25222B149F25}" type="slidenum">
              <a:rPr lang="en-US" smtClean="0"/>
              <a:pPr/>
              <a:t>36</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37</a:t>
            </a:fld>
            <a:endParaRPr lang="en-US"/>
          </a:p>
        </p:txBody>
      </p:sp>
    </p:spTree>
    <p:extLst>
      <p:ext uri="{BB962C8B-B14F-4D97-AF65-F5344CB8AC3E}">
        <p14:creationId xmlns:p14="http://schemas.microsoft.com/office/powerpoint/2010/main" val="35577599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OpenStax High School Physics 16.2</a:t>
            </a:r>
          </a:p>
          <a:p>
            <a:r>
              <a:rPr lang="en-US" dirty="0"/>
              <a:t>OpenStax College Physics 2e 25.3-25.5</a:t>
            </a:r>
          </a:p>
        </p:txBody>
      </p:sp>
      <p:sp>
        <p:nvSpPr>
          <p:cNvPr id="4" name="Slide Number Placeholder 3"/>
          <p:cNvSpPr>
            <a:spLocks noGrp="1"/>
          </p:cNvSpPr>
          <p:nvPr>
            <p:ph type="sldNum" sz="quarter" idx="5"/>
          </p:nvPr>
        </p:nvSpPr>
        <p:spPr/>
        <p:txBody>
          <a:bodyPr/>
          <a:lstStyle/>
          <a:p>
            <a:fld id="{F3F94E99-6F5F-4211-B141-D8632B9383AD}" type="slidenum">
              <a:rPr lang="en-US" smtClean="0"/>
              <a:t>38</a:t>
            </a:fld>
            <a:endParaRPr lang="en-US"/>
          </a:p>
        </p:txBody>
      </p:sp>
    </p:spTree>
    <p:extLst>
      <p:ext uri="{BB962C8B-B14F-4D97-AF65-F5344CB8AC3E}">
        <p14:creationId xmlns:p14="http://schemas.microsoft.com/office/powerpoint/2010/main" val="34945170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r>
              <a:rPr lang="en-US" dirty="0"/>
              <a:t>n = index of refraction</a:t>
            </a:r>
          </a:p>
          <a:p>
            <a:r>
              <a:rPr lang="en-US" dirty="0"/>
              <a:t>c = speed of light in vacuum</a:t>
            </a:r>
          </a:p>
          <a:p>
            <a:r>
              <a:rPr lang="en-US" dirty="0"/>
              <a:t>v = speed</a:t>
            </a:r>
            <a:r>
              <a:rPr lang="en-US" baseline="0" dirty="0"/>
              <a:t> of light in material</a:t>
            </a:r>
            <a:endParaRPr lang="en-US" dirty="0"/>
          </a:p>
        </p:txBody>
      </p:sp>
      <p:sp>
        <p:nvSpPr>
          <p:cNvPr id="4" name="Slide Number Placeholder 3"/>
          <p:cNvSpPr>
            <a:spLocks noGrp="1"/>
          </p:cNvSpPr>
          <p:nvPr>
            <p:ph type="sldNum" sz="quarter" idx="10"/>
          </p:nvPr>
        </p:nvSpPr>
        <p:spPr/>
        <p:txBody>
          <a:bodyPr/>
          <a:lstStyle/>
          <a:p>
            <a:fld id="{80EB29B8-F5EB-4623-BF3D-25222B149F25}" type="slidenum">
              <a:rPr lang="en-US" smtClean="0"/>
              <a:pPr/>
              <a:t>39</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0EB29B8-F5EB-4623-BF3D-25222B149F25}" type="slidenum">
              <a:rPr lang="en-US" smtClean="0"/>
              <a:pPr/>
              <a:t>40</a:t>
            </a:fld>
            <a:endParaRPr lang="en-US"/>
          </a:p>
        </p:txBody>
      </p:sp>
    </p:spTree>
    <p:extLst>
      <p:ext uri="{BB962C8B-B14F-4D97-AF65-F5344CB8AC3E}">
        <p14:creationId xmlns:p14="http://schemas.microsoft.com/office/powerpoint/2010/main" val="7279882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r>
              <a:rPr lang="en-US" dirty="0"/>
              <a:t>To go from less optically</a:t>
            </a:r>
            <a:r>
              <a:rPr lang="en-US" baseline="0" dirty="0"/>
              <a:t> dense to more optically dense, the ray is bent towards normal.</a:t>
            </a:r>
          </a:p>
          <a:p>
            <a:r>
              <a:rPr lang="en-US" baseline="0" dirty="0"/>
              <a:t>To go from more optically dense to less optically dense, the ray is bent away from the normal.</a:t>
            </a:r>
          </a:p>
          <a:p>
            <a:r>
              <a:rPr lang="en-US" baseline="0" dirty="0"/>
              <a:t>When the light goes from one material to another, it bends towards the slower material.</a:t>
            </a:r>
            <a:endParaRPr lang="en-US" dirty="0"/>
          </a:p>
        </p:txBody>
      </p:sp>
      <p:sp>
        <p:nvSpPr>
          <p:cNvPr id="4" name="Slide Number Placeholder 3"/>
          <p:cNvSpPr>
            <a:spLocks noGrp="1"/>
          </p:cNvSpPr>
          <p:nvPr>
            <p:ph type="sldNum" sz="quarter" idx="10"/>
          </p:nvPr>
        </p:nvSpPr>
        <p:spPr/>
        <p:txBody>
          <a:bodyPr/>
          <a:lstStyle/>
          <a:p>
            <a:fld id="{80EB29B8-F5EB-4623-BF3D-25222B149F25}" type="slidenum">
              <a:rPr lang="en-US" smtClean="0"/>
              <a:pPr/>
              <a:t>41</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a:rPr>
                            <m:t>𝑛</m:t>
                          </m:r>
                        </m:e>
                        <m:sub>
                          <m:r>
                            <a:rPr lang="en-US" b="0" i="1" dirty="0" smtClean="0">
                              <a:latin typeface="Cambria Math"/>
                            </a:rPr>
                            <m:t>1</m:t>
                          </m:r>
                        </m:sub>
                      </m:sSub>
                      <m:func>
                        <m:funcPr>
                          <m:ctrlPr>
                            <a:rPr lang="en-US" b="0" i="1" dirty="0" smtClean="0">
                              <a:latin typeface="Cambria Math" panose="02040503050406030204" pitchFamily="18" charset="0"/>
                            </a:rPr>
                          </m:ctrlPr>
                        </m:funcPr>
                        <m:fName>
                          <m:r>
                            <m:rPr>
                              <m:sty m:val="p"/>
                            </m:rPr>
                            <a:rPr lang="en-US" b="0" i="0" dirty="0" smtClean="0">
                              <a:latin typeface="Cambria Math"/>
                            </a:rPr>
                            <m:t>sin</m:t>
                          </m:r>
                        </m:fName>
                        <m:e>
                          <m:sSub>
                            <m:sSubPr>
                              <m:ctrlPr>
                                <a:rPr lang="en-US" b="0" i="1" dirty="0" smtClean="0">
                                  <a:latin typeface="Cambria Math" panose="02040503050406030204" pitchFamily="18" charset="0"/>
                                </a:rPr>
                              </m:ctrlPr>
                            </m:sSubPr>
                            <m:e>
                              <m:r>
                                <a:rPr lang="en-US" b="0" i="1" dirty="0" smtClean="0">
                                  <a:latin typeface="Cambria Math"/>
                                </a:rPr>
                                <m:t>𝜃</m:t>
                              </m:r>
                            </m:e>
                            <m:sub>
                              <m:r>
                                <a:rPr lang="en-US" b="0" i="1" dirty="0" smtClean="0">
                                  <a:latin typeface="Cambria Math"/>
                                </a:rPr>
                                <m:t>1</m:t>
                              </m:r>
                            </m:sub>
                          </m:sSub>
                        </m:e>
                      </m:func>
                      <m:r>
                        <a:rPr lang="en-US" i="1" dirty="0" smtClean="0">
                          <a:latin typeface="Cambria Math"/>
                        </a:rPr>
                        <m:t>= </m:t>
                      </m:r>
                      <m:sSub>
                        <m:sSubPr>
                          <m:ctrlPr>
                            <a:rPr lang="en-US" b="0" i="1" dirty="0" smtClean="0">
                              <a:latin typeface="Cambria Math" panose="02040503050406030204" pitchFamily="18" charset="0"/>
                            </a:rPr>
                          </m:ctrlPr>
                        </m:sSubPr>
                        <m:e>
                          <m:r>
                            <a:rPr lang="en-US" i="1" dirty="0" smtClean="0">
                              <a:latin typeface="Cambria Math"/>
                            </a:rPr>
                            <m:t>𝑛</m:t>
                          </m:r>
                        </m:e>
                        <m:sub>
                          <m:r>
                            <a:rPr lang="en-US" b="0" i="1" dirty="0" smtClean="0">
                              <a:latin typeface="Cambria Math"/>
                            </a:rPr>
                            <m:t>2</m:t>
                          </m:r>
                        </m:sub>
                      </m:sSub>
                      <m:func>
                        <m:funcPr>
                          <m:ctrlPr>
                            <a:rPr lang="en-US" b="0" i="1" dirty="0" smtClean="0">
                              <a:latin typeface="Cambria Math" panose="02040503050406030204" pitchFamily="18" charset="0"/>
                            </a:rPr>
                          </m:ctrlPr>
                        </m:funcPr>
                        <m:fName>
                          <m:r>
                            <m:rPr>
                              <m:sty m:val="p"/>
                            </m:rPr>
                            <a:rPr lang="en-US" b="0" i="0" dirty="0" smtClean="0">
                              <a:latin typeface="Cambria Math"/>
                            </a:rPr>
                            <m:t>sin</m:t>
                          </m:r>
                        </m:fName>
                        <m:e>
                          <m:sSub>
                            <m:sSubPr>
                              <m:ctrlPr>
                                <a:rPr lang="en-US" b="0" i="1" dirty="0" smtClean="0">
                                  <a:latin typeface="Cambria Math" panose="02040503050406030204" pitchFamily="18" charset="0"/>
                                </a:rPr>
                              </m:ctrlPr>
                            </m:sSubPr>
                            <m:e>
                              <m:r>
                                <a:rPr lang="en-US" b="0" i="1" dirty="0" smtClean="0">
                                  <a:latin typeface="Cambria Math"/>
                                </a:rPr>
                                <m:t>𝜃</m:t>
                              </m:r>
                            </m:e>
                            <m:sub>
                              <m:r>
                                <a:rPr lang="en-US" b="0" i="1" dirty="0" smtClean="0">
                                  <a:latin typeface="Cambria Math"/>
                                </a:rPr>
                                <m:t>2</m:t>
                              </m:r>
                            </m:sub>
                          </m:sSub>
                        </m:e>
                      </m:func>
                    </m:oMath>
                  </m:oMathPara>
                </a14:m>
                <a:endParaRPr lang="en-US" dirty="0"/>
              </a:p>
              <a:p>
                <a:pPr/>
                <a14:m>
                  <m:oMathPara xmlns:m="http://schemas.openxmlformats.org/officeDocument/2006/math">
                    <m:oMathParaPr>
                      <m:jc m:val="centerGroup"/>
                    </m:oMathParaPr>
                    <m:oMath xmlns:m="http://schemas.openxmlformats.org/officeDocument/2006/math">
                      <m:r>
                        <a:rPr lang="en-US" i="1" dirty="0" smtClean="0">
                          <a:latin typeface="Cambria Math"/>
                        </a:rPr>
                        <m:t>1.00</m:t>
                      </m:r>
                      <m:func>
                        <m:funcPr>
                          <m:ctrlPr>
                            <a:rPr lang="en-US" b="0" i="1" dirty="0" smtClean="0">
                              <a:latin typeface="Cambria Math" panose="02040503050406030204" pitchFamily="18" charset="0"/>
                            </a:rPr>
                          </m:ctrlPr>
                        </m:funcPr>
                        <m:fName>
                          <m:r>
                            <m:rPr>
                              <m:sty m:val="p"/>
                            </m:rPr>
                            <a:rPr lang="en-US" b="0" i="0" dirty="0" smtClean="0">
                              <a:latin typeface="Cambria Math"/>
                            </a:rPr>
                            <m:t>sin</m:t>
                          </m:r>
                        </m:fName>
                        <m:e>
                          <m:r>
                            <a:rPr lang="en-US" b="0" i="1" dirty="0" smtClean="0">
                              <a:latin typeface="Cambria Math"/>
                            </a:rPr>
                            <m:t>35°</m:t>
                          </m:r>
                        </m:e>
                      </m:func>
                      <m:r>
                        <a:rPr lang="en-US" i="1" baseline="0" dirty="0" smtClean="0">
                          <a:latin typeface="Cambria Math"/>
                        </a:rPr>
                        <m:t>=</m:t>
                      </m:r>
                      <m:r>
                        <a:rPr lang="en-US" i="1" baseline="0" dirty="0" smtClean="0">
                          <a:latin typeface="Cambria Math"/>
                        </a:rPr>
                        <m:t>𝑛</m:t>
                      </m:r>
                      <m:func>
                        <m:funcPr>
                          <m:ctrlPr>
                            <a:rPr lang="en-US" b="0" i="1" baseline="0" dirty="0" smtClean="0">
                              <a:latin typeface="Cambria Math" panose="02040503050406030204" pitchFamily="18" charset="0"/>
                            </a:rPr>
                          </m:ctrlPr>
                        </m:funcPr>
                        <m:fName>
                          <m:r>
                            <m:rPr>
                              <m:sty m:val="p"/>
                            </m:rPr>
                            <a:rPr lang="en-US" b="0" i="0" baseline="0" dirty="0" smtClean="0">
                              <a:latin typeface="Cambria Math"/>
                            </a:rPr>
                            <m:t>sin</m:t>
                          </m:r>
                        </m:fName>
                        <m:e>
                          <m:r>
                            <a:rPr lang="en-US" b="0" i="1" baseline="0" dirty="0" smtClean="0">
                              <a:latin typeface="Cambria Math"/>
                            </a:rPr>
                            <m:t>26°</m:t>
                          </m:r>
                        </m:e>
                      </m:func>
                      <m:r>
                        <a:rPr lang="en-US" b="0" i="1" baseline="0" dirty="0" smtClean="0">
                          <a:latin typeface="Cambria Math" panose="02040503050406030204" pitchFamily="18" charset="0"/>
                          <a:sym typeface="Wingdings" pitchFamily="2" charset="2"/>
                        </a:rPr>
                        <m:t>→</m:t>
                      </m:r>
                      <m:r>
                        <a:rPr lang="en-US" i="1" baseline="0" dirty="0" smtClean="0">
                          <a:latin typeface="Cambria Math"/>
                          <a:sym typeface="Wingdings" pitchFamily="2" charset="2"/>
                        </a:rPr>
                        <m:t>𝑛</m:t>
                      </m:r>
                      <m:r>
                        <a:rPr lang="en-US" i="1" baseline="0" dirty="0" smtClean="0">
                          <a:latin typeface="Cambria Math"/>
                          <a:sym typeface="Wingdings" pitchFamily="2" charset="2"/>
                        </a:rPr>
                        <m:t>=1.308 </m:t>
                      </m:r>
                    </m:oMath>
                  </m:oMathPara>
                </a14:m>
                <a:endParaRPr lang="en-US" baseline="0" dirty="0">
                  <a:sym typeface="Wingdings" pitchFamily="2" charset="2"/>
                </a:endParaRPr>
              </a:p>
              <a:p>
                <a:pPr/>
                <a14:m>
                  <m:oMathPara xmlns:m="http://schemas.openxmlformats.org/officeDocument/2006/math">
                    <m:oMathParaPr>
                      <m:jc m:val="centerGroup"/>
                    </m:oMathParaPr>
                    <m:oMath xmlns:m="http://schemas.openxmlformats.org/officeDocument/2006/math">
                      <m:r>
                        <a:rPr lang="en-US" i="1" baseline="0" dirty="0" smtClean="0">
                          <a:latin typeface="Cambria Math"/>
                          <a:sym typeface="Wingdings" pitchFamily="2" charset="2"/>
                        </a:rPr>
                        <m:t>𝑇𝑎𝑏𝑙𝑒</m:t>
                      </m:r>
                      <m:r>
                        <a:rPr lang="en-US" i="1" baseline="0" dirty="0" smtClean="0">
                          <a:latin typeface="Cambria Math"/>
                          <a:sym typeface="Wingdings" pitchFamily="2" charset="2"/>
                        </a:rPr>
                        <m:t> </m:t>
                      </m:r>
                      <m:r>
                        <a:rPr lang="en-US" i="1" baseline="0" dirty="0" smtClean="0">
                          <a:latin typeface="Cambria Math"/>
                          <a:sym typeface="Wingdings" pitchFamily="2" charset="2"/>
                        </a:rPr>
                        <m:t>𝑠𝑎𝑦𝑠</m:t>
                      </m:r>
                      <m:r>
                        <a:rPr lang="en-US" i="1" baseline="0" dirty="0" smtClean="0">
                          <a:latin typeface="Cambria Math"/>
                          <a:sym typeface="Wingdings" pitchFamily="2" charset="2"/>
                        </a:rPr>
                        <m:t> </m:t>
                      </m:r>
                      <m:r>
                        <a:rPr lang="en-US" i="1" baseline="0" dirty="0" smtClean="0">
                          <a:latin typeface="Cambria Math"/>
                          <a:sym typeface="Wingdings" pitchFamily="2" charset="2"/>
                        </a:rPr>
                        <m:t>𝑡h𝑖𝑠</m:t>
                      </m:r>
                      <m:r>
                        <a:rPr lang="en-US" i="1" baseline="0" dirty="0" smtClean="0">
                          <a:latin typeface="Cambria Math"/>
                          <a:sym typeface="Wingdings" pitchFamily="2" charset="2"/>
                        </a:rPr>
                        <m:t> </m:t>
                      </m:r>
                      <m:r>
                        <a:rPr lang="en-US" i="1" baseline="0" dirty="0" smtClean="0">
                          <a:latin typeface="Cambria Math"/>
                          <a:sym typeface="Wingdings" pitchFamily="2" charset="2"/>
                        </a:rPr>
                        <m:t>𝑠h𝑜𝑢𝑙𝑑</m:t>
                      </m:r>
                      <m:r>
                        <a:rPr lang="en-US" i="1" baseline="0" dirty="0" smtClean="0">
                          <a:latin typeface="Cambria Math"/>
                          <a:sym typeface="Wingdings" pitchFamily="2" charset="2"/>
                        </a:rPr>
                        <m:t> </m:t>
                      </m:r>
                      <m:r>
                        <a:rPr lang="en-US" i="1" baseline="0" dirty="0" smtClean="0">
                          <a:latin typeface="Cambria Math"/>
                          <a:sym typeface="Wingdings" pitchFamily="2" charset="2"/>
                        </a:rPr>
                        <m:t>𝑏𝑒</m:t>
                      </m:r>
                      <m:r>
                        <a:rPr lang="en-US" i="1" baseline="0" dirty="0" smtClean="0">
                          <a:latin typeface="Cambria Math"/>
                          <a:sym typeface="Wingdings" pitchFamily="2" charset="2"/>
                        </a:rPr>
                        <m:t> </m:t>
                      </m:r>
                      <m:r>
                        <a:rPr lang="en-US" i="1" baseline="0" dirty="0" smtClean="0">
                          <a:latin typeface="Cambria Math"/>
                          <a:sym typeface="Wingdings" pitchFamily="2" charset="2"/>
                        </a:rPr>
                        <m:t>𝑖𝑐𝑒</m:t>
                      </m:r>
                      <m:r>
                        <a:rPr lang="en-US" i="1" baseline="0" dirty="0" smtClean="0">
                          <a:latin typeface="Cambria Math"/>
                          <a:sym typeface="Wingdings" pitchFamily="2" charset="2"/>
                        </a:rPr>
                        <m:t>.</m:t>
                      </m:r>
                    </m:oMath>
                  </m:oMathPara>
                </a14:m>
                <a:endParaRPr lang="en-US" baseline="0" dirty="0">
                  <a:sym typeface="Wingdings" pitchFamily="2" charset="2"/>
                </a:endParaRPr>
              </a:p>
              <a:p>
                <a:endParaRPr lang="en-US" baseline="0" dirty="0">
                  <a:sym typeface="Wingdings" pitchFamily="2" charset="2"/>
                </a:endParaRPr>
              </a:p>
              <a:p>
                <a:pPr/>
                <a14:m>
                  <m:oMathPara xmlns:m="http://schemas.openxmlformats.org/officeDocument/2006/math">
                    <m:oMathParaPr>
                      <m:jc m:val="centerGroup"/>
                    </m:oMathParaPr>
                    <m:oMath xmlns:m="http://schemas.openxmlformats.org/officeDocument/2006/math">
                      <m:r>
                        <a:rPr lang="en-US" i="1" baseline="0" dirty="0" smtClean="0">
                          <a:latin typeface="Cambria Math"/>
                          <a:sym typeface="Wingdings" pitchFamily="2" charset="2"/>
                        </a:rPr>
                        <m:t>𝑛</m:t>
                      </m:r>
                      <m:r>
                        <a:rPr lang="en-US" i="1" baseline="0" dirty="0" smtClean="0">
                          <a:latin typeface="Cambria Math"/>
                          <a:sym typeface="Wingdings" pitchFamily="2" charset="2"/>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𝑐</m:t>
                          </m:r>
                        </m:num>
                        <m:den>
                          <m:r>
                            <a:rPr lang="en-US" i="1" baseline="0" dirty="0" smtClean="0">
                              <a:latin typeface="Cambria Math"/>
                              <a:sym typeface="Wingdings" pitchFamily="2" charset="2"/>
                            </a:rPr>
                            <m:t>𝑣</m:t>
                          </m:r>
                        </m:den>
                      </m:f>
                      <m:r>
                        <a:rPr lang="en-US" b="0" i="1" baseline="0" dirty="0" smtClean="0">
                          <a:latin typeface="Cambria Math" panose="02040503050406030204" pitchFamily="18" charset="0"/>
                          <a:sym typeface="Wingdings" pitchFamily="2" charset="2"/>
                        </a:rPr>
                        <m:t>→</m:t>
                      </m:r>
                      <m:r>
                        <a:rPr lang="en-US" i="1" baseline="0" dirty="0" smtClean="0">
                          <a:latin typeface="Cambria Math"/>
                          <a:sym typeface="Wingdings" pitchFamily="2" charset="2"/>
                        </a:rPr>
                        <m:t>1.308=</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3.00</m:t>
                          </m:r>
                          <m:r>
                            <a:rPr lang="en-US" b="0" i="1" baseline="0" dirty="0" smtClean="0">
                              <a:latin typeface="Cambria Math"/>
                              <a:sym typeface="Wingdings" pitchFamily="2" charset="2"/>
                            </a:rPr>
                            <m:t>×</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10</m:t>
                              </m:r>
                            </m:e>
                            <m:sup>
                              <m:r>
                                <a:rPr lang="en-US" b="0" i="1" baseline="0" dirty="0" smtClean="0">
                                  <a:latin typeface="Cambria Math"/>
                                  <a:sym typeface="Wingdings" pitchFamily="2" charset="2"/>
                                </a:rPr>
                                <m:t>8</m:t>
                              </m:r>
                            </m:sup>
                          </m:sSup>
                          <m:f>
                            <m:fPr>
                              <m:ctrlPr>
                                <a:rPr lang="en-US" b="0"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𝑚</m:t>
                              </m:r>
                            </m:num>
                            <m:den>
                              <m:r>
                                <a:rPr lang="en-US" i="1" baseline="0" dirty="0" smtClean="0">
                                  <a:latin typeface="Cambria Math"/>
                                  <a:sym typeface="Wingdings" pitchFamily="2" charset="2"/>
                                </a:rPr>
                                <m:t>𝑠</m:t>
                              </m:r>
                            </m:den>
                          </m:f>
                        </m:num>
                        <m:den>
                          <m:r>
                            <a:rPr lang="en-US" i="1" baseline="0" dirty="0" smtClean="0">
                              <a:latin typeface="Cambria Math"/>
                              <a:sym typeface="Wingdings" pitchFamily="2" charset="2"/>
                            </a:rPr>
                            <m:t>𝑣</m:t>
                          </m:r>
                        </m:den>
                      </m:f>
                      <m:r>
                        <a:rPr lang="en-US" b="0" i="1" baseline="0" dirty="0" smtClean="0">
                          <a:latin typeface="Cambria Math" panose="02040503050406030204" pitchFamily="18" charset="0"/>
                          <a:sym typeface="Wingdings" pitchFamily="2" charset="2"/>
                        </a:rPr>
                        <m:t>→</m:t>
                      </m:r>
                      <m:r>
                        <a:rPr lang="en-US" i="1" baseline="0" dirty="0" smtClean="0">
                          <a:latin typeface="Cambria Math"/>
                          <a:sym typeface="Wingdings" pitchFamily="2" charset="2"/>
                        </a:rPr>
                        <m:t>𝑣</m:t>
                      </m:r>
                      <m:r>
                        <a:rPr lang="en-US" i="1" baseline="0" dirty="0" smtClean="0">
                          <a:latin typeface="Cambria Math"/>
                          <a:sym typeface="Wingdings" pitchFamily="2" charset="2"/>
                        </a:rPr>
                        <m:t>=2.29×</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10</m:t>
                          </m:r>
                        </m:e>
                        <m:sup>
                          <m:r>
                            <a:rPr lang="en-US" b="0" i="1" baseline="0" dirty="0" smtClean="0">
                              <a:latin typeface="Cambria Math"/>
                              <a:sym typeface="Wingdings" pitchFamily="2" charset="2"/>
                            </a:rPr>
                            <m:t>8</m:t>
                          </m:r>
                        </m:sup>
                      </m:sSup>
                      <m:r>
                        <a:rPr lang="en-US" i="1" baseline="0" dirty="0" smtClean="0">
                          <a:latin typeface="Cambria Math"/>
                          <a:sym typeface="Wingdings" pitchFamily="2" charset="2"/>
                        </a:rPr>
                        <m:t> </m:t>
                      </m:r>
                      <m:r>
                        <a:rPr lang="en-US" i="1" baseline="0" dirty="0" smtClean="0">
                          <a:latin typeface="Cambria Math"/>
                          <a:sym typeface="Wingdings" pitchFamily="2" charset="2"/>
                        </a:rPr>
                        <m:t>𝑚</m:t>
                      </m:r>
                      <m:r>
                        <a:rPr lang="en-US" i="1" baseline="0" dirty="0" smtClean="0">
                          <a:latin typeface="Cambria Math"/>
                          <a:sym typeface="Wingdings" pitchFamily="2" charset="2"/>
                        </a:rPr>
                        <m:t>/</m:t>
                      </m:r>
                      <m:r>
                        <a:rPr lang="en-US" i="1" baseline="0" dirty="0" smtClean="0">
                          <a:latin typeface="Cambria Math"/>
                          <a:sym typeface="Wingdings" pitchFamily="2" charset="2"/>
                        </a:rPr>
                        <m:t>𝑠</m:t>
                      </m:r>
                    </m:oMath>
                  </m:oMathPara>
                </a14:m>
                <a:endParaRPr lang="en-US" dirty="0"/>
              </a:p>
            </p:txBody>
          </p:sp>
        </mc:Choice>
        <mc:Fallback xmlns="">
          <p:sp>
            <p:nvSpPr>
              <p:cNvPr id="3" name="Notes Placeholder 2"/>
              <p:cNvSpPr>
                <a:spLocks noGrp="1"/>
              </p:cNvSpPr>
              <p:nvPr>
                <p:ph type="body" idx="1"/>
              </p:nvPr>
            </p:nvSpPr>
            <p:spPr/>
            <p:txBody>
              <a:bodyPr>
                <a:normAutofit/>
              </a:bodyPr>
              <a:lstStyle/>
              <a:p>
                <a:r>
                  <a:rPr lang="en-US" i="0" dirty="0" smtClean="0">
                    <a:latin typeface="Cambria Math"/>
                  </a:rPr>
                  <a:t>𝑛</a:t>
                </a:r>
                <a:r>
                  <a:rPr lang="en-US" b="0" i="0" dirty="0" smtClean="0">
                    <a:latin typeface="Cambria Math"/>
                  </a:rPr>
                  <a:t>_1  sin⁡〖𝜃_1 〗</a:t>
                </a:r>
                <a:r>
                  <a:rPr lang="en-US" i="0" dirty="0" smtClean="0">
                    <a:latin typeface="Cambria Math"/>
                  </a:rPr>
                  <a:t>= 𝑛</a:t>
                </a:r>
                <a:r>
                  <a:rPr lang="en-US" b="0" i="0" dirty="0" smtClean="0">
                    <a:latin typeface="Cambria Math"/>
                  </a:rPr>
                  <a:t>_2  sin⁡〖𝜃_2 〗</a:t>
                </a:r>
                <a:endParaRPr lang="en-US" dirty="0" smtClean="0"/>
              </a:p>
              <a:p>
                <a:r>
                  <a:rPr lang="en-US" i="0" dirty="0" smtClean="0">
                    <a:latin typeface="Cambria Math"/>
                  </a:rPr>
                  <a:t>1.00</a:t>
                </a:r>
                <a:r>
                  <a:rPr lang="en-US" b="0" i="0" dirty="0" smtClean="0">
                    <a:latin typeface="Cambria Math"/>
                  </a:rPr>
                  <a:t> sin⁡〖35°〗</a:t>
                </a:r>
                <a:r>
                  <a:rPr lang="en-US" i="0" baseline="0" dirty="0" smtClean="0">
                    <a:latin typeface="Cambria Math"/>
                  </a:rPr>
                  <a:t>=𝑛</a:t>
                </a:r>
                <a:r>
                  <a:rPr lang="en-US" b="0" i="0" baseline="0" dirty="0" smtClean="0">
                    <a:latin typeface="Cambria Math"/>
                  </a:rPr>
                  <a:t> sin⁡〖26°〗 </a:t>
                </a:r>
                <a:r>
                  <a:rPr lang="en-US" i="0" baseline="0" dirty="0" smtClean="0">
                    <a:latin typeface="Cambria Math"/>
                  </a:rPr>
                  <a:t> </a:t>
                </a:r>
                <a:r>
                  <a:rPr lang="en-US" i="0" baseline="0" dirty="0" smtClean="0">
                    <a:latin typeface="Cambria Math"/>
                    <a:sym typeface="Wingdings" pitchFamily="2" charset="2"/>
                  </a:rPr>
                  <a:t> 𝑛=1.308 </a:t>
                </a:r>
                <a:endParaRPr lang="en-US" baseline="0" dirty="0" smtClean="0">
                  <a:sym typeface="Wingdings" pitchFamily="2" charset="2"/>
                </a:endParaRPr>
              </a:p>
              <a:p>
                <a:r>
                  <a:rPr lang="en-US" i="0" baseline="0" dirty="0" smtClean="0">
                    <a:latin typeface="Cambria Math"/>
                    <a:sym typeface="Wingdings" pitchFamily="2" charset="2"/>
                  </a:rPr>
                  <a:t>𝑇𝑎𝑏𝑙𝑒 𝑠𝑎𝑦𝑠 𝑡ℎ𝑖𝑠 𝑠ℎ𝑜𝑢𝑙𝑑 𝑏𝑒 𝑖𝑐𝑒.</a:t>
                </a:r>
                <a:endParaRPr lang="en-US" baseline="0" dirty="0" smtClean="0">
                  <a:sym typeface="Wingdings" pitchFamily="2" charset="2"/>
                </a:endParaRPr>
              </a:p>
              <a:p>
                <a:endParaRPr lang="en-US" baseline="0" dirty="0" smtClean="0">
                  <a:sym typeface="Wingdings" pitchFamily="2" charset="2"/>
                </a:endParaRPr>
              </a:p>
              <a:p>
                <a:r>
                  <a:rPr lang="en-US" i="0" baseline="0" dirty="0" smtClean="0">
                    <a:latin typeface="Cambria Math"/>
                    <a:sym typeface="Wingdings" pitchFamily="2" charset="2"/>
                  </a:rPr>
                  <a:t>𝑛=𝑐/𝑣   1.308=(3.00</a:t>
                </a:r>
                <a:r>
                  <a:rPr lang="en-US" b="0" i="0" baseline="0" dirty="0" smtClean="0">
                    <a:latin typeface="Cambria Math"/>
                    <a:sym typeface="Wingdings" pitchFamily="2" charset="2"/>
                  </a:rPr>
                  <a:t>×〖</a:t>
                </a:r>
                <a:r>
                  <a:rPr lang="en-US" i="0" baseline="0" dirty="0" smtClean="0">
                    <a:latin typeface="Cambria Math"/>
                    <a:sym typeface="Wingdings" pitchFamily="2" charset="2"/>
                  </a:rPr>
                  <a:t>10</a:t>
                </a:r>
                <a:r>
                  <a:rPr lang="en-US" b="0" i="0" baseline="0" dirty="0" smtClean="0">
                    <a:latin typeface="Cambria Math"/>
                    <a:sym typeface="Wingdings" pitchFamily="2" charset="2"/>
                  </a:rPr>
                  <a:t>〗^8  </a:t>
                </a:r>
                <a:r>
                  <a:rPr lang="en-US" i="0" baseline="0" dirty="0" smtClean="0">
                    <a:latin typeface="Cambria Math"/>
                    <a:sym typeface="Wingdings" pitchFamily="2" charset="2"/>
                  </a:rPr>
                  <a:t>𝑚</a:t>
                </a:r>
                <a:r>
                  <a:rPr lang="en-US" b="0" i="0" baseline="0" dirty="0" smtClean="0">
                    <a:latin typeface="Cambria Math"/>
                    <a:sym typeface="Wingdings" pitchFamily="2" charset="2"/>
                  </a:rPr>
                  <a:t>/</a:t>
                </a:r>
                <a:r>
                  <a:rPr lang="en-US" i="0" baseline="0" dirty="0" smtClean="0">
                    <a:latin typeface="Cambria Math"/>
                    <a:sym typeface="Wingdings" pitchFamily="2" charset="2"/>
                  </a:rPr>
                  <a:t>𝑠</a:t>
                </a:r>
                <a:r>
                  <a:rPr lang="en-US" i="0" baseline="0" dirty="0" smtClean="0">
                    <a:latin typeface="Cambria Math"/>
                    <a:sym typeface="Wingdings" pitchFamily="2" charset="2"/>
                  </a:rPr>
                  <a:t>)/</a:t>
                </a:r>
                <a:r>
                  <a:rPr lang="en-US" i="0" baseline="0" dirty="0" smtClean="0">
                    <a:latin typeface="Cambria Math"/>
                    <a:sym typeface="Wingdings" pitchFamily="2" charset="2"/>
                  </a:rPr>
                  <a:t>𝑣   𝑣=2.29</a:t>
                </a:r>
                <a:r>
                  <a:rPr lang="en-US" b="0" i="0" baseline="0" dirty="0" smtClean="0">
                    <a:latin typeface="Cambria Math"/>
                    <a:sym typeface="Wingdings" pitchFamily="2" charset="2"/>
                  </a:rPr>
                  <a:t>×〖</a:t>
                </a:r>
                <a:r>
                  <a:rPr lang="en-US" i="0" baseline="0" dirty="0" smtClean="0">
                    <a:latin typeface="Cambria Math"/>
                    <a:sym typeface="Wingdings" pitchFamily="2" charset="2"/>
                  </a:rPr>
                  <a:t>10</a:t>
                </a:r>
                <a:r>
                  <a:rPr lang="en-US" b="0" i="0" baseline="0" dirty="0" smtClean="0">
                    <a:latin typeface="Cambria Math"/>
                    <a:sym typeface="Wingdings" pitchFamily="2" charset="2"/>
                  </a:rPr>
                  <a:t>〗^8 </a:t>
                </a:r>
                <a:r>
                  <a:rPr lang="en-US" i="0" baseline="0" dirty="0" smtClean="0">
                    <a:latin typeface="Cambria Math"/>
                    <a:sym typeface="Wingdings" pitchFamily="2" charset="2"/>
                  </a:rPr>
                  <a:t> 𝑚/𝑠</a:t>
                </a:r>
                <a:endParaRPr lang="en-US" dirty="0"/>
              </a:p>
            </p:txBody>
          </p:sp>
        </mc:Fallback>
      </mc:AlternateContent>
      <p:sp>
        <p:nvSpPr>
          <p:cNvPr id="4" name="Slide Number Placeholder 3"/>
          <p:cNvSpPr>
            <a:spLocks noGrp="1"/>
          </p:cNvSpPr>
          <p:nvPr>
            <p:ph type="sldNum" sz="quarter" idx="10"/>
          </p:nvPr>
        </p:nvSpPr>
        <p:spPr/>
        <p:txBody>
          <a:bodyPr/>
          <a:lstStyle/>
          <a:p>
            <a:fld id="{80EB29B8-F5EB-4623-BF3D-25222B149F25}" type="slidenum">
              <a:rPr lang="en-US" smtClean="0"/>
              <a:pPr/>
              <a:t>42</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43</a:t>
            </a:fld>
            <a:endParaRPr lang="en-US"/>
          </a:p>
        </p:txBody>
      </p:sp>
    </p:spTree>
    <p:extLst>
      <p:ext uri="{BB962C8B-B14F-4D97-AF65-F5344CB8AC3E}">
        <p14:creationId xmlns:p14="http://schemas.microsoft.com/office/powerpoint/2010/main" val="12275680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44</a:t>
            </a:fld>
            <a:endParaRPr lang="en-US"/>
          </a:p>
        </p:txBody>
      </p:sp>
    </p:spTree>
    <p:extLst>
      <p:ext uri="{BB962C8B-B14F-4D97-AF65-F5344CB8AC3E}">
        <p14:creationId xmlns:p14="http://schemas.microsoft.com/office/powerpoint/2010/main" val="439811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𝜃</m:t>
                          </m:r>
                        </m:e>
                        <m:sub>
                          <m:r>
                            <a:rPr lang="en-US" b="0" i="1" smtClean="0">
                              <a:latin typeface="Cambria Math"/>
                            </a:rPr>
                            <m:t>𝑐</m:t>
                          </m:r>
                        </m:sub>
                      </m:sSub>
                      <m:r>
                        <a:rPr lang="en-US" b="0" i="1" smtClean="0">
                          <a:latin typeface="Cambria Math"/>
                        </a:rPr>
                        <m:t>=</m:t>
                      </m:r>
                      <m:func>
                        <m:funcPr>
                          <m:ctrlPr>
                            <a:rPr lang="en-US" b="0" i="1" smtClean="0">
                              <a:latin typeface="Cambria Math" panose="02040503050406030204" pitchFamily="18" charset="0"/>
                            </a:rPr>
                          </m:ctrlPr>
                        </m:funcPr>
                        <m:fName>
                          <m:sSup>
                            <m:sSupPr>
                              <m:ctrlPr>
                                <a:rPr lang="en-US" b="0" i="1" smtClean="0">
                                  <a:latin typeface="Cambria Math" panose="02040503050406030204" pitchFamily="18" charset="0"/>
                                </a:rPr>
                              </m:ctrlPr>
                            </m:sSupPr>
                            <m:e>
                              <m:r>
                                <m:rPr>
                                  <m:sty m:val="p"/>
                                </m:rPr>
                                <a:rPr lang="en-US" b="0" i="0" smtClean="0">
                                  <a:latin typeface="Cambria Math"/>
                                </a:rPr>
                                <m:t>sin</m:t>
                              </m:r>
                            </m:e>
                            <m:sup>
                              <m:r>
                                <a:rPr lang="en-US" b="0" i="1" smtClean="0">
                                  <a:latin typeface="Cambria Math"/>
                                </a:rPr>
                                <m:t>−1</m:t>
                              </m:r>
                            </m:sup>
                          </m:sSup>
                        </m:fName>
                        <m:e>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𝑛</m:t>
                                  </m:r>
                                </m:e>
                                <m:sub>
                                  <m:r>
                                    <a:rPr lang="en-US" b="0" i="1" smtClean="0">
                                      <a:latin typeface="Cambria Math"/>
                                    </a:rPr>
                                    <m:t>2</m:t>
                                  </m:r>
                                </m:sub>
                              </m:sSub>
                            </m:num>
                            <m:den>
                              <m:sSub>
                                <m:sSubPr>
                                  <m:ctrlPr>
                                    <a:rPr lang="en-US" b="0" i="1" smtClean="0">
                                      <a:latin typeface="Cambria Math" panose="02040503050406030204" pitchFamily="18" charset="0"/>
                                    </a:rPr>
                                  </m:ctrlPr>
                                </m:sSubPr>
                                <m:e>
                                  <m:r>
                                    <a:rPr lang="en-US" b="0" i="1" smtClean="0">
                                      <a:latin typeface="Cambria Math"/>
                                    </a:rPr>
                                    <m:t>𝑛</m:t>
                                  </m:r>
                                </m:e>
                                <m:sub>
                                  <m:r>
                                    <a:rPr lang="en-US" b="0" i="1" smtClean="0">
                                      <a:latin typeface="Cambria Math"/>
                                    </a:rPr>
                                    <m:t>1</m:t>
                                  </m:r>
                                </m:sub>
                              </m:sSub>
                            </m:den>
                          </m:f>
                        </m:e>
                      </m:func>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𝜃</m:t>
                          </m:r>
                        </m:e>
                        <m:sub>
                          <m:r>
                            <a:rPr lang="en-US" b="0" i="1" smtClean="0">
                              <a:latin typeface="Cambria Math"/>
                            </a:rPr>
                            <m:t>𝑐</m:t>
                          </m:r>
                        </m:sub>
                      </m:sSub>
                      <m:r>
                        <a:rPr lang="en-US" b="0" i="1" smtClean="0">
                          <a:latin typeface="Cambria Math"/>
                        </a:rPr>
                        <m:t>=</m:t>
                      </m:r>
                      <m:func>
                        <m:funcPr>
                          <m:ctrlPr>
                            <a:rPr lang="en-US" b="0" i="1" smtClean="0">
                              <a:latin typeface="Cambria Math" panose="02040503050406030204" pitchFamily="18" charset="0"/>
                            </a:rPr>
                          </m:ctrlPr>
                        </m:funcPr>
                        <m:fName>
                          <m:sSup>
                            <m:sSupPr>
                              <m:ctrlPr>
                                <a:rPr lang="en-US" b="0" i="1" smtClean="0">
                                  <a:latin typeface="Cambria Math" panose="02040503050406030204" pitchFamily="18" charset="0"/>
                                </a:rPr>
                              </m:ctrlPr>
                            </m:sSupPr>
                            <m:e>
                              <m:r>
                                <m:rPr>
                                  <m:sty m:val="p"/>
                                </m:rPr>
                                <a:rPr lang="en-US" b="0" i="0" smtClean="0">
                                  <a:latin typeface="Cambria Math"/>
                                </a:rPr>
                                <m:t>sin</m:t>
                              </m:r>
                            </m:e>
                            <m:sup>
                              <m:r>
                                <a:rPr lang="en-US" b="0" i="1" smtClean="0">
                                  <a:latin typeface="Cambria Math"/>
                                </a:rPr>
                                <m:t>−1</m:t>
                              </m:r>
                            </m:sup>
                          </m:sSup>
                        </m:fName>
                        <m:e>
                          <m:f>
                            <m:fPr>
                              <m:ctrlPr>
                                <a:rPr lang="en-US" b="0" i="1" smtClean="0">
                                  <a:latin typeface="Cambria Math" panose="02040503050406030204" pitchFamily="18" charset="0"/>
                                </a:rPr>
                              </m:ctrlPr>
                            </m:fPr>
                            <m:num>
                              <m:r>
                                <a:rPr lang="en-US" b="0" i="1" smtClean="0">
                                  <a:latin typeface="Cambria Math"/>
                                </a:rPr>
                                <m:t>1.000293</m:t>
                              </m:r>
                            </m:num>
                            <m:den>
                              <m:r>
                                <a:rPr lang="en-US" b="0" i="1" smtClean="0">
                                  <a:latin typeface="Cambria Math"/>
                                </a:rPr>
                                <m:t>2.15</m:t>
                              </m:r>
                            </m:den>
                          </m:f>
                        </m:e>
                      </m:func>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𝜃</m:t>
                          </m:r>
                        </m:e>
                        <m:sub>
                          <m:r>
                            <a:rPr lang="en-US" b="0" i="1" smtClean="0">
                              <a:latin typeface="Cambria Math"/>
                            </a:rPr>
                            <m:t>𝑐</m:t>
                          </m:r>
                        </m:sub>
                      </m:sSub>
                      <m:r>
                        <a:rPr lang="en-US" b="0" i="1" smtClean="0">
                          <a:latin typeface="Cambria Math"/>
                        </a:rPr>
                        <m:t>=27.7°</m:t>
                      </m:r>
                    </m:oMath>
                  </m:oMathPara>
                </a14:m>
                <a:endParaRPr lang="en-US" dirty="0"/>
              </a:p>
            </p:txBody>
          </p:sp>
        </mc:Choice>
        <mc:Fallback xmlns="">
          <p:sp>
            <p:nvSpPr>
              <p:cNvPr id="3" name="Notes Placeholder 2"/>
              <p:cNvSpPr>
                <a:spLocks noGrp="1"/>
              </p:cNvSpPr>
              <p:nvPr>
                <p:ph type="body" idx="1"/>
              </p:nvPr>
            </p:nvSpPr>
            <p:spPr/>
            <p:txBody>
              <a:bodyPr/>
              <a:lstStyle/>
              <a:p>
                <a:r>
                  <a:rPr lang="en-US" b="0" i="0" smtClean="0">
                    <a:latin typeface="Cambria Math"/>
                  </a:rPr>
                  <a:t>𝜃_𝑐=sin^(−1)⁡〖𝑛_2/𝑛_1 〗</a:t>
                </a:r>
                <a:endParaRPr lang="en-US" b="0" dirty="0" smtClean="0"/>
              </a:p>
              <a:p>
                <a:r>
                  <a:rPr lang="en-US" b="0" i="0" smtClean="0">
                    <a:latin typeface="Cambria Math"/>
                  </a:rPr>
                  <a:t>𝜃_𝑐=sin^(−1)⁡〖1.000293/2.15〗</a:t>
                </a:r>
                <a:endParaRPr lang="en-US" b="0" dirty="0" smtClean="0"/>
              </a:p>
              <a:p>
                <a:r>
                  <a:rPr lang="en-US" b="0" i="0" smtClean="0">
                    <a:latin typeface="Cambria Math"/>
                  </a:rPr>
                  <a:t>𝜃_𝑐=27.7°</a:t>
                </a:r>
                <a:endParaRPr lang="en-US" dirty="0"/>
              </a:p>
            </p:txBody>
          </p:sp>
        </mc:Fallback>
      </mc:AlternateContent>
      <p:sp>
        <p:nvSpPr>
          <p:cNvPr id="4" name="Slide Number Placeholder 3"/>
          <p:cNvSpPr>
            <a:spLocks noGrp="1"/>
          </p:cNvSpPr>
          <p:nvPr>
            <p:ph type="sldNum" sz="quarter" idx="10"/>
          </p:nvPr>
        </p:nvSpPr>
        <p:spPr/>
        <p:txBody>
          <a:bodyPr/>
          <a:lstStyle/>
          <a:p>
            <a:fld id="{4653F51A-BA57-4949-93C7-1A278C3AC25C}" type="slidenum">
              <a:rPr lang="en-US" smtClean="0"/>
              <a:pPr/>
              <a:t>45</a:t>
            </a:fld>
            <a:endParaRPr lang="en-US"/>
          </a:p>
        </p:txBody>
      </p:sp>
    </p:spTree>
    <p:extLst>
      <p:ext uri="{BB962C8B-B14F-4D97-AF65-F5344CB8AC3E}">
        <p14:creationId xmlns:p14="http://schemas.microsoft.com/office/powerpoint/2010/main" val="130073023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46</a:t>
            </a:fld>
            <a:endParaRPr lang="en-US"/>
          </a:p>
        </p:txBody>
      </p:sp>
    </p:spTree>
    <p:extLst>
      <p:ext uri="{BB962C8B-B14F-4D97-AF65-F5344CB8AC3E}">
        <p14:creationId xmlns:p14="http://schemas.microsoft.com/office/powerpoint/2010/main" val="1183118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47</a:t>
            </a:fld>
            <a:endParaRPr lang="en-US"/>
          </a:p>
        </p:txBody>
      </p:sp>
    </p:spTree>
    <p:extLst>
      <p:ext uri="{BB962C8B-B14F-4D97-AF65-F5344CB8AC3E}">
        <p14:creationId xmlns:p14="http://schemas.microsoft.com/office/powerpoint/2010/main" val="19321080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48</a:t>
            </a:fld>
            <a:endParaRPr lang="en-US"/>
          </a:p>
        </p:txBody>
      </p:sp>
    </p:spTree>
    <p:extLst>
      <p:ext uri="{BB962C8B-B14F-4D97-AF65-F5344CB8AC3E}">
        <p14:creationId xmlns:p14="http://schemas.microsoft.com/office/powerpoint/2010/main" val="36887126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49</a:t>
            </a:fld>
            <a:endParaRPr lang="en-US"/>
          </a:p>
        </p:txBody>
      </p:sp>
    </p:spTree>
    <p:extLst>
      <p:ext uri="{BB962C8B-B14F-4D97-AF65-F5344CB8AC3E}">
        <p14:creationId xmlns:p14="http://schemas.microsoft.com/office/powerpoint/2010/main" val="23213075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50</a:t>
            </a:fld>
            <a:endParaRPr lang="en-US"/>
          </a:p>
        </p:txBody>
      </p:sp>
    </p:spTree>
    <p:extLst>
      <p:ext uri="{BB962C8B-B14F-4D97-AF65-F5344CB8AC3E}">
        <p14:creationId xmlns:p14="http://schemas.microsoft.com/office/powerpoint/2010/main" val="199517134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OpenStax High School Physics 16.3</a:t>
            </a:r>
          </a:p>
          <a:p>
            <a:r>
              <a:rPr lang="en-US" dirty="0"/>
              <a:t>OpenStax College Physics 2e 25.6, 26.1-26.3</a:t>
            </a:r>
          </a:p>
        </p:txBody>
      </p:sp>
      <p:sp>
        <p:nvSpPr>
          <p:cNvPr id="4" name="Slide Number Placeholder 3"/>
          <p:cNvSpPr>
            <a:spLocks noGrp="1"/>
          </p:cNvSpPr>
          <p:nvPr>
            <p:ph type="sldNum" sz="quarter" idx="5"/>
          </p:nvPr>
        </p:nvSpPr>
        <p:spPr/>
        <p:txBody>
          <a:bodyPr/>
          <a:lstStyle/>
          <a:p>
            <a:fld id="{F3F94E99-6F5F-4211-B141-D8632B9383AD}" type="slidenum">
              <a:rPr lang="en-US" smtClean="0"/>
              <a:t>51</a:t>
            </a:fld>
            <a:endParaRPr lang="en-US"/>
          </a:p>
        </p:txBody>
      </p:sp>
    </p:spTree>
    <p:extLst>
      <p:ext uri="{BB962C8B-B14F-4D97-AF65-F5344CB8AC3E}">
        <p14:creationId xmlns:p14="http://schemas.microsoft.com/office/powerpoint/2010/main" val="144053982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0EB29B8-F5EB-4623-BF3D-25222B149F25}" type="slidenum">
              <a:rPr lang="en-US" smtClean="0"/>
              <a:pPr/>
              <a:t>52</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r>
              <a:rPr lang="en-US" dirty="0"/>
              <a:t>Like camera</a:t>
            </a:r>
          </a:p>
        </p:txBody>
      </p:sp>
      <p:sp>
        <p:nvSpPr>
          <p:cNvPr id="4" name="Slide Number Placeholder 3"/>
          <p:cNvSpPr>
            <a:spLocks noGrp="1"/>
          </p:cNvSpPr>
          <p:nvPr>
            <p:ph type="sldNum" sz="quarter" idx="10"/>
          </p:nvPr>
        </p:nvSpPr>
        <p:spPr/>
        <p:txBody>
          <a:bodyPr/>
          <a:lstStyle/>
          <a:p>
            <a:fld id="{80EB29B8-F5EB-4623-BF3D-25222B149F25}" type="slidenum">
              <a:rPr lang="en-US" smtClean="0"/>
              <a:pPr/>
              <a:t>53</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r>
              <a:rPr lang="en-US" dirty="0"/>
              <a:t>projector</a:t>
            </a:r>
          </a:p>
        </p:txBody>
      </p:sp>
      <p:sp>
        <p:nvSpPr>
          <p:cNvPr id="4" name="Slide Number Placeholder 3"/>
          <p:cNvSpPr>
            <a:spLocks noGrp="1"/>
          </p:cNvSpPr>
          <p:nvPr>
            <p:ph type="sldNum" sz="quarter" idx="10"/>
          </p:nvPr>
        </p:nvSpPr>
        <p:spPr/>
        <p:txBody>
          <a:bodyPr/>
          <a:lstStyle/>
          <a:p>
            <a:fld id="{80EB29B8-F5EB-4623-BF3D-25222B149F25}" type="slidenum">
              <a:rPr lang="en-US" smtClean="0"/>
              <a:pPr/>
              <a:t>54</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r>
              <a:rPr lang="en-US" dirty="0"/>
              <a:t>Like magnifying glass</a:t>
            </a:r>
          </a:p>
        </p:txBody>
      </p:sp>
      <p:sp>
        <p:nvSpPr>
          <p:cNvPr id="4" name="Slide Number Placeholder 3"/>
          <p:cNvSpPr>
            <a:spLocks noGrp="1"/>
          </p:cNvSpPr>
          <p:nvPr>
            <p:ph type="sldNum" sz="quarter" idx="10"/>
          </p:nvPr>
        </p:nvSpPr>
        <p:spPr/>
        <p:txBody>
          <a:bodyPr/>
          <a:lstStyle/>
          <a:p>
            <a:fld id="{80EB29B8-F5EB-4623-BF3D-25222B149F25}" type="slidenum">
              <a:rPr lang="en-US" smtClean="0"/>
              <a:pPr/>
              <a:t>55</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r>
              <a:rPr lang="en-US" dirty="0"/>
              <a:t>Ray</a:t>
            </a:r>
            <a:r>
              <a:rPr lang="en-US" baseline="0" dirty="0"/>
              <a:t> 1 now bends away from axis so that it looks like it came from F</a:t>
            </a:r>
          </a:p>
          <a:p>
            <a:r>
              <a:rPr lang="en-US" baseline="0" dirty="0"/>
              <a:t>Ray 2 starts by aiming at far F</a:t>
            </a:r>
          </a:p>
          <a:p>
            <a:r>
              <a:rPr lang="en-US" baseline="0" dirty="0"/>
              <a:t>Ray 3 same as before</a:t>
            </a:r>
          </a:p>
          <a:p>
            <a:endParaRPr lang="en-US" baseline="0" dirty="0"/>
          </a:p>
          <a:p>
            <a:r>
              <a:rPr lang="en-US" baseline="0" dirty="0"/>
              <a:t>Like some glasses</a:t>
            </a:r>
            <a:endParaRPr lang="en-US" dirty="0"/>
          </a:p>
        </p:txBody>
      </p:sp>
      <p:sp>
        <p:nvSpPr>
          <p:cNvPr id="4" name="Slide Number Placeholder 3"/>
          <p:cNvSpPr>
            <a:spLocks noGrp="1"/>
          </p:cNvSpPr>
          <p:nvPr>
            <p:ph type="sldNum" sz="quarter" idx="10"/>
          </p:nvPr>
        </p:nvSpPr>
        <p:spPr/>
        <p:txBody>
          <a:bodyPr/>
          <a:lstStyle/>
          <a:p>
            <a:fld id="{80EB29B8-F5EB-4623-BF3D-25222B149F25}" type="slidenum">
              <a:rPr lang="en-US" smtClean="0"/>
              <a:pPr/>
              <a:t>56</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r>
              <a:rPr lang="en-US" dirty="0"/>
              <a:t>Lenses can be put in combination</a:t>
            </a:r>
            <a:r>
              <a:rPr lang="en-US" baseline="0" dirty="0"/>
              <a:t> where a real image from the first lens is the object of the second lens.  This is done in a microscope and telescope.</a:t>
            </a:r>
          </a:p>
          <a:p>
            <a:endParaRPr lang="en-US" baseline="0" dirty="0"/>
          </a:p>
          <a:p>
            <a:r>
              <a:rPr lang="en-US" baseline="0" dirty="0"/>
              <a:t>Lab idea: make a telescope or microscope on optics bench.</a:t>
            </a:r>
            <a:endParaRPr lang="en-US" dirty="0"/>
          </a:p>
        </p:txBody>
      </p:sp>
      <p:sp>
        <p:nvSpPr>
          <p:cNvPr id="4" name="Slide Number Placeholder 3"/>
          <p:cNvSpPr>
            <a:spLocks noGrp="1"/>
          </p:cNvSpPr>
          <p:nvPr>
            <p:ph type="sldNum" sz="quarter" idx="10"/>
          </p:nvPr>
        </p:nvSpPr>
        <p:spPr/>
        <p:txBody>
          <a:bodyPr/>
          <a:lstStyle/>
          <a:p>
            <a:fld id="{80EB29B8-F5EB-4623-BF3D-25222B149F25}" type="slidenum">
              <a:rPr lang="en-US" smtClean="0"/>
              <a:pPr/>
              <a:t>57</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58</a:t>
            </a:fld>
            <a:endParaRPr lang="en-US"/>
          </a:p>
        </p:txBody>
      </p:sp>
    </p:spTree>
    <p:extLst>
      <p:ext uri="{BB962C8B-B14F-4D97-AF65-F5344CB8AC3E}">
        <p14:creationId xmlns:p14="http://schemas.microsoft.com/office/powerpoint/2010/main" val="8577666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f>
                        <m:fPr>
                          <m:ctrlPr>
                            <a:rPr lang="en-US" i="1" dirty="0" smtClean="0">
                              <a:latin typeface="Cambria Math" panose="02040503050406030204" pitchFamily="18" charset="0"/>
                            </a:rPr>
                          </m:ctrlPr>
                        </m:fPr>
                        <m:num>
                          <m:r>
                            <a:rPr lang="en-US" i="1" dirty="0" smtClean="0">
                              <a:latin typeface="Cambria Math"/>
                            </a:rPr>
                            <m:t>1</m:t>
                          </m:r>
                        </m:num>
                        <m:den>
                          <m:r>
                            <a:rPr lang="en-US" i="1" dirty="0" smtClean="0">
                              <a:latin typeface="Cambria Math"/>
                            </a:rPr>
                            <m:t>𝑓</m:t>
                          </m:r>
                        </m:den>
                      </m:f>
                      <m:r>
                        <a:rPr lang="en-US" i="1" dirty="0" smtClean="0">
                          <a:latin typeface="Cambria Math"/>
                        </a:rPr>
                        <m:t>=</m:t>
                      </m:r>
                      <m:f>
                        <m:fPr>
                          <m:ctrlPr>
                            <a:rPr lang="en-US" i="1" dirty="0" smtClean="0">
                              <a:latin typeface="Cambria Math" panose="02040503050406030204" pitchFamily="18" charset="0"/>
                            </a:rPr>
                          </m:ctrlPr>
                        </m:fPr>
                        <m:num>
                          <m:r>
                            <a:rPr lang="en-US" i="1" dirty="0" smtClean="0">
                              <a:latin typeface="Cambria Math"/>
                            </a:rPr>
                            <m:t>1</m:t>
                          </m:r>
                        </m:num>
                        <m:den>
                          <m:sSub>
                            <m:sSubPr>
                              <m:ctrlPr>
                                <a:rPr lang="en-US" b="0" i="1" dirty="0" smtClean="0">
                                  <a:latin typeface="Cambria Math" panose="02040503050406030204" pitchFamily="18" charset="0"/>
                                </a:rPr>
                              </m:ctrlPr>
                            </m:sSubPr>
                            <m:e>
                              <m:r>
                                <a:rPr lang="en-US" i="1" dirty="0" smtClean="0">
                                  <a:latin typeface="Cambria Math"/>
                                </a:rPr>
                                <m:t>𝑑</m:t>
                              </m:r>
                            </m:e>
                            <m:sub>
                              <m:r>
                                <a:rPr lang="en-US" i="1" dirty="0" smtClean="0">
                                  <a:latin typeface="Cambria Math"/>
                                </a:rPr>
                                <m:t>𝑜</m:t>
                              </m:r>
                            </m:sub>
                          </m:sSub>
                        </m:den>
                      </m:f>
                      <m:r>
                        <a:rPr lang="en-US" i="1" dirty="0" smtClean="0">
                          <a:latin typeface="Cambria Math"/>
                        </a:rPr>
                        <m:t>+</m:t>
                      </m:r>
                      <m:f>
                        <m:fPr>
                          <m:ctrlPr>
                            <a:rPr lang="en-US" i="1" baseline="0" dirty="0" smtClean="0">
                              <a:latin typeface="Cambria Math" panose="02040503050406030204" pitchFamily="18" charset="0"/>
                            </a:rPr>
                          </m:ctrlPr>
                        </m:fPr>
                        <m:num>
                          <m:r>
                            <a:rPr lang="en-US" i="1" baseline="0" dirty="0" smtClean="0">
                              <a:latin typeface="Cambria Math"/>
                            </a:rPr>
                            <m:t>1</m:t>
                          </m:r>
                        </m:num>
                        <m:den>
                          <m:sSub>
                            <m:sSubPr>
                              <m:ctrlPr>
                                <a:rPr lang="en-US" b="0" i="1" baseline="0" dirty="0" smtClean="0">
                                  <a:latin typeface="Cambria Math" panose="02040503050406030204" pitchFamily="18" charset="0"/>
                                </a:rPr>
                              </m:ctrlPr>
                            </m:sSubPr>
                            <m:e>
                              <m:r>
                                <a:rPr lang="en-US" i="1" baseline="0" dirty="0" err="1" smtClean="0">
                                  <a:latin typeface="Cambria Math"/>
                                </a:rPr>
                                <m:t>𝑑</m:t>
                              </m:r>
                            </m:e>
                            <m:sub>
                              <m:r>
                                <a:rPr lang="en-US" i="1" baseline="0" dirty="0" err="1" smtClean="0">
                                  <a:latin typeface="Cambria Math"/>
                                </a:rPr>
                                <m:t>𝑖</m:t>
                              </m:r>
                            </m:sub>
                          </m:sSub>
                        </m:den>
                      </m:f>
                      <m:r>
                        <a:rPr lang="en-US" b="0" i="1" baseline="0" dirty="0" smtClean="0">
                          <a:latin typeface="Cambria Math" panose="02040503050406030204" pitchFamily="18" charset="0"/>
                          <a:sym typeface="Wingdings" pitchFamily="2" charset="2"/>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1</m:t>
                          </m:r>
                        </m:num>
                        <m:den>
                          <m:r>
                            <a:rPr lang="en-US" i="1" baseline="0" dirty="0" smtClean="0">
                              <a:latin typeface="Cambria Math"/>
                              <a:sym typeface="Wingdings" pitchFamily="2" charset="2"/>
                            </a:rPr>
                            <m:t>−20</m:t>
                          </m:r>
                          <m:r>
                            <a:rPr lang="en-US" b="0" i="1" baseline="0" dirty="0" smtClean="0">
                              <a:latin typeface="Cambria Math"/>
                              <a:sym typeface="Wingdings" pitchFamily="2" charset="2"/>
                            </a:rPr>
                            <m:t> </m:t>
                          </m:r>
                          <m:r>
                            <a:rPr lang="en-US" i="1" baseline="0" dirty="0" smtClean="0">
                              <a:latin typeface="Cambria Math"/>
                              <a:sym typeface="Wingdings" pitchFamily="2" charset="2"/>
                            </a:rPr>
                            <m:t>𝑐𝑚</m:t>
                          </m:r>
                        </m:den>
                      </m:f>
                      <m:r>
                        <a:rPr lang="en-US" i="1" baseline="0" dirty="0" smtClean="0">
                          <a:latin typeface="Cambria Math"/>
                          <a:sym typeface="Wingdings" pitchFamily="2" charset="2"/>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1</m:t>
                          </m:r>
                        </m:num>
                        <m:den>
                          <m:r>
                            <a:rPr lang="en-US" i="1" baseline="0" dirty="0" smtClean="0">
                              <a:latin typeface="Cambria Math"/>
                              <a:sym typeface="Wingdings" pitchFamily="2" charset="2"/>
                            </a:rPr>
                            <m:t>5</m:t>
                          </m:r>
                          <m:r>
                            <a:rPr lang="en-US" b="0" i="1" baseline="0" dirty="0" smtClean="0">
                              <a:latin typeface="Cambria Math"/>
                              <a:sym typeface="Wingdings" pitchFamily="2" charset="2"/>
                            </a:rPr>
                            <m:t> </m:t>
                          </m:r>
                          <m:r>
                            <a:rPr lang="en-US" i="1" baseline="0" dirty="0" smtClean="0">
                              <a:latin typeface="Cambria Math"/>
                              <a:sym typeface="Wingdings" pitchFamily="2" charset="2"/>
                            </a:rPr>
                            <m:t>𝑐𝑚</m:t>
                          </m:r>
                        </m:den>
                      </m:f>
                      <m:r>
                        <a:rPr lang="en-US" i="1" baseline="0" dirty="0" smtClean="0">
                          <a:latin typeface="Cambria Math"/>
                          <a:sym typeface="Wingdings" pitchFamily="2" charset="2"/>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1</m:t>
                          </m:r>
                        </m:num>
                        <m:den>
                          <m:sSub>
                            <m:sSubPr>
                              <m:ctrlPr>
                                <a:rPr lang="en-US" b="0" i="1" baseline="0" dirty="0" smtClean="0">
                                  <a:latin typeface="Cambria Math" panose="02040503050406030204" pitchFamily="18" charset="0"/>
                                  <a:sym typeface="Wingdings" pitchFamily="2" charset="2"/>
                                </a:rPr>
                              </m:ctrlPr>
                            </m:sSubPr>
                            <m:e>
                              <m:r>
                                <a:rPr lang="en-US" i="1" baseline="0" dirty="0" err="1" smtClean="0">
                                  <a:latin typeface="Cambria Math"/>
                                  <a:sym typeface="Wingdings" pitchFamily="2" charset="2"/>
                                </a:rPr>
                                <m:t>𝑑</m:t>
                              </m:r>
                            </m:e>
                            <m:sub>
                              <m:r>
                                <a:rPr lang="en-US" i="1" baseline="0" dirty="0" err="1" smtClean="0">
                                  <a:latin typeface="Cambria Math"/>
                                  <a:sym typeface="Wingdings" pitchFamily="2" charset="2"/>
                                </a:rPr>
                                <m:t>𝑖</m:t>
                              </m:r>
                            </m:sub>
                          </m:sSub>
                        </m:den>
                      </m:f>
                      <m:r>
                        <a:rPr lang="en-US" b="0" i="1" baseline="0" dirty="0" smtClean="0">
                          <a:latin typeface="Cambria Math" panose="02040503050406030204" pitchFamily="18" charset="0"/>
                          <a:sym typeface="Wingdings" pitchFamily="2" charset="2"/>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1</m:t>
                          </m:r>
                        </m:num>
                        <m:den>
                          <m:r>
                            <a:rPr lang="en-US" i="1" baseline="0" dirty="0" smtClean="0">
                              <a:latin typeface="Cambria Math"/>
                              <a:sym typeface="Wingdings" pitchFamily="2" charset="2"/>
                            </a:rPr>
                            <m:t>−20</m:t>
                          </m:r>
                        </m:den>
                      </m:f>
                      <m:r>
                        <a:rPr lang="en-US" b="0" i="1" baseline="0" dirty="0" smtClean="0">
                          <a:latin typeface="Cambria Math"/>
                          <a:sym typeface="Wingdings" pitchFamily="2" charset="2"/>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1</m:t>
                          </m:r>
                        </m:num>
                        <m:den>
                          <m:r>
                            <a:rPr lang="en-US" i="1" baseline="0" dirty="0" smtClean="0">
                              <a:latin typeface="Cambria Math"/>
                              <a:sym typeface="Wingdings" pitchFamily="2" charset="2"/>
                            </a:rPr>
                            <m:t>5</m:t>
                          </m:r>
                        </m:den>
                      </m:f>
                      <m:r>
                        <a:rPr lang="en-US" i="1" baseline="0" dirty="0" smtClean="0">
                          <a:latin typeface="Cambria Math"/>
                          <a:sym typeface="Wingdings" pitchFamily="2" charset="2"/>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1</m:t>
                          </m:r>
                        </m:num>
                        <m:den>
                          <m:sSub>
                            <m:sSubPr>
                              <m:ctrlPr>
                                <a:rPr lang="en-US" b="0" i="1" baseline="0" dirty="0" smtClean="0">
                                  <a:latin typeface="Cambria Math" panose="02040503050406030204" pitchFamily="18" charset="0"/>
                                  <a:sym typeface="Wingdings" pitchFamily="2" charset="2"/>
                                </a:rPr>
                              </m:ctrlPr>
                            </m:sSubPr>
                            <m:e>
                              <m:r>
                                <a:rPr lang="en-US" i="1" baseline="0" dirty="0" err="1" smtClean="0">
                                  <a:latin typeface="Cambria Math"/>
                                  <a:sym typeface="Wingdings" pitchFamily="2" charset="2"/>
                                </a:rPr>
                                <m:t>𝑑</m:t>
                              </m:r>
                            </m:e>
                            <m:sub>
                              <m:r>
                                <a:rPr lang="en-US" i="1" baseline="0" dirty="0" err="1" smtClean="0">
                                  <a:latin typeface="Cambria Math"/>
                                  <a:sym typeface="Wingdings" pitchFamily="2" charset="2"/>
                                </a:rPr>
                                <m:t>𝑖</m:t>
                              </m:r>
                            </m:sub>
                          </m:sSub>
                        </m:den>
                      </m:f>
                      <m:r>
                        <a:rPr lang="en-US" b="0" i="1" baseline="0" dirty="0" smtClean="0">
                          <a:latin typeface="Cambria Math" panose="02040503050406030204" pitchFamily="18" charset="0"/>
                          <a:sym typeface="Wingdings" pitchFamily="2" charset="2"/>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1</m:t>
                          </m:r>
                        </m:num>
                        <m:den>
                          <m:sSub>
                            <m:sSubPr>
                              <m:ctrlPr>
                                <a:rPr lang="en-US" b="0" i="1" baseline="0" dirty="0" smtClean="0">
                                  <a:latin typeface="Cambria Math" panose="02040503050406030204" pitchFamily="18" charset="0"/>
                                  <a:sym typeface="Wingdings" pitchFamily="2" charset="2"/>
                                </a:rPr>
                              </m:ctrlPr>
                            </m:sSubPr>
                            <m:e>
                              <m:r>
                                <a:rPr lang="en-US" i="1" baseline="0" dirty="0" err="1" smtClean="0">
                                  <a:latin typeface="Cambria Math"/>
                                  <a:sym typeface="Wingdings" pitchFamily="2" charset="2"/>
                                </a:rPr>
                                <m:t>𝑑</m:t>
                              </m:r>
                            </m:e>
                            <m:sub>
                              <m:r>
                                <a:rPr lang="en-US" i="1" baseline="0" dirty="0" err="1" smtClean="0">
                                  <a:latin typeface="Cambria Math"/>
                                  <a:sym typeface="Wingdings" pitchFamily="2" charset="2"/>
                                </a:rPr>
                                <m:t>𝑖</m:t>
                              </m:r>
                            </m:sub>
                          </m:sSub>
                        </m:den>
                      </m:f>
                      <m:r>
                        <a:rPr lang="en-US" i="1" baseline="0" dirty="0" smtClean="0">
                          <a:latin typeface="Cambria Math"/>
                          <a:sym typeface="Wingdings" pitchFamily="2" charset="2"/>
                        </a:rPr>
                        <m:t>=−0.25</m:t>
                      </m:r>
                      <m:r>
                        <a:rPr lang="en-US" b="0" i="1" baseline="0" dirty="0" smtClean="0">
                          <a:latin typeface="Cambria Math" panose="02040503050406030204" pitchFamily="18" charset="0"/>
                          <a:sym typeface="Wingdings" pitchFamily="2" charset="2"/>
                        </a:rPr>
                        <m:t>→</m:t>
                      </m:r>
                      <m:r>
                        <a:rPr lang="en-US" i="1" baseline="0" dirty="0" smtClean="0">
                          <a:latin typeface="Cambria Math"/>
                          <a:sym typeface="Wingdings" pitchFamily="2" charset="2"/>
                        </a:rPr>
                        <m:t>−4 </m:t>
                      </m:r>
                      <m:r>
                        <a:rPr lang="en-US" i="1" baseline="0" dirty="0" smtClean="0">
                          <a:latin typeface="Cambria Math"/>
                          <a:sym typeface="Wingdings" pitchFamily="2" charset="2"/>
                        </a:rPr>
                        <m:t>𝑐𝑚</m:t>
                      </m:r>
                    </m:oMath>
                  </m:oMathPara>
                </a14:m>
                <a:endParaRPr lang="en-US" baseline="0" dirty="0">
                  <a:sym typeface="Wingdings" pitchFamily="2" charset="2"/>
                </a:endParaRPr>
              </a:p>
              <a:p>
                <a:endParaRPr lang="en-US" baseline="0" dirty="0">
                  <a:sym typeface="Wingdings" pitchFamily="2" charset="2"/>
                </a:endParaRPr>
              </a:p>
              <a:p>
                <a:pPr/>
                <a14:m>
                  <m:oMathPara xmlns:m="http://schemas.openxmlformats.org/officeDocument/2006/math">
                    <m:oMathParaPr>
                      <m:jc m:val="centerGroup"/>
                    </m:oMathParaPr>
                    <m:oMath xmlns:m="http://schemas.openxmlformats.org/officeDocument/2006/math">
                      <m:f>
                        <m:fPr>
                          <m:ctrlPr>
                            <a:rPr lang="en-US" b="0" i="1" baseline="0" dirty="0" smtClean="0">
                              <a:latin typeface="Cambria Math" panose="02040503050406030204" pitchFamily="18" charset="0"/>
                              <a:sym typeface="Wingdings" pitchFamily="2" charset="2"/>
                            </a:rPr>
                          </m:ctrlPr>
                        </m:fPr>
                        <m:num>
                          <m:sSub>
                            <m:sSubPr>
                              <m:ctrlPr>
                                <a:rPr lang="en-US" b="0" i="1" baseline="0" dirty="0" smtClean="0">
                                  <a:latin typeface="Cambria Math" panose="02040503050406030204" pitchFamily="18" charset="0"/>
                                  <a:sym typeface="Wingdings" pitchFamily="2" charset="2"/>
                                </a:rPr>
                              </m:ctrlPr>
                            </m:sSubPr>
                            <m:e>
                              <m:r>
                                <a:rPr lang="en-US" i="1" baseline="0" dirty="0" smtClean="0">
                                  <a:latin typeface="Cambria Math"/>
                                  <a:sym typeface="Wingdings" pitchFamily="2" charset="2"/>
                                </a:rPr>
                                <m:t>h</m:t>
                              </m:r>
                            </m:e>
                            <m:sub>
                              <m:r>
                                <a:rPr lang="en-US" i="1" baseline="0" dirty="0" smtClean="0">
                                  <a:latin typeface="Cambria Math"/>
                                  <a:sym typeface="Wingdings" pitchFamily="2" charset="2"/>
                                </a:rPr>
                                <m:t>𝑖</m:t>
                              </m:r>
                            </m:sub>
                          </m:sSub>
                        </m:num>
                        <m:den>
                          <m:sSub>
                            <m:sSubPr>
                              <m:ctrlPr>
                                <a:rPr lang="en-US" b="0" i="1" baseline="0" dirty="0" smtClean="0">
                                  <a:latin typeface="Cambria Math" panose="02040503050406030204" pitchFamily="18" charset="0"/>
                                  <a:sym typeface="Wingdings" pitchFamily="2" charset="2"/>
                                </a:rPr>
                              </m:ctrlPr>
                            </m:sSubPr>
                            <m:e>
                              <m:r>
                                <a:rPr lang="en-US" i="1" baseline="0" dirty="0" smtClean="0">
                                  <a:latin typeface="Cambria Math"/>
                                  <a:sym typeface="Wingdings" pitchFamily="2" charset="2"/>
                                </a:rPr>
                                <m:t>h</m:t>
                              </m:r>
                            </m:e>
                            <m:sub>
                              <m:r>
                                <a:rPr lang="en-US" i="1" baseline="0" dirty="0" smtClean="0">
                                  <a:latin typeface="Cambria Math"/>
                                  <a:sym typeface="Wingdings" pitchFamily="2" charset="2"/>
                                </a:rPr>
                                <m:t>𝑜</m:t>
                              </m:r>
                            </m:sub>
                          </m:sSub>
                        </m:den>
                      </m:f>
                      <m:r>
                        <a:rPr lang="en-US" i="1" baseline="0" dirty="0" smtClean="0">
                          <a:latin typeface="Cambria Math"/>
                          <a:sym typeface="Wingdings" pitchFamily="2" charset="2"/>
                        </a:rPr>
                        <m:t>=−</m:t>
                      </m:r>
                      <m:f>
                        <m:fPr>
                          <m:ctrlPr>
                            <a:rPr lang="en-US" b="0" i="1" baseline="0" dirty="0" smtClean="0">
                              <a:latin typeface="Cambria Math" panose="02040503050406030204" pitchFamily="18" charset="0"/>
                              <a:sym typeface="Wingdings" pitchFamily="2" charset="2"/>
                            </a:rPr>
                          </m:ctrlPr>
                        </m:fPr>
                        <m:num>
                          <m:sSub>
                            <m:sSubPr>
                              <m:ctrlPr>
                                <a:rPr lang="en-US" b="0" i="1" baseline="0" dirty="0" smtClean="0">
                                  <a:latin typeface="Cambria Math" panose="02040503050406030204" pitchFamily="18" charset="0"/>
                                  <a:sym typeface="Wingdings" pitchFamily="2" charset="2"/>
                                </a:rPr>
                              </m:ctrlPr>
                            </m:sSubPr>
                            <m:e>
                              <m:r>
                                <a:rPr lang="en-US" i="1" baseline="0" dirty="0" err="1" smtClean="0">
                                  <a:latin typeface="Cambria Math"/>
                                  <a:sym typeface="Wingdings" pitchFamily="2" charset="2"/>
                                </a:rPr>
                                <m:t>𝑑</m:t>
                              </m:r>
                            </m:e>
                            <m:sub>
                              <m:r>
                                <a:rPr lang="en-US" i="1" baseline="0" dirty="0" err="1" smtClean="0">
                                  <a:latin typeface="Cambria Math"/>
                                  <a:sym typeface="Wingdings" pitchFamily="2" charset="2"/>
                                </a:rPr>
                                <m:t>𝑖</m:t>
                              </m:r>
                            </m:sub>
                          </m:sSub>
                        </m:num>
                        <m:den>
                          <m:sSub>
                            <m:sSubPr>
                              <m:ctrlPr>
                                <a:rPr lang="en-US" b="0" i="1" baseline="0" dirty="0" smtClean="0">
                                  <a:latin typeface="Cambria Math" panose="02040503050406030204" pitchFamily="18" charset="0"/>
                                  <a:sym typeface="Wingdings" pitchFamily="2" charset="2"/>
                                </a:rPr>
                              </m:ctrlPr>
                            </m:sSubPr>
                            <m:e>
                              <m:r>
                                <a:rPr lang="en-US" i="1" baseline="0" dirty="0" smtClean="0">
                                  <a:latin typeface="Cambria Math"/>
                                  <a:sym typeface="Wingdings" pitchFamily="2" charset="2"/>
                                </a:rPr>
                                <m:t>𝑑</m:t>
                              </m:r>
                            </m:e>
                            <m:sub>
                              <m:r>
                                <a:rPr lang="en-US" i="1" baseline="0" dirty="0" smtClean="0">
                                  <a:latin typeface="Cambria Math"/>
                                  <a:sym typeface="Wingdings" pitchFamily="2" charset="2"/>
                                </a:rPr>
                                <m:t>𝑜</m:t>
                              </m:r>
                            </m:sub>
                          </m:sSub>
                        </m:den>
                      </m:f>
                      <m:r>
                        <a:rPr lang="en-US" b="0" i="1" baseline="0" dirty="0" smtClean="0">
                          <a:latin typeface="Cambria Math" panose="02040503050406030204" pitchFamily="18" charset="0"/>
                          <a:sym typeface="Wingdings" pitchFamily="2" charset="2"/>
                        </a:rPr>
                        <m:t>→</m:t>
                      </m:r>
                      <m:f>
                        <m:fPr>
                          <m:ctrlPr>
                            <a:rPr lang="en-US" i="1" baseline="0" dirty="0" smtClean="0">
                              <a:latin typeface="Cambria Math" panose="02040503050406030204" pitchFamily="18" charset="0"/>
                              <a:sym typeface="Wingdings" pitchFamily="2" charset="2"/>
                            </a:rPr>
                          </m:ctrlPr>
                        </m:fPr>
                        <m:num>
                          <m:sSub>
                            <m:sSubPr>
                              <m:ctrlPr>
                                <a:rPr lang="en-US" b="0" i="1" baseline="0" dirty="0" smtClean="0">
                                  <a:latin typeface="Cambria Math" panose="02040503050406030204" pitchFamily="18" charset="0"/>
                                  <a:sym typeface="Wingdings" pitchFamily="2" charset="2"/>
                                </a:rPr>
                              </m:ctrlPr>
                            </m:sSubPr>
                            <m:e>
                              <m:r>
                                <a:rPr lang="en-US" i="1" baseline="0" dirty="0" smtClean="0">
                                  <a:latin typeface="Cambria Math"/>
                                  <a:sym typeface="Wingdings" pitchFamily="2" charset="2"/>
                                </a:rPr>
                                <m:t>h</m:t>
                              </m:r>
                            </m:e>
                            <m:sub>
                              <m:r>
                                <a:rPr lang="en-US" i="1" baseline="0" dirty="0" smtClean="0">
                                  <a:latin typeface="Cambria Math"/>
                                  <a:sym typeface="Wingdings" pitchFamily="2" charset="2"/>
                                </a:rPr>
                                <m:t>𝑖</m:t>
                              </m:r>
                            </m:sub>
                          </m:sSub>
                        </m:num>
                        <m:den>
                          <m:r>
                            <a:rPr lang="en-US" i="1" baseline="0" dirty="0" smtClean="0">
                              <a:latin typeface="Cambria Math"/>
                              <a:sym typeface="Wingdings" pitchFamily="2" charset="2"/>
                            </a:rPr>
                            <m:t>3</m:t>
                          </m:r>
                          <m:r>
                            <a:rPr lang="en-US" b="0" i="1" baseline="0" dirty="0" smtClean="0">
                              <a:latin typeface="Cambria Math"/>
                              <a:sym typeface="Wingdings" pitchFamily="2" charset="2"/>
                            </a:rPr>
                            <m:t> </m:t>
                          </m:r>
                          <m:r>
                            <a:rPr lang="en-US" i="1" baseline="0" dirty="0" smtClean="0">
                              <a:latin typeface="Cambria Math"/>
                              <a:sym typeface="Wingdings" pitchFamily="2" charset="2"/>
                            </a:rPr>
                            <m:t>𝑐𝑚</m:t>
                          </m:r>
                        </m:den>
                      </m:f>
                      <m:r>
                        <a:rPr lang="en-US" i="1" baseline="0" dirty="0" smtClean="0">
                          <a:latin typeface="Cambria Math"/>
                          <a:sym typeface="Wingdings" pitchFamily="2" charset="2"/>
                        </a:rPr>
                        <m:t>= −</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−4</m:t>
                          </m:r>
                          <m:r>
                            <a:rPr lang="en-US" b="0" i="1" baseline="0" dirty="0" smtClean="0">
                              <a:latin typeface="Cambria Math"/>
                              <a:sym typeface="Wingdings" pitchFamily="2" charset="2"/>
                            </a:rPr>
                            <m:t> </m:t>
                          </m:r>
                          <m:r>
                            <a:rPr lang="en-US" i="1" baseline="0" dirty="0" smtClean="0">
                              <a:latin typeface="Cambria Math"/>
                              <a:sym typeface="Wingdings" pitchFamily="2" charset="2"/>
                            </a:rPr>
                            <m:t>𝑐𝑚</m:t>
                          </m:r>
                        </m:num>
                        <m:den>
                          <m:r>
                            <a:rPr lang="en-US" i="1" baseline="0" dirty="0" smtClean="0">
                              <a:latin typeface="Cambria Math"/>
                              <a:sym typeface="Wingdings" pitchFamily="2" charset="2"/>
                            </a:rPr>
                            <m:t>5</m:t>
                          </m:r>
                          <m:r>
                            <a:rPr lang="en-US" b="0" i="1" baseline="0" dirty="0" smtClean="0">
                              <a:latin typeface="Cambria Math"/>
                              <a:sym typeface="Wingdings" pitchFamily="2" charset="2"/>
                            </a:rPr>
                            <m:t> </m:t>
                          </m:r>
                          <m:r>
                            <a:rPr lang="en-US" i="1" baseline="0" dirty="0" smtClean="0">
                              <a:latin typeface="Cambria Math"/>
                              <a:sym typeface="Wingdings" pitchFamily="2" charset="2"/>
                            </a:rPr>
                            <m:t>𝑐𝑚</m:t>
                          </m:r>
                        </m:den>
                      </m:f>
                      <m:r>
                        <a:rPr lang="en-US" b="0" i="1" baseline="0" dirty="0" smtClean="0">
                          <a:latin typeface="Cambria Math" panose="02040503050406030204" pitchFamily="18" charset="0"/>
                          <a:sym typeface="Wingdings" pitchFamily="2" charset="2"/>
                        </a:rPr>
                        <m:t>→</m:t>
                      </m:r>
                      <m:sSub>
                        <m:sSubPr>
                          <m:ctrlPr>
                            <a:rPr lang="en-US" b="0" i="1" baseline="0" dirty="0" smtClean="0">
                              <a:latin typeface="Cambria Math" panose="02040503050406030204" pitchFamily="18" charset="0"/>
                              <a:sym typeface="Wingdings" pitchFamily="2" charset="2"/>
                            </a:rPr>
                          </m:ctrlPr>
                        </m:sSubPr>
                        <m:e>
                          <m:r>
                            <a:rPr lang="en-US" i="1" baseline="0" dirty="0" smtClean="0">
                              <a:latin typeface="Cambria Math"/>
                              <a:sym typeface="Wingdings" pitchFamily="2" charset="2"/>
                            </a:rPr>
                            <m:t>h</m:t>
                          </m:r>
                        </m:e>
                        <m:sub>
                          <m:r>
                            <a:rPr lang="en-US" i="1" baseline="0" dirty="0" smtClean="0">
                              <a:latin typeface="Cambria Math"/>
                              <a:sym typeface="Wingdings" pitchFamily="2" charset="2"/>
                            </a:rPr>
                            <m:t>𝑖</m:t>
                          </m:r>
                        </m:sub>
                      </m:sSub>
                      <m:r>
                        <a:rPr lang="en-US" i="1" baseline="0" dirty="0" smtClean="0">
                          <a:latin typeface="Cambria Math"/>
                          <a:sym typeface="Wingdings" pitchFamily="2" charset="2"/>
                        </a:rPr>
                        <m:t> = 2.4</m:t>
                      </m:r>
                      <m:r>
                        <a:rPr lang="en-US" b="0" i="1" baseline="0" dirty="0" smtClean="0">
                          <a:latin typeface="Cambria Math"/>
                          <a:sym typeface="Wingdings" pitchFamily="2" charset="2"/>
                        </a:rPr>
                        <m:t> </m:t>
                      </m:r>
                      <m:r>
                        <a:rPr lang="en-US" i="1" baseline="0" dirty="0" smtClean="0">
                          <a:latin typeface="Cambria Math"/>
                          <a:sym typeface="Wingdings" pitchFamily="2" charset="2"/>
                        </a:rPr>
                        <m:t>𝑐𝑚</m:t>
                      </m:r>
                    </m:oMath>
                  </m:oMathPara>
                </a14:m>
                <a:endParaRPr lang="en-US" baseline="0" dirty="0">
                  <a:sym typeface="Wingdings" pitchFamily="2" charset="2"/>
                </a:endParaRPr>
              </a:p>
              <a:p>
                <a:endParaRPr lang="en-US" baseline="0" dirty="0">
                  <a:sym typeface="Wingdings" pitchFamily="2" charset="2"/>
                </a:endParaRPr>
              </a:p>
              <a:p>
                <a:r>
                  <a:rPr lang="en-US" baseline="0" dirty="0">
                    <a:sym typeface="Wingdings" pitchFamily="2" charset="2"/>
                  </a:rPr>
                  <a:t>This is like “Coke bottle” lenses.</a:t>
                </a:r>
              </a:p>
            </p:txBody>
          </p:sp>
        </mc:Choice>
        <mc:Fallback xmlns="">
          <p:sp>
            <p:nvSpPr>
              <p:cNvPr id="3" name="Notes Placeholder 2"/>
              <p:cNvSpPr>
                <a:spLocks noGrp="1"/>
              </p:cNvSpPr>
              <p:nvPr>
                <p:ph type="body" idx="1"/>
              </p:nvPr>
            </p:nvSpPr>
            <p:spPr/>
            <p:txBody>
              <a:bodyPr>
                <a:normAutofit/>
              </a:bodyPr>
              <a:lstStyle/>
              <a:p>
                <a:r>
                  <a:rPr lang="en-US" i="0" dirty="0" smtClean="0">
                    <a:latin typeface="Cambria Math"/>
                  </a:rPr>
                  <a:t>1/𝑓=1/𝑑</a:t>
                </a:r>
                <a:r>
                  <a:rPr lang="en-US" b="0" i="0" dirty="0" smtClean="0">
                    <a:latin typeface="Cambria Math"/>
                  </a:rPr>
                  <a:t>_</a:t>
                </a:r>
                <a:r>
                  <a:rPr lang="en-US" i="0" dirty="0" smtClean="0">
                    <a:latin typeface="Cambria Math"/>
                  </a:rPr>
                  <a:t>𝑜</a:t>
                </a:r>
                <a:r>
                  <a:rPr lang="en-US" b="0" i="0" dirty="0" smtClean="0">
                    <a:latin typeface="Cambria Math"/>
                  </a:rPr>
                  <a:t> </a:t>
                </a:r>
                <a:r>
                  <a:rPr lang="en-US" i="0" dirty="0" smtClean="0">
                    <a:latin typeface="Cambria Math"/>
                  </a:rPr>
                  <a:t>+</a:t>
                </a:r>
                <a:r>
                  <a:rPr lang="en-US" i="0" baseline="0" dirty="0" smtClean="0">
                    <a:latin typeface="Cambria Math"/>
                  </a:rPr>
                  <a:t>1/</a:t>
                </a:r>
                <a:r>
                  <a:rPr lang="en-US" i="0" baseline="0" dirty="0" err="1" smtClean="0">
                    <a:latin typeface="Cambria Math"/>
                  </a:rPr>
                  <a:t>𝑑</a:t>
                </a:r>
                <a:r>
                  <a:rPr lang="en-US" b="0" i="0" baseline="0" dirty="0" smtClean="0">
                    <a:latin typeface="Cambria Math"/>
                  </a:rPr>
                  <a:t>_</a:t>
                </a:r>
                <a:r>
                  <a:rPr lang="en-US" i="0" baseline="0" dirty="0" err="1" smtClean="0">
                    <a:latin typeface="Cambria Math"/>
                  </a:rPr>
                  <a:t>𝑖</a:t>
                </a:r>
                <a:r>
                  <a:rPr lang="en-US" b="0" i="0" baseline="0" dirty="0" smtClean="0">
                    <a:latin typeface="Cambria Math"/>
                  </a:rPr>
                  <a:t>  </a:t>
                </a:r>
                <a:r>
                  <a:rPr lang="en-US" i="0" baseline="0" dirty="0" smtClean="0">
                    <a:latin typeface="Cambria Math"/>
                  </a:rPr>
                  <a:t> </a:t>
                </a:r>
                <a:r>
                  <a:rPr lang="en-US" i="0" baseline="0" dirty="0" smtClean="0">
                    <a:latin typeface="Cambria Math"/>
                    <a:sym typeface="Wingdings" pitchFamily="2" charset="2"/>
                  </a:rPr>
                  <a:t>1/(−20</a:t>
                </a:r>
                <a:r>
                  <a:rPr lang="en-US" b="0" i="0" baseline="0" dirty="0" smtClean="0">
                    <a:latin typeface="Cambria Math"/>
                    <a:sym typeface="Wingdings" pitchFamily="2" charset="2"/>
                  </a:rPr>
                  <a:t> </a:t>
                </a:r>
                <a:r>
                  <a:rPr lang="en-US" i="0" baseline="0" dirty="0" smtClean="0">
                    <a:latin typeface="Cambria Math"/>
                    <a:sym typeface="Wingdings" pitchFamily="2" charset="2"/>
                  </a:rPr>
                  <a:t>𝑐𝑚)=1/(5</a:t>
                </a:r>
                <a:r>
                  <a:rPr lang="en-US" b="0" i="0" baseline="0" dirty="0" smtClean="0">
                    <a:latin typeface="Cambria Math"/>
                    <a:sym typeface="Wingdings" pitchFamily="2" charset="2"/>
                  </a:rPr>
                  <a:t> </a:t>
                </a:r>
                <a:r>
                  <a:rPr lang="en-US" i="0" baseline="0" dirty="0" smtClean="0">
                    <a:latin typeface="Cambria Math"/>
                    <a:sym typeface="Wingdings" pitchFamily="2" charset="2"/>
                  </a:rPr>
                  <a:t>𝑐𝑚)+1/</a:t>
                </a:r>
                <a:r>
                  <a:rPr lang="en-US" i="0" baseline="0" dirty="0" err="1" smtClean="0">
                    <a:latin typeface="Cambria Math"/>
                    <a:sym typeface="Wingdings" pitchFamily="2" charset="2"/>
                  </a:rPr>
                  <a:t>𝑑</a:t>
                </a:r>
                <a:r>
                  <a:rPr lang="en-US" b="0" i="0" baseline="0" dirty="0" smtClean="0">
                    <a:latin typeface="Cambria Math"/>
                    <a:sym typeface="Wingdings" pitchFamily="2" charset="2"/>
                  </a:rPr>
                  <a:t>_</a:t>
                </a:r>
                <a:r>
                  <a:rPr lang="en-US" i="0" baseline="0" dirty="0" err="1" smtClean="0">
                    <a:latin typeface="Cambria Math"/>
                    <a:sym typeface="Wingdings" pitchFamily="2" charset="2"/>
                  </a:rPr>
                  <a:t>𝑖</a:t>
                </a:r>
                <a:r>
                  <a:rPr lang="en-US" b="0" i="0" baseline="0" dirty="0" smtClean="0">
                    <a:latin typeface="Cambria Math"/>
                    <a:sym typeface="Wingdings" pitchFamily="2" charset="2"/>
                  </a:rPr>
                  <a:t>  </a:t>
                </a:r>
                <a:r>
                  <a:rPr lang="en-US" i="0" baseline="0" dirty="0" smtClean="0">
                    <a:latin typeface="Cambria Math"/>
                    <a:sym typeface="Wingdings" pitchFamily="2" charset="2"/>
                  </a:rPr>
                  <a:t> 1/(−20)</a:t>
                </a:r>
                <a:r>
                  <a:rPr lang="en-US" b="0" i="0" baseline="0" dirty="0" smtClean="0">
                    <a:latin typeface="Cambria Math"/>
                    <a:sym typeface="Wingdings" pitchFamily="2" charset="2"/>
                  </a:rPr>
                  <a:t>−</a:t>
                </a:r>
                <a:r>
                  <a:rPr lang="en-US" i="0" baseline="0" dirty="0" smtClean="0">
                    <a:latin typeface="Cambria Math"/>
                    <a:sym typeface="Wingdings" pitchFamily="2" charset="2"/>
                  </a:rPr>
                  <a:t>1/5=1/</a:t>
                </a:r>
                <a:r>
                  <a:rPr lang="en-US" i="0" baseline="0" dirty="0" err="1" smtClean="0">
                    <a:latin typeface="Cambria Math"/>
                    <a:sym typeface="Wingdings" pitchFamily="2" charset="2"/>
                  </a:rPr>
                  <a:t>𝑑</a:t>
                </a:r>
                <a:r>
                  <a:rPr lang="en-US" b="0" i="0" baseline="0" dirty="0" smtClean="0">
                    <a:latin typeface="Cambria Math"/>
                    <a:sym typeface="Wingdings" pitchFamily="2" charset="2"/>
                  </a:rPr>
                  <a:t>_</a:t>
                </a:r>
                <a:r>
                  <a:rPr lang="en-US" i="0" baseline="0" dirty="0" err="1" smtClean="0">
                    <a:latin typeface="Cambria Math"/>
                    <a:sym typeface="Wingdings" pitchFamily="2" charset="2"/>
                  </a:rPr>
                  <a:t>𝑖</a:t>
                </a:r>
                <a:r>
                  <a:rPr lang="en-US" b="0" i="0" baseline="0" dirty="0" smtClean="0">
                    <a:latin typeface="Cambria Math"/>
                    <a:sym typeface="Wingdings" pitchFamily="2" charset="2"/>
                  </a:rPr>
                  <a:t>  </a:t>
                </a:r>
                <a:r>
                  <a:rPr lang="en-US" i="0" baseline="0" dirty="0" smtClean="0">
                    <a:latin typeface="Cambria Math"/>
                    <a:sym typeface="Wingdings" pitchFamily="2" charset="2"/>
                  </a:rPr>
                  <a:t> 1/</a:t>
                </a:r>
                <a:r>
                  <a:rPr lang="en-US" i="0" baseline="0" dirty="0" err="1" smtClean="0">
                    <a:latin typeface="Cambria Math"/>
                    <a:sym typeface="Wingdings" pitchFamily="2" charset="2"/>
                  </a:rPr>
                  <a:t>𝑑</a:t>
                </a:r>
                <a:r>
                  <a:rPr lang="en-US" b="0" i="0" baseline="0" dirty="0" smtClean="0">
                    <a:latin typeface="Cambria Math"/>
                    <a:sym typeface="Wingdings" pitchFamily="2" charset="2"/>
                  </a:rPr>
                  <a:t>_</a:t>
                </a:r>
                <a:r>
                  <a:rPr lang="en-US" i="0" baseline="0" dirty="0" err="1" smtClean="0">
                    <a:latin typeface="Cambria Math"/>
                    <a:sym typeface="Wingdings" pitchFamily="2" charset="2"/>
                  </a:rPr>
                  <a:t>𝑖</a:t>
                </a:r>
                <a:r>
                  <a:rPr lang="en-US" b="0" i="0" baseline="0" dirty="0" smtClean="0">
                    <a:latin typeface="Cambria Math"/>
                    <a:sym typeface="Wingdings" pitchFamily="2" charset="2"/>
                  </a:rPr>
                  <a:t> </a:t>
                </a:r>
                <a:r>
                  <a:rPr lang="en-US" i="0" baseline="0" dirty="0" smtClean="0">
                    <a:latin typeface="Cambria Math"/>
                    <a:sym typeface="Wingdings" pitchFamily="2" charset="2"/>
                  </a:rPr>
                  <a:t>=−0.25  −4 𝑐𝑚</a:t>
                </a:r>
                <a:endParaRPr lang="en-US" baseline="0" dirty="0" smtClean="0">
                  <a:sym typeface="Wingdings" pitchFamily="2" charset="2"/>
                </a:endParaRPr>
              </a:p>
              <a:p>
                <a:endParaRPr lang="en-US" baseline="0" dirty="0" smtClean="0">
                  <a:sym typeface="Wingdings" pitchFamily="2" charset="2"/>
                </a:endParaRPr>
              </a:p>
              <a:p>
                <a:r>
                  <a:rPr lang="en-US" i="0" baseline="0" dirty="0" smtClean="0">
                    <a:latin typeface="Cambria Math"/>
                    <a:sym typeface="Wingdings" pitchFamily="2" charset="2"/>
                  </a:rPr>
                  <a:t>ℎ</a:t>
                </a:r>
                <a:r>
                  <a:rPr lang="en-US" b="0" i="0" baseline="0" dirty="0" smtClean="0">
                    <a:latin typeface="Cambria Math"/>
                    <a:sym typeface="Wingdings" pitchFamily="2" charset="2"/>
                  </a:rPr>
                  <a:t>_</a:t>
                </a:r>
                <a:r>
                  <a:rPr lang="en-US" i="0" baseline="0" dirty="0" smtClean="0">
                    <a:latin typeface="Cambria Math"/>
                    <a:sym typeface="Wingdings" pitchFamily="2" charset="2"/>
                  </a:rPr>
                  <a:t>𝑖</a:t>
                </a:r>
                <a:r>
                  <a:rPr lang="en-US" b="0" i="0" baseline="0" dirty="0" smtClean="0">
                    <a:latin typeface="Cambria Math"/>
                    <a:sym typeface="Wingdings" pitchFamily="2" charset="2"/>
                  </a:rPr>
                  <a:t>/</a:t>
                </a:r>
                <a:r>
                  <a:rPr lang="en-US" i="0" baseline="0" dirty="0" smtClean="0">
                    <a:latin typeface="Cambria Math"/>
                    <a:sym typeface="Wingdings" pitchFamily="2" charset="2"/>
                  </a:rPr>
                  <a:t>ℎ</a:t>
                </a:r>
                <a:r>
                  <a:rPr lang="en-US" b="0" i="0" baseline="0" dirty="0" smtClean="0">
                    <a:latin typeface="Cambria Math"/>
                    <a:sym typeface="Wingdings" pitchFamily="2" charset="2"/>
                  </a:rPr>
                  <a:t>_</a:t>
                </a:r>
                <a:r>
                  <a:rPr lang="en-US" i="0" baseline="0" dirty="0" smtClean="0">
                    <a:latin typeface="Cambria Math"/>
                    <a:sym typeface="Wingdings" pitchFamily="2" charset="2"/>
                  </a:rPr>
                  <a:t>𝑜</a:t>
                </a:r>
                <a:r>
                  <a:rPr lang="en-US" b="0" i="0" baseline="0" dirty="0" smtClean="0">
                    <a:latin typeface="Cambria Math"/>
                    <a:sym typeface="Wingdings" pitchFamily="2" charset="2"/>
                  </a:rPr>
                  <a:t> </a:t>
                </a:r>
                <a:r>
                  <a:rPr lang="en-US" i="0" baseline="0" dirty="0" smtClean="0">
                    <a:latin typeface="Cambria Math"/>
                    <a:sym typeface="Wingdings" pitchFamily="2" charset="2"/>
                  </a:rPr>
                  <a:t>=−</a:t>
                </a:r>
                <a:r>
                  <a:rPr lang="en-US" i="0" baseline="0" dirty="0" err="1" smtClean="0">
                    <a:latin typeface="Cambria Math"/>
                    <a:sym typeface="Wingdings" pitchFamily="2" charset="2"/>
                  </a:rPr>
                  <a:t>𝑑</a:t>
                </a:r>
                <a:r>
                  <a:rPr lang="en-US" b="0" i="0" baseline="0" dirty="0" smtClean="0">
                    <a:latin typeface="Cambria Math"/>
                    <a:sym typeface="Wingdings" pitchFamily="2" charset="2"/>
                  </a:rPr>
                  <a:t>_</a:t>
                </a:r>
                <a:r>
                  <a:rPr lang="en-US" i="0" baseline="0" dirty="0" err="1" smtClean="0">
                    <a:latin typeface="Cambria Math"/>
                    <a:sym typeface="Wingdings" pitchFamily="2" charset="2"/>
                  </a:rPr>
                  <a:t>𝑖</a:t>
                </a:r>
                <a:r>
                  <a:rPr lang="en-US" b="0" i="0" baseline="0" dirty="0" smtClean="0">
                    <a:latin typeface="Cambria Math"/>
                    <a:sym typeface="Wingdings" pitchFamily="2" charset="2"/>
                  </a:rPr>
                  <a:t>/</a:t>
                </a:r>
                <a:r>
                  <a:rPr lang="en-US" i="0" baseline="0" dirty="0" smtClean="0">
                    <a:latin typeface="Cambria Math"/>
                    <a:sym typeface="Wingdings" pitchFamily="2" charset="2"/>
                  </a:rPr>
                  <a:t>𝑑</a:t>
                </a:r>
                <a:r>
                  <a:rPr lang="en-US" b="0" i="0" baseline="0" dirty="0" smtClean="0">
                    <a:latin typeface="Cambria Math"/>
                    <a:sym typeface="Wingdings" pitchFamily="2" charset="2"/>
                  </a:rPr>
                  <a:t>_</a:t>
                </a:r>
                <a:r>
                  <a:rPr lang="en-US" i="0" baseline="0" dirty="0" smtClean="0">
                    <a:latin typeface="Cambria Math"/>
                    <a:sym typeface="Wingdings" pitchFamily="2" charset="2"/>
                  </a:rPr>
                  <a:t>𝑜</a:t>
                </a:r>
                <a:r>
                  <a:rPr lang="en-US" b="0" i="0" baseline="0" dirty="0" smtClean="0">
                    <a:latin typeface="Cambria Math"/>
                    <a:sym typeface="Wingdings" pitchFamily="2" charset="2"/>
                  </a:rPr>
                  <a:t>  </a:t>
                </a:r>
                <a:r>
                  <a:rPr lang="en-US" i="0" baseline="0" dirty="0" smtClean="0">
                    <a:latin typeface="Cambria Math"/>
                    <a:sym typeface="Wingdings" pitchFamily="2" charset="2"/>
                  </a:rPr>
                  <a:t> ℎ</a:t>
                </a:r>
                <a:r>
                  <a:rPr lang="en-US" b="0" i="0" baseline="0" dirty="0" smtClean="0">
                    <a:latin typeface="Cambria Math"/>
                    <a:sym typeface="Wingdings" pitchFamily="2" charset="2"/>
                  </a:rPr>
                  <a:t>_</a:t>
                </a:r>
                <a:r>
                  <a:rPr lang="en-US" i="0" baseline="0" dirty="0" smtClean="0">
                    <a:latin typeface="Cambria Math"/>
                    <a:sym typeface="Wingdings" pitchFamily="2" charset="2"/>
                  </a:rPr>
                  <a:t>𝑖/(3</a:t>
                </a:r>
                <a:r>
                  <a:rPr lang="en-US" b="0" i="0" baseline="0" dirty="0" smtClean="0">
                    <a:latin typeface="Cambria Math"/>
                    <a:sym typeface="Wingdings" pitchFamily="2" charset="2"/>
                  </a:rPr>
                  <a:t> </a:t>
                </a:r>
                <a:r>
                  <a:rPr lang="en-US" i="0" baseline="0" dirty="0" smtClean="0">
                    <a:latin typeface="Cambria Math"/>
                    <a:sym typeface="Wingdings" pitchFamily="2" charset="2"/>
                  </a:rPr>
                  <a:t>𝑐𝑚)= −(−4</a:t>
                </a:r>
                <a:r>
                  <a:rPr lang="en-US" b="0" i="0" baseline="0" dirty="0" smtClean="0">
                    <a:latin typeface="Cambria Math"/>
                    <a:sym typeface="Wingdings" pitchFamily="2" charset="2"/>
                  </a:rPr>
                  <a:t> </a:t>
                </a:r>
                <a:r>
                  <a:rPr lang="en-US" i="0" baseline="0" dirty="0" smtClean="0">
                    <a:latin typeface="Cambria Math"/>
                    <a:sym typeface="Wingdings" pitchFamily="2" charset="2"/>
                  </a:rPr>
                  <a:t>𝑐𝑚)/(5</a:t>
                </a:r>
                <a:r>
                  <a:rPr lang="en-US" b="0" i="0" baseline="0" dirty="0" smtClean="0">
                    <a:latin typeface="Cambria Math"/>
                    <a:sym typeface="Wingdings" pitchFamily="2" charset="2"/>
                  </a:rPr>
                  <a:t> </a:t>
                </a:r>
                <a:r>
                  <a:rPr lang="en-US" i="0" baseline="0" dirty="0" smtClean="0">
                    <a:latin typeface="Cambria Math"/>
                    <a:sym typeface="Wingdings" pitchFamily="2" charset="2"/>
                  </a:rPr>
                  <a:t>𝑐𝑚)   ℎ</a:t>
                </a:r>
                <a:r>
                  <a:rPr lang="en-US" b="0" i="0" baseline="0" dirty="0" smtClean="0">
                    <a:latin typeface="Cambria Math"/>
                    <a:sym typeface="Wingdings" pitchFamily="2" charset="2"/>
                  </a:rPr>
                  <a:t>_</a:t>
                </a:r>
                <a:r>
                  <a:rPr lang="en-US" i="0" baseline="0" dirty="0" smtClean="0">
                    <a:latin typeface="Cambria Math"/>
                    <a:sym typeface="Wingdings" pitchFamily="2" charset="2"/>
                  </a:rPr>
                  <a:t>𝑖  = 2.4</a:t>
                </a:r>
                <a:r>
                  <a:rPr lang="en-US" b="0" i="0" baseline="0" dirty="0" smtClean="0">
                    <a:latin typeface="Cambria Math"/>
                    <a:sym typeface="Wingdings" pitchFamily="2" charset="2"/>
                  </a:rPr>
                  <a:t> </a:t>
                </a:r>
                <a:r>
                  <a:rPr lang="en-US" i="0" baseline="0" dirty="0" smtClean="0">
                    <a:latin typeface="Cambria Math"/>
                    <a:sym typeface="Wingdings" pitchFamily="2" charset="2"/>
                  </a:rPr>
                  <a:t>𝑐𝑚</a:t>
                </a:r>
                <a:endParaRPr lang="en-US" baseline="0" dirty="0" smtClean="0">
                  <a:sym typeface="Wingdings" pitchFamily="2" charset="2"/>
                </a:endParaRPr>
              </a:p>
              <a:p>
                <a:endParaRPr lang="en-US" baseline="0" dirty="0" smtClean="0">
                  <a:sym typeface="Wingdings" pitchFamily="2" charset="2"/>
                </a:endParaRPr>
              </a:p>
              <a:p>
                <a:r>
                  <a:rPr lang="en-US" baseline="0" dirty="0" smtClean="0">
                    <a:sym typeface="Wingdings" pitchFamily="2" charset="2"/>
                  </a:rPr>
                  <a:t>This is like “Coke bottle” lenses.</a:t>
                </a:r>
              </a:p>
            </p:txBody>
          </p:sp>
        </mc:Fallback>
      </mc:AlternateContent>
      <p:sp>
        <p:nvSpPr>
          <p:cNvPr id="4" name="Slide Number Placeholder 3"/>
          <p:cNvSpPr>
            <a:spLocks noGrp="1"/>
          </p:cNvSpPr>
          <p:nvPr>
            <p:ph type="sldNum" sz="quarter" idx="10"/>
          </p:nvPr>
        </p:nvSpPr>
        <p:spPr/>
        <p:txBody>
          <a:bodyPr/>
          <a:lstStyle/>
          <a:p>
            <a:fld id="{80EB29B8-F5EB-4623-BF3D-25222B149F25}" type="slidenum">
              <a:rPr lang="en-US" smtClean="0"/>
              <a:pPr/>
              <a:t>59</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A0D94-432E-064A-ADE7-BFAF691AA4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E2DB25-70CB-31ED-3F1F-EB30D30DCF4A}"/>
              </a:ext>
            </a:extLst>
          </p:cNvPr>
          <p:cNvSpPr>
            <a:spLocks noGrp="1" noRot="1" noChangeAspect="1"/>
          </p:cNvSpPr>
          <p:nvPr>
            <p:ph type="sldImg"/>
          </p:nvPr>
        </p:nvSpPr>
        <p:spPr>
          <a:xfrm>
            <a:off x="330200" y="696913"/>
            <a:ext cx="6197600" cy="3486150"/>
          </a:xfrm>
        </p:spPr>
      </p:sp>
      <p:sp>
        <p:nvSpPr>
          <p:cNvPr id="3" name="Notes Placeholder 2">
            <a:extLst>
              <a:ext uri="{FF2B5EF4-FFF2-40B4-BE49-F238E27FC236}">
                <a16:creationId xmlns:a16="http://schemas.microsoft.com/office/drawing/2014/main" id="{2A47945F-59E3-6DB2-1013-1EDC63FDD09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1AA63D8-F552-29E9-871C-7560B47DA0F8}"/>
              </a:ext>
            </a:extLst>
          </p:cNvPr>
          <p:cNvSpPr>
            <a:spLocks noGrp="1"/>
          </p:cNvSpPr>
          <p:nvPr>
            <p:ph type="sldNum" sz="quarter" idx="10"/>
          </p:nvPr>
        </p:nvSpPr>
        <p:spPr/>
        <p:txBody>
          <a:bodyPr/>
          <a:lstStyle/>
          <a:p>
            <a:fld id="{4653F51A-BA57-4949-93C7-1A278C3AC25C}" type="slidenum">
              <a:rPr lang="en-US" smtClean="0"/>
              <a:pPr/>
              <a:t>60</a:t>
            </a:fld>
            <a:endParaRPr lang="en-US"/>
          </a:p>
        </p:txBody>
      </p:sp>
    </p:spTree>
    <p:extLst>
      <p:ext uri="{BB962C8B-B14F-4D97-AF65-F5344CB8AC3E}">
        <p14:creationId xmlns:p14="http://schemas.microsoft.com/office/powerpoint/2010/main" val="174408291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OpenStax High School Physics N/A</a:t>
            </a:r>
          </a:p>
          <a:p>
            <a:r>
              <a:rPr lang="en-US" dirty="0"/>
              <a:t>OpenStax College Physics 2e 26.1-26.3</a:t>
            </a:r>
          </a:p>
        </p:txBody>
      </p:sp>
      <p:sp>
        <p:nvSpPr>
          <p:cNvPr id="4" name="Slide Number Placeholder 3"/>
          <p:cNvSpPr>
            <a:spLocks noGrp="1"/>
          </p:cNvSpPr>
          <p:nvPr>
            <p:ph type="sldNum" sz="quarter" idx="5"/>
          </p:nvPr>
        </p:nvSpPr>
        <p:spPr/>
        <p:txBody>
          <a:bodyPr/>
          <a:lstStyle/>
          <a:p>
            <a:fld id="{F3F94E99-6F5F-4211-B141-D8632B9383AD}" type="slidenum">
              <a:rPr lang="en-US" smtClean="0"/>
              <a:t>61</a:t>
            </a:fld>
            <a:endParaRPr lang="en-US"/>
          </a:p>
        </p:txBody>
      </p:sp>
    </p:spTree>
    <p:extLst>
      <p:ext uri="{BB962C8B-B14F-4D97-AF65-F5344CB8AC3E}">
        <p14:creationId xmlns:p14="http://schemas.microsoft.com/office/powerpoint/2010/main" val="17298237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62</a:t>
            </a:fld>
            <a:endParaRPr lang="en-US"/>
          </a:p>
        </p:txBody>
      </p:sp>
    </p:spTree>
    <p:extLst>
      <p:ext uri="{BB962C8B-B14F-4D97-AF65-F5344CB8AC3E}">
        <p14:creationId xmlns:p14="http://schemas.microsoft.com/office/powerpoint/2010/main" val="42361234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63</a:t>
            </a:fld>
            <a:endParaRPr lang="en-US"/>
          </a:p>
        </p:txBody>
      </p:sp>
    </p:spTree>
    <p:extLst>
      <p:ext uri="{BB962C8B-B14F-4D97-AF65-F5344CB8AC3E}">
        <p14:creationId xmlns:p14="http://schemas.microsoft.com/office/powerpoint/2010/main" val="125540010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64</a:t>
            </a:fld>
            <a:endParaRPr lang="en-US"/>
          </a:p>
        </p:txBody>
      </p:sp>
    </p:spTree>
    <p:extLst>
      <p:ext uri="{BB962C8B-B14F-4D97-AF65-F5344CB8AC3E}">
        <p14:creationId xmlns:p14="http://schemas.microsoft.com/office/powerpoint/2010/main" val="97619599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You want this nearsighted person to be able to see very distant objects clearly. That means the spectacle lens must produce an image 20.0 cm</a:t>
                </a:r>
              </a:p>
              <a:p>
                <a:r>
                  <a:rPr lang="en-US" sz="1200" b="0" i="0" u="none" strike="noStrike" kern="1200" baseline="0" dirty="0">
                    <a:solidFill>
                      <a:schemeClr val="tx1"/>
                    </a:solidFill>
                    <a:latin typeface="+mn-lt"/>
                    <a:ea typeface="+mn-ea"/>
                    <a:cs typeface="+mn-cs"/>
                  </a:rPr>
                  <a:t>from the eye for an object very far away. An image 20.0 cm from the eye will be 18.5 cm to the left of the spectacle lens (see </a:t>
                </a:r>
                <a:r>
                  <a:rPr lang="en-US" sz="1200" b="1" i="0" u="none" strike="noStrike" kern="1200" baseline="0" dirty="0">
                    <a:solidFill>
                      <a:schemeClr val="tx1"/>
                    </a:solidFill>
                    <a:latin typeface="+mn-lt"/>
                    <a:ea typeface="+mn-ea"/>
                    <a:cs typeface="+mn-cs"/>
                  </a:rPr>
                  <a:t>Figure 26.6</a:t>
                </a:r>
                <a:r>
                  <a:rPr lang="en-US" sz="1200" b="0" i="0" u="none" strike="noStrike" kern="1200" baseline="0" dirty="0">
                    <a:solidFill>
                      <a:schemeClr val="tx1"/>
                    </a:solidFill>
                    <a:latin typeface="+mn-lt"/>
                    <a:ea typeface="+mn-ea"/>
                    <a:cs typeface="+mn-cs"/>
                  </a:rPr>
                  <a:t>).</a:t>
                </a:r>
              </a:p>
              <a:p>
                <a:r>
                  <a:rPr lang="en-US" sz="1200" b="0" i="0" u="none" strike="noStrike" kern="1200" baseline="0" dirty="0">
                    <a:solidFill>
                      <a:schemeClr val="tx1"/>
                    </a:solidFill>
                    <a:latin typeface="+mn-lt"/>
                    <a:ea typeface="+mn-ea"/>
                    <a:cs typeface="+mn-cs"/>
                  </a:rPr>
                  <a:t>Therefore, we must get </a:t>
                </a:r>
                <a14:m>
                  <m:oMath xmlns:m="http://schemas.openxmlformats.org/officeDocument/2006/math">
                    <m:sSub>
                      <m:sSubPr>
                        <m:ctrlPr>
                          <a:rPr lang="en-US" sz="1200" b="0" i="1" u="none" strike="noStrike" kern="1200" baseline="0" smtClean="0">
                            <a:solidFill>
                              <a:schemeClr val="tx1"/>
                            </a:solidFill>
                            <a:latin typeface="Cambria Math" panose="02040503050406030204" pitchFamily="18" charset="0"/>
                            <a:ea typeface="+mn-ea"/>
                            <a:cs typeface="+mn-cs"/>
                          </a:rPr>
                        </m:ctrlPr>
                      </m:sSubPr>
                      <m:e>
                        <m:r>
                          <a:rPr lang="en-US" sz="1200" b="0" i="1" u="none" strike="noStrike" kern="1200" baseline="0" smtClean="0">
                            <a:solidFill>
                              <a:schemeClr val="tx1"/>
                            </a:solidFill>
                            <a:latin typeface="Cambria Math"/>
                            <a:ea typeface="+mn-ea"/>
                            <a:cs typeface="+mn-cs"/>
                          </a:rPr>
                          <m:t>𝑑</m:t>
                        </m:r>
                      </m:e>
                      <m:sub>
                        <m:r>
                          <a:rPr lang="en-US" sz="1200" b="0" i="1" u="none" strike="noStrike" kern="1200" baseline="0" smtClean="0">
                            <a:solidFill>
                              <a:schemeClr val="tx1"/>
                            </a:solidFill>
                            <a:latin typeface="Cambria Math"/>
                            <a:ea typeface="+mn-ea"/>
                            <a:cs typeface="+mn-cs"/>
                          </a:rPr>
                          <m:t>𝑖</m:t>
                        </m:r>
                      </m:sub>
                    </m:sSub>
                    <m:r>
                      <a:rPr lang="en-US" sz="1200" b="0" i="1" u="none" strike="noStrike" kern="1200" baseline="0" smtClean="0">
                        <a:solidFill>
                          <a:schemeClr val="tx1"/>
                        </a:solidFill>
                        <a:latin typeface="Cambria Math"/>
                        <a:ea typeface="+mn-ea"/>
                        <a:cs typeface="+mn-cs"/>
                      </a:rPr>
                      <m:t>=−18.5</m:t>
                    </m:r>
                  </m:oMath>
                </a14:m>
                <a:r>
                  <a:rPr lang="en-US" sz="1200" b="0" i="0" u="none" strike="noStrike" kern="1200" baseline="0" dirty="0">
                    <a:solidFill>
                      <a:schemeClr val="tx1"/>
                    </a:solidFill>
                    <a:latin typeface="+mn-lt"/>
                    <a:ea typeface="+mn-ea"/>
                    <a:cs typeface="+mn-cs"/>
                  </a:rPr>
                  <a:t> cm when </a:t>
                </a:r>
                <a14:m>
                  <m:oMath xmlns:m="http://schemas.openxmlformats.org/officeDocument/2006/math">
                    <m:sSub>
                      <m:sSubPr>
                        <m:ctrlPr>
                          <a:rPr lang="en-US" sz="1200" b="0" i="1" u="none" strike="noStrike" kern="1200" baseline="0" smtClean="0">
                            <a:solidFill>
                              <a:schemeClr val="tx1"/>
                            </a:solidFill>
                            <a:latin typeface="Cambria Math" panose="02040503050406030204" pitchFamily="18" charset="0"/>
                            <a:ea typeface="+mn-ea"/>
                            <a:cs typeface="+mn-cs"/>
                          </a:rPr>
                        </m:ctrlPr>
                      </m:sSubPr>
                      <m:e>
                        <m:r>
                          <a:rPr lang="en-US" sz="1200" b="0" i="1" u="none" strike="noStrike" kern="1200" baseline="0" smtClean="0">
                            <a:solidFill>
                              <a:schemeClr val="tx1"/>
                            </a:solidFill>
                            <a:latin typeface="Cambria Math"/>
                            <a:ea typeface="+mn-ea"/>
                            <a:cs typeface="+mn-cs"/>
                          </a:rPr>
                          <m:t>𝑑</m:t>
                        </m:r>
                      </m:e>
                      <m:sub>
                        <m:r>
                          <a:rPr lang="en-US" sz="1200" b="0" i="1" u="none" strike="noStrike" kern="1200" baseline="0" smtClean="0">
                            <a:solidFill>
                              <a:schemeClr val="tx1"/>
                            </a:solidFill>
                            <a:latin typeface="Cambria Math"/>
                            <a:ea typeface="+mn-ea"/>
                            <a:cs typeface="+mn-cs"/>
                          </a:rPr>
                          <m:t>𝑜</m:t>
                        </m:r>
                      </m:sub>
                    </m:sSub>
                    <m:r>
                      <a:rPr lang="en-US" sz="1200" b="0" i="1" u="none" strike="noStrike" kern="1200" baseline="0" smtClean="0">
                        <a:solidFill>
                          <a:schemeClr val="tx1"/>
                        </a:solidFill>
                        <a:latin typeface="Cambria Math"/>
                        <a:ea typeface="+mn-ea"/>
                        <a:cs typeface="+mn-cs"/>
                      </a:rPr>
                      <m:t>≈</m:t>
                    </m:r>
                    <m:r>
                      <a:rPr lang="en-US" sz="1200" b="0" i="1" u="none" strike="noStrike" kern="1200" baseline="0" smtClean="0">
                        <a:solidFill>
                          <a:schemeClr val="tx1"/>
                        </a:solidFill>
                        <a:latin typeface="Cambria Math"/>
                        <a:ea typeface="Cambria Math"/>
                        <a:cs typeface="+mn-cs"/>
                      </a:rPr>
                      <m:t>∞</m:t>
                    </m:r>
                  </m:oMath>
                </a14:m>
                <a:r>
                  <a:rPr lang="en-US" sz="1200" b="0" i="0" u="none" strike="noStrike" kern="1200" baseline="0" dirty="0">
                    <a:solidFill>
                      <a:schemeClr val="tx1"/>
                    </a:solidFill>
                    <a:latin typeface="+mn-lt"/>
                    <a:ea typeface="+mn-ea"/>
                    <a:cs typeface="+mn-cs"/>
                  </a:rPr>
                  <a:t>. The image distance is negative, because it is on the same side of the spectacle as the object.</a:t>
                </a:r>
              </a:p>
              <a:p>
                <a:r>
                  <a:rPr lang="en-US" sz="1200" b="1" i="0" u="none" strike="noStrike" kern="1200" baseline="0" dirty="0">
                    <a:solidFill>
                      <a:schemeClr val="tx1"/>
                    </a:solidFill>
                    <a:latin typeface="+mn-lt"/>
                    <a:ea typeface="+mn-ea"/>
                    <a:cs typeface="+mn-cs"/>
                  </a:rPr>
                  <a:t>Solution</a:t>
                </a:r>
              </a:p>
              <a:p>
                <a:r>
                  <a:rPr lang="en-US" sz="1200" b="0" i="0" u="none" strike="noStrike" kern="1200" baseline="0" dirty="0">
                    <a:solidFill>
                      <a:schemeClr val="tx1"/>
                    </a:solidFill>
                    <a:latin typeface="+mn-lt"/>
                    <a:ea typeface="+mn-ea"/>
                    <a:cs typeface="+mn-cs"/>
                  </a:rPr>
                  <a:t>Since </a:t>
                </a:r>
                <a14:m>
                  <m:oMath xmlns:m="http://schemas.openxmlformats.org/officeDocument/2006/math">
                    <m:sSub>
                      <m:sSubPr>
                        <m:ctrlPr>
                          <a:rPr lang="en-US" sz="1200" b="0" i="1" u="none" strike="noStrike" kern="1200" baseline="0" smtClean="0">
                            <a:solidFill>
                              <a:schemeClr val="tx1"/>
                            </a:solidFill>
                            <a:latin typeface="Cambria Math" panose="02040503050406030204" pitchFamily="18" charset="0"/>
                            <a:ea typeface="+mn-ea"/>
                            <a:cs typeface="+mn-cs"/>
                          </a:rPr>
                        </m:ctrlPr>
                      </m:sSubPr>
                      <m:e>
                        <m:r>
                          <a:rPr lang="en-US" sz="1200" b="0" i="1" u="none" strike="noStrike" kern="1200" baseline="0" smtClean="0">
                            <a:solidFill>
                              <a:schemeClr val="tx1"/>
                            </a:solidFill>
                            <a:latin typeface="Cambria Math"/>
                            <a:ea typeface="+mn-ea"/>
                            <a:cs typeface="+mn-cs"/>
                          </a:rPr>
                          <m:t>𝑑</m:t>
                        </m:r>
                      </m:e>
                      <m:sub>
                        <m:r>
                          <a:rPr lang="en-US" sz="1200" b="0" i="1" u="none" strike="noStrike" kern="1200" baseline="0" smtClean="0">
                            <a:solidFill>
                              <a:schemeClr val="tx1"/>
                            </a:solidFill>
                            <a:latin typeface="Cambria Math"/>
                            <a:ea typeface="+mn-ea"/>
                            <a:cs typeface="+mn-cs"/>
                          </a:rPr>
                          <m:t>𝑖</m:t>
                        </m:r>
                      </m:sub>
                    </m:sSub>
                  </m:oMath>
                </a14:m>
                <a:r>
                  <a:rPr lang="en-US" sz="1200" b="0" i="0" u="none" strike="noStrike" kern="1200" baseline="0" dirty="0">
                    <a:solidFill>
                      <a:schemeClr val="tx1"/>
                    </a:solidFill>
                    <a:latin typeface="+mn-lt"/>
                    <a:ea typeface="+mn-ea"/>
                    <a:cs typeface="+mn-cs"/>
                  </a:rPr>
                  <a:t> and </a:t>
                </a:r>
                <a14:m>
                  <m:oMath xmlns:m="http://schemas.openxmlformats.org/officeDocument/2006/math">
                    <m:sSub>
                      <m:sSubPr>
                        <m:ctrlPr>
                          <a:rPr lang="en-US" sz="1200" b="0" i="1" u="none" strike="noStrike" kern="1200" baseline="0" smtClean="0">
                            <a:solidFill>
                              <a:schemeClr val="tx1"/>
                            </a:solidFill>
                            <a:latin typeface="Cambria Math" panose="02040503050406030204" pitchFamily="18" charset="0"/>
                            <a:ea typeface="+mn-ea"/>
                            <a:cs typeface="+mn-cs"/>
                          </a:rPr>
                        </m:ctrlPr>
                      </m:sSubPr>
                      <m:e>
                        <m:r>
                          <a:rPr lang="en-US" sz="1200" b="0" i="1" u="none" strike="noStrike" kern="1200" baseline="0" smtClean="0">
                            <a:solidFill>
                              <a:schemeClr val="tx1"/>
                            </a:solidFill>
                            <a:latin typeface="Cambria Math"/>
                            <a:ea typeface="+mn-ea"/>
                            <a:cs typeface="+mn-cs"/>
                          </a:rPr>
                          <m:t>𝑑</m:t>
                        </m:r>
                      </m:e>
                      <m:sub>
                        <m:r>
                          <a:rPr lang="en-US" sz="1200" b="0" i="1" u="none" strike="noStrike" kern="1200" baseline="0" smtClean="0">
                            <a:solidFill>
                              <a:schemeClr val="tx1"/>
                            </a:solidFill>
                            <a:latin typeface="Cambria Math"/>
                            <a:ea typeface="+mn-ea"/>
                            <a:cs typeface="+mn-cs"/>
                          </a:rPr>
                          <m:t>𝑜</m:t>
                        </m:r>
                      </m:sub>
                    </m:sSub>
                  </m:oMath>
                </a14:m>
                <a:r>
                  <a:rPr lang="en-US" sz="1200" b="0" i="0" u="none" strike="noStrike" kern="1200" baseline="0" dirty="0">
                    <a:solidFill>
                      <a:schemeClr val="tx1"/>
                    </a:solidFill>
                    <a:latin typeface="+mn-lt"/>
                    <a:ea typeface="+mn-ea"/>
                    <a:cs typeface="+mn-cs"/>
                  </a:rPr>
                  <a:t> are known, the power of the spectacle lens can be found using </a:t>
                </a:r>
                <a14:m>
                  <m:oMath xmlns:m="http://schemas.openxmlformats.org/officeDocument/2006/math">
                    <m:r>
                      <a:rPr lang="en-US" sz="1200" b="0" i="1" u="none" strike="noStrike" kern="1200" baseline="0" smtClean="0">
                        <a:solidFill>
                          <a:schemeClr val="tx1"/>
                        </a:solidFill>
                        <a:latin typeface="Cambria Math"/>
                        <a:ea typeface="+mn-ea"/>
                        <a:cs typeface="+mn-cs"/>
                      </a:rPr>
                      <m:t>𝑃</m:t>
                    </m:r>
                    <m:r>
                      <a:rPr lang="en-US" sz="1200" b="0" i="1" u="none" strike="noStrike" kern="1200" baseline="0" smtClean="0">
                        <a:solidFill>
                          <a:schemeClr val="tx1"/>
                        </a:solidFill>
                        <a:latin typeface="Cambria Math"/>
                        <a:ea typeface="+mn-ea"/>
                        <a:cs typeface="+mn-cs"/>
                      </a:rPr>
                      <m:t>=</m:t>
                    </m:r>
                    <m:f>
                      <m:fPr>
                        <m:ctrlPr>
                          <a:rPr lang="en-US" sz="1200" b="0" i="1" u="none" strike="noStrike" kern="1200" baseline="0" smtClean="0">
                            <a:solidFill>
                              <a:schemeClr val="tx1"/>
                            </a:solidFill>
                            <a:latin typeface="Cambria Math" panose="02040503050406030204" pitchFamily="18" charset="0"/>
                            <a:ea typeface="+mn-ea"/>
                            <a:cs typeface="+mn-cs"/>
                          </a:rPr>
                        </m:ctrlPr>
                      </m:fPr>
                      <m:num>
                        <m:r>
                          <a:rPr lang="en-US" sz="1200" b="0" i="1" u="none" strike="noStrike" kern="1200" baseline="0" smtClean="0">
                            <a:solidFill>
                              <a:schemeClr val="tx1"/>
                            </a:solidFill>
                            <a:latin typeface="Cambria Math"/>
                            <a:ea typeface="+mn-ea"/>
                            <a:cs typeface="+mn-cs"/>
                          </a:rPr>
                          <m:t>1</m:t>
                        </m:r>
                      </m:num>
                      <m:den>
                        <m:r>
                          <a:rPr lang="en-US" sz="1200" b="0" i="1" u="none" strike="noStrike" kern="1200" baseline="0" smtClean="0">
                            <a:solidFill>
                              <a:schemeClr val="tx1"/>
                            </a:solidFill>
                            <a:latin typeface="Cambria Math"/>
                            <a:ea typeface="+mn-ea"/>
                            <a:cs typeface="+mn-cs"/>
                          </a:rPr>
                          <m:t>𝑓</m:t>
                        </m:r>
                      </m:den>
                    </m:f>
                    <m:r>
                      <a:rPr lang="en-US" sz="1200" b="0" i="1" u="none" strike="noStrike" kern="1200" baseline="0" smtClean="0">
                        <a:solidFill>
                          <a:schemeClr val="tx1"/>
                        </a:solidFill>
                        <a:latin typeface="Cambria Math"/>
                        <a:ea typeface="+mn-ea"/>
                        <a:cs typeface="+mn-cs"/>
                      </a:rPr>
                      <m:t>=</m:t>
                    </m:r>
                    <m:f>
                      <m:fPr>
                        <m:ctrlPr>
                          <a:rPr lang="en-US" sz="1200" b="0" i="1" u="none" strike="noStrike" kern="1200" baseline="0" smtClean="0">
                            <a:solidFill>
                              <a:schemeClr val="tx1"/>
                            </a:solidFill>
                            <a:latin typeface="Cambria Math" panose="02040503050406030204" pitchFamily="18" charset="0"/>
                            <a:ea typeface="+mn-ea"/>
                            <a:cs typeface="+mn-cs"/>
                          </a:rPr>
                        </m:ctrlPr>
                      </m:fPr>
                      <m:num>
                        <m:r>
                          <a:rPr lang="en-US" sz="1200" b="0" i="1" u="none" strike="noStrike" kern="1200" baseline="0" smtClean="0">
                            <a:solidFill>
                              <a:schemeClr val="tx1"/>
                            </a:solidFill>
                            <a:latin typeface="Cambria Math"/>
                            <a:ea typeface="+mn-ea"/>
                            <a:cs typeface="+mn-cs"/>
                          </a:rPr>
                          <m:t>1</m:t>
                        </m:r>
                      </m:num>
                      <m:den>
                        <m:sSub>
                          <m:sSubPr>
                            <m:ctrlPr>
                              <a:rPr lang="en-US" sz="1200" b="0" i="1" u="none" strike="noStrike" kern="1200" baseline="0" smtClean="0">
                                <a:solidFill>
                                  <a:schemeClr val="tx1"/>
                                </a:solidFill>
                                <a:latin typeface="Cambria Math" panose="02040503050406030204" pitchFamily="18" charset="0"/>
                                <a:ea typeface="+mn-ea"/>
                                <a:cs typeface="+mn-cs"/>
                              </a:rPr>
                            </m:ctrlPr>
                          </m:sSubPr>
                          <m:e>
                            <m:r>
                              <a:rPr lang="en-US" sz="1200" b="0" i="1" u="none" strike="noStrike" kern="1200" baseline="0" smtClean="0">
                                <a:solidFill>
                                  <a:schemeClr val="tx1"/>
                                </a:solidFill>
                                <a:latin typeface="Cambria Math"/>
                                <a:ea typeface="+mn-ea"/>
                                <a:cs typeface="+mn-cs"/>
                              </a:rPr>
                              <m:t>𝑑</m:t>
                            </m:r>
                          </m:e>
                          <m:sub>
                            <m:r>
                              <a:rPr lang="en-US" sz="1200" b="0" i="1" u="none" strike="noStrike" kern="1200" baseline="0" smtClean="0">
                                <a:solidFill>
                                  <a:schemeClr val="tx1"/>
                                </a:solidFill>
                                <a:latin typeface="Cambria Math"/>
                                <a:ea typeface="+mn-ea"/>
                                <a:cs typeface="+mn-cs"/>
                              </a:rPr>
                              <m:t>𝑜</m:t>
                            </m:r>
                          </m:sub>
                        </m:sSub>
                      </m:den>
                    </m:f>
                    <m:r>
                      <a:rPr lang="en-US" sz="1200" b="0" i="1" u="none" strike="noStrike" kern="1200" baseline="0" smtClean="0">
                        <a:solidFill>
                          <a:schemeClr val="tx1"/>
                        </a:solidFill>
                        <a:latin typeface="Cambria Math"/>
                        <a:ea typeface="+mn-ea"/>
                        <a:cs typeface="+mn-cs"/>
                      </a:rPr>
                      <m:t>+</m:t>
                    </m:r>
                    <m:f>
                      <m:fPr>
                        <m:ctrlPr>
                          <a:rPr lang="en-US" sz="1200" b="0" i="1" u="none" strike="noStrike" kern="1200" baseline="0" smtClean="0">
                            <a:solidFill>
                              <a:schemeClr val="tx1"/>
                            </a:solidFill>
                            <a:latin typeface="Cambria Math" panose="02040503050406030204" pitchFamily="18" charset="0"/>
                            <a:ea typeface="+mn-ea"/>
                            <a:cs typeface="+mn-cs"/>
                          </a:rPr>
                        </m:ctrlPr>
                      </m:fPr>
                      <m:num>
                        <m:r>
                          <a:rPr lang="en-US" sz="1200" b="0" i="1" u="none" strike="noStrike" kern="1200" baseline="0" smtClean="0">
                            <a:solidFill>
                              <a:schemeClr val="tx1"/>
                            </a:solidFill>
                            <a:latin typeface="Cambria Math"/>
                            <a:ea typeface="+mn-ea"/>
                            <a:cs typeface="+mn-cs"/>
                          </a:rPr>
                          <m:t>1</m:t>
                        </m:r>
                      </m:num>
                      <m:den>
                        <m:sSub>
                          <m:sSubPr>
                            <m:ctrlPr>
                              <a:rPr lang="en-US" sz="1200" b="0" i="1" u="none" strike="noStrike" kern="1200" baseline="0" smtClean="0">
                                <a:solidFill>
                                  <a:schemeClr val="tx1"/>
                                </a:solidFill>
                                <a:latin typeface="Cambria Math" panose="02040503050406030204" pitchFamily="18" charset="0"/>
                                <a:ea typeface="+mn-ea"/>
                                <a:cs typeface="+mn-cs"/>
                              </a:rPr>
                            </m:ctrlPr>
                          </m:sSubPr>
                          <m:e>
                            <m:r>
                              <a:rPr lang="en-US" sz="1200" b="0" i="1" u="none" strike="noStrike" kern="1200" baseline="0" smtClean="0">
                                <a:solidFill>
                                  <a:schemeClr val="tx1"/>
                                </a:solidFill>
                                <a:latin typeface="Cambria Math"/>
                                <a:ea typeface="+mn-ea"/>
                                <a:cs typeface="+mn-cs"/>
                              </a:rPr>
                              <m:t>𝑑</m:t>
                            </m:r>
                          </m:e>
                          <m:sub>
                            <m:r>
                              <a:rPr lang="en-US" sz="1200" b="0" i="1" u="none" strike="noStrike" kern="1200" baseline="0" smtClean="0">
                                <a:solidFill>
                                  <a:schemeClr val="tx1"/>
                                </a:solidFill>
                                <a:latin typeface="Cambria Math"/>
                                <a:ea typeface="+mn-ea"/>
                                <a:cs typeface="+mn-cs"/>
                              </a:rPr>
                              <m:t>𝑖</m:t>
                            </m:r>
                          </m:sub>
                        </m:sSub>
                      </m:den>
                    </m:f>
                  </m:oMath>
                </a14:m>
                <a:r>
                  <a:rPr lang="en-US" sz="1200" b="0" i="0" u="none" strike="noStrike" kern="1200" baseline="0" dirty="0">
                    <a:solidFill>
                      <a:schemeClr val="tx1"/>
                    </a:solidFill>
                    <a:latin typeface="+mn-lt"/>
                    <a:ea typeface="+mn-ea"/>
                    <a:cs typeface="+mn-cs"/>
                  </a:rPr>
                  <a:t> as written earlier:</a:t>
                </a:r>
              </a:p>
              <a:p>
                <a:pPr/>
                <a14:m>
                  <m:oMathPara xmlns:m="http://schemas.openxmlformats.org/officeDocument/2006/math">
                    <m:oMathParaPr>
                      <m:jc m:val="centerGroup"/>
                    </m:oMathParaPr>
                    <m:oMath xmlns:m="http://schemas.openxmlformats.org/officeDocument/2006/math">
                      <m:r>
                        <a:rPr lang="en-US" sz="1200" b="0" i="1" u="none" strike="noStrike" kern="1200" baseline="0" smtClean="0">
                          <a:solidFill>
                            <a:schemeClr val="tx1"/>
                          </a:solidFill>
                          <a:latin typeface="Cambria Math"/>
                          <a:ea typeface="+mn-ea"/>
                          <a:cs typeface="+mn-cs"/>
                        </a:rPr>
                        <m:t>𝑃</m:t>
                      </m:r>
                      <m:r>
                        <a:rPr lang="en-US" sz="1200" b="0" i="1" u="none" strike="noStrike" kern="1200" baseline="0" smtClean="0">
                          <a:solidFill>
                            <a:schemeClr val="tx1"/>
                          </a:solidFill>
                          <a:latin typeface="Cambria Math"/>
                          <a:ea typeface="+mn-ea"/>
                          <a:cs typeface="+mn-cs"/>
                        </a:rPr>
                        <m:t>=</m:t>
                      </m:r>
                      <m:f>
                        <m:fPr>
                          <m:ctrlPr>
                            <a:rPr lang="en-US" sz="1200" b="0" i="1" u="none" strike="noStrike" kern="1200" baseline="0" smtClean="0">
                              <a:solidFill>
                                <a:schemeClr val="tx1"/>
                              </a:solidFill>
                              <a:latin typeface="Cambria Math" panose="02040503050406030204" pitchFamily="18" charset="0"/>
                              <a:ea typeface="+mn-ea"/>
                              <a:cs typeface="+mn-cs"/>
                            </a:rPr>
                          </m:ctrlPr>
                        </m:fPr>
                        <m:num>
                          <m:r>
                            <a:rPr lang="en-US" sz="1200" b="0" i="1" u="none" strike="noStrike" kern="1200" baseline="0" smtClean="0">
                              <a:solidFill>
                                <a:schemeClr val="tx1"/>
                              </a:solidFill>
                              <a:latin typeface="Cambria Math"/>
                              <a:ea typeface="+mn-ea"/>
                              <a:cs typeface="+mn-cs"/>
                            </a:rPr>
                            <m:t>1</m:t>
                          </m:r>
                        </m:num>
                        <m:den>
                          <m:r>
                            <a:rPr lang="en-US" sz="1200" b="0" i="1" u="none" strike="noStrike" kern="1200" baseline="0" smtClean="0">
                              <a:solidFill>
                                <a:schemeClr val="tx1"/>
                              </a:solidFill>
                              <a:latin typeface="Cambria Math"/>
                              <a:ea typeface="+mn-ea"/>
                              <a:cs typeface="+mn-cs"/>
                            </a:rPr>
                            <m:t>∞</m:t>
                          </m:r>
                        </m:den>
                      </m:f>
                      <m:r>
                        <a:rPr lang="en-US" sz="1200" b="0" i="1" u="none" strike="noStrike" kern="1200" baseline="0" smtClean="0">
                          <a:solidFill>
                            <a:schemeClr val="tx1"/>
                          </a:solidFill>
                          <a:latin typeface="Cambria Math"/>
                          <a:ea typeface="+mn-ea"/>
                          <a:cs typeface="+mn-cs"/>
                        </a:rPr>
                        <m:t>+</m:t>
                      </m:r>
                      <m:f>
                        <m:fPr>
                          <m:ctrlPr>
                            <a:rPr lang="en-US" sz="1200" b="0" i="1" u="none" strike="noStrike" kern="1200" baseline="0" smtClean="0">
                              <a:solidFill>
                                <a:schemeClr val="tx1"/>
                              </a:solidFill>
                              <a:latin typeface="Cambria Math" panose="02040503050406030204" pitchFamily="18" charset="0"/>
                              <a:ea typeface="+mn-ea"/>
                              <a:cs typeface="+mn-cs"/>
                            </a:rPr>
                          </m:ctrlPr>
                        </m:fPr>
                        <m:num>
                          <m:r>
                            <a:rPr lang="en-US" sz="1200" b="0" i="1" u="none" strike="noStrike" kern="1200" baseline="0" smtClean="0">
                              <a:solidFill>
                                <a:schemeClr val="tx1"/>
                              </a:solidFill>
                              <a:latin typeface="Cambria Math"/>
                              <a:ea typeface="+mn-ea"/>
                              <a:cs typeface="+mn-cs"/>
                            </a:rPr>
                            <m:t>1</m:t>
                          </m:r>
                        </m:num>
                        <m:den>
                          <m:r>
                            <a:rPr lang="en-US" sz="1200" b="0" i="1" u="none" strike="noStrike" kern="1200" baseline="0" smtClean="0">
                              <a:solidFill>
                                <a:schemeClr val="tx1"/>
                              </a:solidFill>
                              <a:latin typeface="Cambria Math"/>
                              <a:ea typeface="+mn-ea"/>
                              <a:cs typeface="+mn-cs"/>
                            </a:rPr>
                            <m:t>−0.185</m:t>
                          </m:r>
                        </m:den>
                      </m:f>
                    </m:oMath>
                  </m:oMathPara>
                </a14:m>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Since </a:t>
                </a:r>
                <a14:m>
                  <m:oMath xmlns:m="http://schemas.openxmlformats.org/officeDocument/2006/math">
                    <m:f>
                      <m:fPr>
                        <m:ctrlPr>
                          <a:rPr lang="en-US" sz="1200" b="0" i="1" u="none" strike="noStrike" kern="1200" baseline="0" dirty="0" smtClean="0">
                            <a:solidFill>
                              <a:schemeClr val="tx1"/>
                            </a:solidFill>
                            <a:latin typeface="Cambria Math" panose="02040503050406030204" pitchFamily="18" charset="0"/>
                            <a:ea typeface="+mn-ea"/>
                            <a:cs typeface="+mn-cs"/>
                          </a:rPr>
                        </m:ctrlPr>
                      </m:fPr>
                      <m:num>
                        <m:r>
                          <a:rPr lang="en-US" sz="1200" b="0" i="1" u="none" strike="noStrike" kern="1200" baseline="0" dirty="0" smtClean="0">
                            <a:solidFill>
                              <a:schemeClr val="tx1"/>
                            </a:solidFill>
                            <a:latin typeface="Cambria Math"/>
                            <a:ea typeface="+mn-ea"/>
                            <a:cs typeface="+mn-cs"/>
                          </a:rPr>
                          <m:t>1</m:t>
                        </m:r>
                      </m:num>
                      <m:den>
                        <m:r>
                          <a:rPr lang="en-US" sz="1200" b="0" i="1" u="none" strike="noStrike" kern="1200" baseline="0" dirty="0" smtClean="0">
                            <a:solidFill>
                              <a:schemeClr val="tx1"/>
                            </a:solidFill>
                            <a:latin typeface="Cambria Math"/>
                            <a:ea typeface="+mn-ea"/>
                            <a:cs typeface="+mn-cs"/>
                          </a:rPr>
                          <m:t>∞</m:t>
                        </m:r>
                      </m:den>
                    </m:f>
                    <m:r>
                      <a:rPr lang="en-US" sz="1200" b="0" i="1" u="none" strike="noStrike" kern="1200" baseline="0" dirty="0" smtClean="0">
                        <a:solidFill>
                          <a:schemeClr val="tx1"/>
                        </a:solidFill>
                        <a:latin typeface="Cambria Math"/>
                        <a:ea typeface="+mn-ea"/>
                        <a:cs typeface="+mn-cs"/>
                      </a:rPr>
                      <m:t>=0</m:t>
                    </m:r>
                  </m:oMath>
                </a14:m>
                <a:r>
                  <a:rPr lang="en-US" sz="1200" b="0" i="0" u="none" strike="noStrike" kern="1200" baseline="0" dirty="0">
                    <a:solidFill>
                      <a:schemeClr val="tx1"/>
                    </a:solidFill>
                    <a:latin typeface="+mn-lt"/>
                    <a:ea typeface="+mn-ea"/>
                    <a:cs typeface="+mn-cs"/>
                  </a:rPr>
                  <a:t> , we obtain:</a:t>
                </a:r>
              </a:p>
              <a:p>
                <a:pPr/>
                <a14:m>
                  <m:oMathPara xmlns:m="http://schemas.openxmlformats.org/officeDocument/2006/math">
                    <m:oMathParaPr>
                      <m:jc m:val="centerGroup"/>
                    </m:oMathParaPr>
                    <m:oMath xmlns:m="http://schemas.openxmlformats.org/officeDocument/2006/math">
                      <m:r>
                        <a:rPr lang="en-US" sz="1200" b="0" i="1" u="none" strike="noStrike" kern="1200" baseline="0" smtClean="0">
                          <a:solidFill>
                            <a:schemeClr val="tx1"/>
                          </a:solidFill>
                          <a:latin typeface="Cambria Math"/>
                          <a:ea typeface="+mn-ea"/>
                          <a:cs typeface="+mn-cs"/>
                        </a:rPr>
                        <m:t>𝑃</m:t>
                      </m:r>
                      <m:r>
                        <a:rPr lang="en-US" sz="1200" b="0" i="1" u="none" strike="noStrike" kern="1200" baseline="0" smtClean="0">
                          <a:solidFill>
                            <a:schemeClr val="tx1"/>
                          </a:solidFill>
                          <a:latin typeface="Cambria Math"/>
                          <a:ea typeface="+mn-ea"/>
                          <a:cs typeface="+mn-cs"/>
                        </a:rPr>
                        <m:t>=0−5.405 /</m:t>
                      </m:r>
                      <m:r>
                        <a:rPr lang="en-US" sz="1200" b="0" i="1" u="none" strike="noStrike" kern="1200" baseline="0" smtClean="0">
                          <a:solidFill>
                            <a:schemeClr val="tx1"/>
                          </a:solidFill>
                          <a:latin typeface="Cambria Math"/>
                          <a:ea typeface="+mn-ea"/>
                          <a:cs typeface="+mn-cs"/>
                        </a:rPr>
                        <m:t>𝑚</m:t>
                      </m:r>
                      <m:r>
                        <a:rPr lang="en-US" sz="1200" b="0" i="1" u="none" strike="noStrike" kern="1200" baseline="0" smtClean="0">
                          <a:solidFill>
                            <a:schemeClr val="tx1"/>
                          </a:solidFill>
                          <a:latin typeface="Cambria Math"/>
                          <a:ea typeface="+mn-ea"/>
                          <a:cs typeface="+mn-cs"/>
                        </a:rPr>
                        <m:t>=−5.41 </m:t>
                      </m:r>
                      <m:r>
                        <a:rPr lang="en-US" sz="1200" b="0" i="1" u="none" strike="noStrike" kern="1200" baseline="0" smtClean="0">
                          <a:solidFill>
                            <a:schemeClr val="tx1"/>
                          </a:solidFill>
                          <a:latin typeface="Cambria Math"/>
                          <a:ea typeface="+mn-ea"/>
                          <a:cs typeface="+mn-cs"/>
                        </a:rPr>
                        <m:t>𝐷</m:t>
                      </m:r>
                    </m:oMath>
                  </m:oMathPara>
                </a14:m>
                <a:endParaRPr lang="en-US" dirty="0"/>
              </a:p>
            </p:txBody>
          </p:sp>
        </mc:Choice>
        <mc:Fallback xmlns="">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You want this nearsighted person to be able to see very distant objects clearly. That means the spectacle lens must produce an image 20.0 cm</a:t>
                </a:r>
              </a:p>
              <a:p>
                <a:r>
                  <a:rPr lang="en-US" sz="1200" b="0" i="0" u="none" strike="noStrike" kern="1200" baseline="0" dirty="0" smtClean="0">
                    <a:solidFill>
                      <a:schemeClr val="tx1"/>
                    </a:solidFill>
                    <a:latin typeface="+mn-lt"/>
                    <a:ea typeface="+mn-ea"/>
                    <a:cs typeface="+mn-cs"/>
                  </a:rPr>
                  <a:t>from the eye for an object very far away. An image 20.0 cm from the eye will be 18.5 cm to the left of the spectacle lens (see </a:t>
                </a:r>
                <a:r>
                  <a:rPr lang="en-US" sz="1200" b="1" i="0" u="none" strike="noStrike" kern="1200" baseline="0" dirty="0" smtClean="0">
                    <a:solidFill>
                      <a:schemeClr val="tx1"/>
                    </a:solidFill>
                    <a:latin typeface="+mn-lt"/>
                    <a:ea typeface="+mn-ea"/>
                    <a:cs typeface="+mn-cs"/>
                  </a:rPr>
                  <a:t>Figure 26.6</a:t>
                </a:r>
                <a:r>
                  <a:rPr lang="en-US" sz="1200" b="0" i="0" u="none" strike="noStrike" kern="1200" baseline="0" dirty="0" smtClean="0">
                    <a:solidFill>
                      <a:schemeClr val="tx1"/>
                    </a:solidFill>
                    <a:latin typeface="+mn-lt"/>
                    <a:ea typeface="+mn-ea"/>
                    <a:cs typeface="+mn-cs"/>
                  </a:rPr>
                  <a:t>).</a:t>
                </a:r>
              </a:p>
              <a:p>
                <a:r>
                  <a:rPr lang="en-US" sz="1200" b="0" i="0" u="none" strike="noStrike" kern="1200" baseline="0" dirty="0" smtClean="0">
                    <a:solidFill>
                      <a:schemeClr val="tx1"/>
                    </a:solidFill>
                    <a:latin typeface="+mn-lt"/>
                    <a:ea typeface="+mn-ea"/>
                    <a:cs typeface="+mn-cs"/>
                  </a:rPr>
                  <a:t>Therefore, we must get </a:t>
                </a:r>
                <a:r>
                  <a:rPr lang="en-US" sz="1200" b="0" i="0" u="none" strike="noStrike" kern="1200" baseline="0" smtClean="0">
                    <a:solidFill>
                      <a:schemeClr val="tx1"/>
                    </a:solidFill>
                    <a:latin typeface="Cambria Math"/>
                    <a:ea typeface="+mn-ea"/>
                    <a:cs typeface="+mn-cs"/>
                  </a:rPr>
                  <a:t>𝑑_𝑖=−18.5</a:t>
                </a:r>
                <a:r>
                  <a:rPr lang="en-US" sz="1200" b="0" i="0" u="none" strike="noStrike" kern="1200" baseline="0" dirty="0" smtClean="0">
                    <a:solidFill>
                      <a:schemeClr val="tx1"/>
                    </a:solidFill>
                    <a:latin typeface="+mn-lt"/>
                    <a:ea typeface="+mn-ea"/>
                    <a:cs typeface="+mn-cs"/>
                  </a:rPr>
                  <a:t> cm when </a:t>
                </a:r>
                <a:r>
                  <a:rPr lang="en-US" sz="1200" b="0" i="0" u="none" strike="noStrike" kern="1200" baseline="0" smtClean="0">
                    <a:solidFill>
                      <a:schemeClr val="tx1"/>
                    </a:solidFill>
                    <a:latin typeface="Cambria Math"/>
                    <a:ea typeface="+mn-ea"/>
                    <a:cs typeface="+mn-cs"/>
                  </a:rPr>
                  <a:t>𝑑_𝑜≈</a:t>
                </a:r>
                <a:r>
                  <a:rPr lang="en-US" sz="1200" b="0" i="0" u="none" strike="noStrike" kern="1200" baseline="0" smtClean="0">
                    <a:solidFill>
                      <a:schemeClr val="tx1"/>
                    </a:solidFill>
                    <a:latin typeface="Cambria Math"/>
                    <a:ea typeface="Cambria Math"/>
                    <a:cs typeface="+mn-cs"/>
                  </a:rPr>
                  <a:t>∞</a:t>
                </a:r>
                <a:r>
                  <a:rPr lang="en-US" sz="1200" b="0" i="0" u="none" strike="noStrike" kern="1200" baseline="0" dirty="0" smtClean="0">
                    <a:solidFill>
                      <a:schemeClr val="tx1"/>
                    </a:solidFill>
                    <a:latin typeface="+mn-lt"/>
                    <a:ea typeface="+mn-ea"/>
                    <a:cs typeface="+mn-cs"/>
                  </a:rPr>
                  <a:t>. The image distance is negative, because it is on the same side of the spectacle as the object.</a:t>
                </a:r>
              </a:p>
              <a:p>
                <a:r>
                  <a:rPr lang="en-US" sz="1200" b="1" i="0" u="none" strike="noStrike" kern="1200" baseline="0" dirty="0" smtClean="0">
                    <a:solidFill>
                      <a:schemeClr val="tx1"/>
                    </a:solidFill>
                    <a:latin typeface="+mn-lt"/>
                    <a:ea typeface="+mn-ea"/>
                    <a:cs typeface="+mn-cs"/>
                  </a:rPr>
                  <a:t>Solution</a:t>
                </a:r>
              </a:p>
              <a:p>
                <a:r>
                  <a:rPr lang="en-US" sz="1200" b="0" i="0" u="none" strike="noStrike" kern="1200" baseline="0" dirty="0" smtClean="0">
                    <a:solidFill>
                      <a:schemeClr val="tx1"/>
                    </a:solidFill>
                    <a:latin typeface="+mn-lt"/>
                    <a:ea typeface="+mn-ea"/>
                    <a:cs typeface="+mn-cs"/>
                  </a:rPr>
                  <a:t>Since </a:t>
                </a:r>
                <a:r>
                  <a:rPr lang="en-US" sz="1200" b="0" i="0" u="none" strike="noStrike" kern="1200" baseline="0" smtClean="0">
                    <a:solidFill>
                      <a:schemeClr val="tx1"/>
                    </a:solidFill>
                    <a:latin typeface="Cambria Math"/>
                    <a:ea typeface="+mn-ea"/>
                    <a:cs typeface="+mn-cs"/>
                  </a:rPr>
                  <a:t>𝑑_𝑖</a:t>
                </a:r>
                <a:r>
                  <a:rPr lang="en-US" sz="1200" b="0" i="0" u="none" strike="noStrike" kern="1200" baseline="0" dirty="0" smtClean="0">
                    <a:solidFill>
                      <a:schemeClr val="tx1"/>
                    </a:solidFill>
                    <a:latin typeface="+mn-lt"/>
                    <a:ea typeface="+mn-ea"/>
                    <a:cs typeface="+mn-cs"/>
                  </a:rPr>
                  <a:t> and </a:t>
                </a:r>
                <a:r>
                  <a:rPr lang="en-US" sz="1200" b="0" i="0" u="none" strike="noStrike" kern="1200" baseline="0" smtClean="0">
                    <a:solidFill>
                      <a:schemeClr val="tx1"/>
                    </a:solidFill>
                    <a:latin typeface="Cambria Math"/>
                    <a:ea typeface="+mn-ea"/>
                    <a:cs typeface="+mn-cs"/>
                  </a:rPr>
                  <a:t>𝑑_𝑜</a:t>
                </a:r>
                <a:r>
                  <a:rPr lang="en-US" sz="1200" b="0" i="0" u="none" strike="noStrike" kern="1200" baseline="0" dirty="0" smtClean="0">
                    <a:solidFill>
                      <a:schemeClr val="tx1"/>
                    </a:solidFill>
                    <a:latin typeface="+mn-lt"/>
                    <a:ea typeface="+mn-ea"/>
                    <a:cs typeface="+mn-cs"/>
                  </a:rPr>
                  <a:t> are known, the power of the spectacle lens can be found using </a:t>
                </a:r>
                <a:r>
                  <a:rPr lang="en-US" sz="1200" b="0" i="0" u="none" strike="noStrike" kern="1200" baseline="0" smtClean="0">
                    <a:solidFill>
                      <a:schemeClr val="tx1"/>
                    </a:solidFill>
                    <a:latin typeface="Cambria Math"/>
                    <a:ea typeface="+mn-ea"/>
                    <a:cs typeface="+mn-cs"/>
                  </a:rPr>
                  <a:t>𝑃=1/𝑓=1/𝑑_𝑜 +1/𝑑_𝑖 </a:t>
                </a:r>
                <a:r>
                  <a:rPr lang="en-US" sz="1200" b="0" i="0" u="none" strike="noStrike" kern="1200" baseline="0" dirty="0" smtClean="0">
                    <a:solidFill>
                      <a:schemeClr val="tx1"/>
                    </a:solidFill>
                    <a:latin typeface="+mn-lt"/>
                    <a:ea typeface="+mn-ea"/>
                    <a:cs typeface="+mn-cs"/>
                  </a:rPr>
                  <a:t> as written earlier:</a:t>
                </a:r>
              </a:p>
              <a:p>
                <a:r>
                  <a:rPr lang="en-US" sz="1200" b="0" i="0" u="none" strike="noStrike" kern="1200" baseline="0" smtClean="0">
                    <a:solidFill>
                      <a:schemeClr val="tx1"/>
                    </a:solidFill>
                    <a:latin typeface="Cambria Math"/>
                    <a:ea typeface="+mn-ea"/>
                    <a:cs typeface="+mn-cs"/>
                  </a:rPr>
                  <a:t>𝑃=1/∞+1/(−0.185)</a:t>
                </a:r>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Since </a:t>
                </a:r>
                <a:r>
                  <a:rPr lang="en-US" sz="1200" b="0" i="0" u="none" strike="noStrike" kern="1200" baseline="0" dirty="0" smtClean="0">
                    <a:solidFill>
                      <a:schemeClr val="tx1"/>
                    </a:solidFill>
                    <a:latin typeface="Cambria Math"/>
                    <a:ea typeface="+mn-ea"/>
                    <a:cs typeface="+mn-cs"/>
                  </a:rPr>
                  <a:t>1/∞=0</a:t>
                </a:r>
                <a:r>
                  <a:rPr lang="en-US" sz="1200" b="0" i="0" u="none" strike="noStrike" kern="1200" baseline="0" dirty="0" smtClean="0">
                    <a:solidFill>
                      <a:schemeClr val="tx1"/>
                    </a:solidFill>
                    <a:latin typeface="+mn-lt"/>
                    <a:ea typeface="+mn-ea"/>
                    <a:cs typeface="+mn-cs"/>
                  </a:rPr>
                  <a:t> , we obtain:</a:t>
                </a:r>
              </a:p>
              <a:p>
                <a:r>
                  <a:rPr lang="en-US" sz="1200" b="0" i="0" u="none" strike="noStrike" kern="1200" baseline="0" smtClean="0">
                    <a:solidFill>
                      <a:schemeClr val="tx1"/>
                    </a:solidFill>
                    <a:latin typeface="Cambria Math"/>
                    <a:ea typeface="+mn-ea"/>
                    <a:cs typeface="+mn-cs"/>
                  </a:rPr>
                  <a:t>𝑃=0−5.405 /𝑚=−5.41 𝐷</a:t>
                </a:r>
                <a:endParaRPr lang="en-US" dirty="0"/>
              </a:p>
            </p:txBody>
          </p:sp>
        </mc:Fallback>
      </mc:AlternateContent>
      <p:sp>
        <p:nvSpPr>
          <p:cNvPr id="4" name="Slide Number Placeholder 3"/>
          <p:cNvSpPr>
            <a:spLocks noGrp="1"/>
          </p:cNvSpPr>
          <p:nvPr>
            <p:ph type="sldNum" sz="quarter" idx="10"/>
          </p:nvPr>
        </p:nvSpPr>
        <p:spPr/>
        <p:txBody>
          <a:bodyPr/>
          <a:lstStyle/>
          <a:p>
            <a:fld id="{4653F51A-BA57-4949-93C7-1A278C3AC25C}" type="slidenum">
              <a:rPr lang="en-US" smtClean="0"/>
              <a:pPr/>
              <a:t>65</a:t>
            </a:fld>
            <a:endParaRPr lang="en-US"/>
          </a:p>
        </p:txBody>
      </p:sp>
    </p:spTree>
    <p:extLst>
      <p:ext uri="{BB962C8B-B14F-4D97-AF65-F5344CB8AC3E}">
        <p14:creationId xmlns:p14="http://schemas.microsoft.com/office/powerpoint/2010/main" val="96207017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r>
              <a:rPr lang="en-US" dirty="0"/>
              <a:t>Color vision</a:t>
            </a:r>
            <a:r>
              <a:rPr lang="en-US" baseline="0" dirty="0"/>
              <a:t> is actually much more complicated</a:t>
            </a:r>
          </a:p>
          <a:p>
            <a:endParaRPr lang="en-US" baseline="0" dirty="0"/>
          </a:p>
          <a:p>
            <a:r>
              <a:rPr lang="en-US" baseline="0" dirty="0"/>
              <a:t>And they say this just “happened”</a:t>
            </a:r>
            <a:endParaRPr lang="en-US" dirty="0"/>
          </a:p>
        </p:txBody>
      </p:sp>
      <p:sp>
        <p:nvSpPr>
          <p:cNvPr id="4" name="Slide Number Placeholder 3"/>
          <p:cNvSpPr>
            <a:spLocks noGrp="1"/>
          </p:cNvSpPr>
          <p:nvPr>
            <p:ph type="sldNum" sz="quarter" idx="10"/>
          </p:nvPr>
        </p:nvSpPr>
        <p:spPr/>
        <p:txBody>
          <a:bodyPr/>
          <a:lstStyle/>
          <a:p>
            <a:fld id="{4653F51A-BA57-4949-93C7-1A278C3AC25C}" type="slidenum">
              <a:rPr lang="en-US" smtClean="0"/>
              <a:pPr/>
              <a:t>66</a:t>
            </a:fld>
            <a:endParaRPr lang="en-US"/>
          </a:p>
        </p:txBody>
      </p:sp>
    </p:spTree>
    <p:extLst>
      <p:ext uri="{BB962C8B-B14F-4D97-AF65-F5344CB8AC3E}">
        <p14:creationId xmlns:p14="http://schemas.microsoft.com/office/powerpoint/2010/main" val="185011998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67</a:t>
            </a:fld>
            <a:endParaRPr lang="en-US"/>
          </a:p>
        </p:txBody>
      </p:sp>
    </p:spTree>
    <p:extLst>
      <p:ext uri="{BB962C8B-B14F-4D97-AF65-F5344CB8AC3E}">
        <p14:creationId xmlns:p14="http://schemas.microsoft.com/office/powerpoint/2010/main" val="117202664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68</a:t>
            </a:fld>
            <a:endParaRPr lang="en-US"/>
          </a:p>
        </p:txBody>
      </p:sp>
    </p:spTree>
    <p:extLst>
      <p:ext uri="{BB962C8B-B14F-4D97-AF65-F5344CB8AC3E}">
        <p14:creationId xmlns:p14="http://schemas.microsoft.com/office/powerpoint/2010/main" val="354120927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69</a:t>
            </a:fld>
            <a:endParaRPr lang="en-US"/>
          </a:p>
        </p:txBody>
      </p:sp>
    </p:spTree>
    <p:extLst>
      <p:ext uri="{BB962C8B-B14F-4D97-AF65-F5344CB8AC3E}">
        <p14:creationId xmlns:p14="http://schemas.microsoft.com/office/powerpoint/2010/main" val="74834113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70</a:t>
            </a:fld>
            <a:endParaRPr lang="en-US"/>
          </a:p>
        </p:txBody>
      </p:sp>
    </p:spTree>
    <p:extLst>
      <p:ext uri="{BB962C8B-B14F-4D97-AF65-F5344CB8AC3E}">
        <p14:creationId xmlns:p14="http://schemas.microsoft.com/office/powerpoint/2010/main" val="17629016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71</a:t>
            </a:fld>
            <a:endParaRPr lang="en-US"/>
          </a:p>
        </p:txBody>
      </p:sp>
    </p:spTree>
    <p:extLst>
      <p:ext uri="{BB962C8B-B14F-4D97-AF65-F5344CB8AC3E}">
        <p14:creationId xmlns:p14="http://schemas.microsoft.com/office/powerpoint/2010/main" val="386556950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72</a:t>
            </a:fld>
            <a:endParaRPr lang="en-US"/>
          </a:p>
        </p:txBody>
      </p:sp>
    </p:spTree>
    <p:extLst>
      <p:ext uri="{BB962C8B-B14F-4D97-AF65-F5344CB8AC3E}">
        <p14:creationId xmlns:p14="http://schemas.microsoft.com/office/powerpoint/2010/main" val="166069906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73</a:t>
            </a:fld>
            <a:endParaRPr lang="en-US"/>
          </a:p>
        </p:txBody>
      </p:sp>
    </p:spTree>
    <p:extLst>
      <p:ext uri="{BB962C8B-B14F-4D97-AF65-F5344CB8AC3E}">
        <p14:creationId xmlns:p14="http://schemas.microsoft.com/office/powerpoint/2010/main" val="37248392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34D37-3669-19E6-0EE2-BBB117A9755F}"/>
              </a:ext>
            </a:extLst>
          </p:cNvPr>
          <p:cNvSpPr>
            <a:spLocks noGrp="1"/>
          </p:cNvSpPr>
          <p:nvPr>
            <p:ph type="ctrTitle"/>
          </p:nvPr>
        </p:nvSpPr>
        <p:spPr>
          <a:xfrm>
            <a:off x="1524000" y="1122363"/>
            <a:ext cx="9144000" cy="2387600"/>
          </a:xfrm>
        </p:spPr>
        <p:txBody>
          <a:bodyPr anchor="b"/>
          <a:lstStyle>
            <a:lvl1pPr algn="ctr">
              <a:defRPr sz="6000">
                <a:ln>
                  <a:solidFill>
                    <a:schemeClr val="tx1"/>
                  </a:solidFill>
                </a:ln>
                <a:solidFill>
                  <a:srgbClr val="FFFF00"/>
                </a:solidFill>
              </a:defRPr>
            </a:lvl1pPr>
          </a:lstStyle>
          <a:p>
            <a:r>
              <a:rPr lang="en-US" dirty="0"/>
              <a:t>Click to edit Master title style</a:t>
            </a:r>
          </a:p>
        </p:txBody>
      </p:sp>
      <p:sp>
        <p:nvSpPr>
          <p:cNvPr id="3" name="Subtitle 2">
            <a:extLst>
              <a:ext uri="{FF2B5EF4-FFF2-40B4-BE49-F238E27FC236}">
                <a16:creationId xmlns:a16="http://schemas.microsoft.com/office/drawing/2014/main" id="{5D8A8196-25B4-6390-53DE-94253B1AFE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0FD63E8-32CB-0D59-F1C2-B7503204568D}"/>
              </a:ext>
            </a:extLst>
          </p:cNvPr>
          <p:cNvSpPr>
            <a:spLocks noGrp="1"/>
          </p:cNvSpPr>
          <p:nvPr>
            <p:ph type="dt" sz="half" idx="10"/>
          </p:nvPr>
        </p:nvSpPr>
        <p:spPr/>
        <p:txBody>
          <a:bodyPr/>
          <a:lstStyle/>
          <a:p>
            <a:fld id="{3D784BF0-437C-43D9-8FCC-461CAA1895C5}" type="datetimeFigureOut">
              <a:rPr lang="en-US" smtClean="0"/>
              <a:t>3/6/2026</a:t>
            </a:fld>
            <a:endParaRPr lang="en-US"/>
          </a:p>
        </p:txBody>
      </p:sp>
      <p:sp>
        <p:nvSpPr>
          <p:cNvPr id="5" name="Footer Placeholder 4">
            <a:extLst>
              <a:ext uri="{FF2B5EF4-FFF2-40B4-BE49-F238E27FC236}">
                <a16:creationId xmlns:a16="http://schemas.microsoft.com/office/drawing/2014/main" id="{AB4652D6-BB8F-EF15-88FB-6673E203A7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2D69AE-FC96-E9C6-9BEC-1A3C7BADDBB4}"/>
              </a:ext>
            </a:extLst>
          </p:cNvPr>
          <p:cNvSpPr>
            <a:spLocks noGrp="1"/>
          </p:cNvSpPr>
          <p:nvPr>
            <p:ph type="sldNum" sz="quarter" idx="12"/>
          </p:nvPr>
        </p:nvSpPr>
        <p:spPr/>
        <p:txBody>
          <a:bodyPr/>
          <a:lstStyle/>
          <a:p>
            <a:fld id="{357D5CCB-F911-42CF-82D7-5AC049A3575F}" type="slidenum">
              <a:rPr lang="en-US" smtClean="0"/>
              <a:t>‹#›</a:t>
            </a:fld>
            <a:endParaRPr lang="en-US"/>
          </a:p>
        </p:txBody>
      </p:sp>
    </p:spTree>
    <p:extLst>
      <p:ext uri="{BB962C8B-B14F-4D97-AF65-F5344CB8AC3E}">
        <p14:creationId xmlns:p14="http://schemas.microsoft.com/office/powerpoint/2010/main" val="5887647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descr="A prism with rainbow colors coming out of it&#10;&#10;Description automatically generated">
            <a:extLst>
              <a:ext uri="{FF2B5EF4-FFF2-40B4-BE49-F238E27FC236}">
                <a16:creationId xmlns:a16="http://schemas.microsoft.com/office/drawing/2014/main" id="{D6473581-F09A-2711-0E38-2B1BD0F2C73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45556" b="35208"/>
          <a:stretch/>
        </p:blipFill>
        <p:spPr>
          <a:xfrm>
            <a:off x="0" y="6350"/>
            <a:ext cx="12192000" cy="1319210"/>
          </a:xfrm>
          <a:prstGeom prst="rect">
            <a:avLst/>
          </a:prstGeom>
        </p:spPr>
      </p:pic>
      <p:sp>
        <p:nvSpPr>
          <p:cNvPr id="2" name="Title 1">
            <a:extLst>
              <a:ext uri="{FF2B5EF4-FFF2-40B4-BE49-F238E27FC236}">
                <a16:creationId xmlns:a16="http://schemas.microsoft.com/office/drawing/2014/main" id="{3D06E7E3-048F-B628-B81B-B4EA4E59CF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E4035D-4578-7459-3536-0E7F0C46125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1FBA09-CF91-1C0E-4D1C-252975E896B7}"/>
              </a:ext>
            </a:extLst>
          </p:cNvPr>
          <p:cNvSpPr>
            <a:spLocks noGrp="1"/>
          </p:cNvSpPr>
          <p:nvPr>
            <p:ph type="dt" sz="half" idx="10"/>
          </p:nvPr>
        </p:nvSpPr>
        <p:spPr/>
        <p:txBody>
          <a:bodyPr/>
          <a:lstStyle/>
          <a:p>
            <a:fld id="{3D784BF0-437C-43D9-8FCC-461CAA1895C5}" type="datetimeFigureOut">
              <a:rPr lang="en-US" smtClean="0"/>
              <a:t>3/6/2026</a:t>
            </a:fld>
            <a:endParaRPr lang="en-US"/>
          </a:p>
        </p:txBody>
      </p:sp>
      <p:sp>
        <p:nvSpPr>
          <p:cNvPr id="5" name="Footer Placeholder 4">
            <a:extLst>
              <a:ext uri="{FF2B5EF4-FFF2-40B4-BE49-F238E27FC236}">
                <a16:creationId xmlns:a16="http://schemas.microsoft.com/office/drawing/2014/main" id="{BE8CAFD0-3764-E256-28EF-05CCA0A03E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088F75-690A-66FC-C410-E27D8ED8691C}"/>
              </a:ext>
            </a:extLst>
          </p:cNvPr>
          <p:cNvSpPr>
            <a:spLocks noGrp="1"/>
          </p:cNvSpPr>
          <p:nvPr>
            <p:ph type="sldNum" sz="quarter" idx="12"/>
          </p:nvPr>
        </p:nvSpPr>
        <p:spPr/>
        <p:txBody>
          <a:bodyPr/>
          <a:lstStyle/>
          <a:p>
            <a:fld id="{357D5CCB-F911-42CF-82D7-5AC049A3575F}" type="slidenum">
              <a:rPr lang="en-US" smtClean="0"/>
              <a:t>‹#›</a:t>
            </a:fld>
            <a:endParaRPr lang="en-US"/>
          </a:p>
        </p:txBody>
      </p:sp>
    </p:spTree>
    <p:extLst>
      <p:ext uri="{BB962C8B-B14F-4D97-AF65-F5344CB8AC3E}">
        <p14:creationId xmlns:p14="http://schemas.microsoft.com/office/powerpoint/2010/main" val="3622771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A2B19-2364-478F-DE9B-A9C6D746666D}"/>
              </a:ext>
            </a:extLst>
          </p:cNvPr>
          <p:cNvSpPr>
            <a:spLocks noGrp="1"/>
          </p:cNvSpPr>
          <p:nvPr>
            <p:ph type="title"/>
          </p:nvPr>
        </p:nvSpPr>
        <p:spPr>
          <a:xfrm>
            <a:off x="831850" y="671513"/>
            <a:ext cx="10515600" cy="2852737"/>
          </a:xfrm>
        </p:spPr>
        <p:txBody>
          <a:bodyPr anchor="t" anchorCtr="0"/>
          <a:lstStyle>
            <a:lvl1pPr algn="ctr">
              <a:defRPr sz="6000">
                <a:ln>
                  <a:solidFill>
                    <a:schemeClr val="tx1"/>
                  </a:solidFill>
                </a:ln>
                <a:solidFill>
                  <a:srgbClr val="FFFF00"/>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AA7476C7-DAA5-57AD-55E0-1B6EB03D0489}"/>
              </a:ext>
            </a:extLst>
          </p:cNvPr>
          <p:cNvSpPr>
            <a:spLocks noGrp="1"/>
          </p:cNvSpPr>
          <p:nvPr>
            <p:ph type="body" idx="1"/>
          </p:nvPr>
        </p:nvSpPr>
        <p:spPr>
          <a:xfrm>
            <a:off x="831850" y="4589463"/>
            <a:ext cx="10515600" cy="1500187"/>
          </a:xfrm>
        </p:spPr>
        <p:txBody>
          <a:bodyPr/>
          <a:lstStyle>
            <a:lvl1pPr marL="0" indent="0">
              <a:buNone/>
              <a:defRPr sz="2400">
                <a:solidFill>
                  <a:srgbClr val="FFFF00"/>
                </a:solidFill>
                <a:effectLst>
                  <a:glow rad="228600">
                    <a:schemeClr val="accent5">
                      <a:satMod val="175000"/>
                      <a:alpha val="40000"/>
                    </a:schemeClr>
                  </a:glow>
                </a:effectLst>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4714F666-839C-C9B5-7E2E-853D102592C1}"/>
              </a:ext>
            </a:extLst>
          </p:cNvPr>
          <p:cNvSpPr>
            <a:spLocks noGrp="1"/>
          </p:cNvSpPr>
          <p:nvPr>
            <p:ph type="dt" sz="half" idx="10"/>
          </p:nvPr>
        </p:nvSpPr>
        <p:spPr/>
        <p:txBody>
          <a:bodyPr/>
          <a:lstStyle/>
          <a:p>
            <a:fld id="{3D784BF0-437C-43D9-8FCC-461CAA1895C5}" type="datetimeFigureOut">
              <a:rPr lang="en-US" smtClean="0"/>
              <a:t>3/6/2026</a:t>
            </a:fld>
            <a:endParaRPr lang="en-US"/>
          </a:p>
        </p:txBody>
      </p:sp>
      <p:sp>
        <p:nvSpPr>
          <p:cNvPr id="5" name="Footer Placeholder 4">
            <a:extLst>
              <a:ext uri="{FF2B5EF4-FFF2-40B4-BE49-F238E27FC236}">
                <a16:creationId xmlns:a16="http://schemas.microsoft.com/office/drawing/2014/main" id="{23C8596B-E255-C3DD-98D0-D6AF1F8485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917F47-7545-0717-B5AC-9782F9A17DDF}"/>
              </a:ext>
            </a:extLst>
          </p:cNvPr>
          <p:cNvSpPr>
            <a:spLocks noGrp="1"/>
          </p:cNvSpPr>
          <p:nvPr>
            <p:ph type="sldNum" sz="quarter" idx="12"/>
          </p:nvPr>
        </p:nvSpPr>
        <p:spPr/>
        <p:txBody>
          <a:bodyPr/>
          <a:lstStyle/>
          <a:p>
            <a:fld id="{357D5CCB-F911-42CF-82D7-5AC049A3575F}" type="slidenum">
              <a:rPr lang="en-US" smtClean="0"/>
              <a:t>‹#›</a:t>
            </a:fld>
            <a:endParaRPr lang="en-US"/>
          </a:p>
        </p:txBody>
      </p:sp>
    </p:spTree>
    <p:extLst>
      <p:ext uri="{BB962C8B-B14F-4D97-AF65-F5344CB8AC3E}">
        <p14:creationId xmlns:p14="http://schemas.microsoft.com/office/powerpoint/2010/main" val="5951303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A prism with rainbow colors coming out of it&#10;&#10;Description automatically generated">
            <a:extLst>
              <a:ext uri="{FF2B5EF4-FFF2-40B4-BE49-F238E27FC236}">
                <a16:creationId xmlns:a16="http://schemas.microsoft.com/office/drawing/2014/main" id="{7332B67D-F582-E9CD-D834-6871FAD9BED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45556" b="35208"/>
          <a:stretch/>
        </p:blipFill>
        <p:spPr>
          <a:xfrm>
            <a:off x="0" y="6350"/>
            <a:ext cx="12192000" cy="1319210"/>
          </a:xfrm>
          <a:prstGeom prst="rect">
            <a:avLst/>
          </a:prstGeom>
        </p:spPr>
      </p:pic>
      <p:sp>
        <p:nvSpPr>
          <p:cNvPr id="2" name="Title 1">
            <a:extLst>
              <a:ext uri="{FF2B5EF4-FFF2-40B4-BE49-F238E27FC236}">
                <a16:creationId xmlns:a16="http://schemas.microsoft.com/office/drawing/2014/main" id="{4CAAB559-1676-6011-5B94-3E698A8C294B}"/>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EF28CFB3-BE68-D95A-3D27-76F7A753EAB9}"/>
              </a:ext>
            </a:extLst>
          </p:cNvPr>
          <p:cNvSpPr>
            <a:spLocks noGrp="1"/>
          </p:cNvSpPr>
          <p:nvPr>
            <p:ph sz="half" idx="1"/>
          </p:nvPr>
        </p:nvSpPr>
        <p:spPr>
          <a:xfrm>
            <a:off x="-2" y="1325563"/>
            <a:ext cx="6019802" cy="51609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1752E346-49ED-DDC6-2DA8-A925853A36BE}"/>
              </a:ext>
            </a:extLst>
          </p:cNvPr>
          <p:cNvSpPr>
            <a:spLocks noGrp="1"/>
          </p:cNvSpPr>
          <p:nvPr>
            <p:ph sz="half" idx="2"/>
          </p:nvPr>
        </p:nvSpPr>
        <p:spPr>
          <a:xfrm>
            <a:off x="6172200" y="1325563"/>
            <a:ext cx="6019800" cy="51609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38AC6156-467F-562C-8C41-BE0915DC8DD4}"/>
              </a:ext>
            </a:extLst>
          </p:cNvPr>
          <p:cNvSpPr>
            <a:spLocks noGrp="1"/>
          </p:cNvSpPr>
          <p:nvPr>
            <p:ph type="dt" sz="half" idx="10"/>
          </p:nvPr>
        </p:nvSpPr>
        <p:spPr/>
        <p:txBody>
          <a:bodyPr/>
          <a:lstStyle/>
          <a:p>
            <a:fld id="{3D784BF0-437C-43D9-8FCC-461CAA1895C5}" type="datetimeFigureOut">
              <a:rPr lang="en-US" smtClean="0"/>
              <a:t>3/6/2026</a:t>
            </a:fld>
            <a:endParaRPr lang="en-US"/>
          </a:p>
        </p:txBody>
      </p:sp>
      <p:sp>
        <p:nvSpPr>
          <p:cNvPr id="6" name="Footer Placeholder 5">
            <a:extLst>
              <a:ext uri="{FF2B5EF4-FFF2-40B4-BE49-F238E27FC236}">
                <a16:creationId xmlns:a16="http://schemas.microsoft.com/office/drawing/2014/main" id="{01A46982-8574-F82D-6A13-919992DFEF7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F606D6-1318-C894-F706-BD14DE3E0626}"/>
              </a:ext>
            </a:extLst>
          </p:cNvPr>
          <p:cNvSpPr>
            <a:spLocks noGrp="1"/>
          </p:cNvSpPr>
          <p:nvPr>
            <p:ph type="sldNum" sz="quarter" idx="12"/>
          </p:nvPr>
        </p:nvSpPr>
        <p:spPr/>
        <p:txBody>
          <a:bodyPr/>
          <a:lstStyle/>
          <a:p>
            <a:fld id="{357D5CCB-F911-42CF-82D7-5AC049A3575F}" type="slidenum">
              <a:rPr lang="en-US" smtClean="0"/>
              <a:t>‹#›</a:t>
            </a:fld>
            <a:endParaRPr lang="en-US"/>
          </a:p>
        </p:txBody>
      </p:sp>
    </p:spTree>
    <p:extLst>
      <p:ext uri="{BB962C8B-B14F-4D97-AF65-F5344CB8AC3E}">
        <p14:creationId xmlns:p14="http://schemas.microsoft.com/office/powerpoint/2010/main" val="14883258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11" name="Picture 10" descr="A prism with rainbow colors coming out of it&#10;&#10;Description automatically generated">
            <a:extLst>
              <a:ext uri="{FF2B5EF4-FFF2-40B4-BE49-F238E27FC236}">
                <a16:creationId xmlns:a16="http://schemas.microsoft.com/office/drawing/2014/main" id="{D0B4173E-5CA1-05DC-A53C-12E2F186CCE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45556" b="35208"/>
          <a:stretch/>
        </p:blipFill>
        <p:spPr>
          <a:xfrm>
            <a:off x="0" y="6350"/>
            <a:ext cx="12192000" cy="1319210"/>
          </a:xfrm>
          <a:prstGeom prst="rect">
            <a:avLst/>
          </a:prstGeom>
        </p:spPr>
      </p:pic>
      <p:sp>
        <p:nvSpPr>
          <p:cNvPr id="3" name="Text Placeholder 2">
            <a:extLst>
              <a:ext uri="{FF2B5EF4-FFF2-40B4-BE49-F238E27FC236}">
                <a16:creationId xmlns:a16="http://schemas.microsoft.com/office/drawing/2014/main" id="{31019722-0EEE-8260-8983-6A742C8B86EC}"/>
              </a:ext>
            </a:extLst>
          </p:cNvPr>
          <p:cNvSpPr>
            <a:spLocks noGrp="1"/>
          </p:cNvSpPr>
          <p:nvPr>
            <p:ph type="body" idx="1"/>
          </p:nvPr>
        </p:nvSpPr>
        <p:spPr>
          <a:xfrm>
            <a:off x="0" y="1325563"/>
            <a:ext cx="599757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D371C8-FA24-3D69-BB8B-DF15A9E6BD75}"/>
              </a:ext>
            </a:extLst>
          </p:cNvPr>
          <p:cNvSpPr>
            <a:spLocks noGrp="1"/>
          </p:cNvSpPr>
          <p:nvPr>
            <p:ph sz="half" idx="2"/>
          </p:nvPr>
        </p:nvSpPr>
        <p:spPr>
          <a:xfrm>
            <a:off x="0" y="2149475"/>
            <a:ext cx="5997575"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CD71F4E3-6E6F-A13A-0C0A-DA0B2C1D5B50}"/>
              </a:ext>
            </a:extLst>
          </p:cNvPr>
          <p:cNvSpPr>
            <a:spLocks noGrp="1"/>
          </p:cNvSpPr>
          <p:nvPr>
            <p:ph type="body" sz="quarter" idx="3"/>
          </p:nvPr>
        </p:nvSpPr>
        <p:spPr>
          <a:xfrm>
            <a:off x="6172200" y="1325563"/>
            <a:ext cx="60198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9E39F40A-8028-656C-841E-97F781605586}"/>
              </a:ext>
            </a:extLst>
          </p:cNvPr>
          <p:cNvSpPr>
            <a:spLocks noGrp="1"/>
          </p:cNvSpPr>
          <p:nvPr>
            <p:ph sz="quarter" idx="4"/>
          </p:nvPr>
        </p:nvSpPr>
        <p:spPr>
          <a:xfrm>
            <a:off x="6172200" y="2149475"/>
            <a:ext cx="601980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32E8CA56-C092-98E8-72DA-1AFDB2F46379}"/>
              </a:ext>
            </a:extLst>
          </p:cNvPr>
          <p:cNvSpPr>
            <a:spLocks noGrp="1"/>
          </p:cNvSpPr>
          <p:nvPr>
            <p:ph type="dt" sz="half" idx="10"/>
          </p:nvPr>
        </p:nvSpPr>
        <p:spPr/>
        <p:txBody>
          <a:bodyPr/>
          <a:lstStyle/>
          <a:p>
            <a:fld id="{3D784BF0-437C-43D9-8FCC-461CAA1895C5}" type="datetimeFigureOut">
              <a:rPr lang="en-US" smtClean="0"/>
              <a:t>3/6/2026</a:t>
            </a:fld>
            <a:endParaRPr lang="en-US"/>
          </a:p>
        </p:txBody>
      </p:sp>
      <p:sp>
        <p:nvSpPr>
          <p:cNvPr id="8" name="Footer Placeholder 7">
            <a:extLst>
              <a:ext uri="{FF2B5EF4-FFF2-40B4-BE49-F238E27FC236}">
                <a16:creationId xmlns:a16="http://schemas.microsoft.com/office/drawing/2014/main" id="{F5DD7ADE-254A-A1A7-4803-F741756F8B5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8A5DEED-D6AA-5C5F-E0B7-20480E19DC65}"/>
              </a:ext>
            </a:extLst>
          </p:cNvPr>
          <p:cNvSpPr>
            <a:spLocks noGrp="1"/>
          </p:cNvSpPr>
          <p:nvPr>
            <p:ph type="sldNum" sz="quarter" idx="12"/>
          </p:nvPr>
        </p:nvSpPr>
        <p:spPr/>
        <p:txBody>
          <a:bodyPr/>
          <a:lstStyle/>
          <a:p>
            <a:fld id="{357D5CCB-F911-42CF-82D7-5AC049A3575F}" type="slidenum">
              <a:rPr lang="en-US" smtClean="0"/>
              <a:t>‹#›</a:t>
            </a:fld>
            <a:endParaRPr lang="en-US"/>
          </a:p>
        </p:txBody>
      </p:sp>
      <p:sp>
        <p:nvSpPr>
          <p:cNvPr id="12" name="Title 1">
            <a:extLst>
              <a:ext uri="{FF2B5EF4-FFF2-40B4-BE49-F238E27FC236}">
                <a16:creationId xmlns:a16="http://schemas.microsoft.com/office/drawing/2014/main" id="{88C0A5A7-F51A-20BB-3242-D04E35CA6E80}"/>
              </a:ext>
            </a:extLst>
          </p:cNvPr>
          <p:cNvSpPr>
            <a:spLocks noGrp="1"/>
          </p:cNvSpPr>
          <p:nvPr>
            <p:ph type="title"/>
          </p:nvPr>
        </p:nvSpPr>
        <p:spPr>
          <a:xfrm>
            <a:off x="-1" y="0"/>
            <a:ext cx="12192001" cy="1325563"/>
          </a:xfrm>
        </p:spPr>
        <p:txBody>
          <a:bodyPr/>
          <a:lstStyle/>
          <a:p>
            <a:r>
              <a:rPr lang="en-US" dirty="0"/>
              <a:t>Click to edit Master title style</a:t>
            </a:r>
          </a:p>
        </p:txBody>
      </p:sp>
    </p:spTree>
    <p:extLst>
      <p:ext uri="{BB962C8B-B14F-4D97-AF65-F5344CB8AC3E}">
        <p14:creationId xmlns:p14="http://schemas.microsoft.com/office/powerpoint/2010/main" val="23213476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A prism with rainbow colors coming out of it&#10;&#10;Description automatically generated">
            <a:extLst>
              <a:ext uri="{FF2B5EF4-FFF2-40B4-BE49-F238E27FC236}">
                <a16:creationId xmlns:a16="http://schemas.microsoft.com/office/drawing/2014/main" id="{2A14098B-78BB-773C-A7B9-7A29EEADF3B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45556" b="35208"/>
          <a:stretch/>
        </p:blipFill>
        <p:spPr>
          <a:xfrm>
            <a:off x="0" y="6350"/>
            <a:ext cx="12192000" cy="1319210"/>
          </a:xfrm>
          <a:prstGeom prst="rect">
            <a:avLst/>
          </a:prstGeom>
        </p:spPr>
      </p:pic>
      <p:sp>
        <p:nvSpPr>
          <p:cNvPr id="2" name="Title 1">
            <a:extLst>
              <a:ext uri="{FF2B5EF4-FFF2-40B4-BE49-F238E27FC236}">
                <a16:creationId xmlns:a16="http://schemas.microsoft.com/office/drawing/2014/main" id="{AA45F444-93D1-F3B1-0EBA-666E6F37548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CF8169F-A642-D536-4D75-B22D0EBFFDA2}"/>
              </a:ext>
            </a:extLst>
          </p:cNvPr>
          <p:cNvSpPr>
            <a:spLocks noGrp="1"/>
          </p:cNvSpPr>
          <p:nvPr>
            <p:ph type="dt" sz="half" idx="10"/>
          </p:nvPr>
        </p:nvSpPr>
        <p:spPr/>
        <p:txBody>
          <a:bodyPr/>
          <a:lstStyle/>
          <a:p>
            <a:fld id="{3D784BF0-437C-43D9-8FCC-461CAA1895C5}" type="datetimeFigureOut">
              <a:rPr lang="en-US" smtClean="0"/>
              <a:t>3/6/2026</a:t>
            </a:fld>
            <a:endParaRPr lang="en-US"/>
          </a:p>
        </p:txBody>
      </p:sp>
      <p:sp>
        <p:nvSpPr>
          <p:cNvPr id="4" name="Footer Placeholder 3">
            <a:extLst>
              <a:ext uri="{FF2B5EF4-FFF2-40B4-BE49-F238E27FC236}">
                <a16:creationId xmlns:a16="http://schemas.microsoft.com/office/drawing/2014/main" id="{0A7E5B1F-2327-BE2A-198B-B0CD8B3E034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2B4B2DB-377C-AE4E-A4CD-85A388262163}"/>
              </a:ext>
            </a:extLst>
          </p:cNvPr>
          <p:cNvSpPr>
            <a:spLocks noGrp="1"/>
          </p:cNvSpPr>
          <p:nvPr>
            <p:ph type="sldNum" sz="quarter" idx="12"/>
          </p:nvPr>
        </p:nvSpPr>
        <p:spPr/>
        <p:txBody>
          <a:bodyPr/>
          <a:lstStyle/>
          <a:p>
            <a:fld id="{357D5CCB-F911-42CF-82D7-5AC049A3575F}" type="slidenum">
              <a:rPr lang="en-US" smtClean="0"/>
              <a:t>‹#›</a:t>
            </a:fld>
            <a:endParaRPr lang="en-US"/>
          </a:p>
        </p:txBody>
      </p:sp>
    </p:spTree>
    <p:extLst>
      <p:ext uri="{BB962C8B-B14F-4D97-AF65-F5344CB8AC3E}">
        <p14:creationId xmlns:p14="http://schemas.microsoft.com/office/powerpoint/2010/main" val="24604625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A86B2B9-4C10-5222-8FDC-7B8CDD77F161}"/>
              </a:ext>
            </a:extLst>
          </p:cNvPr>
          <p:cNvSpPr>
            <a:spLocks noGrp="1"/>
          </p:cNvSpPr>
          <p:nvPr>
            <p:ph type="dt" sz="half" idx="10"/>
          </p:nvPr>
        </p:nvSpPr>
        <p:spPr/>
        <p:txBody>
          <a:bodyPr/>
          <a:lstStyle/>
          <a:p>
            <a:fld id="{3D784BF0-437C-43D9-8FCC-461CAA1895C5}" type="datetimeFigureOut">
              <a:rPr lang="en-US" smtClean="0"/>
              <a:t>3/6/2026</a:t>
            </a:fld>
            <a:endParaRPr lang="en-US"/>
          </a:p>
        </p:txBody>
      </p:sp>
      <p:sp>
        <p:nvSpPr>
          <p:cNvPr id="3" name="Footer Placeholder 2">
            <a:extLst>
              <a:ext uri="{FF2B5EF4-FFF2-40B4-BE49-F238E27FC236}">
                <a16:creationId xmlns:a16="http://schemas.microsoft.com/office/drawing/2014/main" id="{1FB1FCA5-3DE6-6070-4E81-2A38F78066E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2636A1D-B407-9411-FC36-993C9255D139}"/>
              </a:ext>
            </a:extLst>
          </p:cNvPr>
          <p:cNvSpPr>
            <a:spLocks noGrp="1"/>
          </p:cNvSpPr>
          <p:nvPr>
            <p:ph type="sldNum" sz="quarter" idx="12"/>
          </p:nvPr>
        </p:nvSpPr>
        <p:spPr/>
        <p:txBody>
          <a:bodyPr/>
          <a:lstStyle/>
          <a:p>
            <a:fld id="{357D5CCB-F911-42CF-82D7-5AC049A3575F}" type="slidenum">
              <a:rPr lang="en-US" smtClean="0"/>
              <a:t>‹#›</a:t>
            </a:fld>
            <a:endParaRPr lang="en-US"/>
          </a:p>
        </p:txBody>
      </p:sp>
    </p:spTree>
    <p:extLst>
      <p:ext uri="{BB962C8B-B14F-4D97-AF65-F5344CB8AC3E}">
        <p14:creationId xmlns:p14="http://schemas.microsoft.com/office/powerpoint/2010/main" val="3003021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46B26-7EE9-31C1-55B0-E272BF37E97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434CB3D-77B0-0189-E2BA-CA6CD56AEB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697748C-F17E-0B54-F1B1-911B202040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135186-1A00-6F13-7C70-1F2E256E07F6}"/>
              </a:ext>
            </a:extLst>
          </p:cNvPr>
          <p:cNvSpPr>
            <a:spLocks noGrp="1"/>
          </p:cNvSpPr>
          <p:nvPr>
            <p:ph type="dt" sz="half" idx="10"/>
          </p:nvPr>
        </p:nvSpPr>
        <p:spPr/>
        <p:txBody>
          <a:bodyPr/>
          <a:lstStyle/>
          <a:p>
            <a:fld id="{3D784BF0-437C-43D9-8FCC-461CAA1895C5}" type="datetimeFigureOut">
              <a:rPr lang="en-US" smtClean="0"/>
              <a:t>3/6/2026</a:t>
            </a:fld>
            <a:endParaRPr lang="en-US"/>
          </a:p>
        </p:txBody>
      </p:sp>
      <p:sp>
        <p:nvSpPr>
          <p:cNvPr id="6" name="Footer Placeholder 5">
            <a:extLst>
              <a:ext uri="{FF2B5EF4-FFF2-40B4-BE49-F238E27FC236}">
                <a16:creationId xmlns:a16="http://schemas.microsoft.com/office/drawing/2014/main" id="{EBEC21DE-978A-72A1-0809-5B048DCF817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27C0D9-5F93-D4E4-4A08-4EB059C4B94D}"/>
              </a:ext>
            </a:extLst>
          </p:cNvPr>
          <p:cNvSpPr>
            <a:spLocks noGrp="1"/>
          </p:cNvSpPr>
          <p:nvPr>
            <p:ph type="sldNum" sz="quarter" idx="12"/>
          </p:nvPr>
        </p:nvSpPr>
        <p:spPr/>
        <p:txBody>
          <a:bodyPr/>
          <a:lstStyle/>
          <a:p>
            <a:fld id="{357D5CCB-F911-42CF-82D7-5AC049A3575F}" type="slidenum">
              <a:rPr lang="en-US" smtClean="0"/>
              <a:t>‹#›</a:t>
            </a:fld>
            <a:endParaRPr lang="en-US"/>
          </a:p>
        </p:txBody>
      </p:sp>
    </p:spTree>
    <p:extLst>
      <p:ext uri="{BB962C8B-B14F-4D97-AF65-F5344CB8AC3E}">
        <p14:creationId xmlns:p14="http://schemas.microsoft.com/office/powerpoint/2010/main" val="19529923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EA5EE-9534-2159-1512-1A5968F9BD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2086335-27EF-CD0A-9045-E25759AB554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267C253-539C-EC18-23A3-9F99F23246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A654048-B271-3B3E-1574-12C46957204F}"/>
              </a:ext>
            </a:extLst>
          </p:cNvPr>
          <p:cNvSpPr>
            <a:spLocks noGrp="1"/>
          </p:cNvSpPr>
          <p:nvPr>
            <p:ph type="dt" sz="half" idx="10"/>
          </p:nvPr>
        </p:nvSpPr>
        <p:spPr/>
        <p:txBody>
          <a:bodyPr/>
          <a:lstStyle/>
          <a:p>
            <a:fld id="{3D784BF0-437C-43D9-8FCC-461CAA1895C5}" type="datetimeFigureOut">
              <a:rPr lang="en-US" smtClean="0"/>
              <a:t>3/6/2026</a:t>
            </a:fld>
            <a:endParaRPr lang="en-US"/>
          </a:p>
        </p:txBody>
      </p:sp>
      <p:sp>
        <p:nvSpPr>
          <p:cNvPr id="6" name="Footer Placeholder 5">
            <a:extLst>
              <a:ext uri="{FF2B5EF4-FFF2-40B4-BE49-F238E27FC236}">
                <a16:creationId xmlns:a16="http://schemas.microsoft.com/office/drawing/2014/main" id="{2923C75E-4572-907A-82AA-E9E25DE1B6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76B303-F9F5-19A3-75AC-785454671D76}"/>
              </a:ext>
            </a:extLst>
          </p:cNvPr>
          <p:cNvSpPr>
            <a:spLocks noGrp="1"/>
          </p:cNvSpPr>
          <p:nvPr>
            <p:ph type="sldNum" sz="quarter" idx="12"/>
          </p:nvPr>
        </p:nvSpPr>
        <p:spPr/>
        <p:txBody>
          <a:bodyPr/>
          <a:lstStyle/>
          <a:p>
            <a:fld id="{357D5CCB-F911-42CF-82D7-5AC049A3575F}" type="slidenum">
              <a:rPr lang="en-US" smtClean="0"/>
              <a:t>‹#›</a:t>
            </a:fld>
            <a:endParaRPr lang="en-US"/>
          </a:p>
        </p:txBody>
      </p:sp>
    </p:spTree>
    <p:extLst>
      <p:ext uri="{BB962C8B-B14F-4D97-AF65-F5344CB8AC3E}">
        <p14:creationId xmlns:p14="http://schemas.microsoft.com/office/powerpoint/2010/main" val="37656784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BA3AF-07DF-AFF2-D50B-2D30852EC3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6B1F4CA-7B53-F152-9F95-F138A5C1C8F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14F7E8-D6AA-9F26-0672-D7976A697DC0}"/>
              </a:ext>
            </a:extLst>
          </p:cNvPr>
          <p:cNvSpPr>
            <a:spLocks noGrp="1"/>
          </p:cNvSpPr>
          <p:nvPr>
            <p:ph type="dt" sz="half" idx="10"/>
          </p:nvPr>
        </p:nvSpPr>
        <p:spPr/>
        <p:txBody>
          <a:bodyPr/>
          <a:lstStyle/>
          <a:p>
            <a:fld id="{3D784BF0-437C-43D9-8FCC-461CAA1895C5}" type="datetimeFigureOut">
              <a:rPr lang="en-US" smtClean="0"/>
              <a:t>3/6/2026</a:t>
            </a:fld>
            <a:endParaRPr lang="en-US"/>
          </a:p>
        </p:txBody>
      </p:sp>
      <p:sp>
        <p:nvSpPr>
          <p:cNvPr id="5" name="Footer Placeholder 4">
            <a:extLst>
              <a:ext uri="{FF2B5EF4-FFF2-40B4-BE49-F238E27FC236}">
                <a16:creationId xmlns:a16="http://schemas.microsoft.com/office/drawing/2014/main" id="{D94803E8-0DF2-CBE3-6FE3-E35F29D854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F48BEF-88B1-F8CC-21E3-0CB9EF7091E1}"/>
              </a:ext>
            </a:extLst>
          </p:cNvPr>
          <p:cNvSpPr>
            <a:spLocks noGrp="1"/>
          </p:cNvSpPr>
          <p:nvPr>
            <p:ph type="sldNum" sz="quarter" idx="12"/>
          </p:nvPr>
        </p:nvSpPr>
        <p:spPr/>
        <p:txBody>
          <a:bodyPr/>
          <a:lstStyle/>
          <a:p>
            <a:fld id="{357D5CCB-F911-42CF-82D7-5AC049A3575F}" type="slidenum">
              <a:rPr lang="en-US" smtClean="0"/>
              <a:t>‹#›</a:t>
            </a:fld>
            <a:endParaRPr lang="en-US"/>
          </a:p>
        </p:txBody>
      </p:sp>
    </p:spTree>
    <p:extLst>
      <p:ext uri="{BB962C8B-B14F-4D97-AF65-F5344CB8AC3E}">
        <p14:creationId xmlns:p14="http://schemas.microsoft.com/office/powerpoint/2010/main" val="28745545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1CE1697-CD03-263B-D041-5A1A4C79DBB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E3772D0-8003-77DA-9E54-C143ABDF98F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14B627-0272-9DA0-C14F-25341F91E6CA}"/>
              </a:ext>
            </a:extLst>
          </p:cNvPr>
          <p:cNvSpPr>
            <a:spLocks noGrp="1"/>
          </p:cNvSpPr>
          <p:nvPr>
            <p:ph type="dt" sz="half" idx="10"/>
          </p:nvPr>
        </p:nvSpPr>
        <p:spPr/>
        <p:txBody>
          <a:bodyPr/>
          <a:lstStyle/>
          <a:p>
            <a:fld id="{3D784BF0-437C-43D9-8FCC-461CAA1895C5}" type="datetimeFigureOut">
              <a:rPr lang="en-US" smtClean="0"/>
              <a:t>3/6/2026</a:t>
            </a:fld>
            <a:endParaRPr lang="en-US"/>
          </a:p>
        </p:txBody>
      </p:sp>
      <p:sp>
        <p:nvSpPr>
          <p:cNvPr id="5" name="Footer Placeholder 4">
            <a:extLst>
              <a:ext uri="{FF2B5EF4-FFF2-40B4-BE49-F238E27FC236}">
                <a16:creationId xmlns:a16="http://schemas.microsoft.com/office/drawing/2014/main" id="{19CD48A8-3492-BACC-DF8D-E31BA2E78A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C9D0F3-AD62-9BBC-8B85-94252296F147}"/>
              </a:ext>
            </a:extLst>
          </p:cNvPr>
          <p:cNvSpPr>
            <a:spLocks noGrp="1"/>
          </p:cNvSpPr>
          <p:nvPr>
            <p:ph type="sldNum" sz="quarter" idx="12"/>
          </p:nvPr>
        </p:nvSpPr>
        <p:spPr/>
        <p:txBody>
          <a:bodyPr/>
          <a:lstStyle/>
          <a:p>
            <a:fld id="{357D5CCB-F911-42CF-82D7-5AC049A3575F}" type="slidenum">
              <a:rPr lang="en-US" smtClean="0"/>
              <a:t>‹#›</a:t>
            </a:fld>
            <a:endParaRPr lang="en-US"/>
          </a:p>
        </p:txBody>
      </p:sp>
    </p:spTree>
    <p:extLst>
      <p:ext uri="{BB962C8B-B14F-4D97-AF65-F5344CB8AC3E}">
        <p14:creationId xmlns:p14="http://schemas.microsoft.com/office/powerpoint/2010/main" val="29094641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0" y="411480"/>
            <a:ext cx="12192000" cy="1435608"/>
          </a:xfrm>
        </p:spPr>
        <p:txBody>
          <a:bodyPr tIns="45720" anchor="b"/>
          <a:lstStyle>
            <a:lvl1pPr>
              <a:defRPr/>
            </a:lvl1pPr>
          </a:lstStyle>
          <a:p>
            <a:r>
              <a:rPr kumimoji="0" lang="en-US" dirty="0"/>
              <a:t>Click to edit Master title style</a:t>
            </a:r>
          </a:p>
        </p:txBody>
      </p:sp>
      <p:sp>
        <p:nvSpPr>
          <p:cNvPr id="3" name="Text Placeholder 2"/>
          <p:cNvSpPr>
            <a:spLocks noGrp="1"/>
          </p:cNvSpPr>
          <p:nvPr>
            <p:ph type="body" idx="1"/>
          </p:nvPr>
        </p:nvSpPr>
        <p:spPr>
          <a:xfrm>
            <a:off x="0" y="1855248"/>
            <a:ext cx="5996517" cy="659352"/>
          </a:xfrm>
        </p:spPr>
        <p:txBody>
          <a:bodyPr lIns="45720" tIns="0" rIns="45720" bIns="0" anchor="ctr">
            <a:noAutofit/>
          </a:bodyPr>
          <a:lstStyle>
            <a:lvl1pPr marL="0" indent="0">
              <a:buNone/>
              <a:defRPr sz="3200" b="1" cap="none" baseline="0">
                <a:solidFill>
                  <a:schemeClr val="tx2"/>
                </a:solidFill>
                <a:effectLst/>
              </a:defRPr>
            </a:lvl1pPr>
            <a:lvl2pPr>
              <a:buNone/>
              <a:defRPr sz="2667" b="1"/>
            </a:lvl2pPr>
            <a:lvl3pPr>
              <a:buNone/>
              <a:defRPr sz="2400" b="1"/>
            </a:lvl3pPr>
            <a:lvl4pPr>
              <a:buNone/>
              <a:defRPr sz="2133" b="1"/>
            </a:lvl4pPr>
            <a:lvl5pPr>
              <a:buNone/>
              <a:defRPr sz="2133"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193368" y="1859759"/>
            <a:ext cx="5998632" cy="654844"/>
          </a:xfrm>
        </p:spPr>
        <p:txBody>
          <a:bodyPr lIns="45720" tIns="0" rIns="45720" bIns="0" anchor="ctr"/>
          <a:lstStyle>
            <a:lvl1pPr marL="0" indent="0">
              <a:buNone/>
              <a:defRPr sz="3200" b="1" cap="none" baseline="0">
                <a:solidFill>
                  <a:schemeClr val="tx2"/>
                </a:solidFill>
                <a:effectLst/>
              </a:defRPr>
            </a:lvl1pPr>
            <a:lvl2pPr>
              <a:buNone/>
              <a:defRPr sz="2667" b="1"/>
            </a:lvl2pPr>
            <a:lvl3pPr>
              <a:buNone/>
              <a:defRPr sz="2400" b="1"/>
            </a:lvl3pPr>
            <a:lvl4pPr>
              <a:buNone/>
              <a:defRPr sz="2133" b="1"/>
            </a:lvl4pPr>
            <a:lvl5pPr>
              <a:buNone/>
              <a:defRPr sz="2133" b="1"/>
            </a:lvl5pPr>
          </a:lstStyle>
          <a:p>
            <a:pPr lvl="0" eaLnBrk="1" latinLnBrk="0" hangingPunct="1"/>
            <a:r>
              <a:rPr kumimoji="0" lang="en-US" dirty="0"/>
              <a:t>Click to edit Master text styles</a:t>
            </a:r>
          </a:p>
        </p:txBody>
      </p:sp>
      <p:sp>
        <p:nvSpPr>
          <p:cNvPr id="5" name="Content Placeholder 4"/>
          <p:cNvSpPr>
            <a:spLocks noGrp="1"/>
          </p:cNvSpPr>
          <p:nvPr>
            <p:ph sz="quarter" idx="2"/>
          </p:nvPr>
        </p:nvSpPr>
        <p:spPr>
          <a:xfrm>
            <a:off x="0" y="2514601"/>
            <a:ext cx="5996517" cy="3845720"/>
          </a:xfrm>
        </p:spPr>
        <p:txBody>
          <a:bodyPr tIns="0">
            <a:normAutofit/>
          </a:bodyPr>
          <a:lstStyle>
            <a:lvl1pPr>
              <a:defRPr sz="3200"/>
            </a:lvl1pPr>
            <a:lvl2pPr>
              <a:defRPr sz="3200"/>
            </a:lvl2pPr>
            <a:lvl3pPr>
              <a:defRPr sz="3200"/>
            </a:lvl3pPr>
            <a:lvl4pPr>
              <a:defRPr sz="3200"/>
            </a:lvl4pPr>
            <a:lvl5pPr>
              <a:defRPr sz="3200"/>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6" name="Content Placeholder 5"/>
          <p:cNvSpPr>
            <a:spLocks noGrp="1"/>
          </p:cNvSpPr>
          <p:nvPr>
            <p:ph sz="quarter" idx="4"/>
          </p:nvPr>
        </p:nvSpPr>
        <p:spPr>
          <a:xfrm>
            <a:off x="6193368" y="2514601"/>
            <a:ext cx="5998632" cy="3845720"/>
          </a:xfrm>
        </p:spPr>
        <p:txBody>
          <a:bodyPr tIns="0">
            <a:normAutofit/>
          </a:bodyPr>
          <a:lstStyle>
            <a:lvl1pPr>
              <a:defRPr sz="3200"/>
            </a:lvl1pPr>
            <a:lvl2pPr>
              <a:defRPr sz="3200"/>
            </a:lvl2pPr>
            <a:lvl3pPr>
              <a:defRPr sz="3200"/>
            </a:lvl3pPr>
            <a:lvl4pPr>
              <a:defRPr sz="3200"/>
            </a:lvl4pPr>
            <a:lvl5pPr>
              <a:defRPr sz="3200"/>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7" name="Date Placeholder 6"/>
          <p:cNvSpPr>
            <a:spLocks noGrp="1"/>
          </p:cNvSpPr>
          <p:nvPr>
            <p:ph type="dt" sz="half" idx="10"/>
          </p:nvPr>
        </p:nvSpPr>
        <p:spPr/>
        <p:txBody>
          <a:bodyPr/>
          <a:lstStyle/>
          <a:p>
            <a:fld id="{44B45952-26B9-4067-A843-59B0FB7AEB3A}" type="datetimeFigureOut">
              <a:rPr lang="en-US" smtClean="0"/>
              <a:pPr/>
              <a:t>3/6/2026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6F02D03-7A81-43CF-95D3-6BCA8CEA3437}" type="slidenum">
              <a:rPr lang="en-US" smtClean="0"/>
              <a:pPr/>
              <a:t>‹#›</a:t>
            </a:fld>
            <a:endParaRPr lang="en-US"/>
          </a:p>
        </p:txBody>
      </p:sp>
    </p:spTree>
    <p:extLst>
      <p:ext uri="{BB962C8B-B14F-4D97-AF65-F5344CB8AC3E}">
        <p14:creationId xmlns:p14="http://schemas.microsoft.com/office/powerpoint/2010/main" val="237858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2F8B97E-CBAA-AF65-AC0E-9BBB49728D1D}"/>
              </a:ext>
            </a:extLst>
          </p:cNvPr>
          <p:cNvSpPr>
            <a:spLocks noGrp="1"/>
          </p:cNvSpPr>
          <p:nvPr>
            <p:ph type="title"/>
          </p:nvPr>
        </p:nvSpPr>
        <p:spPr>
          <a:xfrm>
            <a:off x="-1" y="0"/>
            <a:ext cx="12192001"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E21CA6AF-6D65-5782-90CF-FFB94B533AF5}"/>
              </a:ext>
            </a:extLst>
          </p:cNvPr>
          <p:cNvSpPr>
            <a:spLocks noGrp="1"/>
          </p:cNvSpPr>
          <p:nvPr>
            <p:ph type="body" idx="1"/>
          </p:nvPr>
        </p:nvSpPr>
        <p:spPr>
          <a:xfrm>
            <a:off x="-1" y="1325562"/>
            <a:ext cx="12192001" cy="5160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4A287AC-AAF9-339C-FD98-AF2B86D44DB8}"/>
              </a:ext>
            </a:extLst>
          </p:cNvPr>
          <p:cNvSpPr>
            <a:spLocks noGrp="1"/>
          </p:cNvSpPr>
          <p:nvPr>
            <p:ph type="dt" sz="half" idx="2"/>
          </p:nvPr>
        </p:nvSpPr>
        <p:spPr>
          <a:xfrm>
            <a:off x="-1" y="6492875"/>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D784BF0-437C-43D9-8FCC-461CAA1895C5}" type="datetimeFigureOut">
              <a:rPr lang="en-US" smtClean="0"/>
              <a:t>3/6/2026</a:t>
            </a:fld>
            <a:endParaRPr lang="en-US"/>
          </a:p>
        </p:txBody>
      </p:sp>
      <p:sp>
        <p:nvSpPr>
          <p:cNvPr id="5" name="Footer Placeholder 4">
            <a:extLst>
              <a:ext uri="{FF2B5EF4-FFF2-40B4-BE49-F238E27FC236}">
                <a16:creationId xmlns:a16="http://schemas.microsoft.com/office/drawing/2014/main" id="{91EBAC2F-413D-A070-FE5A-3AC9A779F8FD}"/>
              </a:ext>
            </a:extLst>
          </p:cNvPr>
          <p:cNvSpPr>
            <a:spLocks noGrp="1"/>
          </p:cNvSpPr>
          <p:nvPr>
            <p:ph type="ftr" sz="quarter" idx="3"/>
          </p:nvPr>
        </p:nvSpPr>
        <p:spPr>
          <a:xfrm>
            <a:off x="4038599" y="6492875"/>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6A9F86A3-800A-6E19-DF02-3C1BAC8CF1AE}"/>
              </a:ext>
            </a:extLst>
          </p:cNvPr>
          <p:cNvSpPr>
            <a:spLocks noGrp="1"/>
          </p:cNvSpPr>
          <p:nvPr>
            <p:ph type="sldNum" sz="quarter" idx="4"/>
          </p:nvPr>
        </p:nvSpPr>
        <p:spPr>
          <a:xfrm>
            <a:off x="9448800" y="6486525"/>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57D5CCB-F911-42CF-82D7-5AC049A3575F}" type="slidenum">
              <a:rPr lang="en-US" smtClean="0"/>
              <a:t>‹#›</a:t>
            </a:fld>
            <a:endParaRPr lang="en-US"/>
          </a:p>
        </p:txBody>
      </p:sp>
    </p:spTree>
    <p:extLst>
      <p:ext uri="{BB962C8B-B14F-4D97-AF65-F5344CB8AC3E}">
        <p14:creationId xmlns:p14="http://schemas.microsoft.com/office/powerpoint/2010/main" val="27249692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ln>
            <a:solidFill>
              <a:schemeClr val="tx1"/>
            </a:solidFill>
          </a:ln>
          <a:solidFill>
            <a:srgbClr val="FFFF0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effectLst>
            <a:glow rad="139700">
              <a:schemeClr val="accent3">
                <a:satMod val="175000"/>
                <a:alpha val="40000"/>
              </a:schemeClr>
            </a:glow>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effectLst>
            <a:glow rad="139700">
              <a:schemeClr val="accent3">
                <a:satMod val="175000"/>
                <a:alpha val="40000"/>
              </a:schemeClr>
            </a:glow>
          </a:effectLst>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effectLst>
            <a:glow rad="139700">
              <a:schemeClr val="accent3">
                <a:satMod val="175000"/>
                <a:alpha val="40000"/>
              </a:schemeClr>
            </a:glow>
          </a:effectLst>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effectLst>
            <a:glow rad="139700">
              <a:schemeClr val="accent3">
                <a:satMod val="175000"/>
                <a:alpha val="40000"/>
              </a:schemeClr>
            </a:glow>
          </a:effectLst>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effectLst>
            <a:glow rad="139700">
              <a:schemeClr val="accent3">
                <a:satMod val="175000"/>
                <a:alpha val="40000"/>
              </a:schemeClr>
            </a:glo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rwright@andrews.edu"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openstax.org/details/books/physics"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27.jpeg"/></Relationships>
</file>

<file path=ppt/slides/_rels/slide4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4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image" Target="../media/image30.png"/></Relationships>
</file>

<file path=ppt/slides/_rels/slide44.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openxmlformats.org/officeDocument/2006/relationships/image" Target="../media/image30.png"/></Relationships>
</file>

<file path=ppt/slides/_rels/slide4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4.xml"/><Relationship Id="rId1" Type="http://schemas.openxmlformats.org/officeDocument/2006/relationships/slideLayout" Target="../slideLayouts/slideLayout4.xml"/><Relationship Id="rId4" Type="http://schemas.openxmlformats.org/officeDocument/2006/relationships/image" Target="../media/image32.jpg"/></Relationships>
</file>

<file path=ppt/slides/_rels/slide4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6.xml"/><Relationship Id="rId1" Type="http://schemas.openxmlformats.org/officeDocument/2006/relationships/slideLayout" Target="../slideLayouts/slideLayout4.xml"/><Relationship Id="rId4" Type="http://schemas.openxmlformats.org/officeDocument/2006/relationships/image" Target="../media/image36.png"/></Relationships>
</file>

<file path=ppt/slides/_rels/slide4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40.jpeg"/><Relationship Id="rId4" Type="http://schemas.openxmlformats.org/officeDocument/2006/relationships/image" Target="../media/image39.jpe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5.xml"/><Relationship Id="rId1" Type="http://schemas.openxmlformats.org/officeDocument/2006/relationships/slideLayout" Target="../slideLayouts/slideLayout4.xml"/><Relationship Id="rId4" Type="http://schemas.openxmlformats.org/officeDocument/2006/relationships/image" Target="../media/image43.pn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2.xml"/><Relationship Id="rId1" Type="http://schemas.openxmlformats.org/officeDocument/2006/relationships/slideLayout" Target="../slideLayouts/slideLayout5.xml"/><Relationship Id="rId4" Type="http://schemas.openxmlformats.org/officeDocument/2006/relationships/image" Target="../media/image46.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0.xml"/><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8C6C9-6723-9D26-A1A4-76C8944A44F6}"/>
              </a:ext>
            </a:extLst>
          </p:cNvPr>
          <p:cNvSpPr>
            <a:spLocks noGrp="1"/>
          </p:cNvSpPr>
          <p:nvPr>
            <p:ph type="ctrTitle"/>
          </p:nvPr>
        </p:nvSpPr>
        <p:spPr/>
        <p:txBody>
          <a:bodyPr/>
          <a:lstStyle/>
          <a:p>
            <a:r>
              <a:rPr lang="en-US" dirty="0"/>
              <a:t>Electromagnetic Rays</a:t>
            </a:r>
          </a:p>
        </p:txBody>
      </p:sp>
      <p:sp>
        <p:nvSpPr>
          <p:cNvPr id="3" name="Subtitle 2">
            <a:extLst>
              <a:ext uri="{FF2B5EF4-FFF2-40B4-BE49-F238E27FC236}">
                <a16:creationId xmlns:a16="http://schemas.microsoft.com/office/drawing/2014/main" id="{C8F399BD-11D4-D1E4-39D1-9214ADB5505B}"/>
              </a:ext>
            </a:extLst>
          </p:cNvPr>
          <p:cNvSpPr>
            <a:spLocks noGrp="1"/>
          </p:cNvSpPr>
          <p:nvPr>
            <p:ph type="subTitle" idx="1"/>
          </p:nvPr>
        </p:nvSpPr>
        <p:spPr/>
        <p:txBody>
          <a:bodyPr/>
          <a:lstStyle/>
          <a:p>
            <a:r>
              <a:rPr lang="en-US" dirty="0"/>
              <a:t>High School Physics</a:t>
            </a:r>
          </a:p>
          <a:p>
            <a:r>
              <a:rPr lang="en-US" dirty="0"/>
              <a:t>Unit 11</a:t>
            </a:r>
          </a:p>
        </p:txBody>
      </p:sp>
    </p:spTree>
    <p:extLst>
      <p:ext uri="{BB962C8B-B14F-4D97-AF65-F5344CB8AC3E}">
        <p14:creationId xmlns:p14="http://schemas.microsoft.com/office/powerpoint/2010/main" val="1376198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Credits</a:t>
            </a:r>
          </a:p>
        </p:txBody>
      </p:sp>
      <p:sp>
        <p:nvSpPr>
          <p:cNvPr id="4" name="Rectangle 3"/>
          <p:cNvSpPr/>
          <p:nvPr/>
        </p:nvSpPr>
        <p:spPr bwMode="auto">
          <a:xfrm>
            <a:off x="6400800" y="5532876"/>
            <a:ext cx="5791200" cy="1320800"/>
          </a:xfrm>
          <a:prstGeom prst="rect">
            <a:avLst/>
          </a:prstGeom>
          <a:ln>
            <a:headEnd type="none" w="med" len="med"/>
            <a:tailEnd type="none" w="med" len="med"/>
          </a:ln>
        </p:spPr>
        <p:style>
          <a:lnRef idx="1">
            <a:schemeClr val="dk1"/>
          </a:lnRef>
          <a:fillRef idx="3">
            <a:schemeClr val="dk1"/>
          </a:fillRef>
          <a:effectRef idx="2">
            <a:schemeClr val="dk1"/>
          </a:effectRef>
          <a:fontRef idx="minor">
            <a:schemeClr val="lt1"/>
          </a:fontRef>
        </p:style>
        <p:txBody>
          <a:bodyPr vert="horz" wrap="square" lIns="121920" tIns="60960" rIns="121920" bIns="60960" numCol="1" rtlCol="0" anchor="t" anchorCtr="0" compatLnSpc="1">
            <a:prstTxWarp prst="textNoShape">
              <a:avLst/>
            </a:prstTxWarp>
          </a:bodyPr>
          <a:lstStyle/>
          <a:p>
            <a:r>
              <a:rPr lang="en-US" sz="2400" dirty="0"/>
              <a:t>Slides created by </a:t>
            </a:r>
          </a:p>
          <a:p>
            <a:r>
              <a:rPr lang="en-US" sz="2400" dirty="0"/>
              <a:t>Richard Wright, Andrews Academy </a:t>
            </a:r>
          </a:p>
          <a:p>
            <a:pPr defTabSz="1219110" eaLnBrk="0" fontAlgn="base" hangingPunct="0">
              <a:spcBef>
                <a:spcPct val="0"/>
              </a:spcBef>
              <a:spcAft>
                <a:spcPct val="0"/>
              </a:spcAft>
            </a:pPr>
            <a:r>
              <a:rPr lang="en-US" sz="2400" dirty="0">
                <a:solidFill>
                  <a:schemeClr val="tx1"/>
                </a:solidFill>
                <a:latin typeface="Comic Sans MS" pitchFamily="66" charset="0"/>
                <a:hlinkClick r:id="rId3"/>
              </a:rPr>
              <a:t>rwright@andrews.edu</a:t>
            </a:r>
            <a:r>
              <a:rPr lang="en-US" sz="2400" dirty="0">
                <a:solidFill>
                  <a:schemeClr val="tx1"/>
                </a:solidFill>
                <a:latin typeface="Comic Sans MS" pitchFamily="66" charset="0"/>
              </a:rPr>
              <a:t> </a:t>
            </a:r>
          </a:p>
        </p:txBody>
      </p:sp>
      <p:sp>
        <p:nvSpPr>
          <p:cNvPr id="7" name="Content Placeholder 2"/>
          <p:cNvSpPr>
            <a:spLocks noGrp="1"/>
          </p:cNvSpPr>
          <p:nvPr>
            <p:ph idx="1"/>
          </p:nvPr>
        </p:nvSpPr>
        <p:spPr>
          <a:prstGeom prst="rect">
            <a:avLst/>
          </a:prstGeom>
        </p:spPr>
        <p:txBody>
          <a:bodyPr>
            <a:normAutofit/>
          </a:bodyPr>
          <a:lstStyle/>
          <a:p>
            <a:r>
              <a:rPr lang="en-US" sz="2667" dirty="0"/>
              <a:t>This Slideshow was developed to accompany the textbook</a:t>
            </a:r>
          </a:p>
          <a:p>
            <a:pPr lvl="1"/>
            <a:r>
              <a:rPr lang="en-US" sz="2667" i="1" dirty="0"/>
              <a:t>OpenStax High School Physics</a:t>
            </a:r>
          </a:p>
          <a:p>
            <a:pPr lvl="2"/>
            <a:r>
              <a:rPr lang="en-US" sz="2667" i="1" dirty="0"/>
              <a:t>Available for free at </a:t>
            </a:r>
            <a:r>
              <a:rPr lang="en-US" sz="2667" i="1" dirty="0">
                <a:hlinkClick r:id="rId4"/>
              </a:rPr>
              <a:t>https://openstax.org/details/books/physics</a:t>
            </a:r>
            <a:endParaRPr lang="en-US" i="1" dirty="0"/>
          </a:p>
          <a:p>
            <a:pPr lvl="2"/>
            <a:r>
              <a:rPr lang="en-US" sz="2667" i="1" dirty="0"/>
              <a:t>By Paul Peter </a:t>
            </a:r>
            <a:r>
              <a:rPr lang="en-US" sz="2667" i="1" dirty="0" err="1"/>
              <a:t>Urone</a:t>
            </a:r>
            <a:r>
              <a:rPr lang="en-US" sz="2667" i="1" dirty="0"/>
              <a:t> and Roger Hinrichs</a:t>
            </a:r>
          </a:p>
          <a:p>
            <a:pPr lvl="2"/>
            <a:r>
              <a:rPr lang="en-US" sz="2667" i="1" dirty="0"/>
              <a:t>2020 edition</a:t>
            </a:r>
          </a:p>
          <a:p>
            <a:r>
              <a:rPr lang="en-US" sz="2667" dirty="0"/>
              <a:t>Some examples and diagrams are taken from the </a:t>
            </a:r>
            <a:r>
              <a:rPr lang="en-US" sz="2667" i="1" dirty="0"/>
              <a:t>OpenStax College Physics, Physics, </a:t>
            </a:r>
            <a:r>
              <a:rPr lang="en-US" sz="2667" dirty="0"/>
              <a:t>and </a:t>
            </a:r>
            <a:r>
              <a:rPr lang="en-US" sz="2667" i="1" dirty="0" err="1"/>
              <a:t>Cutnell</a:t>
            </a:r>
            <a:r>
              <a:rPr lang="en-US" sz="2667" i="1" dirty="0"/>
              <a:t> &amp; Johnson Physics</a:t>
            </a:r>
            <a:r>
              <a:rPr lang="en-US" sz="2667" dirty="0"/>
              <a:t> 6</a:t>
            </a:r>
            <a:r>
              <a:rPr lang="en-US" sz="2667" baseline="30000" dirty="0"/>
              <a:t>th</a:t>
            </a:r>
            <a:r>
              <a:rPr lang="en-US" sz="2667" dirty="0"/>
              <a:t> ed.</a:t>
            </a:r>
          </a:p>
        </p:txBody>
      </p:sp>
    </p:spTree>
    <p:extLst>
      <p:ext uri="{BB962C8B-B14F-4D97-AF65-F5344CB8AC3E}">
        <p14:creationId xmlns:p14="http://schemas.microsoft.com/office/powerpoint/2010/main" val="826937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AE796-0ABC-AFBA-94E9-899C88E580D2}"/>
              </a:ext>
            </a:extLst>
          </p:cNvPr>
          <p:cNvSpPr>
            <a:spLocks noGrp="1"/>
          </p:cNvSpPr>
          <p:nvPr>
            <p:ph type="title"/>
          </p:nvPr>
        </p:nvSpPr>
        <p:spPr/>
        <p:txBody>
          <a:bodyPr/>
          <a:lstStyle/>
          <a:p>
            <a:r>
              <a:rPr lang="en-US" dirty="0"/>
              <a:t>11-01 Electromagnetic Spectrum and Behavior</a:t>
            </a:r>
          </a:p>
        </p:txBody>
      </p:sp>
      <p:sp>
        <p:nvSpPr>
          <p:cNvPr id="3" name="Text Placeholder 2">
            <a:extLst>
              <a:ext uri="{FF2B5EF4-FFF2-40B4-BE49-F238E27FC236}">
                <a16:creationId xmlns:a16="http://schemas.microsoft.com/office/drawing/2014/main" id="{6A86347E-CD54-2A6F-58A9-DC0916CA5158}"/>
              </a:ext>
            </a:extLst>
          </p:cNvPr>
          <p:cNvSpPr>
            <a:spLocks noGrp="1"/>
          </p:cNvSpPr>
          <p:nvPr>
            <p:ph type="body" idx="1"/>
          </p:nvPr>
        </p:nvSpPr>
        <p:spPr/>
        <p:txBody>
          <a:bodyPr/>
          <a:lstStyle/>
          <a:p>
            <a:r>
              <a:rPr lang="en-US" dirty="0"/>
              <a:t>In this lesson you will…</a:t>
            </a:r>
          </a:p>
          <a:p>
            <a:pPr marL="342900" indent="-342900">
              <a:buFont typeface="Arial" panose="020B0604020202020204" pitchFamily="34" charset="0"/>
              <a:buChar char="•"/>
            </a:pPr>
            <a:r>
              <a:rPr lang="en-US" dirty="0"/>
              <a:t>Explain the electromagnetic spectrum</a:t>
            </a:r>
          </a:p>
          <a:p>
            <a:pPr marL="342900" indent="-342900">
              <a:buFont typeface="Arial" panose="020B0604020202020204" pitchFamily="34" charset="0"/>
              <a:buChar char="•"/>
            </a:pPr>
            <a:r>
              <a:rPr lang="en-US" dirty="0"/>
              <a:t>Explain emission and </a:t>
            </a:r>
            <a:r>
              <a:rPr lang="en-US" dirty="0" err="1"/>
              <a:t>aborption</a:t>
            </a:r>
            <a:r>
              <a:rPr lang="en-US" dirty="0"/>
              <a:t> spectrums</a:t>
            </a:r>
          </a:p>
        </p:txBody>
      </p:sp>
    </p:spTree>
    <p:extLst>
      <p:ext uri="{BB962C8B-B14F-4D97-AF65-F5344CB8AC3E}">
        <p14:creationId xmlns:p14="http://schemas.microsoft.com/office/powerpoint/2010/main" val="39464823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5C64D05-5607-0E6E-7E8B-FC780C902040}"/>
              </a:ext>
            </a:extLst>
          </p:cNvPr>
          <p:cNvSpPr>
            <a:spLocks noGrp="1"/>
          </p:cNvSpPr>
          <p:nvPr>
            <p:ph type="title"/>
          </p:nvPr>
        </p:nvSpPr>
        <p:spPr/>
        <p:txBody>
          <a:bodyPr/>
          <a:lstStyle/>
          <a:p>
            <a:r>
              <a:rPr lang="en-US" dirty="0"/>
              <a:t>11-01 Electromagnetic Spectrum and Behavior</a:t>
            </a:r>
          </a:p>
        </p:txBody>
      </p:sp>
      <p:sp>
        <p:nvSpPr>
          <p:cNvPr id="3" name="Content Placeholder 2">
            <a:extLst>
              <a:ext uri="{FF2B5EF4-FFF2-40B4-BE49-F238E27FC236}">
                <a16:creationId xmlns:a16="http://schemas.microsoft.com/office/drawing/2014/main" id="{314BCDA6-E328-A8AC-9661-D79DB637A475}"/>
              </a:ext>
            </a:extLst>
          </p:cNvPr>
          <p:cNvSpPr>
            <a:spLocks noGrp="1"/>
          </p:cNvSpPr>
          <p:nvPr>
            <p:ph sz="half" idx="1"/>
          </p:nvPr>
        </p:nvSpPr>
        <p:spPr/>
        <p:txBody>
          <a:bodyPr/>
          <a:lstStyle/>
          <a:p>
            <a:r>
              <a:rPr lang="en-US" dirty="0"/>
              <a:t>How to create electromagnetic (EM) waves</a:t>
            </a:r>
          </a:p>
          <a:p>
            <a:pPr lvl="1"/>
            <a:r>
              <a:rPr lang="en-US" dirty="0"/>
              <a:t>Move a charge (current)</a:t>
            </a:r>
          </a:p>
          <a:p>
            <a:pPr lvl="1"/>
            <a:r>
              <a:rPr lang="en-US" dirty="0"/>
              <a:t>This creates an electric field</a:t>
            </a:r>
          </a:p>
          <a:p>
            <a:pPr lvl="1"/>
            <a:r>
              <a:rPr lang="en-US" dirty="0"/>
              <a:t>Also creates a magnetic field</a:t>
            </a:r>
          </a:p>
          <a:p>
            <a:pPr lvl="1"/>
            <a:r>
              <a:rPr lang="en-US" dirty="0"/>
              <a:t>These are 90° to each other</a:t>
            </a:r>
          </a:p>
        </p:txBody>
      </p:sp>
      <p:pic>
        <p:nvPicPr>
          <p:cNvPr id="6" name="Google Shape;59;p9" descr="The diagram shows two intersecting planes: a vertical plane labeled “E” and a horizontal plane labeled “B”. The line of intersection is drawn as an arrow, with the letter “c” next to the arrowhead. Within the vertical plane are the crest, trough, and crest of a blue wave, enclosing arrows that point from the baseline to the line of the wave. Likewise, within the horizontal plane are the crest, trough, and crest of a red wave, enclosing arrows that point from the baseline to the line of the wave. To the left of the intersecting planes is a thin vertical bar with a small circle in the middle and a wave symbol within the circle.">
            <a:extLst>
              <a:ext uri="{FF2B5EF4-FFF2-40B4-BE49-F238E27FC236}">
                <a16:creationId xmlns:a16="http://schemas.microsoft.com/office/drawing/2014/main" id="{278507D2-753F-ECAA-AED4-6F4BF433EBB1}"/>
              </a:ext>
            </a:extLst>
          </p:cNvPr>
          <p:cNvPicPr preferRelativeResize="0">
            <a:picLocks noGrp="1"/>
          </p:cNvPicPr>
          <p:nvPr>
            <p:ph sz="half" idx="2"/>
          </p:nvPr>
        </p:nvPicPr>
        <p:blipFill rotWithShape="1">
          <a:blip r:embed="rId2">
            <a:alphaModFix/>
          </a:blip>
          <a:srcRect l="-1297" r="-2000"/>
          <a:stretch/>
        </p:blipFill>
        <p:spPr>
          <a:xfrm>
            <a:off x="6066610" y="1911902"/>
            <a:ext cx="6125390" cy="407180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86942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55788-4C3A-B439-9AD0-263B6815CDC3}"/>
              </a:ext>
            </a:extLst>
          </p:cNvPr>
          <p:cNvSpPr>
            <a:spLocks noGrp="1"/>
          </p:cNvSpPr>
          <p:nvPr>
            <p:ph type="title"/>
          </p:nvPr>
        </p:nvSpPr>
        <p:spPr/>
        <p:txBody>
          <a:bodyPr/>
          <a:lstStyle/>
          <a:p>
            <a:r>
              <a:rPr lang="en-US" dirty="0"/>
              <a:t>11-01 Electromagnetic Spectrum and Behavior</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8493DA1-86E2-2089-859B-ECEF421BC7A8}"/>
                  </a:ext>
                </a:extLst>
              </p:cNvPr>
              <p:cNvSpPr>
                <a:spLocks noGrp="1"/>
              </p:cNvSpPr>
              <p:nvPr>
                <p:ph sz="half" idx="1"/>
              </p:nvPr>
            </p:nvSpPr>
            <p:spPr/>
            <p:txBody>
              <a:bodyPr/>
              <a:lstStyle/>
              <a:p>
                <a:r>
                  <a:rPr lang="en-US" dirty="0"/>
                  <a:t>EM Waves</a:t>
                </a:r>
              </a:p>
              <a:p>
                <a:pPr lvl="1"/>
                <a:r>
                  <a:rPr lang="en-US" dirty="0"/>
                  <a:t>Wavelength – distance of one cycle</a:t>
                </a:r>
              </a:p>
              <a:p>
                <a:pPr lvl="1"/>
                <a:r>
                  <a:rPr lang="en-US" dirty="0"/>
                  <a:t>Frequency – number of cycles per second</a:t>
                </a:r>
              </a:p>
              <a:p>
                <a:pPr lvl="1"/>
                <a:r>
                  <a:rPr lang="en-US" dirty="0"/>
                  <a:t>Amplitude – height of a crest above the undisturbed  position</a:t>
                </a:r>
              </a:p>
              <a:p>
                <a:pPr lvl="1"/>
                <a:endParaRPr lang="en-US" dirty="0"/>
              </a:p>
              <a:p>
                <a:pPr lvl="1"/>
                <a14:m>
                  <m:oMath xmlns:m="http://schemas.openxmlformats.org/officeDocument/2006/math">
                    <m:r>
                      <a:rPr lang="en-US" b="0" i="1" smtClean="0">
                        <a:latin typeface="Cambria Math" panose="02040503050406030204" pitchFamily="18" charset="0"/>
                      </a:rPr>
                      <m:t>𝑣</m:t>
                    </m:r>
                    <m:r>
                      <a:rPr lang="en-US" b="0" i="1" smtClean="0">
                        <a:latin typeface="Cambria Math" panose="02040503050406030204" pitchFamily="18" charset="0"/>
                      </a:rPr>
                      <m:t>=</m:t>
                    </m:r>
                    <m:r>
                      <a:rPr lang="en-US" b="0" i="1" smtClean="0">
                        <a:latin typeface="Cambria Math" panose="02040503050406030204" pitchFamily="18" charset="0"/>
                      </a:rPr>
                      <m:t>𝑓</m:t>
                    </m:r>
                    <m:r>
                      <a:rPr lang="en-US" b="0" i="1" smtClean="0">
                        <a:latin typeface="Cambria Math" panose="02040503050406030204" pitchFamily="18" charset="0"/>
                      </a:rPr>
                      <m:t>𝜆</m:t>
                    </m:r>
                  </m:oMath>
                </a14:m>
                <a:endParaRPr lang="en-US" dirty="0"/>
              </a:p>
              <a:p>
                <a:pPr lvl="1"/>
                <a:endParaRPr lang="en-US" dirty="0"/>
              </a:p>
              <a:p>
                <a:r>
                  <a:rPr lang="en-US" dirty="0"/>
                  <a:t>In vacuum, </a:t>
                </a:r>
                <a14:m>
                  <m:oMath xmlns:m="http://schemas.openxmlformats.org/officeDocument/2006/math">
                    <m:r>
                      <a:rPr lang="en-US" b="0" i="1" smtClean="0">
                        <a:latin typeface="Cambria Math" panose="02040503050406030204" pitchFamily="18" charset="0"/>
                      </a:rPr>
                      <m:t>𝑣</m:t>
                    </m:r>
                    <m:r>
                      <a:rPr lang="en-US" b="0" i="1" smtClean="0">
                        <a:latin typeface="Cambria Math" panose="02040503050406030204" pitchFamily="18" charset="0"/>
                      </a:rPr>
                      <m:t>=</m:t>
                    </m:r>
                    <m:r>
                      <a:rPr lang="en-US" b="0" i="1" smtClean="0">
                        <a:latin typeface="Cambria Math" panose="02040503050406030204" pitchFamily="18" charset="0"/>
                      </a:rPr>
                      <m:t>𝑐</m:t>
                    </m:r>
                    <m:r>
                      <a:rPr lang="en-US" b="0" i="1" smtClean="0">
                        <a:latin typeface="Cambria Math" panose="02040503050406030204" pitchFamily="18" charset="0"/>
                      </a:rPr>
                      <m:t>=3.00×</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8</m:t>
                        </m:r>
                      </m:sup>
                    </m:sSup>
                    <m:r>
                      <a:rPr lang="en-US" b="0" i="1" smtClean="0">
                        <a:latin typeface="Cambria Math" panose="02040503050406030204" pitchFamily="18" charset="0"/>
                      </a:rPr>
                      <m:t> </m:t>
                    </m:r>
                    <m:r>
                      <a:rPr lang="en-US" b="0" i="1" smtClean="0">
                        <a:latin typeface="Cambria Math" panose="02040503050406030204" pitchFamily="18" charset="0"/>
                      </a:rPr>
                      <m:t>𝑚</m:t>
                    </m:r>
                    <m:r>
                      <a:rPr lang="en-US" b="0" i="1" smtClean="0">
                        <a:latin typeface="Cambria Math" panose="02040503050406030204" pitchFamily="18" charset="0"/>
                      </a:rPr>
                      <m:t>/</m:t>
                    </m:r>
                    <m:r>
                      <a:rPr lang="en-US" b="0" i="1" smtClean="0">
                        <a:latin typeface="Cambria Math" panose="02040503050406030204" pitchFamily="18" charset="0"/>
                      </a:rPr>
                      <m:t>𝑠</m:t>
                    </m:r>
                  </m:oMath>
                </a14:m>
                <a:endParaRPr lang="en-US" dirty="0"/>
              </a:p>
            </p:txBody>
          </p:sp>
        </mc:Choice>
        <mc:Fallback xmlns="">
          <p:sp>
            <p:nvSpPr>
              <p:cNvPr id="3" name="Content Placeholder 2">
                <a:extLst>
                  <a:ext uri="{FF2B5EF4-FFF2-40B4-BE49-F238E27FC236}">
                    <a16:creationId xmlns:a16="http://schemas.microsoft.com/office/drawing/2014/main" id="{98493DA1-86E2-2089-859B-ECEF421BC7A8}"/>
                  </a:ext>
                </a:extLst>
              </p:cNvPr>
              <p:cNvSpPr>
                <a:spLocks noGrp="1" noRot="1" noChangeAspect="1" noMove="1" noResize="1" noEditPoints="1" noAdjustHandles="1" noChangeArrowheads="1" noChangeShapeType="1" noTextEdit="1"/>
              </p:cNvSpPr>
              <p:nvPr>
                <p:ph sz="half" idx="1"/>
              </p:nvPr>
            </p:nvSpPr>
            <p:spPr>
              <a:blipFill>
                <a:blip r:embed="rId2"/>
                <a:stretch>
                  <a:fillRect l="-3036" t="-3424" r="-2328"/>
                </a:stretch>
              </a:blipFill>
            </p:spPr>
            <p:txBody>
              <a:bodyPr/>
              <a:lstStyle/>
              <a:p>
                <a:r>
                  <a:rPr lang="en-US">
                    <a:noFill/>
                  </a:rPr>
                  <a:t> </a:t>
                </a:r>
              </a:p>
            </p:txBody>
          </p:sp>
        </mc:Fallback>
      </mc:AlternateContent>
      <p:pic>
        <p:nvPicPr>
          <p:cNvPr id="6" name="Picture 6" descr="F16">
            <a:extLst>
              <a:ext uri="{FF2B5EF4-FFF2-40B4-BE49-F238E27FC236}">
                <a16:creationId xmlns:a16="http://schemas.microsoft.com/office/drawing/2014/main" id="{68AFB66A-B8A7-B93D-0F13-D3BDC30BEA0C}"/>
              </a:ext>
            </a:extLst>
          </p:cNvPr>
          <p:cNvPicPr>
            <a:picLocks noGrp="1" noChangeAspect="1" noChangeArrowheads="1"/>
          </p:cNvPicPr>
          <p:nvPr>
            <p:ph sz="half" idx="2"/>
          </p:nvPr>
        </p:nvPicPr>
        <p:blipFill rotWithShape="1">
          <a:blip r:embed="rId3" cstate="print">
            <a:extLst>
              <a:ext uri="{28A0092B-C50C-407E-A947-70E740481C1C}">
                <a14:useLocalDpi xmlns:a14="http://schemas.microsoft.com/office/drawing/2010/main" val="0"/>
              </a:ext>
            </a:extLst>
          </a:blip>
          <a:srcRect l="5920" r="50626"/>
          <a:stretch/>
        </p:blipFill>
        <p:spPr>
          <a:xfrm>
            <a:off x="6019800" y="2651126"/>
            <a:ext cx="6172200" cy="319294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7985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7A07BC5-11EF-9A36-E306-59A2131E021B}"/>
              </a:ext>
            </a:extLst>
          </p:cNvPr>
          <p:cNvSpPr>
            <a:spLocks noGrp="1"/>
          </p:cNvSpPr>
          <p:nvPr>
            <p:ph type="title"/>
          </p:nvPr>
        </p:nvSpPr>
        <p:spPr/>
        <p:txBody>
          <a:bodyPr/>
          <a:lstStyle/>
          <a:p>
            <a:r>
              <a:rPr lang="en-US" dirty="0"/>
              <a:t>11-01 Electromagnetic Spectrum and Behavior</a:t>
            </a:r>
          </a:p>
        </p:txBody>
      </p:sp>
      <p:sp>
        <p:nvSpPr>
          <p:cNvPr id="3" name="Content Placeholder 2">
            <a:extLst>
              <a:ext uri="{FF2B5EF4-FFF2-40B4-BE49-F238E27FC236}">
                <a16:creationId xmlns:a16="http://schemas.microsoft.com/office/drawing/2014/main" id="{111CB9D6-F131-BE8D-7DA1-2F370D05319A}"/>
              </a:ext>
            </a:extLst>
          </p:cNvPr>
          <p:cNvSpPr>
            <a:spLocks noGrp="1"/>
          </p:cNvSpPr>
          <p:nvPr>
            <p:ph idx="1"/>
          </p:nvPr>
        </p:nvSpPr>
        <p:spPr/>
        <p:txBody>
          <a:bodyPr/>
          <a:lstStyle/>
          <a:p>
            <a:r>
              <a:rPr lang="en-US" dirty="0"/>
              <a:t>Types of EM radiation</a:t>
            </a:r>
          </a:p>
          <a:p>
            <a:pPr lvl="1"/>
            <a:r>
              <a:rPr lang="en-US" dirty="0"/>
              <a:t>Based on the frequency</a:t>
            </a:r>
          </a:p>
        </p:txBody>
      </p:sp>
      <p:pic>
        <p:nvPicPr>
          <p:cNvPr id="5" name="Google Shape;66;p10" descr="This figure shows the electromagnetic spectrum between two parallel, horizontal lines. The lower line, labeled “Frequency (Hz)”, is calibrated in increments that increase by 100-fold, starting from 10 superscript 0 at the extreme left and ending beyond 10 superscript 24 on the extreme right. The upper line, labeled “Wavelength”, is calibrated in increments that decrease by 100-fold, starting from 3 times 10 superscript 6 on the left and ending with 3 times 10 superscript minus 14 on the right. Each wavelength measure has the unit “m” after it. The various categories of the spectrum are written between the parallel lines, with a double-headed arrow showing the range of each category. Starting from the left, they are: “Radio waves”, “Infrared”, “Visible light”, “Ultraviolet”, “X rays”, and “gamma rays”. Within the range for “Radio waves” are the subcategories labeled as “AM radio”, “TV”, and “Microwaves”. Within the range for “TV” is the subcategory FM radio.">
            <a:extLst>
              <a:ext uri="{FF2B5EF4-FFF2-40B4-BE49-F238E27FC236}">
                <a16:creationId xmlns:a16="http://schemas.microsoft.com/office/drawing/2014/main" id="{0C8E1F7E-89D9-2AA7-2070-6C5B8FA38577}"/>
              </a:ext>
            </a:extLst>
          </p:cNvPr>
          <p:cNvPicPr preferRelativeResize="0">
            <a:picLocks noGrp="1"/>
          </p:cNvPicPr>
          <p:nvPr/>
        </p:nvPicPr>
        <p:blipFill rotWithShape="1">
          <a:blip r:embed="rId3">
            <a:alphaModFix/>
          </a:blip>
          <a:srcRect t="-1045" b="-1045"/>
          <a:stretch/>
        </p:blipFill>
        <p:spPr>
          <a:xfrm>
            <a:off x="645694" y="2192254"/>
            <a:ext cx="10748211" cy="466574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361169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B6C9D-7A98-DF29-53EA-9CF3BC5604D0}"/>
              </a:ext>
            </a:extLst>
          </p:cNvPr>
          <p:cNvSpPr>
            <a:spLocks noGrp="1"/>
          </p:cNvSpPr>
          <p:nvPr>
            <p:ph type="title"/>
          </p:nvPr>
        </p:nvSpPr>
        <p:spPr/>
        <p:txBody>
          <a:bodyPr/>
          <a:lstStyle/>
          <a:p>
            <a:endParaRPr lang="en-US"/>
          </a:p>
        </p:txBody>
      </p:sp>
      <p:graphicFrame>
        <p:nvGraphicFramePr>
          <p:cNvPr id="4" name="Content Placeholder 3">
            <a:extLst>
              <a:ext uri="{FF2B5EF4-FFF2-40B4-BE49-F238E27FC236}">
                <a16:creationId xmlns:a16="http://schemas.microsoft.com/office/drawing/2014/main" id="{BC7BDD0B-F0DE-4332-B7DE-18DEE2988BB1}"/>
              </a:ext>
            </a:extLst>
          </p:cNvPr>
          <p:cNvGraphicFramePr>
            <a:graphicFrameLocks noGrp="1"/>
          </p:cNvGraphicFramePr>
          <p:nvPr>
            <p:ph idx="1"/>
            <p:extLst>
              <p:ext uri="{D42A27DB-BD31-4B8C-83A1-F6EECF244321}">
                <p14:modId xmlns:p14="http://schemas.microsoft.com/office/powerpoint/2010/main" val="1454294140"/>
              </p:ext>
            </p:extLst>
          </p:nvPr>
        </p:nvGraphicFramePr>
        <p:xfrm>
          <a:off x="0" y="0"/>
          <a:ext cx="12192000" cy="6858001"/>
        </p:xfrm>
        <a:graphic>
          <a:graphicData uri="http://schemas.openxmlformats.org/drawingml/2006/table">
            <a:tbl>
              <a:tblPr firstRow="1" bandRow="1">
                <a:tableStyleId>{21E4AEA4-8DFA-4A89-87EB-49C32662AFE0}</a:tableStyleId>
              </a:tblPr>
              <a:tblGrid>
                <a:gridCol w="1604211">
                  <a:extLst>
                    <a:ext uri="{9D8B030D-6E8A-4147-A177-3AD203B41FA5}">
                      <a16:colId xmlns:a16="http://schemas.microsoft.com/office/drawing/2014/main" val="1077292927"/>
                    </a:ext>
                  </a:extLst>
                </a:gridCol>
                <a:gridCol w="2919663">
                  <a:extLst>
                    <a:ext uri="{9D8B030D-6E8A-4147-A177-3AD203B41FA5}">
                      <a16:colId xmlns:a16="http://schemas.microsoft.com/office/drawing/2014/main" val="3354142728"/>
                    </a:ext>
                  </a:extLst>
                </a:gridCol>
                <a:gridCol w="3192379">
                  <a:extLst>
                    <a:ext uri="{9D8B030D-6E8A-4147-A177-3AD203B41FA5}">
                      <a16:colId xmlns:a16="http://schemas.microsoft.com/office/drawing/2014/main" val="1051751872"/>
                    </a:ext>
                  </a:extLst>
                </a:gridCol>
                <a:gridCol w="2037347">
                  <a:extLst>
                    <a:ext uri="{9D8B030D-6E8A-4147-A177-3AD203B41FA5}">
                      <a16:colId xmlns:a16="http://schemas.microsoft.com/office/drawing/2014/main" val="3213926403"/>
                    </a:ext>
                  </a:extLst>
                </a:gridCol>
                <a:gridCol w="2438400">
                  <a:extLst>
                    <a:ext uri="{9D8B030D-6E8A-4147-A177-3AD203B41FA5}">
                      <a16:colId xmlns:a16="http://schemas.microsoft.com/office/drawing/2014/main" val="2997379562"/>
                    </a:ext>
                  </a:extLst>
                </a:gridCol>
              </a:tblGrid>
              <a:tr h="748120">
                <a:tc>
                  <a:txBody>
                    <a:bodyPr/>
                    <a:lstStyle/>
                    <a:p>
                      <a:pPr algn="ctr"/>
                      <a:r>
                        <a:rPr lang="en-US" sz="2000" dirty="0"/>
                        <a:t>Types of EM Wave</a:t>
                      </a:r>
                    </a:p>
                  </a:txBody>
                  <a:tcPr/>
                </a:tc>
                <a:tc>
                  <a:txBody>
                    <a:bodyPr/>
                    <a:lstStyle/>
                    <a:p>
                      <a:pPr algn="ctr"/>
                      <a:r>
                        <a:rPr lang="en-US" sz="2000" dirty="0"/>
                        <a:t>Production</a:t>
                      </a:r>
                    </a:p>
                  </a:txBody>
                  <a:tcPr/>
                </a:tc>
                <a:tc>
                  <a:txBody>
                    <a:bodyPr/>
                    <a:lstStyle/>
                    <a:p>
                      <a:pPr algn="ctr"/>
                      <a:r>
                        <a:rPr lang="en-US" sz="2000" dirty="0"/>
                        <a:t>Applications</a:t>
                      </a:r>
                    </a:p>
                  </a:txBody>
                  <a:tcPr/>
                </a:tc>
                <a:tc>
                  <a:txBody>
                    <a:bodyPr/>
                    <a:lstStyle/>
                    <a:p>
                      <a:pPr algn="ctr"/>
                      <a:r>
                        <a:rPr lang="en-US" sz="2000" dirty="0"/>
                        <a:t>Life Sciences Aspect</a:t>
                      </a:r>
                    </a:p>
                  </a:txBody>
                  <a:tcPr/>
                </a:tc>
                <a:tc>
                  <a:txBody>
                    <a:bodyPr/>
                    <a:lstStyle/>
                    <a:p>
                      <a:pPr algn="ctr"/>
                      <a:r>
                        <a:rPr lang="en-US" sz="2000" dirty="0"/>
                        <a:t>Issues</a:t>
                      </a:r>
                    </a:p>
                  </a:txBody>
                  <a:tcPr/>
                </a:tc>
                <a:extLst>
                  <a:ext uri="{0D108BD9-81ED-4DB2-BD59-A6C34878D82A}">
                    <a16:rowId xmlns:a16="http://schemas.microsoft.com/office/drawing/2014/main" val="2601423059"/>
                  </a:ext>
                </a:extLst>
              </a:tr>
              <a:tr h="747365">
                <a:tc>
                  <a:txBody>
                    <a:bodyPr/>
                    <a:lstStyle/>
                    <a:p>
                      <a:r>
                        <a:rPr lang="en-US" sz="2000" dirty="0"/>
                        <a:t>Radio / TV</a:t>
                      </a:r>
                    </a:p>
                  </a:txBody>
                  <a:tcPr/>
                </a:tc>
                <a:tc>
                  <a:txBody>
                    <a:bodyPr/>
                    <a:lstStyle/>
                    <a:p>
                      <a:r>
                        <a:rPr lang="en-US" sz="2000" dirty="0"/>
                        <a:t>Accelerating charges</a:t>
                      </a:r>
                    </a:p>
                  </a:txBody>
                  <a:tcPr/>
                </a:tc>
                <a:tc>
                  <a:txBody>
                    <a:bodyPr/>
                    <a:lstStyle/>
                    <a:p>
                      <a:r>
                        <a:rPr lang="en-US" sz="2000" dirty="0"/>
                        <a:t>Communications, remote control</a:t>
                      </a:r>
                    </a:p>
                  </a:txBody>
                  <a:tcPr/>
                </a:tc>
                <a:tc>
                  <a:txBody>
                    <a:bodyPr/>
                    <a:lstStyle/>
                    <a:p>
                      <a:r>
                        <a:rPr lang="en-US" sz="2000" dirty="0"/>
                        <a:t>MRI</a:t>
                      </a:r>
                    </a:p>
                  </a:txBody>
                  <a:tcPr/>
                </a:tc>
                <a:tc>
                  <a:txBody>
                    <a:bodyPr/>
                    <a:lstStyle/>
                    <a:p>
                      <a:r>
                        <a:rPr lang="en-US" sz="2000" dirty="0"/>
                        <a:t>Requires controls for band use</a:t>
                      </a:r>
                    </a:p>
                  </a:txBody>
                  <a:tcPr/>
                </a:tc>
                <a:extLst>
                  <a:ext uri="{0D108BD9-81ED-4DB2-BD59-A6C34878D82A}">
                    <a16:rowId xmlns:a16="http://schemas.microsoft.com/office/drawing/2014/main" val="874907652"/>
                  </a:ext>
                </a:extLst>
              </a:tr>
              <a:tr h="747365">
                <a:tc>
                  <a:txBody>
                    <a:bodyPr/>
                    <a:lstStyle/>
                    <a:p>
                      <a:r>
                        <a:rPr lang="en-US" sz="2000" dirty="0"/>
                        <a:t>Microwaves</a:t>
                      </a:r>
                    </a:p>
                  </a:txBody>
                  <a:tcPr/>
                </a:tc>
                <a:tc>
                  <a:txBody>
                    <a:bodyPr/>
                    <a:lstStyle/>
                    <a:p>
                      <a:r>
                        <a:rPr lang="en-US" sz="2000" dirty="0"/>
                        <a:t>Accelerating charges &amp; thermal agitation</a:t>
                      </a:r>
                    </a:p>
                  </a:txBody>
                  <a:tcPr/>
                </a:tc>
                <a:tc>
                  <a:txBody>
                    <a:bodyPr/>
                    <a:lstStyle/>
                    <a:p>
                      <a:r>
                        <a:rPr lang="en-US" sz="2000" dirty="0"/>
                        <a:t>Communications, cooking, radar</a:t>
                      </a:r>
                    </a:p>
                  </a:txBody>
                  <a:tcPr/>
                </a:tc>
                <a:tc>
                  <a:txBody>
                    <a:bodyPr/>
                    <a:lstStyle/>
                    <a:p>
                      <a:r>
                        <a:rPr lang="en-US" sz="2000" dirty="0"/>
                        <a:t>Deep heating</a:t>
                      </a:r>
                    </a:p>
                  </a:txBody>
                  <a:tcPr/>
                </a:tc>
                <a:tc>
                  <a:txBody>
                    <a:bodyPr/>
                    <a:lstStyle/>
                    <a:p>
                      <a:r>
                        <a:rPr lang="en-US" sz="2000" dirty="0"/>
                        <a:t>Cell phone use</a:t>
                      </a:r>
                    </a:p>
                  </a:txBody>
                  <a:tcPr/>
                </a:tc>
                <a:extLst>
                  <a:ext uri="{0D108BD9-81ED-4DB2-BD59-A6C34878D82A}">
                    <a16:rowId xmlns:a16="http://schemas.microsoft.com/office/drawing/2014/main" val="375080264"/>
                  </a:ext>
                </a:extLst>
              </a:tr>
              <a:tr h="747365">
                <a:tc>
                  <a:txBody>
                    <a:bodyPr/>
                    <a:lstStyle/>
                    <a:p>
                      <a:r>
                        <a:rPr lang="en-US" sz="2000" dirty="0"/>
                        <a:t>Infrared</a:t>
                      </a:r>
                    </a:p>
                  </a:txBody>
                  <a:tcPr/>
                </a:tc>
                <a:tc>
                  <a:txBody>
                    <a:bodyPr/>
                    <a:lstStyle/>
                    <a:p>
                      <a:r>
                        <a:rPr lang="en-US" sz="2000" dirty="0"/>
                        <a:t>Thermal agitation &amp; electronic transitions</a:t>
                      </a:r>
                    </a:p>
                  </a:txBody>
                  <a:tcPr/>
                </a:tc>
                <a:tc>
                  <a:txBody>
                    <a:bodyPr/>
                    <a:lstStyle/>
                    <a:p>
                      <a:r>
                        <a:rPr lang="en-US" sz="2000" dirty="0"/>
                        <a:t>Thermal imaging, heating</a:t>
                      </a:r>
                    </a:p>
                  </a:txBody>
                  <a:tcPr/>
                </a:tc>
                <a:tc>
                  <a:txBody>
                    <a:bodyPr/>
                    <a:lstStyle/>
                    <a:p>
                      <a:r>
                        <a:rPr lang="en-US" sz="2000" dirty="0"/>
                        <a:t>Absorption by atmosphere</a:t>
                      </a:r>
                    </a:p>
                  </a:txBody>
                  <a:tcPr/>
                </a:tc>
                <a:tc>
                  <a:txBody>
                    <a:bodyPr/>
                    <a:lstStyle/>
                    <a:p>
                      <a:r>
                        <a:rPr lang="en-US" sz="2000" dirty="0"/>
                        <a:t>Greenhouse effect</a:t>
                      </a:r>
                    </a:p>
                  </a:txBody>
                  <a:tcPr/>
                </a:tc>
                <a:extLst>
                  <a:ext uri="{0D108BD9-81ED-4DB2-BD59-A6C34878D82A}">
                    <a16:rowId xmlns:a16="http://schemas.microsoft.com/office/drawing/2014/main" val="1954451942"/>
                  </a:ext>
                </a:extLst>
              </a:tr>
              <a:tr h="747365">
                <a:tc>
                  <a:txBody>
                    <a:bodyPr/>
                    <a:lstStyle/>
                    <a:p>
                      <a:r>
                        <a:rPr lang="en-US" sz="2000" dirty="0"/>
                        <a:t>Visible Light</a:t>
                      </a:r>
                    </a:p>
                  </a:txBody>
                  <a:tcPr/>
                </a:tc>
                <a:tc>
                  <a:txBody>
                    <a:bodyPr/>
                    <a:lstStyle/>
                    <a:p>
                      <a:r>
                        <a:rPr lang="en-US" sz="2000" dirty="0"/>
                        <a:t>Thermal agitation &amp; electronic transitions</a:t>
                      </a:r>
                    </a:p>
                  </a:txBody>
                  <a:tcPr/>
                </a:tc>
                <a:tc>
                  <a:txBody>
                    <a:bodyPr/>
                    <a:lstStyle/>
                    <a:p>
                      <a:r>
                        <a:rPr lang="en-US" sz="2000" dirty="0"/>
                        <a:t>All pervasive</a:t>
                      </a:r>
                    </a:p>
                  </a:txBody>
                  <a:tcPr/>
                </a:tc>
                <a:tc>
                  <a:txBody>
                    <a:bodyPr/>
                    <a:lstStyle/>
                    <a:p>
                      <a:r>
                        <a:rPr lang="en-US" sz="2000" dirty="0"/>
                        <a:t>Photosynthesis, vision</a:t>
                      </a:r>
                    </a:p>
                  </a:txBody>
                  <a:tcPr/>
                </a:tc>
                <a:tc>
                  <a:txBody>
                    <a:bodyPr/>
                    <a:lstStyle/>
                    <a:p>
                      <a:endParaRPr lang="en-US" sz="2000" dirty="0"/>
                    </a:p>
                  </a:txBody>
                  <a:tcPr/>
                </a:tc>
                <a:extLst>
                  <a:ext uri="{0D108BD9-81ED-4DB2-BD59-A6C34878D82A}">
                    <a16:rowId xmlns:a16="http://schemas.microsoft.com/office/drawing/2014/main" val="2567031232"/>
                  </a:ext>
                </a:extLst>
              </a:tr>
              <a:tr h="975809">
                <a:tc>
                  <a:txBody>
                    <a:bodyPr/>
                    <a:lstStyle/>
                    <a:p>
                      <a:r>
                        <a:rPr lang="en-US" sz="2000" dirty="0"/>
                        <a:t>Ultraviolet</a:t>
                      </a:r>
                    </a:p>
                  </a:txBody>
                  <a:tcPr/>
                </a:tc>
                <a:tc>
                  <a:txBody>
                    <a:bodyPr/>
                    <a:lstStyle/>
                    <a:p>
                      <a:r>
                        <a:rPr lang="en-US" sz="2000" dirty="0"/>
                        <a:t>Thermal agitation &amp; electronic transitions</a:t>
                      </a:r>
                    </a:p>
                  </a:txBody>
                  <a:tcPr/>
                </a:tc>
                <a:tc>
                  <a:txBody>
                    <a:bodyPr/>
                    <a:lstStyle/>
                    <a:p>
                      <a:r>
                        <a:rPr lang="en-US" sz="2000" dirty="0"/>
                        <a:t>Sterilization, slowing abnormal growth of cells</a:t>
                      </a:r>
                    </a:p>
                  </a:txBody>
                  <a:tcPr/>
                </a:tc>
                <a:tc>
                  <a:txBody>
                    <a:bodyPr/>
                    <a:lstStyle/>
                    <a:p>
                      <a:r>
                        <a:rPr lang="en-US" sz="2000" dirty="0"/>
                        <a:t>Vitamin D production</a:t>
                      </a:r>
                    </a:p>
                  </a:txBody>
                  <a:tcPr/>
                </a:tc>
                <a:tc>
                  <a:txBody>
                    <a:bodyPr/>
                    <a:lstStyle/>
                    <a:p>
                      <a:r>
                        <a:rPr lang="en-US" sz="2000" dirty="0"/>
                        <a:t>Ozone depletion, causes cell damage</a:t>
                      </a:r>
                    </a:p>
                  </a:txBody>
                  <a:tcPr/>
                </a:tc>
                <a:extLst>
                  <a:ext uri="{0D108BD9-81ED-4DB2-BD59-A6C34878D82A}">
                    <a16:rowId xmlns:a16="http://schemas.microsoft.com/office/drawing/2014/main" val="1242239373"/>
                  </a:ext>
                </a:extLst>
              </a:tr>
              <a:tr h="1072306">
                <a:tc>
                  <a:txBody>
                    <a:bodyPr/>
                    <a:lstStyle/>
                    <a:p>
                      <a:r>
                        <a:rPr lang="en-US" sz="2000" dirty="0"/>
                        <a:t>X-rays</a:t>
                      </a:r>
                    </a:p>
                  </a:txBody>
                  <a:tcPr/>
                </a:tc>
                <a:tc>
                  <a:txBody>
                    <a:bodyPr/>
                    <a:lstStyle/>
                    <a:p>
                      <a:r>
                        <a:rPr lang="en-US" sz="2000" dirty="0"/>
                        <a:t>Inner electronic transitions &amp; fast collisions</a:t>
                      </a:r>
                    </a:p>
                  </a:txBody>
                  <a:tcPr/>
                </a:tc>
                <a:tc>
                  <a:txBody>
                    <a:bodyPr/>
                    <a:lstStyle/>
                    <a:p>
                      <a:r>
                        <a:rPr lang="en-US" sz="2000" dirty="0"/>
                        <a:t>Medial, security</a:t>
                      </a:r>
                    </a:p>
                  </a:txBody>
                  <a:tcPr/>
                </a:tc>
                <a:tc>
                  <a:txBody>
                    <a:bodyPr/>
                    <a:lstStyle/>
                    <a:p>
                      <a:r>
                        <a:rPr lang="en-US" sz="2000" dirty="0"/>
                        <a:t>Medical diagnosis, cancer therapy</a:t>
                      </a:r>
                    </a:p>
                  </a:txBody>
                  <a:tcPr/>
                </a:tc>
                <a:tc>
                  <a:txBody>
                    <a:bodyPr/>
                    <a:lstStyle/>
                    <a:p>
                      <a:r>
                        <a:rPr lang="en-US" sz="2000" dirty="0"/>
                        <a:t>Causes cell damage</a:t>
                      </a:r>
                    </a:p>
                  </a:txBody>
                  <a:tcPr/>
                </a:tc>
                <a:extLst>
                  <a:ext uri="{0D108BD9-81ED-4DB2-BD59-A6C34878D82A}">
                    <a16:rowId xmlns:a16="http://schemas.microsoft.com/office/drawing/2014/main" val="1587808425"/>
                  </a:ext>
                </a:extLst>
              </a:tr>
              <a:tr h="1072306">
                <a:tc>
                  <a:txBody>
                    <a:bodyPr/>
                    <a:lstStyle/>
                    <a:p>
                      <a:r>
                        <a:rPr lang="en-US" sz="2000" dirty="0"/>
                        <a:t>Gamma Rays</a:t>
                      </a:r>
                    </a:p>
                  </a:txBody>
                  <a:tcPr/>
                </a:tc>
                <a:tc>
                  <a:txBody>
                    <a:bodyPr/>
                    <a:lstStyle/>
                    <a:p>
                      <a:r>
                        <a:rPr lang="en-US" sz="2000" dirty="0"/>
                        <a:t>Nuclear decay</a:t>
                      </a:r>
                    </a:p>
                  </a:txBody>
                  <a:tcPr/>
                </a:tc>
                <a:tc>
                  <a:txBody>
                    <a:bodyPr/>
                    <a:lstStyle/>
                    <a:p>
                      <a:r>
                        <a:rPr lang="en-US" sz="2000" dirty="0"/>
                        <a:t>Nuclear medicine, security</a:t>
                      </a:r>
                    </a:p>
                  </a:txBody>
                  <a:tcPr/>
                </a:tc>
                <a:tc>
                  <a:txBody>
                    <a:bodyPr/>
                    <a:lstStyle/>
                    <a:p>
                      <a:r>
                        <a:rPr lang="en-US" sz="2000" dirty="0"/>
                        <a:t>Medical diagnosis, cancer therapy</a:t>
                      </a:r>
                    </a:p>
                  </a:txBody>
                  <a:tcPr/>
                </a:tc>
                <a:tc>
                  <a:txBody>
                    <a:bodyPr/>
                    <a:lstStyle/>
                    <a:p>
                      <a:r>
                        <a:rPr lang="en-US" sz="2000" dirty="0"/>
                        <a:t>Causes cell damage, radiation damage</a:t>
                      </a:r>
                    </a:p>
                  </a:txBody>
                  <a:tcPr/>
                </a:tc>
                <a:extLst>
                  <a:ext uri="{0D108BD9-81ED-4DB2-BD59-A6C34878D82A}">
                    <a16:rowId xmlns:a16="http://schemas.microsoft.com/office/drawing/2014/main" val="1888256542"/>
                  </a:ext>
                </a:extLst>
              </a:tr>
            </a:tbl>
          </a:graphicData>
        </a:graphic>
      </p:graphicFrame>
    </p:spTree>
    <p:extLst>
      <p:ext uri="{BB962C8B-B14F-4D97-AF65-F5344CB8AC3E}">
        <p14:creationId xmlns:p14="http://schemas.microsoft.com/office/powerpoint/2010/main" val="1100995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9AD4B65-B863-8EE9-3E6C-D6FC8EE1B8AB}"/>
              </a:ext>
            </a:extLst>
          </p:cNvPr>
          <p:cNvSpPr>
            <a:spLocks noGrp="1"/>
          </p:cNvSpPr>
          <p:nvPr>
            <p:ph type="title"/>
          </p:nvPr>
        </p:nvSpPr>
        <p:spPr/>
        <p:txBody>
          <a:bodyPr/>
          <a:lstStyle/>
          <a:p>
            <a:r>
              <a:rPr lang="en-US" dirty="0"/>
              <a:t>11-01 Electromagnetic Spectrum and Behavior</a:t>
            </a:r>
          </a:p>
        </p:txBody>
      </p:sp>
      <p:sp>
        <p:nvSpPr>
          <p:cNvPr id="3" name="Content Placeholder 2">
            <a:extLst>
              <a:ext uri="{FF2B5EF4-FFF2-40B4-BE49-F238E27FC236}">
                <a16:creationId xmlns:a16="http://schemas.microsoft.com/office/drawing/2014/main" id="{84692887-7107-9488-EEF8-93C3EFC47106}"/>
              </a:ext>
            </a:extLst>
          </p:cNvPr>
          <p:cNvSpPr>
            <a:spLocks noGrp="1"/>
          </p:cNvSpPr>
          <p:nvPr>
            <p:ph sz="half" idx="1"/>
          </p:nvPr>
        </p:nvSpPr>
        <p:spPr>
          <a:xfrm>
            <a:off x="-2" y="1325562"/>
            <a:ext cx="6019802" cy="5532437"/>
          </a:xfrm>
        </p:spPr>
        <p:txBody>
          <a:bodyPr>
            <a:normAutofit fontScale="70000" lnSpcReduction="20000"/>
          </a:bodyPr>
          <a:lstStyle/>
          <a:p>
            <a:r>
              <a:rPr lang="en-US" dirty="0"/>
              <a:t>Electron transitions</a:t>
            </a:r>
          </a:p>
          <a:p>
            <a:pPr lvl="1"/>
            <a:r>
              <a:rPr lang="en-US" dirty="0"/>
              <a:t>Bohr model of the atom</a:t>
            </a:r>
          </a:p>
          <a:p>
            <a:pPr lvl="1"/>
            <a:r>
              <a:rPr lang="en-US" dirty="0"/>
              <a:t>Electrons orbit the nucleus</a:t>
            </a:r>
          </a:p>
          <a:p>
            <a:pPr lvl="1"/>
            <a:r>
              <a:rPr lang="en-US" dirty="0"/>
              <a:t>When an electron gains energy it gets excited, it jump out to a higher orbital</a:t>
            </a:r>
          </a:p>
          <a:p>
            <a:pPr lvl="2"/>
            <a:r>
              <a:rPr lang="en-US" dirty="0"/>
              <a:t>Electrons gain energy when they are struck by a photon</a:t>
            </a:r>
          </a:p>
          <a:p>
            <a:pPr lvl="2"/>
            <a:r>
              <a:rPr lang="en-US" dirty="0"/>
              <a:t>Photons are particles of light</a:t>
            </a:r>
          </a:p>
          <a:p>
            <a:pPr lvl="2"/>
            <a:r>
              <a:rPr lang="en-US" dirty="0"/>
              <a:t>Too much energy and electron completely removed from atom, ionizes, allows chemical reactions</a:t>
            </a:r>
          </a:p>
          <a:p>
            <a:pPr lvl="1"/>
            <a:r>
              <a:rPr lang="en-US" dirty="0"/>
              <a:t>When the excited electron falls back down to its orbital, it releases energy as a photon</a:t>
            </a:r>
          </a:p>
          <a:p>
            <a:pPr lvl="1"/>
            <a:r>
              <a:rPr lang="en-US" dirty="0"/>
              <a:t>The energy released is based on the distance between the orbitals</a:t>
            </a:r>
          </a:p>
          <a:p>
            <a:pPr lvl="1"/>
            <a:r>
              <a:rPr lang="en-US" dirty="0"/>
              <a:t>The frequency (and wavelength) of the released photon is based on the energy released</a:t>
            </a:r>
          </a:p>
          <a:p>
            <a:pPr lvl="1"/>
            <a:r>
              <a:rPr lang="en-US" dirty="0"/>
              <a:t>So only a few certain frequencies are emitted</a:t>
            </a:r>
          </a:p>
          <a:p>
            <a:pPr lvl="1"/>
            <a:r>
              <a:rPr lang="en-US" dirty="0"/>
              <a:t>Higher frequency means higher energy</a:t>
            </a:r>
          </a:p>
          <a:p>
            <a:endParaRPr lang="en-US" dirty="0"/>
          </a:p>
        </p:txBody>
      </p:sp>
      <p:pic>
        <p:nvPicPr>
          <p:cNvPr id="7" name="Google Shape;107;p16" descr="The figure shows Bohr’s atom model with circular electron orbits having distinct quantized energy levels. The figure also shows that energy is absorbed or emitted by an electron when it moves from one orbit (level) to another.">
            <a:extLst>
              <a:ext uri="{FF2B5EF4-FFF2-40B4-BE49-F238E27FC236}">
                <a16:creationId xmlns:a16="http://schemas.microsoft.com/office/drawing/2014/main" id="{03404750-25A5-CDFE-6EF4-10A7C68B0420}"/>
              </a:ext>
            </a:extLst>
          </p:cNvPr>
          <p:cNvPicPr preferRelativeResize="0">
            <a:picLocks noGrp="1"/>
          </p:cNvPicPr>
          <p:nvPr>
            <p:ph sz="half" idx="2"/>
          </p:nvPr>
        </p:nvPicPr>
        <p:blipFill rotWithShape="1">
          <a:blip r:embed="rId2">
            <a:alphaModFix/>
          </a:blip>
          <a:srcRect t="-12494" b="-12495"/>
          <a:stretch/>
        </p:blipFill>
        <p:spPr>
          <a:xfrm>
            <a:off x="6918420" y="1004477"/>
            <a:ext cx="4488720" cy="5853523"/>
          </a:xfrm>
          <a:prstGeom prst="rect">
            <a:avLst/>
          </a:prstGeom>
          <a:noFill/>
          <a:ln>
            <a:noFill/>
          </a:ln>
        </p:spPr>
      </p:pic>
    </p:spTree>
    <p:extLst>
      <p:ext uri="{BB962C8B-B14F-4D97-AF65-F5344CB8AC3E}">
        <p14:creationId xmlns:p14="http://schemas.microsoft.com/office/powerpoint/2010/main" val="270384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7C490-62EA-A003-DDBE-7E596BC79CBD}"/>
              </a:ext>
            </a:extLst>
          </p:cNvPr>
          <p:cNvSpPr>
            <a:spLocks noGrp="1"/>
          </p:cNvSpPr>
          <p:nvPr>
            <p:ph type="title"/>
          </p:nvPr>
        </p:nvSpPr>
        <p:spPr/>
        <p:txBody>
          <a:bodyPr/>
          <a:lstStyle/>
          <a:p>
            <a:r>
              <a:rPr lang="en-US" dirty="0"/>
              <a:t>11-01 Electromagnetic Spectrum and Behavior</a:t>
            </a:r>
          </a:p>
        </p:txBody>
      </p:sp>
      <p:sp>
        <p:nvSpPr>
          <p:cNvPr id="3" name="Content Placeholder 2">
            <a:extLst>
              <a:ext uri="{FF2B5EF4-FFF2-40B4-BE49-F238E27FC236}">
                <a16:creationId xmlns:a16="http://schemas.microsoft.com/office/drawing/2014/main" id="{4039725C-4B0B-AB4E-99FE-F3B4BBA1B9E3}"/>
              </a:ext>
            </a:extLst>
          </p:cNvPr>
          <p:cNvSpPr>
            <a:spLocks noGrp="1"/>
          </p:cNvSpPr>
          <p:nvPr>
            <p:ph sz="half" idx="1"/>
          </p:nvPr>
        </p:nvSpPr>
        <p:spPr/>
        <p:txBody>
          <a:bodyPr>
            <a:normAutofit/>
          </a:bodyPr>
          <a:lstStyle/>
          <a:p>
            <a:r>
              <a:rPr lang="en-US" dirty="0"/>
              <a:t>Emission spectrum</a:t>
            </a:r>
          </a:p>
          <a:p>
            <a:pPr lvl="1"/>
            <a:r>
              <a:rPr lang="en-US" dirty="0"/>
              <a:t>Shows the wavelengths (or frequencies) of the emitted light</a:t>
            </a:r>
          </a:p>
          <a:p>
            <a:r>
              <a:rPr lang="en-US" dirty="0"/>
              <a:t>Absorption spectrum</a:t>
            </a:r>
          </a:p>
          <a:p>
            <a:pPr lvl="1"/>
            <a:r>
              <a:rPr lang="en-US" dirty="0"/>
              <a:t>Shows the wavelengths (or frequencies) of the absorbed light</a:t>
            </a:r>
          </a:p>
          <a:p>
            <a:r>
              <a:rPr lang="en-US" dirty="0"/>
              <a:t>They are negatives of each other</a:t>
            </a:r>
          </a:p>
          <a:p>
            <a:pPr lvl="1"/>
            <a:r>
              <a:rPr lang="en-US" dirty="0"/>
              <a:t>The frequencies emitted = the frequencies absorbed</a:t>
            </a:r>
          </a:p>
          <a:p>
            <a:endParaRPr lang="en-US" dirty="0"/>
          </a:p>
          <a:p>
            <a:endParaRPr lang="en-US" dirty="0"/>
          </a:p>
          <a:p>
            <a:endParaRPr lang="en-US" dirty="0"/>
          </a:p>
          <a:p>
            <a:endParaRPr lang="en-US" dirty="0"/>
          </a:p>
        </p:txBody>
      </p:sp>
      <p:pic>
        <p:nvPicPr>
          <p:cNvPr id="9" name="Content Placeholder 8" descr="A chart of different colors&#10;&#10;Description automatically generated">
            <a:extLst>
              <a:ext uri="{FF2B5EF4-FFF2-40B4-BE49-F238E27FC236}">
                <a16:creationId xmlns:a16="http://schemas.microsoft.com/office/drawing/2014/main" id="{12DC9B0B-882C-9D71-B4F7-B28048651E11}"/>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6601618" y="1325562"/>
            <a:ext cx="5532437" cy="5532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1153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5BAEE-7970-22D6-1639-826E812A4A9E}"/>
              </a:ext>
            </a:extLst>
          </p:cNvPr>
          <p:cNvSpPr>
            <a:spLocks noGrp="1"/>
          </p:cNvSpPr>
          <p:nvPr>
            <p:ph type="title"/>
          </p:nvPr>
        </p:nvSpPr>
        <p:spPr/>
        <p:txBody>
          <a:bodyPr/>
          <a:lstStyle/>
          <a:p>
            <a:r>
              <a:rPr lang="en-US" dirty="0"/>
              <a:t>11-01 Electromagnetic Spectrum and Behavior</a:t>
            </a:r>
          </a:p>
        </p:txBody>
      </p:sp>
      <p:sp>
        <p:nvSpPr>
          <p:cNvPr id="3" name="Content Placeholder 2">
            <a:extLst>
              <a:ext uri="{FF2B5EF4-FFF2-40B4-BE49-F238E27FC236}">
                <a16:creationId xmlns:a16="http://schemas.microsoft.com/office/drawing/2014/main" id="{C5736C51-9342-0187-60D4-304460406DC4}"/>
              </a:ext>
            </a:extLst>
          </p:cNvPr>
          <p:cNvSpPr>
            <a:spLocks noGrp="1"/>
          </p:cNvSpPr>
          <p:nvPr>
            <p:ph sz="half" idx="1"/>
          </p:nvPr>
        </p:nvSpPr>
        <p:spPr/>
        <p:txBody>
          <a:bodyPr/>
          <a:lstStyle/>
          <a:p>
            <a:r>
              <a:rPr lang="en-US" dirty="0"/>
              <a:t>The Bohr model only works for hydrogen</a:t>
            </a:r>
          </a:p>
          <a:p>
            <a:r>
              <a:rPr lang="en-US" dirty="0"/>
              <a:t>De Broglie model</a:t>
            </a:r>
          </a:p>
          <a:p>
            <a:pPr lvl="1"/>
            <a:r>
              <a:rPr lang="en-US" dirty="0"/>
              <a:t>Electrons behave like waves with a set wavelength</a:t>
            </a:r>
          </a:p>
          <a:p>
            <a:pPr lvl="1"/>
            <a:r>
              <a:rPr lang="en-US" dirty="0"/>
              <a:t>Each electron orbits the nucleus in standing waves</a:t>
            </a:r>
          </a:p>
          <a:p>
            <a:pPr lvl="1"/>
            <a:r>
              <a:rPr lang="en-US" dirty="0"/>
              <a:t>This allows for orbitals in more complicated atoms </a:t>
            </a:r>
          </a:p>
        </p:txBody>
      </p:sp>
      <p:pic>
        <p:nvPicPr>
          <p:cNvPr id="5" name="Google Shape;129;p19" descr="Part (a) shows standing waves on a string. With wave representing an electron parts (b) and (c) show allowed orbit (constructive interference) and forbidden orbit (destructive interference) respectively. The figure also shows equations—constructive interference occurs when 2πr=nλ where r is orbit radius and n is an integer and destructive interference occurs when 2πr’≠nλ’ where r’ is orbit radius and n is an integer.">
            <a:extLst>
              <a:ext uri="{FF2B5EF4-FFF2-40B4-BE49-F238E27FC236}">
                <a16:creationId xmlns:a16="http://schemas.microsoft.com/office/drawing/2014/main" id="{C50842F9-6701-4CBB-EDA1-062C08CC35CA}"/>
              </a:ext>
            </a:extLst>
          </p:cNvPr>
          <p:cNvPicPr preferRelativeResize="0">
            <a:picLocks noGrp="1"/>
          </p:cNvPicPr>
          <p:nvPr/>
        </p:nvPicPr>
        <p:blipFill rotWithShape="1">
          <a:blip r:embed="rId2">
            <a:alphaModFix/>
          </a:blip>
          <a:srcRect l="-209" t="36611" r="50671" b="8036"/>
          <a:stretch/>
        </p:blipFill>
        <p:spPr>
          <a:xfrm>
            <a:off x="6172202" y="1325563"/>
            <a:ext cx="3831527" cy="2640013"/>
          </a:xfrm>
          <a:prstGeom prst="rect">
            <a:avLst/>
          </a:prstGeom>
          <a:noFill/>
          <a:ln>
            <a:noFill/>
          </a:ln>
        </p:spPr>
      </p:pic>
      <p:pic>
        <p:nvPicPr>
          <p:cNvPr id="6" name="Google Shape;129;p19" descr="Part (a) shows standing waves on a string. With wave representing an electron parts (b) and (c) show allowed orbit (constructive interference) and forbidden orbit (destructive interference) respectively. The figure also shows equations—constructive interference occurs when 2πr=nλ where r is orbit radius and n is an integer and destructive interference occurs when 2πr’≠nλ’ where r’ is orbit radius and n is an integer.">
            <a:extLst>
              <a:ext uri="{FF2B5EF4-FFF2-40B4-BE49-F238E27FC236}">
                <a16:creationId xmlns:a16="http://schemas.microsoft.com/office/drawing/2014/main" id="{3EAEEDFC-D06D-31FA-893A-7DA13F0C4CE0}"/>
              </a:ext>
            </a:extLst>
          </p:cNvPr>
          <p:cNvPicPr preferRelativeResize="0">
            <a:picLocks noGrp="1"/>
          </p:cNvPicPr>
          <p:nvPr/>
        </p:nvPicPr>
        <p:blipFill rotWithShape="1">
          <a:blip r:embed="rId2">
            <a:alphaModFix/>
          </a:blip>
          <a:srcRect l="48657" t="33345" r="-276" b="6566"/>
          <a:stretch/>
        </p:blipFill>
        <p:spPr>
          <a:xfrm>
            <a:off x="8443096" y="4160520"/>
            <a:ext cx="3748904" cy="2640014"/>
          </a:xfrm>
          <a:prstGeom prst="rect">
            <a:avLst/>
          </a:prstGeom>
          <a:noFill/>
          <a:ln>
            <a:noFill/>
          </a:ln>
        </p:spPr>
      </p:pic>
      <p:pic>
        <p:nvPicPr>
          <p:cNvPr id="9" name="Google Shape;136;p20" descr="The figure shows two circular orbits representing third and fourth allowed orbits with three and four wavelengths respectively.">
            <a:extLst>
              <a:ext uri="{FF2B5EF4-FFF2-40B4-BE49-F238E27FC236}">
                <a16:creationId xmlns:a16="http://schemas.microsoft.com/office/drawing/2014/main" id="{6DF980EC-4F44-16BE-1845-121D4C4A308C}"/>
              </a:ext>
            </a:extLst>
          </p:cNvPr>
          <p:cNvPicPr preferRelativeResize="0">
            <a:picLocks noGrp="1"/>
          </p:cNvPicPr>
          <p:nvPr/>
        </p:nvPicPr>
        <p:blipFill rotWithShape="1">
          <a:blip r:embed="rId3">
            <a:alphaModFix/>
          </a:blip>
          <a:srcRect t="-9796" b="-9795"/>
          <a:stretch/>
        </p:blipFill>
        <p:spPr>
          <a:xfrm>
            <a:off x="5755611" y="3906043"/>
            <a:ext cx="2332354" cy="3040325"/>
          </a:xfrm>
          <a:prstGeom prst="rect">
            <a:avLst/>
          </a:prstGeom>
          <a:noFill/>
          <a:ln>
            <a:noFill/>
          </a:ln>
        </p:spPr>
      </p:pic>
    </p:spTree>
    <p:extLst>
      <p:ext uri="{BB962C8B-B14F-4D97-AF65-F5344CB8AC3E}">
        <p14:creationId xmlns:p14="http://schemas.microsoft.com/office/powerpoint/2010/main" val="2254374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26"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80">
                                          <p:stCondLst>
                                            <p:cond delay="0"/>
                                          </p:stCondLst>
                                        </p:cTn>
                                        <p:tgtEl>
                                          <p:spTgt spid="5"/>
                                        </p:tgtEl>
                                      </p:cBhvr>
                                    </p:animEffect>
                                    <p:anim calcmode="lin" valueType="num">
                                      <p:cBhvr>
                                        <p:cTn id="1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3" dur="26">
                                          <p:stCondLst>
                                            <p:cond delay="650"/>
                                          </p:stCondLst>
                                        </p:cTn>
                                        <p:tgtEl>
                                          <p:spTgt spid="5"/>
                                        </p:tgtEl>
                                      </p:cBhvr>
                                      <p:to x="100000" y="60000"/>
                                    </p:animScale>
                                    <p:animScale>
                                      <p:cBhvr>
                                        <p:cTn id="24" dur="166" decel="50000">
                                          <p:stCondLst>
                                            <p:cond delay="676"/>
                                          </p:stCondLst>
                                        </p:cTn>
                                        <p:tgtEl>
                                          <p:spTgt spid="5"/>
                                        </p:tgtEl>
                                      </p:cBhvr>
                                      <p:to x="100000" y="100000"/>
                                    </p:animScale>
                                    <p:animScale>
                                      <p:cBhvr>
                                        <p:cTn id="25" dur="26">
                                          <p:stCondLst>
                                            <p:cond delay="1312"/>
                                          </p:stCondLst>
                                        </p:cTn>
                                        <p:tgtEl>
                                          <p:spTgt spid="5"/>
                                        </p:tgtEl>
                                      </p:cBhvr>
                                      <p:to x="100000" y="80000"/>
                                    </p:animScale>
                                    <p:animScale>
                                      <p:cBhvr>
                                        <p:cTn id="26" dur="166" decel="50000">
                                          <p:stCondLst>
                                            <p:cond delay="1338"/>
                                          </p:stCondLst>
                                        </p:cTn>
                                        <p:tgtEl>
                                          <p:spTgt spid="5"/>
                                        </p:tgtEl>
                                      </p:cBhvr>
                                      <p:to x="100000" y="100000"/>
                                    </p:animScale>
                                    <p:animScale>
                                      <p:cBhvr>
                                        <p:cTn id="27" dur="26">
                                          <p:stCondLst>
                                            <p:cond delay="1642"/>
                                          </p:stCondLst>
                                        </p:cTn>
                                        <p:tgtEl>
                                          <p:spTgt spid="5"/>
                                        </p:tgtEl>
                                      </p:cBhvr>
                                      <p:to x="100000" y="90000"/>
                                    </p:animScale>
                                    <p:animScale>
                                      <p:cBhvr>
                                        <p:cTn id="28" dur="166" decel="50000">
                                          <p:stCondLst>
                                            <p:cond delay="1668"/>
                                          </p:stCondLst>
                                        </p:cTn>
                                        <p:tgtEl>
                                          <p:spTgt spid="5"/>
                                        </p:tgtEl>
                                      </p:cBhvr>
                                      <p:to x="100000" y="100000"/>
                                    </p:animScale>
                                    <p:animScale>
                                      <p:cBhvr>
                                        <p:cTn id="29" dur="26">
                                          <p:stCondLst>
                                            <p:cond delay="1808"/>
                                          </p:stCondLst>
                                        </p:cTn>
                                        <p:tgtEl>
                                          <p:spTgt spid="5"/>
                                        </p:tgtEl>
                                      </p:cBhvr>
                                      <p:to x="100000" y="95000"/>
                                    </p:animScale>
                                    <p:animScale>
                                      <p:cBhvr>
                                        <p:cTn id="30" dur="166" decel="50000">
                                          <p:stCondLst>
                                            <p:cond delay="1834"/>
                                          </p:stCondLst>
                                        </p:cTn>
                                        <p:tgtEl>
                                          <p:spTgt spid="5"/>
                                        </p:tgtEl>
                                      </p:cBhvr>
                                      <p:to x="100000" y="100000"/>
                                    </p:animScale>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childTnLst>
                                </p:cTn>
                              </p:par>
                              <p:par>
                                <p:cTn id="35" presetID="2" presetClass="entr" presetSubtype="4" fill="hold"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ppt_x"/>
                                          </p:val>
                                        </p:tav>
                                        <p:tav tm="100000">
                                          <p:val>
                                            <p:strVal val="#ppt_x"/>
                                          </p:val>
                                        </p:tav>
                                      </p:tavLst>
                                    </p:anim>
                                    <p:anim calcmode="lin" valueType="num">
                                      <p:cBhvr additive="base">
                                        <p:cTn id="3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childTnLst>
                                </p:cTn>
                              </p:par>
                              <p:par>
                                <p:cTn id="43" presetID="16" presetClass="entr" presetSubtype="21" fill="hold" nodeType="with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barn(inVertical)">
                                      <p:cBhvr>
                                        <p:cTn id="4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FCD88-8665-0BFC-9E6E-40B77480D221}"/>
              </a:ext>
            </a:extLst>
          </p:cNvPr>
          <p:cNvSpPr>
            <a:spLocks noGrp="1"/>
          </p:cNvSpPr>
          <p:nvPr>
            <p:ph type="title"/>
          </p:nvPr>
        </p:nvSpPr>
        <p:spPr/>
        <p:txBody>
          <a:bodyPr/>
          <a:lstStyle/>
          <a:p>
            <a:r>
              <a:rPr lang="en-US" dirty="0"/>
              <a:t>11-01 Electromagnetic Spectrum and Behavior</a:t>
            </a:r>
          </a:p>
        </p:txBody>
      </p:sp>
      <p:sp>
        <p:nvSpPr>
          <p:cNvPr id="3" name="Content Placeholder 2">
            <a:extLst>
              <a:ext uri="{FF2B5EF4-FFF2-40B4-BE49-F238E27FC236}">
                <a16:creationId xmlns:a16="http://schemas.microsoft.com/office/drawing/2014/main" id="{70324417-E662-F6DE-4288-5982988B8321}"/>
              </a:ext>
            </a:extLst>
          </p:cNvPr>
          <p:cNvSpPr>
            <a:spLocks noGrp="1"/>
          </p:cNvSpPr>
          <p:nvPr>
            <p:ph sz="half" idx="1"/>
          </p:nvPr>
        </p:nvSpPr>
        <p:spPr/>
        <p:txBody>
          <a:bodyPr/>
          <a:lstStyle/>
          <a:p>
            <a:r>
              <a:rPr lang="en-US" dirty="0"/>
              <a:t>Each element has its own spectrum</a:t>
            </a:r>
          </a:p>
          <a:p>
            <a:endParaRPr lang="en-US" dirty="0"/>
          </a:p>
          <a:p>
            <a:r>
              <a:rPr lang="en-US" dirty="0"/>
              <a:t>Astronomers can look at the spectrum from a star (emission spectrum) and determine the atoms that the star is made of</a:t>
            </a:r>
          </a:p>
          <a:p>
            <a:pPr lvl="1"/>
            <a:r>
              <a:rPr lang="en-US" dirty="0"/>
              <a:t>Or they can look at light coming through the atmosphere of a planet and look at the absorption spectrum to see what it is made of</a:t>
            </a:r>
          </a:p>
        </p:txBody>
      </p:sp>
      <p:pic>
        <p:nvPicPr>
          <p:cNvPr id="2050" name="Picture 2">
            <a:extLst>
              <a:ext uri="{FF2B5EF4-FFF2-40B4-BE49-F238E27FC236}">
                <a16:creationId xmlns:a16="http://schemas.microsoft.com/office/drawing/2014/main" id="{297F1E32-163D-62C2-1BA4-68D88291CDBD}"/>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b="19757"/>
          <a:stretch/>
        </p:blipFill>
        <p:spPr bwMode="auto">
          <a:xfrm>
            <a:off x="6150921" y="1520031"/>
            <a:ext cx="6041079" cy="49664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5138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15F0A-E7DD-4F64-DF40-6F7C0DFD3932}"/>
              </a:ext>
            </a:extLst>
          </p:cNvPr>
          <p:cNvSpPr>
            <a:spLocks noGrp="1"/>
          </p:cNvSpPr>
          <p:nvPr>
            <p:ph type="title"/>
          </p:nvPr>
        </p:nvSpPr>
        <p:spPr/>
        <p:txBody>
          <a:bodyPr/>
          <a:lstStyle/>
          <a:p>
            <a:r>
              <a:rPr lang="en-US" dirty="0"/>
              <a:t>11-01 Electromagnetic Spectrum and Behavior</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BBFE2A0-06D9-24B7-B43B-152BDFC4EC44}"/>
                  </a:ext>
                </a:extLst>
              </p:cNvPr>
              <p:cNvSpPr>
                <a:spLocks noGrp="1"/>
              </p:cNvSpPr>
              <p:nvPr>
                <p:ph idx="1"/>
              </p:nvPr>
            </p:nvSpPr>
            <p:spPr/>
            <p:txBody>
              <a:bodyPr/>
              <a:lstStyle/>
              <a:p>
                <a:r>
                  <a:rPr lang="en-US" dirty="0"/>
                  <a:t>Visible Light</a:t>
                </a:r>
              </a:p>
              <a:p>
                <a:pPr lvl="1"/>
                <a:r>
                  <a:rPr lang="en-US" dirty="0"/>
                  <a:t>Between </a:t>
                </a:r>
                <a14:m>
                  <m:oMath xmlns:m="http://schemas.openxmlformats.org/officeDocument/2006/math">
                    <m:r>
                      <a:rPr lang="en-US" b="0" i="1" smtClean="0">
                        <a:latin typeface="Cambria Math" panose="02040503050406030204" pitchFamily="18" charset="0"/>
                      </a:rPr>
                      <m:t>4.0×</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14</m:t>
                        </m:r>
                      </m:sup>
                    </m:sSup>
                    <m:r>
                      <a:rPr lang="en-US" b="0" i="1" smtClean="0">
                        <a:latin typeface="Cambria Math" panose="02040503050406030204" pitchFamily="18" charset="0"/>
                      </a:rPr>
                      <m:t> </m:t>
                    </m:r>
                    <m:r>
                      <a:rPr lang="en-US" b="0" i="1" smtClean="0">
                        <a:latin typeface="Cambria Math" panose="02040503050406030204" pitchFamily="18" charset="0"/>
                      </a:rPr>
                      <m:t>𝐻𝑧</m:t>
                    </m:r>
                  </m:oMath>
                </a14:m>
                <a:r>
                  <a:rPr lang="en-US" dirty="0"/>
                  <a:t> and </a:t>
                </a:r>
                <a14:m>
                  <m:oMath xmlns:m="http://schemas.openxmlformats.org/officeDocument/2006/math">
                    <m:r>
                      <a:rPr lang="en-US" b="0" i="1" smtClean="0">
                        <a:latin typeface="Cambria Math" panose="02040503050406030204" pitchFamily="18" charset="0"/>
                      </a:rPr>
                      <m:t>7.9×</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14</m:t>
                        </m:r>
                      </m:sup>
                    </m:sSup>
                    <m:r>
                      <a:rPr lang="en-US" b="0" i="1" smtClean="0">
                        <a:latin typeface="Cambria Math" panose="02040503050406030204" pitchFamily="18" charset="0"/>
                      </a:rPr>
                      <m:t> </m:t>
                    </m:r>
                    <m:r>
                      <a:rPr lang="en-US" b="0" i="1" smtClean="0">
                        <a:latin typeface="Cambria Math" panose="02040503050406030204" pitchFamily="18" charset="0"/>
                      </a:rPr>
                      <m:t>𝐻𝑧</m:t>
                    </m:r>
                  </m:oMath>
                </a14:m>
                <a:endParaRPr lang="en-US" dirty="0"/>
              </a:p>
              <a:p>
                <a:pPr lvl="1"/>
                <a:r>
                  <a:rPr lang="en-US" dirty="0"/>
                  <a:t>Usually by wavelength</a:t>
                </a:r>
              </a:p>
              <a:p>
                <a:pPr lvl="2"/>
                <a:r>
                  <a:rPr lang="en-US" dirty="0"/>
                  <a:t>750 nm (end of red)</a:t>
                </a:r>
              </a:p>
              <a:p>
                <a:pPr lvl="2"/>
                <a:r>
                  <a:rPr lang="en-US" dirty="0"/>
                  <a:t>380 nm (end of violet)</a:t>
                </a:r>
              </a:p>
            </p:txBody>
          </p:sp>
        </mc:Choice>
        <mc:Fallback xmlns="">
          <p:sp>
            <p:nvSpPr>
              <p:cNvPr id="3" name="Content Placeholder 2">
                <a:extLst>
                  <a:ext uri="{FF2B5EF4-FFF2-40B4-BE49-F238E27FC236}">
                    <a16:creationId xmlns:a16="http://schemas.microsoft.com/office/drawing/2014/main" id="{BBBFE2A0-06D9-24B7-B43B-152BDFC4EC44}"/>
                  </a:ext>
                </a:extLst>
              </p:cNvPr>
              <p:cNvSpPr>
                <a:spLocks noGrp="1" noRot="1" noChangeAspect="1" noMove="1" noResize="1" noEditPoints="1" noAdjustHandles="1" noChangeArrowheads="1" noChangeShapeType="1" noTextEdit="1"/>
              </p:cNvSpPr>
              <p:nvPr>
                <p:ph idx="1"/>
              </p:nvPr>
            </p:nvSpPr>
            <p:spPr>
              <a:blipFill>
                <a:blip r:embed="rId2"/>
                <a:stretch>
                  <a:fillRect l="-1500" t="-3424"/>
                </a:stretch>
              </a:blipFill>
            </p:spPr>
            <p:txBody>
              <a:bodyPr/>
              <a:lstStyle/>
              <a:p>
                <a:r>
                  <a:rPr lang="en-US">
                    <a:noFill/>
                  </a:rPr>
                  <a:t> </a:t>
                </a:r>
              </a:p>
            </p:txBody>
          </p:sp>
        </mc:Fallback>
      </mc:AlternateContent>
      <p:pic>
        <p:nvPicPr>
          <p:cNvPr id="5" name="Google Shape;80;p12" descr="This diagram focuses on the visible section of the electromagnetic spectrum. A horizontal arrow represents wavelengths of light decreasing from left to right. The arrow is calibrated with numbers ranging from 800 on the left to 300 on the right, and the line is labeled with the Greek letter lambda, followed by the letters n m in parentheses. Above the arrow is a colored band stretching from about 760 up to about 420. The band, labeled as “Visible light”, shows colors labeled as “Red”, “Orange”, “Yellow”, “Green”, “Blue”, and “Violet”. To the left of the band is a region labeled as “Infrared”, above the 800 mark. To the right of the band is a region labeled as “Ultraviolet”, above the 300 mark.">
            <a:extLst>
              <a:ext uri="{FF2B5EF4-FFF2-40B4-BE49-F238E27FC236}">
                <a16:creationId xmlns:a16="http://schemas.microsoft.com/office/drawing/2014/main" id="{EF80E4A4-7524-1E61-D26C-169760076D02}"/>
              </a:ext>
            </a:extLst>
          </p:cNvPr>
          <p:cNvPicPr preferRelativeResize="0">
            <a:picLocks noGrp="1"/>
          </p:cNvPicPr>
          <p:nvPr>
            <p:ph sz="half" idx="4294967295"/>
          </p:nvPr>
        </p:nvPicPr>
        <p:blipFill rotWithShape="1">
          <a:blip r:embed="rId3">
            <a:alphaModFix/>
          </a:blip>
          <a:srcRect t="-31476" b="-31475"/>
          <a:stretch/>
        </p:blipFill>
        <p:spPr>
          <a:xfrm>
            <a:off x="1997393" y="3213341"/>
            <a:ext cx="8392477" cy="364465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55767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DE74F-888E-6FC4-C596-2131E98016A3}"/>
              </a:ext>
            </a:extLst>
          </p:cNvPr>
          <p:cNvSpPr>
            <a:spLocks noGrp="1"/>
          </p:cNvSpPr>
          <p:nvPr>
            <p:ph type="title"/>
          </p:nvPr>
        </p:nvSpPr>
        <p:spPr/>
        <p:txBody>
          <a:bodyPr/>
          <a:lstStyle/>
          <a:p>
            <a:r>
              <a:rPr lang="en-US" dirty="0"/>
              <a:t>11-01 Electromagnetic Spectrum and Behavior</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D7E590F-F17A-6710-489B-79AF649232F0}"/>
                  </a:ext>
                </a:extLst>
              </p:cNvPr>
              <p:cNvSpPr>
                <a:spLocks noGrp="1"/>
              </p:cNvSpPr>
              <p:nvPr>
                <p:ph idx="1"/>
              </p:nvPr>
            </p:nvSpPr>
            <p:spPr/>
            <p:txBody>
              <a:bodyPr/>
              <a:lstStyle/>
              <a:p>
                <a:r>
                  <a:rPr lang="en-US" dirty="0"/>
                  <a:t>Speed of light in a vacuum (space)</a:t>
                </a:r>
              </a:p>
              <a:p>
                <a:pPr lvl="1"/>
                <a14:m>
                  <m:oMath xmlns:m="http://schemas.openxmlformats.org/officeDocument/2006/math">
                    <m:r>
                      <a:rPr lang="en-US" b="0" i="1" smtClean="0">
                        <a:latin typeface="Cambria Math" panose="02040503050406030204" pitchFamily="18" charset="0"/>
                      </a:rPr>
                      <m:t>3.00×</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8</m:t>
                        </m:r>
                      </m:sup>
                    </m:sSup>
                    <m:r>
                      <a:rPr lang="en-US" b="0" i="1" smtClean="0">
                        <a:latin typeface="Cambria Math" panose="02040503050406030204" pitchFamily="18" charset="0"/>
                      </a:rPr>
                      <m:t> </m:t>
                    </m:r>
                    <m:r>
                      <a:rPr lang="en-US" b="0" i="1" smtClean="0">
                        <a:latin typeface="Cambria Math" panose="02040503050406030204" pitchFamily="18" charset="0"/>
                      </a:rPr>
                      <m:t>𝑚</m:t>
                    </m:r>
                    <m:r>
                      <a:rPr lang="en-US" b="0" i="1" smtClean="0">
                        <a:latin typeface="Cambria Math" panose="02040503050406030204" pitchFamily="18" charset="0"/>
                      </a:rPr>
                      <m:t>/</m:t>
                    </m:r>
                    <m:r>
                      <a:rPr lang="en-US" b="0" i="1" smtClean="0">
                        <a:latin typeface="Cambria Math" panose="02040503050406030204" pitchFamily="18" charset="0"/>
                      </a:rPr>
                      <m:t>𝑠</m:t>
                    </m:r>
                  </m:oMath>
                </a14:m>
                <a:endParaRPr lang="en-US" dirty="0"/>
              </a:p>
              <a:p>
                <a:pPr lvl="1"/>
                <a:endParaRPr lang="en-US" dirty="0"/>
              </a:p>
              <a:p>
                <a:pPr lvl="1"/>
                <a14:m>
                  <m:oMath xmlns:m="http://schemas.openxmlformats.org/officeDocument/2006/math">
                    <m:r>
                      <a:rPr lang="en-US" b="0" i="1" smtClean="0">
                        <a:latin typeface="Cambria Math" panose="02040503050406030204" pitchFamily="18" charset="0"/>
                      </a:rPr>
                      <m:t>𝑐</m:t>
                    </m:r>
                    <m:r>
                      <a:rPr lang="en-US" b="0" i="1" smtClean="0">
                        <a:latin typeface="Cambria Math" panose="02040503050406030204" pitchFamily="18" charset="0"/>
                      </a:rPr>
                      <m:t>=</m:t>
                    </m:r>
                    <m:r>
                      <a:rPr lang="en-US" b="0" i="1" smtClean="0">
                        <a:latin typeface="Cambria Math" panose="02040503050406030204" pitchFamily="18" charset="0"/>
                      </a:rPr>
                      <m:t>𝑓</m:t>
                    </m:r>
                    <m:r>
                      <a:rPr lang="en-US" b="0" i="1" smtClean="0">
                        <a:latin typeface="Cambria Math" panose="02040503050406030204" pitchFamily="18" charset="0"/>
                      </a:rPr>
                      <m:t>𝜆</m:t>
                    </m:r>
                  </m:oMath>
                </a14:m>
                <a:endParaRPr lang="en-US" dirty="0"/>
              </a:p>
              <a:p>
                <a:pPr lvl="1"/>
                <a:endParaRPr lang="en-US" dirty="0"/>
              </a:p>
              <a:p>
                <a:r>
                  <a:rPr lang="en-US" dirty="0"/>
                  <a:t>When light travels through a material it slows down due to the absorption and reemission of the photons</a:t>
                </a:r>
              </a:p>
            </p:txBody>
          </p:sp>
        </mc:Choice>
        <mc:Fallback xmlns="">
          <p:sp>
            <p:nvSpPr>
              <p:cNvPr id="3" name="Content Placeholder 2">
                <a:extLst>
                  <a:ext uri="{FF2B5EF4-FFF2-40B4-BE49-F238E27FC236}">
                    <a16:creationId xmlns:a16="http://schemas.microsoft.com/office/drawing/2014/main" id="{AD7E590F-F17A-6710-489B-79AF649232F0}"/>
                  </a:ext>
                </a:extLst>
              </p:cNvPr>
              <p:cNvSpPr>
                <a:spLocks noGrp="1" noRot="1" noChangeAspect="1" noMove="1" noResize="1" noEditPoints="1" noAdjustHandles="1" noChangeArrowheads="1" noChangeShapeType="1" noTextEdit="1"/>
              </p:cNvSpPr>
              <p:nvPr>
                <p:ph idx="1"/>
              </p:nvPr>
            </p:nvSpPr>
            <p:spPr>
              <a:blipFill>
                <a:blip r:embed="rId2"/>
                <a:stretch>
                  <a:fillRect l="-1500" t="-3424"/>
                </a:stretch>
              </a:blipFill>
            </p:spPr>
            <p:txBody>
              <a:bodyPr/>
              <a:lstStyle/>
              <a:p>
                <a:r>
                  <a:rPr lang="en-US">
                    <a:noFill/>
                  </a:rPr>
                  <a:t> </a:t>
                </a:r>
              </a:p>
            </p:txBody>
          </p:sp>
        </mc:Fallback>
      </mc:AlternateContent>
    </p:spTree>
    <p:extLst>
      <p:ext uri="{BB962C8B-B14F-4D97-AF65-F5344CB8AC3E}">
        <p14:creationId xmlns:p14="http://schemas.microsoft.com/office/powerpoint/2010/main" val="1089540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11-01 Electromagnetic Spectrum and Behavior</a:t>
            </a:r>
          </a:p>
        </p:txBody>
      </p:sp>
      <p:sp>
        <p:nvSpPr>
          <p:cNvPr id="3" name="Content Placeholder 2"/>
          <p:cNvSpPr>
            <a:spLocks noGrp="1"/>
          </p:cNvSpPr>
          <p:nvPr>
            <p:ph sz="half" idx="1"/>
          </p:nvPr>
        </p:nvSpPr>
        <p:spPr/>
        <p:txBody>
          <a:bodyPr/>
          <a:lstStyle/>
          <a:p>
            <a:r>
              <a:rPr lang="en-US" dirty="0"/>
              <a:t>Linearly polarized light vibrates in only one direction</a:t>
            </a:r>
          </a:p>
          <a:p>
            <a:endParaRPr lang="en-US" dirty="0"/>
          </a:p>
          <a:p>
            <a:r>
              <a:rPr lang="en-US" dirty="0"/>
              <a:t>Common non-polarized light vibrates in all directions perpendicular to the direction of travel.</a:t>
            </a:r>
          </a:p>
        </p:txBody>
      </p:sp>
      <p:pic>
        <p:nvPicPr>
          <p:cNvPr id="5" name="Content Placeholder 4" descr="F24.19.jpg"/>
          <p:cNvPicPr>
            <a:picLocks noGrp="1" noChangeAspect="1"/>
          </p:cNvPicPr>
          <p:nvPr>
            <p:ph sz="half" idx="2"/>
          </p:nvPr>
        </p:nvPicPr>
        <p:blipFill>
          <a:blip r:embed="rId3" cstate="print"/>
          <a:stretch>
            <a:fillRect/>
          </a:stretch>
        </p:blipFill>
        <p:spPr>
          <a:xfrm>
            <a:off x="7473817" y="0"/>
            <a:ext cx="3968689" cy="6858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81776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11-01 Electromagnetic Spectrum and Behavior</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t>How to make EM waves polarized</a:t>
                </a:r>
              </a:p>
              <a:p>
                <a:pPr lvl="1"/>
                <a:r>
                  <a:rPr lang="en-US" dirty="0"/>
                  <a:t>Straight wire antenna</a:t>
                </a:r>
              </a:p>
              <a:p>
                <a:pPr lvl="1"/>
                <a:r>
                  <a:rPr lang="en-US" dirty="0"/>
                  <a:t>Reflections of flat surfaces</a:t>
                </a:r>
              </a:p>
              <a:p>
                <a:pPr lvl="1"/>
                <a:r>
                  <a:rPr lang="en-US" dirty="0"/>
                  <a:t>Passing through a polarizing material</a:t>
                </a:r>
              </a:p>
              <a:p>
                <a:r>
                  <a:rPr lang="en-US" dirty="0"/>
                  <a:t>Polarizing materials	</a:t>
                </a:r>
              </a:p>
              <a:p>
                <a:pPr lvl="1"/>
                <a:r>
                  <a:rPr lang="en-US" dirty="0"/>
                  <a:t>Light is polarized along the transmission axis</a:t>
                </a:r>
              </a:p>
              <a:p>
                <a:pPr lvl="1"/>
                <a:r>
                  <a:rPr lang="en-US" dirty="0"/>
                  <a:t>All components of the wave are absorbed except the components parallel to the transmission axis</a:t>
                </a:r>
              </a:p>
              <a:p>
                <a:pPr lvl="1"/>
                <a:r>
                  <a:rPr lang="en-US" dirty="0"/>
                  <a:t>Since </a:t>
                </a:r>
                <a:r>
                  <a:rPr lang="en-US" dirty="0" err="1"/>
                  <a:t>unpolarized</a:t>
                </a:r>
                <a:r>
                  <a:rPr lang="en-US" dirty="0"/>
                  <a:t> light vibrates equally in all directions, the polarizing material absorbs ½ the light. </a:t>
                </a:r>
              </a:p>
              <a:p>
                <a:pPr lvl="1"/>
                <a14:m>
                  <m:oMath xmlns:m="http://schemas.openxmlformats.org/officeDocument/2006/math">
                    <m:r>
                      <a:rPr lang="en-US" i="1" dirty="0" smtClean="0">
                        <a:latin typeface="Cambria Math"/>
                      </a:rPr>
                      <m:t>𝐼</m:t>
                    </m:r>
                    <m:r>
                      <a:rPr lang="en-US" i="1" dirty="0" smtClean="0">
                        <a:latin typeface="Cambria Math"/>
                      </a:rPr>
                      <m:t>=</m:t>
                    </m:r>
                    <m:f>
                      <m:fPr>
                        <m:ctrlPr>
                          <a:rPr lang="en-US" b="0" i="1" dirty="0" smtClean="0">
                            <a:latin typeface="Cambria Math" panose="02040503050406030204" pitchFamily="18" charset="0"/>
                          </a:rPr>
                        </m:ctrlPr>
                      </m:fPr>
                      <m:num>
                        <m:r>
                          <a:rPr lang="en-US" b="0" i="1" dirty="0" smtClean="0">
                            <a:latin typeface="Cambria Math"/>
                          </a:rPr>
                          <m:t>1</m:t>
                        </m:r>
                      </m:num>
                      <m:den>
                        <m:r>
                          <a:rPr lang="en-US" b="0" i="1" dirty="0" smtClean="0">
                            <a:latin typeface="Cambria Math"/>
                          </a:rPr>
                          <m:t>2</m:t>
                        </m:r>
                      </m:den>
                    </m:f>
                    <m:sSub>
                      <m:sSubPr>
                        <m:ctrlPr>
                          <a:rPr lang="en-US" b="0" i="1" dirty="0" smtClean="0">
                            <a:latin typeface="Cambria Math" panose="02040503050406030204" pitchFamily="18" charset="0"/>
                          </a:rPr>
                        </m:ctrlPr>
                      </m:sSubPr>
                      <m:e>
                        <m:r>
                          <a:rPr lang="en-US" i="1" dirty="0" smtClean="0">
                            <a:latin typeface="Cambria Math"/>
                          </a:rPr>
                          <m:t>𝐼</m:t>
                        </m:r>
                      </m:e>
                      <m:sub>
                        <m:r>
                          <a:rPr lang="en-US" b="0" i="1" dirty="0" smtClean="0">
                            <a:latin typeface="Cambria Math"/>
                          </a:rPr>
                          <m:t>0</m:t>
                        </m:r>
                      </m:sub>
                    </m:sSub>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1500" t="-3424"/>
                </a:stretch>
              </a:blipFill>
            </p:spPr>
            <p:txBody>
              <a:bodyPr/>
              <a:lstStyle/>
              <a:p>
                <a:r>
                  <a:rPr lang="en-US">
                    <a:noFill/>
                  </a:rPr>
                  <a:t> </a:t>
                </a:r>
              </a:p>
            </p:txBody>
          </p:sp>
        </mc:Fallback>
      </mc:AlternateContent>
      <p:pic>
        <p:nvPicPr>
          <p:cNvPr id="4" name="Google Shape;122;p18" descr="This figure has two panels arranged side by side. The left panel, labeled “(a)”, shows a hand holding one end of a wave moving in a vertical plane and passing through a vertically oriented slit. Next to the hand is a double-headed vertical arrow labeled “Direction of polarization”. The right panel, labeled “(b)”, shows a hand holding one end of a wave moving in a horizontal plane and passing through a horizontally oriented slit. Next to the hand is a double-headed horizontal arrow labeled “Direction of polarization.">
            <a:extLst>
              <a:ext uri="{FF2B5EF4-FFF2-40B4-BE49-F238E27FC236}">
                <a16:creationId xmlns:a16="http://schemas.microsoft.com/office/drawing/2014/main" id="{E4414CB2-E928-AD3F-9111-25E066C1F8DB}"/>
              </a:ext>
            </a:extLst>
          </p:cNvPr>
          <p:cNvPicPr preferRelativeResize="0">
            <a:picLocks noGrp="1"/>
          </p:cNvPicPr>
          <p:nvPr/>
        </p:nvPicPr>
        <p:blipFill rotWithShape="1">
          <a:blip r:embed="rId4">
            <a:alphaModFix/>
          </a:blip>
          <a:srcRect l="3" r="5240"/>
          <a:stretch/>
        </p:blipFill>
        <p:spPr>
          <a:xfrm>
            <a:off x="6497052" y="1"/>
            <a:ext cx="5694947" cy="343239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17146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11-01 Electromagnetic Spectrum and Behavior</a:t>
            </a:r>
          </a:p>
        </p:txBody>
      </p:sp>
      <p:sp>
        <p:nvSpPr>
          <p:cNvPr id="3" name="Content Placeholder 2"/>
          <p:cNvSpPr>
            <a:spLocks noGrp="1"/>
          </p:cNvSpPr>
          <p:nvPr>
            <p:ph idx="1"/>
          </p:nvPr>
        </p:nvSpPr>
        <p:spPr>
          <a:xfrm>
            <a:off x="-1" y="1325562"/>
            <a:ext cx="12192001" cy="5532438"/>
          </a:xfrm>
        </p:spPr>
        <p:txBody>
          <a:bodyPr>
            <a:normAutofit fontScale="92500" lnSpcReduction="10000"/>
          </a:bodyPr>
          <a:lstStyle/>
          <a:p>
            <a:r>
              <a:rPr lang="en-US" dirty="0"/>
              <a:t>Uses of polarization</a:t>
            </a:r>
          </a:p>
          <a:p>
            <a:pPr lvl="1"/>
            <a:r>
              <a:rPr lang="en-US" dirty="0"/>
              <a:t>Sunglasses</a:t>
            </a:r>
          </a:p>
          <a:p>
            <a:pPr lvl="2"/>
            <a:r>
              <a:rPr lang="en-US" dirty="0"/>
              <a:t>Automatically cuts light intensity in half</a:t>
            </a:r>
          </a:p>
          <a:p>
            <a:pPr lvl="2"/>
            <a:r>
              <a:rPr lang="en-US" dirty="0"/>
              <a:t>Often the sunlight is reflected off of flat surfaces like water, roads, car windshields, etc.  With the correct polarization, the sunglasses can eliminate most of those waves.</a:t>
            </a:r>
          </a:p>
          <a:p>
            <a:pPr lvl="1"/>
            <a:r>
              <a:rPr lang="en-US" dirty="0"/>
              <a:t>3-D movies</a:t>
            </a:r>
          </a:p>
          <a:p>
            <a:pPr lvl="2"/>
            <a:r>
              <a:rPr lang="en-US" dirty="0"/>
              <a:t>Cameras are side-by-side.</a:t>
            </a:r>
          </a:p>
          <a:p>
            <a:pPr lvl="2"/>
            <a:r>
              <a:rPr lang="en-US" dirty="0"/>
              <a:t>The movies is projected by two projectors side by side, but polarized at 90°.</a:t>
            </a:r>
          </a:p>
          <a:p>
            <a:pPr lvl="2"/>
            <a:r>
              <a:rPr lang="en-US" dirty="0"/>
              <a:t>The audience wears glasses that have the same polarization so the right eye only sees the right camera and the left eye only sees the left camera.</a:t>
            </a:r>
          </a:p>
          <a:p>
            <a:pPr lvl="1"/>
            <a:r>
              <a:rPr lang="en-US" dirty="0"/>
              <a:t>LCD</a:t>
            </a:r>
          </a:p>
          <a:p>
            <a:pPr lvl="2"/>
            <a:r>
              <a:rPr lang="en-US" dirty="0"/>
              <a:t>Voltage changes the direction of the LCD polarization.  The pixels turned on are transmitted (parallel), the pixel turned off are not transmitted (perpendicular).</a:t>
            </a:r>
          </a:p>
        </p:txBody>
      </p:sp>
    </p:spTree>
    <p:extLst>
      <p:ext uri="{BB962C8B-B14F-4D97-AF65-F5344CB8AC3E}">
        <p14:creationId xmlns:p14="http://schemas.microsoft.com/office/powerpoint/2010/main" val="1742057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09620-C06D-0AAF-3669-BF47F837CA43}"/>
              </a:ext>
            </a:extLst>
          </p:cNvPr>
          <p:cNvSpPr>
            <a:spLocks noGrp="1"/>
          </p:cNvSpPr>
          <p:nvPr>
            <p:ph type="title"/>
          </p:nvPr>
        </p:nvSpPr>
        <p:spPr/>
        <p:txBody>
          <a:bodyPr/>
          <a:lstStyle/>
          <a:p>
            <a:r>
              <a:rPr lang="en-US" dirty="0"/>
              <a:t>11-01 Electromagnetic Spectrum and Behavior</a:t>
            </a:r>
          </a:p>
        </p:txBody>
      </p:sp>
      <p:sp>
        <p:nvSpPr>
          <p:cNvPr id="3" name="Content Placeholder 2">
            <a:extLst>
              <a:ext uri="{FF2B5EF4-FFF2-40B4-BE49-F238E27FC236}">
                <a16:creationId xmlns:a16="http://schemas.microsoft.com/office/drawing/2014/main" id="{B7FF4E6A-0979-7258-8A0F-64196A188F5A}"/>
              </a:ext>
            </a:extLst>
          </p:cNvPr>
          <p:cNvSpPr>
            <a:spLocks noGrp="1"/>
          </p:cNvSpPr>
          <p:nvPr>
            <p:ph idx="1"/>
          </p:nvPr>
        </p:nvSpPr>
        <p:spPr/>
        <p:txBody>
          <a:bodyPr/>
          <a:lstStyle/>
          <a:p>
            <a:r>
              <a:rPr lang="en-US" dirty="0"/>
              <a:t>Polarizing filter on a camera can removed the reflected polarized light glare.</a:t>
            </a:r>
          </a:p>
          <a:p>
            <a:r>
              <a:rPr lang="en-US" dirty="0"/>
              <a:t>(a) without polarizing filter (b) with polarizing filter</a:t>
            </a:r>
          </a:p>
        </p:txBody>
      </p:sp>
      <p:pic>
        <p:nvPicPr>
          <p:cNvPr id="4" name="Google Shape;129;p19" descr="This figure shows two photographs arranged side by side. The left photograph, labeled “(a)”, shows a river bed that looks hazy because of interfering gray and white patches. The right photograph, labeled “(b)”, shows the same area of the river bed with almost no interfering gray patches, so that the pebbles on the bed are clearly visible.">
            <a:extLst>
              <a:ext uri="{FF2B5EF4-FFF2-40B4-BE49-F238E27FC236}">
                <a16:creationId xmlns:a16="http://schemas.microsoft.com/office/drawing/2014/main" id="{BF0E0525-2F42-BF72-A4E9-3BA1637CBC54}"/>
              </a:ext>
            </a:extLst>
          </p:cNvPr>
          <p:cNvPicPr preferRelativeResize="0">
            <a:picLocks noGrp="1"/>
          </p:cNvPicPr>
          <p:nvPr/>
        </p:nvPicPr>
        <p:blipFill rotWithShape="1">
          <a:blip r:embed="rId2">
            <a:alphaModFix/>
          </a:blip>
          <a:srcRect t="-369" b="-369"/>
          <a:stretch/>
        </p:blipFill>
        <p:spPr>
          <a:xfrm>
            <a:off x="866273" y="2317603"/>
            <a:ext cx="10459453" cy="4540397"/>
          </a:xfrm>
          <a:prstGeom prst="rect">
            <a:avLst/>
          </a:prstGeom>
          <a:noFill/>
          <a:ln>
            <a:noFill/>
          </a:ln>
        </p:spPr>
      </p:pic>
    </p:spTree>
    <p:extLst>
      <p:ext uri="{BB962C8B-B14F-4D97-AF65-F5344CB8AC3E}">
        <p14:creationId xmlns:p14="http://schemas.microsoft.com/office/powerpoint/2010/main" val="26791414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9E88C-9BAD-7095-49C3-9C55CBEB979A}"/>
              </a:ext>
            </a:extLst>
          </p:cNvPr>
          <p:cNvSpPr>
            <a:spLocks noGrp="1"/>
          </p:cNvSpPr>
          <p:nvPr>
            <p:ph type="title"/>
          </p:nvPr>
        </p:nvSpPr>
        <p:spPr/>
        <p:txBody>
          <a:bodyPr/>
          <a:lstStyle/>
          <a:p>
            <a:r>
              <a:rPr lang="en-US" dirty="0"/>
              <a:t>11-01 Electromagnetic Spectrum and Behavior</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13C0FB0-FC00-4354-286A-F4AFA56C71F5}"/>
                  </a:ext>
                </a:extLst>
              </p:cNvPr>
              <p:cNvSpPr>
                <a:spLocks noGrp="1"/>
              </p:cNvSpPr>
              <p:nvPr>
                <p:ph sz="half" idx="1"/>
              </p:nvPr>
            </p:nvSpPr>
            <p:spPr/>
            <p:txBody>
              <a:bodyPr>
                <a:normAutofit fontScale="92500"/>
              </a:bodyPr>
              <a:lstStyle/>
              <a:p>
                <a:r>
                  <a:rPr lang="en-US" dirty="0"/>
                  <a:t>Measurements of light</a:t>
                </a:r>
              </a:p>
              <a:p>
                <a:pPr lvl="1"/>
                <a:r>
                  <a:rPr lang="en-US" dirty="0"/>
                  <a:t>Luminous flux</a:t>
                </a:r>
              </a:p>
              <a:p>
                <a:pPr lvl="2"/>
                <a:r>
                  <a:rPr lang="en-US" dirty="0"/>
                  <a:t>Rate at which light is radiated from a source</a:t>
                </a:r>
              </a:p>
              <a:p>
                <a:pPr lvl="2"/>
                <a:r>
                  <a:rPr lang="en-US" dirty="0"/>
                  <a:t>Unit: lumens (</a:t>
                </a:r>
                <a:r>
                  <a:rPr lang="en-US" dirty="0" err="1"/>
                  <a:t>lm</a:t>
                </a:r>
                <a:r>
                  <a:rPr lang="en-US" dirty="0"/>
                  <a:t>)</a:t>
                </a:r>
              </a:p>
              <a:p>
                <a:pPr lvl="1"/>
                <a:r>
                  <a:rPr lang="en-US" dirty="0"/>
                  <a:t>Illuminance</a:t>
                </a:r>
              </a:p>
              <a:p>
                <a:pPr lvl="2"/>
                <a:r>
                  <a:rPr lang="en-US" dirty="0"/>
                  <a:t>Light is radiated in all directions</a:t>
                </a:r>
              </a:p>
              <a:p>
                <a:pPr lvl="2"/>
                <a:r>
                  <a:rPr lang="en-US" dirty="0"/>
                  <a:t>Amount of light falling on an object</a:t>
                </a:r>
              </a:p>
              <a:p>
                <a:pPr lvl="2"/>
                <a:r>
                  <a:rPr lang="en-US" dirty="0"/>
                  <a:t>Lumens per area</a:t>
                </a:r>
              </a:p>
              <a:p>
                <a:pPr lvl="2"/>
                <a14:m>
                  <m:oMath xmlns:m="http://schemas.openxmlformats.org/officeDocument/2006/math">
                    <m:r>
                      <a:rPr lang="en-US" b="0" i="1" smtClean="0">
                        <a:latin typeface="Cambria Math" panose="02040503050406030204" pitchFamily="18" charset="0"/>
                      </a:rPr>
                      <m:t>𝑖𝑙𝑙𝑢𝑚𝑖𝑛𝑎𝑛𝑐𝑒</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𝑃</m:t>
                        </m:r>
                      </m:num>
                      <m:den>
                        <m:r>
                          <a:rPr lang="en-US" b="0" i="1" smtClean="0">
                            <a:latin typeface="Cambria Math" panose="02040503050406030204" pitchFamily="18" charset="0"/>
                          </a:rPr>
                          <m:t>4</m:t>
                        </m:r>
                        <m:r>
                          <a:rPr lang="en-US" b="0" i="1" smtClean="0">
                            <a:latin typeface="Cambria Math" panose="02040503050406030204" pitchFamily="18" charset="0"/>
                          </a:rPr>
                          <m:t>𝜋</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𝑟</m:t>
                            </m:r>
                          </m:e>
                          <m:sup>
                            <m:r>
                              <a:rPr lang="en-US" b="0" i="1" smtClean="0">
                                <a:latin typeface="Cambria Math" panose="02040503050406030204" pitchFamily="18" charset="0"/>
                              </a:rPr>
                              <m:t>2</m:t>
                            </m:r>
                          </m:sup>
                        </m:sSup>
                      </m:den>
                    </m:f>
                  </m:oMath>
                </a14:m>
                <a:endParaRPr lang="en-US" b="0" dirty="0"/>
              </a:p>
              <a:p>
                <a:pPr lvl="2"/>
                <a:r>
                  <a:rPr lang="en-US" dirty="0"/>
                  <a:t>Unit: lux (lx)</a:t>
                </a:r>
              </a:p>
            </p:txBody>
          </p:sp>
        </mc:Choice>
        <mc:Fallback xmlns="">
          <p:sp>
            <p:nvSpPr>
              <p:cNvPr id="3" name="Content Placeholder 2">
                <a:extLst>
                  <a:ext uri="{FF2B5EF4-FFF2-40B4-BE49-F238E27FC236}">
                    <a16:creationId xmlns:a16="http://schemas.microsoft.com/office/drawing/2014/main" id="{813C0FB0-FC00-4354-286A-F4AFA56C71F5}"/>
                  </a:ext>
                </a:extLst>
              </p:cNvPr>
              <p:cNvSpPr>
                <a:spLocks noGrp="1" noRot="1" noChangeAspect="1" noMove="1" noResize="1" noEditPoints="1" noAdjustHandles="1" noChangeArrowheads="1" noChangeShapeType="1" noTextEdit="1"/>
              </p:cNvSpPr>
              <p:nvPr>
                <p:ph sz="half" idx="1"/>
              </p:nvPr>
            </p:nvSpPr>
            <p:spPr>
              <a:blipFill>
                <a:blip r:embed="rId2"/>
                <a:stretch>
                  <a:fillRect l="-2733" t="-3188" r="-304" b="-3070"/>
                </a:stretch>
              </a:blipFill>
            </p:spPr>
            <p:txBody>
              <a:bodyPr/>
              <a:lstStyle/>
              <a:p>
                <a:r>
                  <a:rPr lang="en-US">
                    <a:noFill/>
                  </a:rPr>
                  <a:t> </a:t>
                </a:r>
              </a:p>
            </p:txBody>
          </p:sp>
        </mc:Fallback>
      </mc:AlternateContent>
      <p:pic>
        <p:nvPicPr>
          <p:cNvPr id="5" name="Google Shape;136;p20" descr="This diagram shows a small sphere on the left, labeled “Source of Electromagnetic Radiation”, and a series of arrows emerging from it, pointing rightward. Three curved surfaces are separated from the sphere by distances labeled as “r”, “2r”, and “3r”. One of these surfaces is labeled “Part of the surface of a sphere with radius r”. The arrows penetrate these three surfaces and move farther and farther apart as they move away from the sphere.">
            <a:extLst>
              <a:ext uri="{FF2B5EF4-FFF2-40B4-BE49-F238E27FC236}">
                <a16:creationId xmlns:a16="http://schemas.microsoft.com/office/drawing/2014/main" id="{2BB7E4E9-B48A-B33C-B947-6BBC7C91A895}"/>
              </a:ext>
            </a:extLst>
          </p:cNvPr>
          <p:cNvPicPr preferRelativeResize="0">
            <a:picLocks noGrp="1"/>
          </p:cNvPicPr>
          <p:nvPr>
            <p:ph sz="half" idx="2"/>
          </p:nvPr>
        </p:nvPicPr>
        <p:blipFill rotWithShape="1">
          <a:blip r:embed="rId3">
            <a:alphaModFix/>
          </a:blip>
          <a:srcRect t="-3309" b="-3308"/>
          <a:stretch/>
        </p:blipFill>
        <p:spPr>
          <a:xfrm>
            <a:off x="7315200" y="1404523"/>
            <a:ext cx="3785937" cy="493507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86194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02A68-BDCB-633A-8E4B-ECF2876C28AE}"/>
              </a:ext>
            </a:extLst>
          </p:cNvPr>
          <p:cNvSpPr>
            <a:spLocks noGrp="1"/>
          </p:cNvSpPr>
          <p:nvPr>
            <p:ph type="title"/>
          </p:nvPr>
        </p:nvSpPr>
        <p:spPr/>
        <p:txBody>
          <a:bodyPr/>
          <a:lstStyle/>
          <a:p>
            <a:r>
              <a:rPr lang="en-US" dirty="0"/>
              <a:t>11-01 Practice Work</a:t>
            </a:r>
          </a:p>
        </p:txBody>
      </p:sp>
      <p:sp>
        <p:nvSpPr>
          <p:cNvPr id="3" name="Content Placeholder 2">
            <a:extLst>
              <a:ext uri="{FF2B5EF4-FFF2-40B4-BE49-F238E27FC236}">
                <a16:creationId xmlns:a16="http://schemas.microsoft.com/office/drawing/2014/main" id="{652C05C6-1D68-3A97-2CF9-079D5BE625E6}"/>
              </a:ext>
            </a:extLst>
          </p:cNvPr>
          <p:cNvSpPr>
            <a:spLocks noGrp="1"/>
          </p:cNvSpPr>
          <p:nvPr>
            <p:ph idx="1"/>
          </p:nvPr>
        </p:nvSpPr>
        <p:spPr/>
        <p:txBody>
          <a:bodyPr/>
          <a:lstStyle/>
          <a:p>
            <a:r>
              <a:rPr lang="en-US" dirty="0"/>
              <a:t>Let your light shine before others, that they may see your good deeds and glorify your Father in heaven.</a:t>
            </a:r>
            <a:br>
              <a:rPr lang="en-US" dirty="0"/>
            </a:br>
            <a:r>
              <a:rPr lang="en-US" dirty="0"/>
              <a:t>- Matthew 5:16</a:t>
            </a:r>
          </a:p>
          <a:p>
            <a:endParaRPr lang="en-US" dirty="0"/>
          </a:p>
          <a:p>
            <a:r>
              <a:rPr lang="en-US" dirty="0"/>
              <a:t>Read </a:t>
            </a:r>
          </a:p>
          <a:p>
            <a:pPr lvl="1"/>
            <a:r>
              <a:rPr lang="en-US" dirty="0"/>
              <a:t>OpenStax College Physics 2e 25.1-25.2, 25.7</a:t>
            </a:r>
          </a:p>
          <a:p>
            <a:pPr lvl="1"/>
            <a:r>
              <a:rPr lang="en-US" dirty="0"/>
              <a:t>OR</a:t>
            </a:r>
          </a:p>
          <a:p>
            <a:pPr lvl="1"/>
            <a:r>
              <a:rPr lang="en-US" dirty="0"/>
              <a:t>OpenStax High School Physics 16.1</a:t>
            </a:r>
          </a:p>
        </p:txBody>
      </p:sp>
    </p:spTree>
    <p:extLst>
      <p:ext uri="{BB962C8B-B14F-4D97-AF65-F5344CB8AC3E}">
        <p14:creationId xmlns:p14="http://schemas.microsoft.com/office/powerpoint/2010/main" val="42874900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56463-7A15-3552-59AD-093A7786E3A6}"/>
              </a:ext>
            </a:extLst>
          </p:cNvPr>
          <p:cNvSpPr>
            <a:spLocks noGrp="1"/>
          </p:cNvSpPr>
          <p:nvPr>
            <p:ph type="title"/>
          </p:nvPr>
        </p:nvSpPr>
        <p:spPr/>
        <p:txBody>
          <a:bodyPr/>
          <a:lstStyle/>
          <a:p>
            <a:r>
              <a:rPr lang="en-US" dirty="0"/>
              <a:t>11-02 Reflection</a:t>
            </a:r>
          </a:p>
        </p:txBody>
      </p:sp>
      <p:sp>
        <p:nvSpPr>
          <p:cNvPr id="3" name="Text Placeholder 2">
            <a:extLst>
              <a:ext uri="{FF2B5EF4-FFF2-40B4-BE49-F238E27FC236}">
                <a16:creationId xmlns:a16="http://schemas.microsoft.com/office/drawing/2014/main" id="{3ECCA082-D9C9-F1D5-E229-3737E7DBC20F}"/>
              </a:ext>
            </a:extLst>
          </p:cNvPr>
          <p:cNvSpPr>
            <a:spLocks noGrp="1"/>
          </p:cNvSpPr>
          <p:nvPr>
            <p:ph type="body" idx="1"/>
          </p:nvPr>
        </p:nvSpPr>
        <p:spPr/>
        <p:txBody>
          <a:bodyPr>
            <a:normAutofit fontScale="92500" lnSpcReduction="20000"/>
          </a:bodyPr>
          <a:lstStyle/>
          <a:p>
            <a:r>
              <a:rPr lang="en-US" dirty="0"/>
              <a:t>In this lesson you will…</a:t>
            </a:r>
          </a:p>
          <a:p>
            <a:pPr marL="342900" indent="-342900">
              <a:buFont typeface="Arial" panose="020B0604020202020204" pitchFamily="34" charset="0"/>
              <a:buChar char="•"/>
            </a:pPr>
            <a:r>
              <a:rPr lang="en-US" dirty="0"/>
              <a:t>Use the law of reflection with plane mirrors.</a:t>
            </a:r>
          </a:p>
          <a:p>
            <a:pPr marL="342900" indent="-342900">
              <a:buFont typeface="Arial" panose="020B0604020202020204" pitchFamily="34" charset="0"/>
              <a:buChar char="•"/>
            </a:pPr>
            <a:r>
              <a:rPr lang="en-US" dirty="0"/>
              <a:t>Use spherical mirrors.</a:t>
            </a:r>
          </a:p>
          <a:p>
            <a:pPr marL="342900" indent="-342900">
              <a:buFont typeface="Arial" panose="020B0604020202020204" pitchFamily="34" charset="0"/>
              <a:buChar char="•"/>
            </a:pPr>
            <a:r>
              <a:rPr lang="en-US" dirty="0"/>
              <a:t>Use the mirror equation.</a:t>
            </a:r>
          </a:p>
          <a:p>
            <a:endParaRPr lang="en-US" dirty="0"/>
          </a:p>
        </p:txBody>
      </p:sp>
    </p:spTree>
    <p:extLst>
      <p:ext uri="{BB962C8B-B14F-4D97-AF65-F5344CB8AC3E}">
        <p14:creationId xmlns:p14="http://schemas.microsoft.com/office/powerpoint/2010/main" val="38011335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11-02 Reflection</a:t>
            </a:r>
          </a:p>
        </p:txBody>
      </p:sp>
      <p:sp>
        <p:nvSpPr>
          <p:cNvPr id="3" name="Content Placeholder 2"/>
          <p:cNvSpPr>
            <a:spLocks noGrp="1"/>
          </p:cNvSpPr>
          <p:nvPr>
            <p:ph idx="1"/>
          </p:nvPr>
        </p:nvSpPr>
        <p:spPr/>
        <p:txBody>
          <a:bodyPr>
            <a:normAutofit/>
          </a:bodyPr>
          <a:lstStyle/>
          <a:p>
            <a:r>
              <a:rPr lang="en-US" sz="2667" dirty="0"/>
              <a:t>Law of Reflection: </a:t>
            </a:r>
            <a:r>
              <a:rPr lang="el-GR" sz="2667" i="1" dirty="0"/>
              <a:t>θ</a:t>
            </a:r>
            <a:r>
              <a:rPr lang="en-US" sz="2667" i="1" baseline="-25000" dirty="0"/>
              <a:t>r</a:t>
            </a:r>
            <a:r>
              <a:rPr lang="en-US" sz="2667" dirty="0"/>
              <a:t> = </a:t>
            </a:r>
            <a:r>
              <a:rPr lang="el-GR" sz="2667" i="1" dirty="0"/>
              <a:t>θ</a:t>
            </a:r>
            <a:r>
              <a:rPr lang="en-US" sz="2667" i="1" baseline="-25000" dirty="0" err="1"/>
              <a:t>i</a:t>
            </a:r>
            <a:endParaRPr lang="en-US" sz="2667" i="1" dirty="0"/>
          </a:p>
          <a:p>
            <a:r>
              <a:rPr lang="en-US" sz="2667" dirty="0"/>
              <a:t>Specular Reflection</a:t>
            </a:r>
          </a:p>
          <a:p>
            <a:pPr lvl="1"/>
            <a:r>
              <a:rPr lang="en-US" sz="2667" dirty="0"/>
              <a:t>Parallel light rays are reflected </a:t>
            </a:r>
            <a:r>
              <a:rPr lang="en-US" sz="2667" dirty="0" err="1"/>
              <a:t>parallelly</a:t>
            </a:r>
            <a:endParaRPr lang="en-US" sz="2667" dirty="0"/>
          </a:p>
          <a:p>
            <a:r>
              <a:rPr lang="en-US" sz="2667" dirty="0"/>
              <a:t>Diffuse Reflection</a:t>
            </a:r>
          </a:p>
          <a:p>
            <a:pPr lvl="1"/>
            <a:r>
              <a:rPr lang="en-US" sz="2667" dirty="0"/>
              <a:t>Parallel light rays are scattered by irregularities in the surface.</a:t>
            </a:r>
          </a:p>
        </p:txBody>
      </p:sp>
      <p:pic>
        <p:nvPicPr>
          <p:cNvPr id="5" name="Picture 4" descr="F25.03.jpg"/>
          <p:cNvPicPr>
            <a:picLocks noChangeAspect="1"/>
          </p:cNvPicPr>
          <p:nvPr/>
        </p:nvPicPr>
        <p:blipFill>
          <a:blip r:embed="rId3" cstate="print"/>
          <a:stretch>
            <a:fillRect/>
          </a:stretch>
        </p:blipFill>
        <p:spPr>
          <a:xfrm>
            <a:off x="8629650" y="0"/>
            <a:ext cx="3562350" cy="3063240"/>
          </a:xfrm>
          <a:prstGeom prst="rect">
            <a:avLst/>
          </a:prstGeom>
          <a:ln>
            <a:noFill/>
          </a:ln>
          <a:effectLst>
            <a:outerShdw blurRad="292100" dist="139700" dir="2700000" algn="tl" rotWithShape="0">
              <a:srgbClr val="333333">
                <a:alpha val="65000"/>
              </a:srgbClr>
            </a:outerShdw>
          </a:effectLst>
        </p:spPr>
      </p:pic>
      <p:pic>
        <p:nvPicPr>
          <p:cNvPr id="6" name="Picture 5" descr="F25.04.jpg"/>
          <p:cNvPicPr>
            <a:picLocks noChangeAspect="1"/>
          </p:cNvPicPr>
          <p:nvPr/>
        </p:nvPicPr>
        <p:blipFill>
          <a:blip r:embed="rId4" cstate="print"/>
          <a:stretch>
            <a:fillRect/>
          </a:stretch>
        </p:blipFill>
        <p:spPr>
          <a:xfrm>
            <a:off x="2946400" y="4126230"/>
            <a:ext cx="7213600" cy="273277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32086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9" presetClass="entr" presetSubtype="0" accel="10000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12" dur="5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13" dur="5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39" presetClass="entr" presetSubtype="0" accel="10000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ppt_h</p:attrName>
                                        </p:attrNameLst>
                                      </p:cBhvr>
                                      <p:tavLst>
                                        <p:tav tm="0">
                                          <p:val>
                                            <p:strVal val="#ppt_h/20"/>
                                          </p:val>
                                        </p:tav>
                                        <p:tav tm="50000">
                                          <p:val>
                                            <p:strVal val="#ppt_h/20"/>
                                          </p:val>
                                        </p:tav>
                                        <p:tav tm="100000">
                                          <p:val>
                                            <p:strVal val="#ppt_h"/>
                                          </p:val>
                                        </p:tav>
                                      </p:tavLst>
                                    </p:anim>
                                    <p:anim calcmode="lin" valueType="num">
                                      <p:cBhvr>
                                        <p:cTn id="32" dur="500" fill="hold"/>
                                        <p:tgtEl>
                                          <p:spTgt spid="6"/>
                                        </p:tgtEl>
                                        <p:attrNameLst>
                                          <p:attrName>ppt_w</p:attrName>
                                        </p:attrNameLst>
                                      </p:cBhvr>
                                      <p:tavLst>
                                        <p:tav tm="0">
                                          <p:val>
                                            <p:strVal val="#ppt_w+.3"/>
                                          </p:val>
                                        </p:tav>
                                        <p:tav tm="50000">
                                          <p:val>
                                            <p:strVal val="#ppt_w+.3"/>
                                          </p:val>
                                        </p:tav>
                                        <p:tav tm="100000">
                                          <p:val>
                                            <p:strVal val="#ppt_w"/>
                                          </p:val>
                                        </p:tav>
                                      </p:tavLst>
                                    </p:anim>
                                    <p:anim calcmode="lin" valueType="num">
                                      <p:cBhvr>
                                        <p:cTn id="33" dur="500" fill="hold"/>
                                        <p:tgtEl>
                                          <p:spTgt spid="6"/>
                                        </p:tgtEl>
                                        <p:attrNameLst>
                                          <p:attrName>ppt_x</p:attrName>
                                        </p:attrNameLst>
                                      </p:cBhvr>
                                      <p:tavLst>
                                        <p:tav tm="0">
                                          <p:val>
                                            <p:strVal val="#ppt_x-.3"/>
                                          </p:val>
                                        </p:tav>
                                        <p:tav tm="50000">
                                          <p:val>
                                            <p:strVal val="#ppt_x"/>
                                          </p:val>
                                        </p:tav>
                                        <p:tav tm="100000">
                                          <p:val>
                                            <p:strVal val="#ppt_x"/>
                                          </p:val>
                                        </p:tav>
                                      </p:tavLst>
                                    </p:anim>
                                    <p:anim calcmode="lin" valueType="num">
                                      <p:cBhvr>
                                        <p:cTn id="34"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11-02 Reflection</a:t>
            </a:r>
          </a:p>
        </p:txBody>
      </p:sp>
      <p:sp>
        <p:nvSpPr>
          <p:cNvPr id="3" name="Content Placeholder 2"/>
          <p:cNvSpPr>
            <a:spLocks noGrp="1"/>
          </p:cNvSpPr>
          <p:nvPr>
            <p:ph sz="half" idx="1"/>
          </p:nvPr>
        </p:nvSpPr>
        <p:spPr/>
        <p:txBody>
          <a:bodyPr/>
          <a:lstStyle/>
          <a:p>
            <a:pPr marL="0" indent="0">
              <a:buNone/>
            </a:pPr>
            <a:r>
              <a:rPr lang="en-US" dirty="0"/>
              <a:t>Plane Mirror</a:t>
            </a:r>
          </a:p>
          <a:p>
            <a:r>
              <a:rPr lang="en-US" dirty="0"/>
              <a:t>Image is upright</a:t>
            </a:r>
          </a:p>
          <a:p>
            <a:r>
              <a:rPr lang="en-US" dirty="0"/>
              <a:t>Image is same size</a:t>
            </a:r>
          </a:p>
          <a:p>
            <a:r>
              <a:rPr lang="en-US" dirty="0"/>
              <a:t>Image is located as far behind the mirror as you are in front of it</a:t>
            </a:r>
          </a:p>
        </p:txBody>
      </p:sp>
      <p:pic>
        <p:nvPicPr>
          <p:cNvPr id="4" name="Picture 3" descr="F25.07.jpg"/>
          <p:cNvPicPr>
            <a:picLocks noChangeAspect="1"/>
          </p:cNvPicPr>
          <p:nvPr/>
        </p:nvPicPr>
        <p:blipFill>
          <a:blip r:embed="rId3" cstate="print"/>
          <a:stretch>
            <a:fillRect/>
          </a:stretch>
        </p:blipFill>
        <p:spPr>
          <a:xfrm>
            <a:off x="6607241" y="1577340"/>
            <a:ext cx="4687297" cy="4632960"/>
          </a:xfrm>
          <a:prstGeom prst="rect">
            <a:avLst/>
          </a:prstGeom>
          <a:ln>
            <a:noFill/>
          </a:ln>
          <a:effectLst>
            <a:outerShdw blurRad="292100" dist="139700" dir="2700000" algn="tl" rotWithShape="0">
              <a:srgbClr val="333333">
                <a:alpha val="65000"/>
              </a:srgbClr>
            </a:outerShdw>
          </a:effectLst>
        </p:spPr>
      </p:pic>
      <p:sp>
        <p:nvSpPr>
          <p:cNvPr id="54" name="Freeform 53"/>
          <p:cNvSpPr/>
          <p:nvPr/>
        </p:nvSpPr>
        <p:spPr>
          <a:xfrm>
            <a:off x="11243737" y="5118101"/>
            <a:ext cx="50801" cy="50801"/>
          </a:xfrm>
          <a:custGeom>
            <a:avLst/>
            <a:gdLst/>
            <a:ahLst/>
            <a:cxnLst/>
            <a:rect l="0" t="0" r="0" b="0"/>
            <a:pathLst>
              <a:path w="38101" h="50801">
                <a:moveTo>
                  <a:pt x="0" y="50800"/>
                </a:moveTo>
                <a:lnTo>
                  <a:pt x="0" y="38100"/>
                </a:lnTo>
                <a:lnTo>
                  <a:pt x="0" y="38100"/>
                </a:lnTo>
                <a:lnTo>
                  <a:pt x="0" y="25400"/>
                </a:lnTo>
                <a:lnTo>
                  <a:pt x="0" y="12700"/>
                </a:lnTo>
                <a:lnTo>
                  <a:pt x="12700" y="12700"/>
                </a:lnTo>
                <a:lnTo>
                  <a:pt x="12700" y="0"/>
                </a:lnTo>
                <a:lnTo>
                  <a:pt x="38100" y="0"/>
                </a:lnTo>
              </a:path>
            </a:pathLst>
          </a:custGeom>
          <a:ln w="22860" cap="flat" cmpd="sng" algn="ctr">
            <a:solidFill>
              <a:srgbClr val="8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spTree>
    <p:extLst>
      <p:ext uri="{BB962C8B-B14F-4D97-AF65-F5344CB8AC3E}">
        <p14:creationId xmlns:p14="http://schemas.microsoft.com/office/powerpoint/2010/main" val="2856903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dirty="0"/>
              <a:t>11-02 Reflection</a:t>
            </a:r>
          </a:p>
        </p:txBody>
      </p:sp>
      <p:sp>
        <p:nvSpPr>
          <p:cNvPr id="6" name="Content Placeholder 5"/>
          <p:cNvSpPr>
            <a:spLocks noGrp="1"/>
          </p:cNvSpPr>
          <p:nvPr>
            <p:ph idx="1"/>
          </p:nvPr>
        </p:nvSpPr>
        <p:spPr>
          <a:xfrm>
            <a:off x="0" y="3962400"/>
            <a:ext cx="12192000" cy="2743200"/>
          </a:xfrm>
        </p:spPr>
        <p:txBody>
          <a:bodyPr>
            <a:normAutofit/>
          </a:bodyPr>
          <a:lstStyle/>
          <a:p>
            <a:r>
              <a:rPr lang="en-US" dirty="0"/>
              <a:t>Since light rays appear to come from behind mirror, the image is called a </a:t>
            </a:r>
            <a:r>
              <a:rPr lang="en-US" b="1" u="sng" dirty="0"/>
              <a:t>virtual image</a:t>
            </a:r>
            <a:r>
              <a:rPr lang="en-US" dirty="0"/>
              <a:t>.</a:t>
            </a:r>
          </a:p>
          <a:p>
            <a:r>
              <a:rPr lang="en-US" dirty="0"/>
              <a:t>If light rays appear to come from a real location, the image is called a </a:t>
            </a:r>
            <a:r>
              <a:rPr lang="en-US" b="1" u="sng" dirty="0"/>
              <a:t>real image</a:t>
            </a:r>
            <a:r>
              <a:rPr lang="en-US" dirty="0"/>
              <a:t>.</a:t>
            </a:r>
          </a:p>
          <a:p>
            <a:pPr lvl="1"/>
            <a:r>
              <a:rPr lang="en-US" dirty="0"/>
              <a:t>Real images can be projected on a screen, virtual images cannot.</a:t>
            </a:r>
          </a:p>
          <a:p>
            <a:r>
              <a:rPr lang="en-US" dirty="0"/>
              <a:t>Plane mirrors only produce virtual images.</a:t>
            </a:r>
          </a:p>
        </p:txBody>
      </p:sp>
      <p:pic>
        <p:nvPicPr>
          <p:cNvPr id="7" name="Picture 6" descr="F25.06.jpg"/>
          <p:cNvPicPr>
            <a:picLocks noChangeAspect="1"/>
          </p:cNvPicPr>
          <p:nvPr/>
        </p:nvPicPr>
        <p:blipFill>
          <a:blip r:embed="rId3" cstate="print"/>
          <a:stretch>
            <a:fillRect/>
          </a:stretch>
        </p:blipFill>
        <p:spPr>
          <a:xfrm>
            <a:off x="2628900" y="1386681"/>
            <a:ext cx="6934198" cy="251460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30343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11-02 Reflection</a:t>
            </a:r>
          </a:p>
        </p:txBody>
      </p:sp>
      <p:sp>
        <p:nvSpPr>
          <p:cNvPr id="3" name="Content Placeholder 2"/>
          <p:cNvSpPr>
            <a:spLocks noGrp="1"/>
          </p:cNvSpPr>
          <p:nvPr>
            <p:ph sz="half" idx="1"/>
          </p:nvPr>
        </p:nvSpPr>
        <p:spPr/>
        <p:txBody>
          <a:bodyPr>
            <a:normAutofit/>
          </a:bodyPr>
          <a:lstStyle/>
          <a:p>
            <a:r>
              <a:rPr lang="en-US" dirty="0"/>
              <a:t>How long must a plane mirror be to see your whole reflection?</a:t>
            </a:r>
          </a:p>
          <a:p>
            <a:endParaRPr lang="en-US" dirty="0"/>
          </a:p>
          <a:p>
            <a:r>
              <a:rPr lang="en-US" dirty="0"/>
              <a:t>From halfway between your eyes and floor to halfway between your eyes and the top of your head.</a:t>
            </a:r>
          </a:p>
        </p:txBody>
      </p:sp>
      <p:pic>
        <p:nvPicPr>
          <p:cNvPr id="4" name="Picture 3" descr="F25.08.jpg"/>
          <p:cNvPicPr>
            <a:picLocks noChangeAspect="1"/>
          </p:cNvPicPr>
          <p:nvPr/>
        </p:nvPicPr>
        <p:blipFill>
          <a:blip r:embed="rId3" cstate="print"/>
          <a:stretch>
            <a:fillRect/>
          </a:stretch>
        </p:blipFill>
        <p:spPr>
          <a:xfrm>
            <a:off x="6938010" y="0"/>
            <a:ext cx="5253990" cy="6858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73247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9" presetClass="entr" presetSubtype="0" accel="10000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ppt_h</p:attrName>
                                        </p:attrNameLst>
                                      </p:cBhvr>
                                      <p:tavLst>
                                        <p:tav tm="0">
                                          <p:val>
                                            <p:strVal val="#ppt_h/20"/>
                                          </p:val>
                                        </p:tav>
                                        <p:tav tm="50000">
                                          <p:val>
                                            <p:strVal val="#ppt_h/20"/>
                                          </p:val>
                                        </p:tav>
                                        <p:tav tm="100000">
                                          <p:val>
                                            <p:strVal val="#ppt_h"/>
                                          </p:val>
                                        </p:tav>
                                      </p:tavLst>
                                    </p:anim>
                                    <p:anim calcmode="lin" valueType="num">
                                      <p:cBhvr>
                                        <p:cTn id="12" dur="500" fill="hold"/>
                                        <p:tgtEl>
                                          <p:spTgt spid="4"/>
                                        </p:tgtEl>
                                        <p:attrNameLst>
                                          <p:attrName>ppt_w</p:attrName>
                                        </p:attrNameLst>
                                      </p:cBhvr>
                                      <p:tavLst>
                                        <p:tav tm="0">
                                          <p:val>
                                            <p:strVal val="#ppt_w+.3"/>
                                          </p:val>
                                        </p:tav>
                                        <p:tav tm="50000">
                                          <p:val>
                                            <p:strVal val="#ppt_w+.3"/>
                                          </p:val>
                                        </p:tav>
                                        <p:tav tm="100000">
                                          <p:val>
                                            <p:strVal val="#ppt_w"/>
                                          </p:val>
                                        </p:tav>
                                      </p:tavLst>
                                    </p:anim>
                                    <p:anim calcmode="lin" valueType="num">
                                      <p:cBhvr>
                                        <p:cTn id="13" dur="500" fill="hold"/>
                                        <p:tgtEl>
                                          <p:spTgt spid="4"/>
                                        </p:tgtEl>
                                        <p:attrNameLst>
                                          <p:attrName>ppt_x</p:attrName>
                                        </p:attrNameLst>
                                      </p:cBhvr>
                                      <p:tavLst>
                                        <p:tav tm="0">
                                          <p:val>
                                            <p:strVal val="#ppt_x-.3"/>
                                          </p:val>
                                        </p:tav>
                                        <p:tav tm="50000">
                                          <p:val>
                                            <p:strVal val="#ppt_x"/>
                                          </p:val>
                                        </p:tav>
                                        <p:tav tm="100000">
                                          <p:val>
                                            <p:strVal val="#ppt_x"/>
                                          </p:val>
                                        </p:tav>
                                      </p:tavLst>
                                    </p:anim>
                                    <p:anim calcmode="lin" valueType="num">
                                      <p:cBhvr>
                                        <p:cTn id="14"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11-02 Reflection</a:t>
            </a:r>
          </a:p>
        </p:txBody>
      </p:sp>
      <p:sp>
        <p:nvSpPr>
          <p:cNvPr id="3" name="Content Placeholder 2"/>
          <p:cNvSpPr>
            <a:spLocks noGrp="1"/>
          </p:cNvSpPr>
          <p:nvPr>
            <p:ph idx="1"/>
          </p:nvPr>
        </p:nvSpPr>
        <p:spPr/>
        <p:txBody>
          <a:bodyPr/>
          <a:lstStyle/>
          <a:p>
            <a:r>
              <a:rPr lang="en-US" dirty="0"/>
              <a:t>Spherical Mirrors</a:t>
            </a:r>
          </a:p>
          <a:p>
            <a:r>
              <a:rPr lang="en-US" dirty="0"/>
              <a:t>Concave: bends in</a:t>
            </a:r>
          </a:p>
          <a:p>
            <a:r>
              <a:rPr lang="en-US" dirty="0"/>
              <a:t>Convex: bends out</a:t>
            </a:r>
          </a:p>
        </p:txBody>
      </p:sp>
      <p:pic>
        <p:nvPicPr>
          <p:cNvPr id="4" name="Picture 3" descr="F25.10.jpg"/>
          <p:cNvPicPr>
            <a:picLocks noChangeAspect="1"/>
          </p:cNvPicPr>
          <p:nvPr/>
        </p:nvPicPr>
        <p:blipFill>
          <a:blip r:embed="rId3" cstate="print"/>
          <a:srcRect l="34981"/>
          <a:stretch>
            <a:fillRect/>
          </a:stretch>
        </p:blipFill>
        <p:spPr>
          <a:xfrm>
            <a:off x="1131570" y="3114035"/>
            <a:ext cx="9319260" cy="285496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14373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39" presetClass="entr" presetSubtype="0" accel="10000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ppt_h</p:attrName>
                                        </p:attrNameLst>
                                      </p:cBhvr>
                                      <p:tavLst>
                                        <p:tav tm="0">
                                          <p:val>
                                            <p:strVal val="#ppt_h/20"/>
                                          </p:val>
                                        </p:tav>
                                        <p:tav tm="50000">
                                          <p:val>
                                            <p:strVal val="#ppt_h/20"/>
                                          </p:val>
                                        </p:tav>
                                        <p:tav tm="100000">
                                          <p:val>
                                            <p:strVal val="#ppt_h"/>
                                          </p:val>
                                        </p:tav>
                                      </p:tavLst>
                                    </p:anim>
                                    <p:anim calcmode="lin" valueType="num">
                                      <p:cBhvr>
                                        <p:cTn id="20" dur="500" fill="hold"/>
                                        <p:tgtEl>
                                          <p:spTgt spid="4"/>
                                        </p:tgtEl>
                                        <p:attrNameLst>
                                          <p:attrName>ppt_w</p:attrName>
                                        </p:attrNameLst>
                                      </p:cBhvr>
                                      <p:tavLst>
                                        <p:tav tm="0">
                                          <p:val>
                                            <p:strVal val="#ppt_w+.3"/>
                                          </p:val>
                                        </p:tav>
                                        <p:tav tm="50000">
                                          <p:val>
                                            <p:strVal val="#ppt_w+.3"/>
                                          </p:val>
                                        </p:tav>
                                        <p:tav tm="100000">
                                          <p:val>
                                            <p:strVal val="#ppt_w"/>
                                          </p:val>
                                        </p:tav>
                                      </p:tavLst>
                                    </p:anim>
                                    <p:anim calcmode="lin" valueType="num">
                                      <p:cBhvr>
                                        <p:cTn id="21" dur="500" fill="hold"/>
                                        <p:tgtEl>
                                          <p:spTgt spid="4"/>
                                        </p:tgtEl>
                                        <p:attrNameLst>
                                          <p:attrName>ppt_x</p:attrName>
                                        </p:attrNameLst>
                                      </p:cBhvr>
                                      <p:tavLst>
                                        <p:tav tm="0">
                                          <p:val>
                                            <p:strVal val="#ppt_x-.3"/>
                                          </p:val>
                                        </p:tav>
                                        <p:tav tm="50000">
                                          <p:val>
                                            <p:strVal val="#ppt_x"/>
                                          </p:val>
                                        </p:tav>
                                        <p:tav tm="100000">
                                          <p:val>
                                            <p:strVal val="#ppt_x"/>
                                          </p:val>
                                        </p:tav>
                                      </p:tavLst>
                                    </p:anim>
                                    <p:anim calcmode="lin" valueType="num">
                                      <p:cBhvr>
                                        <p:cTn id="22"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11-02 Reflection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sz="2667" dirty="0" err="1"/>
                  <a:t>Normals</a:t>
                </a:r>
                <a:r>
                  <a:rPr lang="en-US" sz="2667" dirty="0"/>
                  <a:t> are always perpendicular to the surface and pass through the center of curvature, </a:t>
                </a:r>
                <a:r>
                  <a:rPr lang="en-US" sz="2667" i="1" dirty="0"/>
                  <a:t>C</a:t>
                </a:r>
                <a:r>
                  <a:rPr lang="en-US" sz="2667" dirty="0"/>
                  <a:t>.</a:t>
                </a:r>
              </a:p>
              <a:p>
                <a:pPr lvl="1"/>
                <a:r>
                  <a:rPr lang="en-US" sz="2667" dirty="0"/>
                  <a:t>Law of Reflection says that the angle to the normal is the same for the incident and reflected rays</a:t>
                </a:r>
              </a:p>
              <a:p>
                <a:r>
                  <a:rPr lang="en-US" sz="2667" dirty="0"/>
                  <a:t>Principal axis: imaginary line through </a:t>
                </a:r>
                <a:r>
                  <a:rPr lang="en-US" sz="2667" i="1" dirty="0"/>
                  <a:t>C</a:t>
                </a:r>
                <a:r>
                  <a:rPr lang="en-US" sz="2667" dirty="0"/>
                  <a:t> and the center of the mirror.</a:t>
                </a:r>
              </a:p>
              <a:p>
                <a:r>
                  <a:rPr lang="en-US" sz="2667" dirty="0"/>
                  <a:t>Focal point (</a:t>
                </a:r>
                <a:r>
                  <a:rPr lang="en-US" sz="2667" i="1" dirty="0"/>
                  <a:t>F</a:t>
                </a:r>
                <a:r>
                  <a:rPr lang="en-US" sz="2667" dirty="0"/>
                  <a:t>): parallel rays strike the mirror and converge at the focal point.</a:t>
                </a:r>
              </a:p>
              <a:p>
                <a:r>
                  <a:rPr lang="en-US" sz="2667" dirty="0"/>
                  <a:t>Focal length (</a:t>
                </a:r>
                <a:r>
                  <a:rPr lang="en-US" sz="2667" i="1" dirty="0"/>
                  <a:t>f</a:t>
                </a:r>
                <a:r>
                  <a:rPr lang="en-US" sz="2667" dirty="0"/>
                  <a:t>): distance between F and mirror</a:t>
                </a:r>
              </a:p>
              <a:p>
                <a:pPr lvl="1"/>
                <a:r>
                  <a:rPr lang="en-US" sz="2667" dirty="0"/>
                  <a:t>Concave mirrors</a:t>
                </a:r>
                <a:r>
                  <a:rPr lang="en-US" sz="2667" dirty="0">
                    <a:sym typeface="Wingdings" pitchFamily="2" charset="2"/>
                  </a:rPr>
                  <a:t>:</a:t>
                </a:r>
                <a:r>
                  <a:rPr lang="en-US" sz="2667" dirty="0"/>
                  <a:t> </a:t>
                </a:r>
                <a14:m>
                  <m:oMath xmlns:m="http://schemas.openxmlformats.org/officeDocument/2006/math">
                    <m:r>
                      <a:rPr lang="en-US" sz="2667" i="1" dirty="0">
                        <a:latin typeface="Cambria Math"/>
                      </a:rPr>
                      <m:t>𝑓</m:t>
                    </m:r>
                    <m:r>
                      <a:rPr lang="en-US" sz="2667" i="1" dirty="0">
                        <a:latin typeface="Cambria Math"/>
                      </a:rPr>
                      <m:t>=</m:t>
                    </m:r>
                    <m:f>
                      <m:fPr>
                        <m:ctrlPr>
                          <a:rPr lang="en-US" sz="2667" i="1" dirty="0">
                            <a:latin typeface="Cambria Math" panose="02040503050406030204" pitchFamily="18" charset="0"/>
                          </a:rPr>
                        </m:ctrlPr>
                      </m:fPr>
                      <m:num>
                        <m:r>
                          <a:rPr lang="en-US" sz="2667" i="1" dirty="0">
                            <a:latin typeface="Cambria Math"/>
                          </a:rPr>
                          <m:t>1</m:t>
                        </m:r>
                      </m:num>
                      <m:den>
                        <m:r>
                          <a:rPr lang="en-US" sz="2667" i="1" dirty="0">
                            <a:latin typeface="Cambria Math"/>
                          </a:rPr>
                          <m:t>2</m:t>
                        </m:r>
                      </m:den>
                    </m:f>
                    <m:r>
                      <a:rPr lang="en-US" sz="2667" i="1" dirty="0">
                        <a:latin typeface="Cambria Math"/>
                      </a:rPr>
                      <m:t>𝑅</m:t>
                    </m:r>
                  </m:oMath>
                </a14:m>
                <a:endParaRPr lang="en-US" sz="2667" dirty="0"/>
              </a:p>
              <a:p>
                <a:pPr lvl="1"/>
                <a:r>
                  <a:rPr lang="en-US" sz="2667" dirty="0"/>
                  <a:t>Convex mirrors: </a:t>
                </a:r>
                <a14:m>
                  <m:oMath xmlns:m="http://schemas.openxmlformats.org/officeDocument/2006/math">
                    <m:r>
                      <a:rPr lang="en-US" sz="2667" i="1" dirty="0">
                        <a:latin typeface="Cambria Math"/>
                      </a:rPr>
                      <m:t>𝑓</m:t>
                    </m:r>
                    <m:r>
                      <a:rPr lang="en-US" sz="2667" i="1" dirty="0">
                        <a:latin typeface="Cambria Math"/>
                      </a:rPr>
                      <m:t>=−</m:t>
                    </m:r>
                    <m:f>
                      <m:fPr>
                        <m:ctrlPr>
                          <a:rPr lang="en-US" sz="2667" i="1" dirty="0">
                            <a:latin typeface="Cambria Math" panose="02040503050406030204" pitchFamily="18" charset="0"/>
                          </a:rPr>
                        </m:ctrlPr>
                      </m:fPr>
                      <m:num>
                        <m:r>
                          <a:rPr lang="en-US" sz="2667" i="1" dirty="0">
                            <a:latin typeface="Cambria Math"/>
                          </a:rPr>
                          <m:t>1</m:t>
                        </m:r>
                      </m:num>
                      <m:den>
                        <m:r>
                          <a:rPr lang="en-US" sz="2667" i="1" dirty="0">
                            <a:latin typeface="Cambria Math"/>
                          </a:rPr>
                          <m:t>2</m:t>
                        </m:r>
                      </m:den>
                    </m:f>
                    <m:r>
                      <a:rPr lang="en-US" sz="2667" i="1" dirty="0">
                        <a:latin typeface="Cambria Math"/>
                      </a:rPr>
                      <m:t>𝑅</m:t>
                    </m:r>
                  </m:oMath>
                </a14:m>
                <a:endParaRPr lang="en-US" sz="2667"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1450" t="-3424" r="-1500"/>
                </a:stretch>
              </a:blipFill>
            </p:spPr>
            <p:txBody>
              <a:bodyPr/>
              <a:lstStyle/>
              <a:p>
                <a:r>
                  <a:rPr lang="en-US">
                    <a:noFill/>
                  </a:rPr>
                  <a:t> </a:t>
                </a:r>
              </a:p>
            </p:txBody>
          </p:sp>
        </mc:Fallback>
      </mc:AlternateContent>
      <p:pic>
        <p:nvPicPr>
          <p:cNvPr id="4" name="Picture 3" descr="F25.12.jpg"/>
          <p:cNvPicPr>
            <a:picLocks noChangeAspect="1"/>
          </p:cNvPicPr>
          <p:nvPr/>
        </p:nvPicPr>
        <p:blipFill>
          <a:blip r:embed="rId4" cstate="print"/>
          <a:stretch>
            <a:fillRect/>
          </a:stretch>
        </p:blipFill>
        <p:spPr>
          <a:xfrm>
            <a:off x="7589520" y="3978442"/>
            <a:ext cx="4328160" cy="286931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00385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11-02 Reflection</a:t>
            </a:r>
          </a:p>
        </p:txBody>
      </p:sp>
      <p:sp>
        <p:nvSpPr>
          <p:cNvPr id="3" name="Content Placeholder 2"/>
          <p:cNvSpPr>
            <a:spLocks noGrp="1"/>
          </p:cNvSpPr>
          <p:nvPr>
            <p:ph idx="1"/>
          </p:nvPr>
        </p:nvSpPr>
        <p:spPr/>
        <p:txBody>
          <a:bodyPr/>
          <a:lstStyle/>
          <a:p>
            <a:r>
              <a:rPr lang="en-US" dirty="0"/>
              <a:t>Spherical aberration </a:t>
            </a:r>
          </a:p>
          <a:p>
            <a:pPr lvl="1"/>
            <a:r>
              <a:rPr lang="en-US" dirty="0"/>
              <a:t>Rays far from the principal axis actually cross between </a:t>
            </a:r>
            <a:r>
              <a:rPr lang="en-US" i="1" dirty="0"/>
              <a:t>F</a:t>
            </a:r>
            <a:r>
              <a:rPr lang="en-US" dirty="0"/>
              <a:t> and the mirror.</a:t>
            </a:r>
          </a:p>
          <a:p>
            <a:pPr lvl="1"/>
            <a:r>
              <a:rPr lang="en-US" dirty="0"/>
              <a:t>Fix this by using a parabolic mirror.</a:t>
            </a:r>
          </a:p>
        </p:txBody>
      </p:sp>
      <p:pic>
        <p:nvPicPr>
          <p:cNvPr id="4" name="Picture 3" descr="F25.14.jpg"/>
          <p:cNvPicPr>
            <a:picLocks noChangeAspect="1"/>
          </p:cNvPicPr>
          <p:nvPr/>
        </p:nvPicPr>
        <p:blipFill>
          <a:blip r:embed="rId3" cstate="print"/>
          <a:stretch>
            <a:fillRect/>
          </a:stretch>
        </p:blipFill>
        <p:spPr>
          <a:xfrm>
            <a:off x="7780784" y="3063241"/>
            <a:ext cx="4267200" cy="356616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21005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9" presetClass="entr" presetSubtype="0" accel="10000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ppt_h</p:attrName>
                                        </p:attrNameLst>
                                      </p:cBhvr>
                                      <p:tavLst>
                                        <p:tav tm="0">
                                          <p:val>
                                            <p:strVal val="#ppt_h/20"/>
                                          </p:val>
                                        </p:tav>
                                        <p:tav tm="50000">
                                          <p:val>
                                            <p:strVal val="#ppt_h/20"/>
                                          </p:val>
                                        </p:tav>
                                        <p:tav tm="100000">
                                          <p:val>
                                            <p:strVal val="#ppt_h"/>
                                          </p:val>
                                        </p:tav>
                                      </p:tavLst>
                                    </p:anim>
                                    <p:anim calcmode="lin" valueType="num">
                                      <p:cBhvr>
                                        <p:cTn id="16" dur="500" fill="hold"/>
                                        <p:tgtEl>
                                          <p:spTgt spid="4"/>
                                        </p:tgtEl>
                                        <p:attrNameLst>
                                          <p:attrName>ppt_w</p:attrName>
                                        </p:attrNameLst>
                                      </p:cBhvr>
                                      <p:tavLst>
                                        <p:tav tm="0">
                                          <p:val>
                                            <p:strVal val="#ppt_w+.3"/>
                                          </p:val>
                                        </p:tav>
                                        <p:tav tm="50000">
                                          <p:val>
                                            <p:strVal val="#ppt_w+.3"/>
                                          </p:val>
                                        </p:tav>
                                        <p:tav tm="100000">
                                          <p:val>
                                            <p:strVal val="#ppt_w"/>
                                          </p:val>
                                        </p:tav>
                                      </p:tavLst>
                                    </p:anim>
                                    <p:anim calcmode="lin" valueType="num">
                                      <p:cBhvr>
                                        <p:cTn id="17" dur="500" fill="hold"/>
                                        <p:tgtEl>
                                          <p:spTgt spid="4"/>
                                        </p:tgtEl>
                                        <p:attrNameLst>
                                          <p:attrName>ppt_x</p:attrName>
                                        </p:attrNameLst>
                                      </p:cBhvr>
                                      <p:tavLst>
                                        <p:tav tm="0">
                                          <p:val>
                                            <p:strVal val="#ppt_x-.3"/>
                                          </p:val>
                                        </p:tav>
                                        <p:tav tm="50000">
                                          <p:val>
                                            <p:strVal val="#ppt_x"/>
                                          </p:val>
                                        </p:tav>
                                        <p:tav tm="100000">
                                          <p:val>
                                            <p:strVal val="#ppt_x"/>
                                          </p:val>
                                        </p:tav>
                                      </p:tavLst>
                                    </p:anim>
                                    <p:anim calcmode="lin" valueType="num">
                                      <p:cBhvr>
                                        <p:cTn id="1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11-02 Reflection</a:t>
            </a:r>
          </a:p>
        </p:txBody>
      </p:sp>
      <p:sp>
        <p:nvSpPr>
          <p:cNvPr id="3" name="Content Placeholder 2"/>
          <p:cNvSpPr>
            <a:spLocks noGrp="1"/>
          </p:cNvSpPr>
          <p:nvPr>
            <p:ph idx="1"/>
          </p:nvPr>
        </p:nvSpPr>
        <p:spPr/>
        <p:txBody>
          <a:bodyPr/>
          <a:lstStyle/>
          <a:p>
            <a:r>
              <a:rPr lang="en-US" dirty="0"/>
              <a:t>Ray tracing diagram: Diagram used to find the location and type of image produced.</a:t>
            </a:r>
          </a:p>
          <a:p>
            <a:r>
              <a:rPr lang="en-US" dirty="0"/>
              <a:t>Notice the rays start at the top of the object.</a:t>
            </a:r>
          </a:p>
          <a:p>
            <a:endParaRPr lang="en-US" dirty="0"/>
          </a:p>
        </p:txBody>
      </p:sp>
      <p:pic>
        <p:nvPicPr>
          <p:cNvPr id="4" name="Picture 3" descr="F25.19.jpg"/>
          <p:cNvPicPr>
            <a:picLocks noChangeAspect="1"/>
          </p:cNvPicPr>
          <p:nvPr/>
        </p:nvPicPr>
        <p:blipFill>
          <a:blip r:embed="rId3" cstate="print"/>
          <a:srcRect b="58635"/>
          <a:stretch>
            <a:fillRect/>
          </a:stretch>
        </p:blipFill>
        <p:spPr>
          <a:xfrm>
            <a:off x="0" y="3166110"/>
            <a:ext cx="12192000" cy="369189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13010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9" presetClass="entr" presetSubtype="0" accel="10000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ppt_h</p:attrName>
                                        </p:attrNameLst>
                                      </p:cBhvr>
                                      <p:tavLst>
                                        <p:tav tm="0">
                                          <p:val>
                                            <p:strVal val="#ppt_h/20"/>
                                          </p:val>
                                        </p:tav>
                                        <p:tav tm="50000">
                                          <p:val>
                                            <p:strVal val="#ppt_h/20"/>
                                          </p:val>
                                        </p:tav>
                                        <p:tav tm="100000">
                                          <p:val>
                                            <p:strVal val="#ppt_h"/>
                                          </p:val>
                                        </p:tav>
                                      </p:tavLst>
                                    </p:anim>
                                    <p:anim calcmode="lin" valueType="num">
                                      <p:cBhvr>
                                        <p:cTn id="12" dur="500" fill="hold"/>
                                        <p:tgtEl>
                                          <p:spTgt spid="4"/>
                                        </p:tgtEl>
                                        <p:attrNameLst>
                                          <p:attrName>ppt_w</p:attrName>
                                        </p:attrNameLst>
                                      </p:cBhvr>
                                      <p:tavLst>
                                        <p:tav tm="0">
                                          <p:val>
                                            <p:strVal val="#ppt_w+.3"/>
                                          </p:val>
                                        </p:tav>
                                        <p:tav tm="50000">
                                          <p:val>
                                            <p:strVal val="#ppt_w+.3"/>
                                          </p:val>
                                        </p:tav>
                                        <p:tav tm="100000">
                                          <p:val>
                                            <p:strVal val="#ppt_w"/>
                                          </p:val>
                                        </p:tav>
                                      </p:tavLst>
                                    </p:anim>
                                    <p:anim calcmode="lin" valueType="num">
                                      <p:cBhvr>
                                        <p:cTn id="13" dur="500" fill="hold"/>
                                        <p:tgtEl>
                                          <p:spTgt spid="4"/>
                                        </p:tgtEl>
                                        <p:attrNameLst>
                                          <p:attrName>ppt_x</p:attrName>
                                        </p:attrNameLst>
                                      </p:cBhvr>
                                      <p:tavLst>
                                        <p:tav tm="0">
                                          <p:val>
                                            <p:strVal val="#ppt_x-.3"/>
                                          </p:val>
                                        </p:tav>
                                        <p:tav tm="50000">
                                          <p:val>
                                            <p:strVal val="#ppt_x"/>
                                          </p:val>
                                        </p:tav>
                                        <p:tav tm="100000">
                                          <p:val>
                                            <p:strVal val="#ppt_x"/>
                                          </p:val>
                                        </p:tav>
                                      </p:tavLst>
                                    </p:anim>
                                    <p:anim calcmode="lin" valueType="num">
                                      <p:cBhvr>
                                        <p:cTn id="14"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11-02 Reflection</a:t>
            </a:r>
          </a:p>
        </p:txBody>
      </p:sp>
      <p:sp>
        <p:nvSpPr>
          <p:cNvPr id="3" name="Content Placeholder 2"/>
          <p:cNvSpPr>
            <a:spLocks noGrp="1"/>
          </p:cNvSpPr>
          <p:nvPr>
            <p:ph idx="1"/>
          </p:nvPr>
        </p:nvSpPr>
        <p:spPr/>
        <p:txBody>
          <a:bodyPr>
            <a:normAutofit lnSpcReduction="10000"/>
          </a:bodyPr>
          <a:lstStyle/>
          <a:p>
            <a:r>
              <a:rPr lang="en-US" dirty="0"/>
              <a:t>Concave Mirror</a:t>
            </a:r>
          </a:p>
          <a:p>
            <a:pPr lvl="1"/>
            <a:r>
              <a:rPr lang="en-US" dirty="0"/>
              <a:t>Ray 1 – Parallel to principal axis, strikes mirror and reflects through </a:t>
            </a:r>
            <a:r>
              <a:rPr lang="en-US" i="1" dirty="0"/>
              <a:t>F</a:t>
            </a:r>
          </a:p>
          <a:p>
            <a:pPr lvl="1"/>
            <a:r>
              <a:rPr lang="en-US" dirty="0"/>
              <a:t>Ray 2 – Through </a:t>
            </a:r>
            <a:r>
              <a:rPr lang="en-US" i="1" dirty="0"/>
              <a:t>F</a:t>
            </a:r>
            <a:r>
              <a:rPr lang="en-US" dirty="0"/>
              <a:t>, strikes mirror and reflects parallel to principal axis</a:t>
            </a:r>
          </a:p>
          <a:p>
            <a:pPr lvl="1"/>
            <a:r>
              <a:rPr lang="en-US" dirty="0"/>
              <a:t>Ray 3 – Through </a:t>
            </a:r>
            <a:r>
              <a:rPr lang="en-US" i="1" dirty="0"/>
              <a:t>C</a:t>
            </a:r>
            <a:r>
              <a:rPr lang="en-US" dirty="0"/>
              <a:t>, strikes mirror and reflects back through </a:t>
            </a:r>
            <a:r>
              <a:rPr lang="en-US" i="1" dirty="0"/>
              <a:t>C</a:t>
            </a:r>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r>
              <a:rPr lang="en-US" dirty="0"/>
              <a:t>Object beyond </a:t>
            </a:r>
            <a:r>
              <a:rPr lang="en-US" i="1" dirty="0"/>
              <a:t>C</a:t>
            </a:r>
            <a:r>
              <a:rPr lang="en-US" dirty="0"/>
              <a:t> – image is real, inverted and smaller between </a:t>
            </a:r>
            <a:r>
              <a:rPr lang="en-US" i="1" dirty="0"/>
              <a:t>C</a:t>
            </a:r>
            <a:r>
              <a:rPr lang="en-US" dirty="0"/>
              <a:t> and </a:t>
            </a:r>
            <a:r>
              <a:rPr lang="en-US" i="1" dirty="0"/>
              <a:t>F</a:t>
            </a:r>
          </a:p>
        </p:txBody>
      </p:sp>
      <p:sp>
        <p:nvSpPr>
          <p:cNvPr id="10" name="Oval 9"/>
          <p:cNvSpPr/>
          <p:nvPr/>
        </p:nvSpPr>
        <p:spPr>
          <a:xfrm>
            <a:off x="8737603" y="4572002"/>
            <a:ext cx="60959" cy="60959"/>
          </a:xfrm>
          <a:prstGeom prst="ellipse">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5" name="Straight Connector 4"/>
          <p:cNvCxnSpPr/>
          <p:nvPr/>
        </p:nvCxnSpPr>
        <p:spPr>
          <a:xfrm>
            <a:off x="1016000" y="4617721"/>
            <a:ext cx="10160000" cy="1588"/>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sp>
        <p:nvSpPr>
          <p:cNvPr id="7" name="Arc 6"/>
          <p:cNvSpPr/>
          <p:nvPr/>
        </p:nvSpPr>
        <p:spPr>
          <a:xfrm>
            <a:off x="5283200" y="2717800"/>
            <a:ext cx="4673600" cy="3891280"/>
          </a:xfrm>
          <a:prstGeom prst="arc">
            <a:avLst>
              <a:gd name="adj1" fmla="val 19192436"/>
              <a:gd name="adj2" fmla="val 2148201"/>
            </a:avLst>
          </a:prstGeom>
          <a:ln w="1905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sp>
        <p:nvSpPr>
          <p:cNvPr id="8" name="Down Arrow 7"/>
          <p:cNvSpPr/>
          <p:nvPr/>
        </p:nvSpPr>
        <p:spPr>
          <a:xfrm flipV="1">
            <a:off x="3352799" y="3703319"/>
            <a:ext cx="331259" cy="91281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Oval 8"/>
          <p:cNvSpPr/>
          <p:nvPr/>
        </p:nvSpPr>
        <p:spPr>
          <a:xfrm>
            <a:off x="7620001" y="4572002"/>
            <a:ext cx="60959" cy="60959"/>
          </a:xfrm>
          <a:prstGeom prst="ellipse">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TextBox 10"/>
          <p:cNvSpPr txBox="1"/>
          <p:nvPr/>
        </p:nvSpPr>
        <p:spPr>
          <a:xfrm>
            <a:off x="7416800" y="4617721"/>
            <a:ext cx="609600" cy="461665"/>
          </a:xfrm>
          <a:prstGeom prst="rect">
            <a:avLst/>
          </a:prstGeom>
          <a:noFill/>
        </p:spPr>
        <p:txBody>
          <a:bodyPr wrap="square" rtlCol="0">
            <a:spAutoFit/>
          </a:bodyPr>
          <a:lstStyle/>
          <a:p>
            <a:r>
              <a:rPr lang="en-US" sz="2400" i="1" dirty="0"/>
              <a:t>C</a:t>
            </a:r>
          </a:p>
        </p:txBody>
      </p:sp>
      <p:sp>
        <p:nvSpPr>
          <p:cNvPr id="12" name="TextBox 11"/>
          <p:cNvSpPr txBox="1"/>
          <p:nvPr/>
        </p:nvSpPr>
        <p:spPr>
          <a:xfrm>
            <a:off x="8534400" y="4617721"/>
            <a:ext cx="508000" cy="461665"/>
          </a:xfrm>
          <a:prstGeom prst="rect">
            <a:avLst/>
          </a:prstGeom>
          <a:noFill/>
        </p:spPr>
        <p:txBody>
          <a:bodyPr wrap="square" rtlCol="0">
            <a:spAutoFit/>
          </a:bodyPr>
          <a:lstStyle/>
          <a:p>
            <a:r>
              <a:rPr lang="en-US" sz="2400" i="1" dirty="0"/>
              <a:t>F</a:t>
            </a:r>
          </a:p>
        </p:txBody>
      </p:sp>
      <p:sp>
        <p:nvSpPr>
          <p:cNvPr id="13" name="TextBox 12"/>
          <p:cNvSpPr txBox="1"/>
          <p:nvPr/>
        </p:nvSpPr>
        <p:spPr>
          <a:xfrm>
            <a:off x="2946400" y="4617721"/>
            <a:ext cx="1320800" cy="461665"/>
          </a:xfrm>
          <a:prstGeom prst="rect">
            <a:avLst/>
          </a:prstGeom>
          <a:noFill/>
        </p:spPr>
        <p:txBody>
          <a:bodyPr wrap="square" rtlCol="0">
            <a:spAutoFit/>
          </a:bodyPr>
          <a:lstStyle/>
          <a:p>
            <a:r>
              <a:rPr lang="en-US" sz="2400" dirty="0"/>
              <a:t>Object</a:t>
            </a:r>
          </a:p>
        </p:txBody>
      </p:sp>
      <p:cxnSp>
        <p:nvCxnSpPr>
          <p:cNvPr id="15" name="Straight Arrow Connector 14"/>
          <p:cNvCxnSpPr>
            <a:cxnSpLocks/>
            <a:stCxn id="8" idx="2"/>
          </p:cNvCxnSpPr>
          <p:nvPr/>
        </p:nvCxnSpPr>
        <p:spPr>
          <a:xfrm flipV="1">
            <a:off x="3518429" y="3702527"/>
            <a:ext cx="6134632" cy="792"/>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flipV="1">
            <a:off x="5689600" y="4770122"/>
            <a:ext cx="4267200" cy="15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cxnSpLocks/>
            <a:stCxn id="8" idx="2"/>
          </p:cNvCxnSpPr>
          <p:nvPr/>
        </p:nvCxnSpPr>
        <p:spPr>
          <a:xfrm>
            <a:off x="3518429" y="3703319"/>
            <a:ext cx="6336771" cy="1371602"/>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flipV="1">
            <a:off x="6299200" y="4312920"/>
            <a:ext cx="3556000" cy="7620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6" name="Down Arrow 25"/>
          <p:cNvSpPr/>
          <p:nvPr/>
        </p:nvSpPr>
        <p:spPr>
          <a:xfrm>
            <a:off x="8432800" y="4617720"/>
            <a:ext cx="203200" cy="16213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17" name="Straight Arrow Connector 16"/>
          <p:cNvCxnSpPr/>
          <p:nvPr/>
        </p:nvCxnSpPr>
        <p:spPr>
          <a:xfrm flipH="1">
            <a:off x="7824260" y="3704113"/>
            <a:ext cx="1828800" cy="18288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3531659" y="3702525"/>
            <a:ext cx="6451600" cy="10668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8026400" y="4922521"/>
            <a:ext cx="1320800" cy="461665"/>
          </a:xfrm>
          <a:prstGeom prst="rect">
            <a:avLst/>
          </a:prstGeom>
          <a:noFill/>
        </p:spPr>
        <p:txBody>
          <a:bodyPr wrap="square" rtlCol="0">
            <a:spAutoFit/>
          </a:bodyPr>
          <a:lstStyle/>
          <a:p>
            <a:r>
              <a:rPr lang="en-US" sz="2400" dirty="0"/>
              <a:t>Image</a:t>
            </a:r>
          </a:p>
        </p:txBody>
      </p:sp>
    </p:spTree>
    <p:extLst>
      <p:ext uri="{BB962C8B-B14F-4D97-AF65-F5344CB8AC3E}">
        <p14:creationId xmlns:p14="http://schemas.microsoft.com/office/powerpoint/2010/main" val="3213916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9" presetClass="entr" presetSubtype="0" accel="10000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12" dur="5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13" dur="5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9" presetClass="entr" presetSubtype="0" accel="10000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0"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1"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22"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9" presetClass="entr" presetSubtype="0" accel="10000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ppt_h</p:attrName>
                                        </p:attrNameLst>
                                      </p:cBhvr>
                                      <p:tavLst>
                                        <p:tav tm="0">
                                          <p:val>
                                            <p:strVal val="#ppt_h/20"/>
                                          </p:val>
                                        </p:tav>
                                        <p:tav tm="50000">
                                          <p:val>
                                            <p:strVal val="#ppt_h/20"/>
                                          </p:val>
                                        </p:tav>
                                        <p:tav tm="100000">
                                          <p:val>
                                            <p:strVal val="#ppt_h"/>
                                          </p:val>
                                        </p:tav>
                                      </p:tavLst>
                                    </p:anim>
                                    <p:anim calcmode="lin" valueType="num">
                                      <p:cBhvr>
                                        <p:cTn id="28" dur="500" fill="hold"/>
                                        <p:tgtEl>
                                          <p:spTgt spid="9"/>
                                        </p:tgtEl>
                                        <p:attrNameLst>
                                          <p:attrName>ppt_w</p:attrName>
                                        </p:attrNameLst>
                                      </p:cBhvr>
                                      <p:tavLst>
                                        <p:tav tm="0">
                                          <p:val>
                                            <p:strVal val="#ppt_w+.3"/>
                                          </p:val>
                                        </p:tav>
                                        <p:tav tm="50000">
                                          <p:val>
                                            <p:strVal val="#ppt_w+.3"/>
                                          </p:val>
                                        </p:tav>
                                        <p:tav tm="100000">
                                          <p:val>
                                            <p:strVal val="#ppt_w"/>
                                          </p:val>
                                        </p:tav>
                                      </p:tavLst>
                                    </p:anim>
                                    <p:anim calcmode="lin" valueType="num">
                                      <p:cBhvr>
                                        <p:cTn id="29" dur="500" fill="hold"/>
                                        <p:tgtEl>
                                          <p:spTgt spid="9"/>
                                        </p:tgtEl>
                                        <p:attrNameLst>
                                          <p:attrName>ppt_x</p:attrName>
                                        </p:attrNameLst>
                                      </p:cBhvr>
                                      <p:tavLst>
                                        <p:tav tm="0">
                                          <p:val>
                                            <p:strVal val="#ppt_x-.3"/>
                                          </p:val>
                                        </p:tav>
                                        <p:tav tm="50000">
                                          <p:val>
                                            <p:strVal val="#ppt_x"/>
                                          </p:val>
                                        </p:tav>
                                        <p:tav tm="100000">
                                          <p:val>
                                            <p:strVal val="#ppt_x"/>
                                          </p:val>
                                        </p:tav>
                                      </p:tavLst>
                                    </p:anim>
                                    <p:anim calcmode="lin" valueType="num">
                                      <p:cBhvr>
                                        <p:cTn id="30" dur="500" fill="hold"/>
                                        <p:tgtEl>
                                          <p:spTgt spid="9"/>
                                        </p:tgtEl>
                                        <p:attrNameLst>
                                          <p:attrName>ppt_y</p:attrName>
                                        </p:attrNameLst>
                                      </p:cBhvr>
                                      <p:tavLst>
                                        <p:tav tm="0">
                                          <p:val>
                                            <p:strVal val="#ppt_y"/>
                                          </p:val>
                                        </p:tav>
                                        <p:tav tm="100000">
                                          <p:val>
                                            <p:strVal val="#ppt_y"/>
                                          </p:val>
                                        </p:tav>
                                      </p:tavLst>
                                    </p:anim>
                                  </p:childTnLst>
                                </p:cTn>
                              </p:par>
                              <p:par>
                                <p:cTn id="31" presetID="39" presetClass="entr" presetSubtype="0" accel="10000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p:cTn id="33" dur="500" fill="hold"/>
                                        <p:tgtEl>
                                          <p:spTgt spid="11"/>
                                        </p:tgtEl>
                                        <p:attrNameLst>
                                          <p:attrName>ppt_h</p:attrName>
                                        </p:attrNameLst>
                                      </p:cBhvr>
                                      <p:tavLst>
                                        <p:tav tm="0">
                                          <p:val>
                                            <p:strVal val="#ppt_h/20"/>
                                          </p:val>
                                        </p:tav>
                                        <p:tav tm="50000">
                                          <p:val>
                                            <p:strVal val="#ppt_h/20"/>
                                          </p:val>
                                        </p:tav>
                                        <p:tav tm="100000">
                                          <p:val>
                                            <p:strVal val="#ppt_h"/>
                                          </p:val>
                                        </p:tav>
                                      </p:tavLst>
                                    </p:anim>
                                    <p:anim calcmode="lin" valueType="num">
                                      <p:cBhvr>
                                        <p:cTn id="34" dur="500" fill="hold"/>
                                        <p:tgtEl>
                                          <p:spTgt spid="11"/>
                                        </p:tgtEl>
                                        <p:attrNameLst>
                                          <p:attrName>ppt_w</p:attrName>
                                        </p:attrNameLst>
                                      </p:cBhvr>
                                      <p:tavLst>
                                        <p:tav tm="0">
                                          <p:val>
                                            <p:strVal val="#ppt_w+.3"/>
                                          </p:val>
                                        </p:tav>
                                        <p:tav tm="50000">
                                          <p:val>
                                            <p:strVal val="#ppt_w+.3"/>
                                          </p:val>
                                        </p:tav>
                                        <p:tav tm="100000">
                                          <p:val>
                                            <p:strVal val="#ppt_w"/>
                                          </p:val>
                                        </p:tav>
                                      </p:tavLst>
                                    </p:anim>
                                    <p:anim calcmode="lin" valueType="num">
                                      <p:cBhvr>
                                        <p:cTn id="35" dur="500" fill="hold"/>
                                        <p:tgtEl>
                                          <p:spTgt spid="11"/>
                                        </p:tgtEl>
                                        <p:attrNameLst>
                                          <p:attrName>ppt_x</p:attrName>
                                        </p:attrNameLst>
                                      </p:cBhvr>
                                      <p:tavLst>
                                        <p:tav tm="0">
                                          <p:val>
                                            <p:strVal val="#ppt_x-.3"/>
                                          </p:val>
                                        </p:tav>
                                        <p:tav tm="50000">
                                          <p:val>
                                            <p:strVal val="#ppt_x"/>
                                          </p:val>
                                        </p:tav>
                                        <p:tav tm="100000">
                                          <p:val>
                                            <p:strVal val="#ppt_x"/>
                                          </p:val>
                                        </p:tav>
                                      </p:tavLst>
                                    </p:anim>
                                    <p:anim calcmode="lin" valueType="num">
                                      <p:cBhvr>
                                        <p:cTn id="36"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39" presetClass="entr" presetSubtype="0" accel="100000"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fill="hold"/>
                                        <p:tgtEl>
                                          <p:spTgt spid="10"/>
                                        </p:tgtEl>
                                        <p:attrNameLst>
                                          <p:attrName>ppt_h</p:attrName>
                                        </p:attrNameLst>
                                      </p:cBhvr>
                                      <p:tavLst>
                                        <p:tav tm="0">
                                          <p:val>
                                            <p:strVal val="#ppt_h/20"/>
                                          </p:val>
                                        </p:tav>
                                        <p:tav tm="50000">
                                          <p:val>
                                            <p:strVal val="#ppt_h/20"/>
                                          </p:val>
                                        </p:tav>
                                        <p:tav tm="100000">
                                          <p:val>
                                            <p:strVal val="#ppt_h"/>
                                          </p:val>
                                        </p:tav>
                                      </p:tavLst>
                                    </p:anim>
                                    <p:anim calcmode="lin" valueType="num">
                                      <p:cBhvr>
                                        <p:cTn id="42" dur="500" fill="hold"/>
                                        <p:tgtEl>
                                          <p:spTgt spid="10"/>
                                        </p:tgtEl>
                                        <p:attrNameLst>
                                          <p:attrName>ppt_w</p:attrName>
                                        </p:attrNameLst>
                                      </p:cBhvr>
                                      <p:tavLst>
                                        <p:tav tm="0">
                                          <p:val>
                                            <p:strVal val="#ppt_w+.3"/>
                                          </p:val>
                                        </p:tav>
                                        <p:tav tm="50000">
                                          <p:val>
                                            <p:strVal val="#ppt_w+.3"/>
                                          </p:val>
                                        </p:tav>
                                        <p:tav tm="100000">
                                          <p:val>
                                            <p:strVal val="#ppt_w"/>
                                          </p:val>
                                        </p:tav>
                                      </p:tavLst>
                                    </p:anim>
                                    <p:anim calcmode="lin" valueType="num">
                                      <p:cBhvr>
                                        <p:cTn id="43" dur="500" fill="hold"/>
                                        <p:tgtEl>
                                          <p:spTgt spid="10"/>
                                        </p:tgtEl>
                                        <p:attrNameLst>
                                          <p:attrName>ppt_x</p:attrName>
                                        </p:attrNameLst>
                                      </p:cBhvr>
                                      <p:tavLst>
                                        <p:tav tm="0">
                                          <p:val>
                                            <p:strVal val="#ppt_x-.3"/>
                                          </p:val>
                                        </p:tav>
                                        <p:tav tm="50000">
                                          <p:val>
                                            <p:strVal val="#ppt_x"/>
                                          </p:val>
                                        </p:tav>
                                        <p:tav tm="100000">
                                          <p:val>
                                            <p:strVal val="#ppt_x"/>
                                          </p:val>
                                        </p:tav>
                                      </p:tavLst>
                                    </p:anim>
                                    <p:anim calcmode="lin" valueType="num">
                                      <p:cBhvr>
                                        <p:cTn id="44" dur="500" fill="hold"/>
                                        <p:tgtEl>
                                          <p:spTgt spid="10"/>
                                        </p:tgtEl>
                                        <p:attrNameLst>
                                          <p:attrName>ppt_y</p:attrName>
                                        </p:attrNameLst>
                                      </p:cBhvr>
                                      <p:tavLst>
                                        <p:tav tm="0">
                                          <p:val>
                                            <p:strVal val="#ppt_y"/>
                                          </p:val>
                                        </p:tav>
                                        <p:tav tm="100000">
                                          <p:val>
                                            <p:strVal val="#ppt_y"/>
                                          </p:val>
                                        </p:tav>
                                      </p:tavLst>
                                    </p:anim>
                                  </p:childTnLst>
                                </p:cTn>
                              </p:par>
                              <p:par>
                                <p:cTn id="45" presetID="39" presetClass="entr" presetSubtype="0" accel="10000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ppt_h</p:attrName>
                                        </p:attrNameLst>
                                      </p:cBhvr>
                                      <p:tavLst>
                                        <p:tav tm="0">
                                          <p:val>
                                            <p:strVal val="#ppt_h/20"/>
                                          </p:val>
                                        </p:tav>
                                        <p:tav tm="50000">
                                          <p:val>
                                            <p:strVal val="#ppt_h/20"/>
                                          </p:val>
                                        </p:tav>
                                        <p:tav tm="100000">
                                          <p:val>
                                            <p:strVal val="#ppt_h"/>
                                          </p:val>
                                        </p:tav>
                                      </p:tavLst>
                                    </p:anim>
                                    <p:anim calcmode="lin" valueType="num">
                                      <p:cBhvr>
                                        <p:cTn id="48" dur="500" fill="hold"/>
                                        <p:tgtEl>
                                          <p:spTgt spid="12"/>
                                        </p:tgtEl>
                                        <p:attrNameLst>
                                          <p:attrName>ppt_w</p:attrName>
                                        </p:attrNameLst>
                                      </p:cBhvr>
                                      <p:tavLst>
                                        <p:tav tm="0">
                                          <p:val>
                                            <p:strVal val="#ppt_w+.3"/>
                                          </p:val>
                                        </p:tav>
                                        <p:tav tm="50000">
                                          <p:val>
                                            <p:strVal val="#ppt_w+.3"/>
                                          </p:val>
                                        </p:tav>
                                        <p:tav tm="100000">
                                          <p:val>
                                            <p:strVal val="#ppt_w"/>
                                          </p:val>
                                        </p:tav>
                                      </p:tavLst>
                                    </p:anim>
                                    <p:anim calcmode="lin" valueType="num">
                                      <p:cBhvr>
                                        <p:cTn id="49" dur="500" fill="hold"/>
                                        <p:tgtEl>
                                          <p:spTgt spid="12"/>
                                        </p:tgtEl>
                                        <p:attrNameLst>
                                          <p:attrName>ppt_x</p:attrName>
                                        </p:attrNameLst>
                                      </p:cBhvr>
                                      <p:tavLst>
                                        <p:tav tm="0">
                                          <p:val>
                                            <p:strVal val="#ppt_x-.3"/>
                                          </p:val>
                                        </p:tav>
                                        <p:tav tm="50000">
                                          <p:val>
                                            <p:strVal val="#ppt_x"/>
                                          </p:val>
                                        </p:tav>
                                        <p:tav tm="100000">
                                          <p:val>
                                            <p:strVal val="#ppt_x"/>
                                          </p:val>
                                        </p:tav>
                                      </p:tavLst>
                                    </p:anim>
                                    <p:anim calcmode="lin" valueType="num">
                                      <p:cBhvr>
                                        <p:cTn id="50"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9" presetClass="entr" presetSubtype="0" accel="100000"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500" fill="hold"/>
                                        <p:tgtEl>
                                          <p:spTgt spid="13"/>
                                        </p:tgtEl>
                                        <p:attrNameLst>
                                          <p:attrName>ppt_h</p:attrName>
                                        </p:attrNameLst>
                                      </p:cBhvr>
                                      <p:tavLst>
                                        <p:tav tm="0">
                                          <p:val>
                                            <p:strVal val="#ppt_h/20"/>
                                          </p:val>
                                        </p:tav>
                                        <p:tav tm="50000">
                                          <p:val>
                                            <p:strVal val="#ppt_h/20"/>
                                          </p:val>
                                        </p:tav>
                                        <p:tav tm="100000">
                                          <p:val>
                                            <p:strVal val="#ppt_h"/>
                                          </p:val>
                                        </p:tav>
                                      </p:tavLst>
                                    </p:anim>
                                    <p:anim calcmode="lin" valueType="num">
                                      <p:cBhvr>
                                        <p:cTn id="56" dur="500" fill="hold"/>
                                        <p:tgtEl>
                                          <p:spTgt spid="13"/>
                                        </p:tgtEl>
                                        <p:attrNameLst>
                                          <p:attrName>ppt_w</p:attrName>
                                        </p:attrNameLst>
                                      </p:cBhvr>
                                      <p:tavLst>
                                        <p:tav tm="0">
                                          <p:val>
                                            <p:strVal val="#ppt_w+.3"/>
                                          </p:val>
                                        </p:tav>
                                        <p:tav tm="50000">
                                          <p:val>
                                            <p:strVal val="#ppt_w+.3"/>
                                          </p:val>
                                        </p:tav>
                                        <p:tav tm="100000">
                                          <p:val>
                                            <p:strVal val="#ppt_w"/>
                                          </p:val>
                                        </p:tav>
                                      </p:tavLst>
                                    </p:anim>
                                    <p:anim calcmode="lin" valueType="num">
                                      <p:cBhvr>
                                        <p:cTn id="57" dur="500" fill="hold"/>
                                        <p:tgtEl>
                                          <p:spTgt spid="13"/>
                                        </p:tgtEl>
                                        <p:attrNameLst>
                                          <p:attrName>ppt_x</p:attrName>
                                        </p:attrNameLst>
                                      </p:cBhvr>
                                      <p:tavLst>
                                        <p:tav tm="0">
                                          <p:val>
                                            <p:strVal val="#ppt_x-.3"/>
                                          </p:val>
                                        </p:tav>
                                        <p:tav tm="50000">
                                          <p:val>
                                            <p:strVal val="#ppt_x"/>
                                          </p:val>
                                        </p:tav>
                                        <p:tav tm="100000">
                                          <p:val>
                                            <p:strVal val="#ppt_x"/>
                                          </p:val>
                                        </p:tav>
                                      </p:tavLst>
                                    </p:anim>
                                    <p:anim calcmode="lin" valueType="num">
                                      <p:cBhvr>
                                        <p:cTn id="58" dur="500" fill="hold"/>
                                        <p:tgtEl>
                                          <p:spTgt spid="13"/>
                                        </p:tgtEl>
                                        <p:attrNameLst>
                                          <p:attrName>ppt_y</p:attrName>
                                        </p:attrNameLst>
                                      </p:cBhvr>
                                      <p:tavLst>
                                        <p:tav tm="0">
                                          <p:val>
                                            <p:strVal val="#ppt_y"/>
                                          </p:val>
                                        </p:tav>
                                        <p:tav tm="100000">
                                          <p:val>
                                            <p:strVal val="#ppt_y"/>
                                          </p:val>
                                        </p:tav>
                                      </p:tavLst>
                                    </p:anim>
                                  </p:childTnLst>
                                </p:cTn>
                              </p:par>
                              <p:par>
                                <p:cTn id="59" presetID="39" presetClass="entr" presetSubtype="0" accel="100000" fill="hold" grpId="0" nodeType="with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p:cTn id="61" dur="500" fill="hold"/>
                                        <p:tgtEl>
                                          <p:spTgt spid="8"/>
                                        </p:tgtEl>
                                        <p:attrNameLst>
                                          <p:attrName>ppt_h</p:attrName>
                                        </p:attrNameLst>
                                      </p:cBhvr>
                                      <p:tavLst>
                                        <p:tav tm="0">
                                          <p:val>
                                            <p:strVal val="#ppt_h/20"/>
                                          </p:val>
                                        </p:tav>
                                        <p:tav tm="50000">
                                          <p:val>
                                            <p:strVal val="#ppt_h/20"/>
                                          </p:val>
                                        </p:tav>
                                        <p:tav tm="100000">
                                          <p:val>
                                            <p:strVal val="#ppt_h"/>
                                          </p:val>
                                        </p:tav>
                                      </p:tavLst>
                                    </p:anim>
                                    <p:anim calcmode="lin" valueType="num">
                                      <p:cBhvr>
                                        <p:cTn id="62" dur="500" fill="hold"/>
                                        <p:tgtEl>
                                          <p:spTgt spid="8"/>
                                        </p:tgtEl>
                                        <p:attrNameLst>
                                          <p:attrName>ppt_w</p:attrName>
                                        </p:attrNameLst>
                                      </p:cBhvr>
                                      <p:tavLst>
                                        <p:tav tm="0">
                                          <p:val>
                                            <p:strVal val="#ppt_w+.3"/>
                                          </p:val>
                                        </p:tav>
                                        <p:tav tm="50000">
                                          <p:val>
                                            <p:strVal val="#ppt_w+.3"/>
                                          </p:val>
                                        </p:tav>
                                        <p:tav tm="100000">
                                          <p:val>
                                            <p:strVal val="#ppt_w"/>
                                          </p:val>
                                        </p:tav>
                                      </p:tavLst>
                                    </p:anim>
                                    <p:anim calcmode="lin" valueType="num">
                                      <p:cBhvr>
                                        <p:cTn id="63" dur="500" fill="hold"/>
                                        <p:tgtEl>
                                          <p:spTgt spid="8"/>
                                        </p:tgtEl>
                                        <p:attrNameLst>
                                          <p:attrName>ppt_x</p:attrName>
                                        </p:attrNameLst>
                                      </p:cBhvr>
                                      <p:tavLst>
                                        <p:tav tm="0">
                                          <p:val>
                                            <p:strVal val="#ppt_x-.3"/>
                                          </p:val>
                                        </p:tav>
                                        <p:tav tm="50000">
                                          <p:val>
                                            <p:strVal val="#ppt_x"/>
                                          </p:val>
                                        </p:tav>
                                        <p:tav tm="100000">
                                          <p:val>
                                            <p:strVal val="#ppt_x"/>
                                          </p:val>
                                        </p:tav>
                                      </p:tavLst>
                                    </p:anim>
                                    <p:anim calcmode="lin" valueType="num">
                                      <p:cBhvr>
                                        <p:cTn id="64"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39" presetClass="entr" presetSubtype="0" accel="100000" fill="hold" nodeType="clickEffect">
                                  <p:stCondLst>
                                    <p:cond delay="0"/>
                                  </p:stCondLst>
                                  <p:childTnLst>
                                    <p:set>
                                      <p:cBhvr>
                                        <p:cTn id="72" dur="1" fill="hold">
                                          <p:stCondLst>
                                            <p:cond delay="0"/>
                                          </p:stCondLst>
                                        </p:cTn>
                                        <p:tgtEl>
                                          <p:spTgt spid="15"/>
                                        </p:tgtEl>
                                        <p:attrNameLst>
                                          <p:attrName>style.visibility</p:attrName>
                                        </p:attrNameLst>
                                      </p:cBhvr>
                                      <p:to>
                                        <p:strVal val="visible"/>
                                      </p:to>
                                    </p:set>
                                    <p:anim calcmode="lin" valueType="num">
                                      <p:cBhvr>
                                        <p:cTn id="73" dur="500" fill="hold"/>
                                        <p:tgtEl>
                                          <p:spTgt spid="15"/>
                                        </p:tgtEl>
                                        <p:attrNameLst>
                                          <p:attrName>ppt_h</p:attrName>
                                        </p:attrNameLst>
                                      </p:cBhvr>
                                      <p:tavLst>
                                        <p:tav tm="0">
                                          <p:val>
                                            <p:strVal val="#ppt_h/20"/>
                                          </p:val>
                                        </p:tav>
                                        <p:tav tm="50000">
                                          <p:val>
                                            <p:strVal val="#ppt_h/20"/>
                                          </p:val>
                                        </p:tav>
                                        <p:tav tm="100000">
                                          <p:val>
                                            <p:strVal val="#ppt_h"/>
                                          </p:val>
                                        </p:tav>
                                      </p:tavLst>
                                    </p:anim>
                                    <p:anim calcmode="lin" valueType="num">
                                      <p:cBhvr>
                                        <p:cTn id="74" dur="500" fill="hold"/>
                                        <p:tgtEl>
                                          <p:spTgt spid="15"/>
                                        </p:tgtEl>
                                        <p:attrNameLst>
                                          <p:attrName>ppt_w</p:attrName>
                                        </p:attrNameLst>
                                      </p:cBhvr>
                                      <p:tavLst>
                                        <p:tav tm="0">
                                          <p:val>
                                            <p:strVal val="#ppt_w+.3"/>
                                          </p:val>
                                        </p:tav>
                                        <p:tav tm="50000">
                                          <p:val>
                                            <p:strVal val="#ppt_w+.3"/>
                                          </p:val>
                                        </p:tav>
                                        <p:tav tm="100000">
                                          <p:val>
                                            <p:strVal val="#ppt_w"/>
                                          </p:val>
                                        </p:tav>
                                      </p:tavLst>
                                    </p:anim>
                                    <p:anim calcmode="lin" valueType="num">
                                      <p:cBhvr>
                                        <p:cTn id="75" dur="500" fill="hold"/>
                                        <p:tgtEl>
                                          <p:spTgt spid="15"/>
                                        </p:tgtEl>
                                        <p:attrNameLst>
                                          <p:attrName>ppt_x</p:attrName>
                                        </p:attrNameLst>
                                      </p:cBhvr>
                                      <p:tavLst>
                                        <p:tav tm="0">
                                          <p:val>
                                            <p:strVal val="#ppt_x-.3"/>
                                          </p:val>
                                        </p:tav>
                                        <p:tav tm="50000">
                                          <p:val>
                                            <p:strVal val="#ppt_x"/>
                                          </p:val>
                                        </p:tav>
                                        <p:tav tm="100000">
                                          <p:val>
                                            <p:strVal val="#ppt_x"/>
                                          </p:val>
                                        </p:tav>
                                      </p:tavLst>
                                    </p:anim>
                                    <p:anim calcmode="lin" valueType="num">
                                      <p:cBhvr>
                                        <p:cTn id="76"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39" presetClass="entr" presetSubtype="0" accel="100000" fill="hold" nodeType="clickEffect">
                                  <p:stCondLst>
                                    <p:cond delay="0"/>
                                  </p:stCondLst>
                                  <p:childTnLst>
                                    <p:set>
                                      <p:cBhvr>
                                        <p:cTn id="80" dur="1" fill="hold">
                                          <p:stCondLst>
                                            <p:cond delay="0"/>
                                          </p:stCondLst>
                                        </p:cTn>
                                        <p:tgtEl>
                                          <p:spTgt spid="17"/>
                                        </p:tgtEl>
                                        <p:attrNameLst>
                                          <p:attrName>style.visibility</p:attrName>
                                        </p:attrNameLst>
                                      </p:cBhvr>
                                      <p:to>
                                        <p:strVal val="visible"/>
                                      </p:to>
                                    </p:set>
                                    <p:anim calcmode="lin" valueType="num">
                                      <p:cBhvr>
                                        <p:cTn id="81" dur="500" fill="hold"/>
                                        <p:tgtEl>
                                          <p:spTgt spid="17"/>
                                        </p:tgtEl>
                                        <p:attrNameLst>
                                          <p:attrName>ppt_h</p:attrName>
                                        </p:attrNameLst>
                                      </p:cBhvr>
                                      <p:tavLst>
                                        <p:tav tm="0">
                                          <p:val>
                                            <p:strVal val="#ppt_h/20"/>
                                          </p:val>
                                        </p:tav>
                                        <p:tav tm="50000">
                                          <p:val>
                                            <p:strVal val="#ppt_h/20"/>
                                          </p:val>
                                        </p:tav>
                                        <p:tav tm="100000">
                                          <p:val>
                                            <p:strVal val="#ppt_h"/>
                                          </p:val>
                                        </p:tav>
                                      </p:tavLst>
                                    </p:anim>
                                    <p:anim calcmode="lin" valueType="num">
                                      <p:cBhvr>
                                        <p:cTn id="82" dur="500" fill="hold"/>
                                        <p:tgtEl>
                                          <p:spTgt spid="17"/>
                                        </p:tgtEl>
                                        <p:attrNameLst>
                                          <p:attrName>ppt_w</p:attrName>
                                        </p:attrNameLst>
                                      </p:cBhvr>
                                      <p:tavLst>
                                        <p:tav tm="0">
                                          <p:val>
                                            <p:strVal val="#ppt_w+.3"/>
                                          </p:val>
                                        </p:tav>
                                        <p:tav tm="50000">
                                          <p:val>
                                            <p:strVal val="#ppt_w+.3"/>
                                          </p:val>
                                        </p:tav>
                                        <p:tav tm="100000">
                                          <p:val>
                                            <p:strVal val="#ppt_w"/>
                                          </p:val>
                                        </p:tav>
                                      </p:tavLst>
                                    </p:anim>
                                    <p:anim calcmode="lin" valueType="num">
                                      <p:cBhvr>
                                        <p:cTn id="83" dur="500" fill="hold"/>
                                        <p:tgtEl>
                                          <p:spTgt spid="17"/>
                                        </p:tgtEl>
                                        <p:attrNameLst>
                                          <p:attrName>ppt_x</p:attrName>
                                        </p:attrNameLst>
                                      </p:cBhvr>
                                      <p:tavLst>
                                        <p:tav tm="0">
                                          <p:val>
                                            <p:strVal val="#ppt_x-.3"/>
                                          </p:val>
                                        </p:tav>
                                        <p:tav tm="50000">
                                          <p:val>
                                            <p:strVal val="#ppt_x"/>
                                          </p:val>
                                        </p:tav>
                                        <p:tav tm="100000">
                                          <p:val>
                                            <p:strVal val="#ppt_x"/>
                                          </p:val>
                                        </p:tav>
                                      </p:tavLst>
                                    </p:anim>
                                    <p:anim calcmode="lin" valueType="num">
                                      <p:cBhvr>
                                        <p:cTn id="84"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39" presetClass="entr" presetSubtype="0" accel="100000" fill="hold" nodeType="clickEffect">
                                  <p:stCondLst>
                                    <p:cond delay="0"/>
                                  </p:stCondLst>
                                  <p:childTnLst>
                                    <p:set>
                                      <p:cBhvr>
                                        <p:cTn id="92" dur="1" fill="hold">
                                          <p:stCondLst>
                                            <p:cond delay="0"/>
                                          </p:stCondLst>
                                        </p:cTn>
                                        <p:tgtEl>
                                          <p:spTgt spid="19"/>
                                        </p:tgtEl>
                                        <p:attrNameLst>
                                          <p:attrName>style.visibility</p:attrName>
                                        </p:attrNameLst>
                                      </p:cBhvr>
                                      <p:to>
                                        <p:strVal val="visible"/>
                                      </p:to>
                                    </p:set>
                                    <p:anim calcmode="lin" valueType="num">
                                      <p:cBhvr>
                                        <p:cTn id="93" dur="500" fill="hold"/>
                                        <p:tgtEl>
                                          <p:spTgt spid="19"/>
                                        </p:tgtEl>
                                        <p:attrNameLst>
                                          <p:attrName>ppt_h</p:attrName>
                                        </p:attrNameLst>
                                      </p:cBhvr>
                                      <p:tavLst>
                                        <p:tav tm="0">
                                          <p:val>
                                            <p:strVal val="#ppt_h/20"/>
                                          </p:val>
                                        </p:tav>
                                        <p:tav tm="50000">
                                          <p:val>
                                            <p:strVal val="#ppt_h/20"/>
                                          </p:val>
                                        </p:tav>
                                        <p:tav tm="100000">
                                          <p:val>
                                            <p:strVal val="#ppt_h"/>
                                          </p:val>
                                        </p:tav>
                                      </p:tavLst>
                                    </p:anim>
                                    <p:anim calcmode="lin" valueType="num">
                                      <p:cBhvr>
                                        <p:cTn id="94" dur="500" fill="hold"/>
                                        <p:tgtEl>
                                          <p:spTgt spid="19"/>
                                        </p:tgtEl>
                                        <p:attrNameLst>
                                          <p:attrName>ppt_w</p:attrName>
                                        </p:attrNameLst>
                                      </p:cBhvr>
                                      <p:tavLst>
                                        <p:tav tm="0">
                                          <p:val>
                                            <p:strVal val="#ppt_w+.3"/>
                                          </p:val>
                                        </p:tav>
                                        <p:tav tm="50000">
                                          <p:val>
                                            <p:strVal val="#ppt_w+.3"/>
                                          </p:val>
                                        </p:tav>
                                        <p:tav tm="100000">
                                          <p:val>
                                            <p:strVal val="#ppt_w"/>
                                          </p:val>
                                        </p:tav>
                                      </p:tavLst>
                                    </p:anim>
                                    <p:anim calcmode="lin" valueType="num">
                                      <p:cBhvr>
                                        <p:cTn id="95" dur="500" fill="hold"/>
                                        <p:tgtEl>
                                          <p:spTgt spid="19"/>
                                        </p:tgtEl>
                                        <p:attrNameLst>
                                          <p:attrName>ppt_x</p:attrName>
                                        </p:attrNameLst>
                                      </p:cBhvr>
                                      <p:tavLst>
                                        <p:tav tm="0">
                                          <p:val>
                                            <p:strVal val="#ppt_x-.3"/>
                                          </p:val>
                                        </p:tav>
                                        <p:tav tm="50000">
                                          <p:val>
                                            <p:strVal val="#ppt_x"/>
                                          </p:val>
                                        </p:tav>
                                        <p:tav tm="100000">
                                          <p:val>
                                            <p:strVal val="#ppt_x"/>
                                          </p:val>
                                        </p:tav>
                                      </p:tavLst>
                                    </p:anim>
                                    <p:anim calcmode="lin" valueType="num">
                                      <p:cBhvr>
                                        <p:cTn id="96"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39" presetClass="entr" presetSubtype="0" accel="100000" fill="hold" nodeType="clickEffect">
                                  <p:stCondLst>
                                    <p:cond delay="0"/>
                                  </p:stCondLst>
                                  <p:childTnLst>
                                    <p:set>
                                      <p:cBhvr>
                                        <p:cTn id="100" dur="1" fill="hold">
                                          <p:stCondLst>
                                            <p:cond delay="0"/>
                                          </p:stCondLst>
                                        </p:cTn>
                                        <p:tgtEl>
                                          <p:spTgt spid="21"/>
                                        </p:tgtEl>
                                        <p:attrNameLst>
                                          <p:attrName>style.visibility</p:attrName>
                                        </p:attrNameLst>
                                      </p:cBhvr>
                                      <p:to>
                                        <p:strVal val="visible"/>
                                      </p:to>
                                    </p:set>
                                    <p:anim calcmode="lin" valueType="num">
                                      <p:cBhvr>
                                        <p:cTn id="101" dur="500" fill="hold"/>
                                        <p:tgtEl>
                                          <p:spTgt spid="21"/>
                                        </p:tgtEl>
                                        <p:attrNameLst>
                                          <p:attrName>ppt_h</p:attrName>
                                        </p:attrNameLst>
                                      </p:cBhvr>
                                      <p:tavLst>
                                        <p:tav tm="0">
                                          <p:val>
                                            <p:strVal val="#ppt_h/20"/>
                                          </p:val>
                                        </p:tav>
                                        <p:tav tm="50000">
                                          <p:val>
                                            <p:strVal val="#ppt_h/20"/>
                                          </p:val>
                                        </p:tav>
                                        <p:tav tm="100000">
                                          <p:val>
                                            <p:strVal val="#ppt_h"/>
                                          </p:val>
                                        </p:tav>
                                      </p:tavLst>
                                    </p:anim>
                                    <p:anim calcmode="lin" valueType="num">
                                      <p:cBhvr>
                                        <p:cTn id="102" dur="500" fill="hold"/>
                                        <p:tgtEl>
                                          <p:spTgt spid="21"/>
                                        </p:tgtEl>
                                        <p:attrNameLst>
                                          <p:attrName>ppt_w</p:attrName>
                                        </p:attrNameLst>
                                      </p:cBhvr>
                                      <p:tavLst>
                                        <p:tav tm="0">
                                          <p:val>
                                            <p:strVal val="#ppt_w+.3"/>
                                          </p:val>
                                        </p:tav>
                                        <p:tav tm="50000">
                                          <p:val>
                                            <p:strVal val="#ppt_w+.3"/>
                                          </p:val>
                                        </p:tav>
                                        <p:tav tm="100000">
                                          <p:val>
                                            <p:strVal val="#ppt_w"/>
                                          </p:val>
                                        </p:tav>
                                      </p:tavLst>
                                    </p:anim>
                                    <p:anim calcmode="lin" valueType="num">
                                      <p:cBhvr>
                                        <p:cTn id="103" dur="500" fill="hold"/>
                                        <p:tgtEl>
                                          <p:spTgt spid="21"/>
                                        </p:tgtEl>
                                        <p:attrNameLst>
                                          <p:attrName>ppt_x</p:attrName>
                                        </p:attrNameLst>
                                      </p:cBhvr>
                                      <p:tavLst>
                                        <p:tav tm="0">
                                          <p:val>
                                            <p:strVal val="#ppt_x-.3"/>
                                          </p:val>
                                        </p:tav>
                                        <p:tav tm="50000">
                                          <p:val>
                                            <p:strVal val="#ppt_x"/>
                                          </p:val>
                                        </p:tav>
                                        <p:tav tm="100000">
                                          <p:val>
                                            <p:strVal val="#ppt_x"/>
                                          </p:val>
                                        </p:tav>
                                      </p:tavLst>
                                    </p:anim>
                                    <p:anim calcmode="lin" valueType="num">
                                      <p:cBhvr>
                                        <p:cTn id="104"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grpId="0" nodeType="clickEffect">
                                  <p:stCondLst>
                                    <p:cond delay="0"/>
                                  </p:stCondLst>
                                  <p:childTnLst>
                                    <p:set>
                                      <p:cBhvr>
                                        <p:cTn id="10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09" fill="hold">
                      <p:stCondLst>
                        <p:cond delay="indefinite"/>
                      </p:stCondLst>
                      <p:childTnLst>
                        <p:par>
                          <p:cTn id="110" fill="hold">
                            <p:stCondLst>
                              <p:cond delay="0"/>
                            </p:stCondLst>
                            <p:childTnLst>
                              <p:par>
                                <p:cTn id="111" presetID="39" presetClass="entr" presetSubtype="0" accel="100000" fill="hold" nodeType="clickEffect">
                                  <p:stCondLst>
                                    <p:cond delay="0"/>
                                  </p:stCondLst>
                                  <p:childTnLst>
                                    <p:set>
                                      <p:cBhvr>
                                        <p:cTn id="112" dur="1" fill="hold">
                                          <p:stCondLst>
                                            <p:cond delay="0"/>
                                          </p:stCondLst>
                                        </p:cTn>
                                        <p:tgtEl>
                                          <p:spTgt spid="23"/>
                                        </p:tgtEl>
                                        <p:attrNameLst>
                                          <p:attrName>style.visibility</p:attrName>
                                        </p:attrNameLst>
                                      </p:cBhvr>
                                      <p:to>
                                        <p:strVal val="visible"/>
                                      </p:to>
                                    </p:set>
                                    <p:anim calcmode="lin" valueType="num">
                                      <p:cBhvr>
                                        <p:cTn id="113" dur="500" fill="hold"/>
                                        <p:tgtEl>
                                          <p:spTgt spid="23"/>
                                        </p:tgtEl>
                                        <p:attrNameLst>
                                          <p:attrName>ppt_h</p:attrName>
                                        </p:attrNameLst>
                                      </p:cBhvr>
                                      <p:tavLst>
                                        <p:tav tm="0">
                                          <p:val>
                                            <p:strVal val="#ppt_h/20"/>
                                          </p:val>
                                        </p:tav>
                                        <p:tav tm="50000">
                                          <p:val>
                                            <p:strVal val="#ppt_h/20"/>
                                          </p:val>
                                        </p:tav>
                                        <p:tav tm="100000">
                                          <p:val>
                                            <p:strVal val="#ppt_h"/>
                                          </p:val>
                                        </p:tav>
                                      </p:tavLst>
                                    </p:anim>
                                    <p:anim calcmode="lin" valueType="num">
                                      <p:cBhvr>
                                        <p:cTn id="114" dur="500" fill="hold"/>
                                        <p:tgtEl>
                                          <p:spTgt spid="23"/>
                                        </p:tgtEl>
                                        <p:attrNameLst>
                                          <p:attrName>ppt_w</p:attrName>
                                        </p:attrNameLst>
                                      </p:cBhvr>
                                      <p:tavLst>
                                        <p:tav tm="0">
                                          <p:val>
                                            <p:strVal val="#ppt_w+.3"/>
                                          </p:val>
                                        </p:tav>
                                        <p:tav tm="50000">
                                          <p:val>
                                            <p:strVal val="#ppt_w+.3"/>
                                          </p:val>
                                        </p:tav>
                                        <p:tav tm="100000">
                                          <p:val>
                                            <p:strVal val="#ppt_w"/>
                                          </p:val>
                                        </p:tav>
                                      </p:tavLst>
                                    </p:anim>
                                    <p:anim calcmode="lin" valueType="num">
                                      <p:cBhvr>
                                        <p:cTn id="115" dur="500" fill="hold"/>
                                        <p:tgtEl>
                                          <p:spTgt spid="23"/>
                                        </p:tgtEl>
                                        <p:attrNameLst>
                                          <p:attrName>ppt_x</p:attrName>
                                        </p:attrNameLst>
                                      </p:cBhvr>
                                      <p:tavLst>
                                        <p:tav tm="0">
                                          <p:val>
                                            <p:strVal val="#ppt_x-.3"/>
                                          </p:val>
                                        </p:tav>
                                        <p:tav tm="50000">
                                          <p:val>
                                            <p:strVal val="#ppt_x"/>
                                          </p:val>
                                        </p:tav>
                                        <p:tav tm="100000">
                                          <p:val>
                                            <p:strVal val="#ppt_x"/>
                                          </p:val>
                                        </p:tav>
                                      </p:tavLst>
                                    </p:anim>
                                    <p:anim calcmode="lin" valueType="num">
                                      <p:cBhvr>
                                        <p:cTn id="116"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39" presetClass="entr" presetSubtype="0" accel="100000" fill="hold" nodeType="clickEffect">
                                  <p:stCondLst>
                                    <p:cond delay="0"/>
                                  </p:stCondLst>
                                  <p:childTnLst>
                                    <p:set>
                                      <p:cBhvr>
                                        <p:cTn id="120" dur="1" fill="hold">
                                          <p:stCondLst>
                                            <p:cond delay="0"/>
                                          </p:stCondLst>
                                        </p:cTn>
                                        <p:tgtEl>
                                          <p:spTgt spid="25"/>
                                        </p:tgtEl>
                                        <p:attrNameLst>
                                          <p:attrName>style.visibility</p:attrName>
                                        </p:attrNameLst>
                                      </p:cBhvr>
                                      <p:to>
                                        <p:strVal val="visible"/>
                                      </p:to>
                                    </p:set>
                                    <p:anim calcmode="lin" valueType="num">
                                      <p:cBhvr>
                                        <p:cTn id="121" dur="500" fill="hold"/>
                                        <p:tgtEl>
                                          <p:spTgt spid="25"/>
                                        </p:tgtEl>
                                        <p:attrNameLst>
                                          <p:attrName>ppt_h</p:attrName>
                                        </p:attrNameLst>
                                      </p:cBhvr>
                                      <p:tavLst>
                                        <p:tav tm="0">
                                          <p:val>
                                            <p:strVal val="#ppt_h/20"/>
                                          </p:val>
                                        </p:tav>
                                        <p:tav tm="50000">
                                          <p:val>
                                            <p:strVal val="#ppt_h/20"/>
                                          </p:val>
                                        </p:tav>
                                        <p:tav tm="100000">
                                          <p:val>
                                            <p:strVal val="#ppt_h"/>
                                          </p:val>
                                        </p:tav>
                                      </p:tavLst>
                                    </p:anim>
                                    <p:anim calcmode="lin" valueType="num">
                                      <p:cBhvr>
                                        <p:cTn id="122" dur="500" fill="hold"/>
                                        <p:tgtEl>
                                          <p:spTgt spid="25"/>
                                        </p:tgtEl>
                                        <p:attrNameLst>
                                          <p:attrName>ppt_w</p:attrName>
                                        </p:attrNameLst>
                                      </p:cBhvr>
                                      <p:tavLst>
                                        <p:tav tm="0">
                                          <p:val>
                                            <p:strVal val="#ppt_w+.3"/>
                                          </p:val>
                                        </p:tav>
                                        <p:tav tm="50000">
                                          <p:val>
                                            <p:strVal val="#ppt_w+.3"/>
                                          </p:val>
                                        </p:tav>
                                        <p:tav tm="100000">
                                          <p:val>
                                            <p:strVal val="#ppt_w"/>
                                          </p:val>
                                        </p:tav>
                                      </p:tavLst>
                                    </p:anim>
                                    <p:anim calcmode="lin" valueType="num">
                                      <p:cBhvr>
                                        <p:cTn id="123" dur="500" fill="hold"/>
                                        <p:tgtEl>
                                          <p:spTgt spid="25"/>
                                        </p:tgtEl>
                                        <p:attrNameLst>
                                          <p:attrName>ppt_x</p:attrName>
                                        </p:attrNameLst>
                                      </p:cBhvr>
                                      <p:tavLst>
                                        <p:tav tm="0">
                                          <p:val>
                                            <p:strVal val="#ppt_x-.3"/>
                                          </p:val>
                                        </p:tav>
                                        <p:tav tm="50000">
                                          <p:val>
                                            <p:strVal val="#ppt_x"/>
                                          </p:val>
                                        </p:tav>
                                        <p:tav tm="100000">
                                          <p:val>
                                            <p:strVal val="#ppt_x"/>
                                          </p:val>
                                        </p:tav>
                                      </p:tavLst>
                                    </p:anim>
                                    <p:anim calcmode="lin" valueType="num">
                                      <p:cBhvr>
                                        <p:cTn id="124"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125" fill="hold">
                      <p:stCondLst>
                        <p:cond delay="indefinite"/>
                      </p:stCondLst>
                      <p:childTnLst>
                        <p:par>
                          <p:cTn id="126" fill="hold">
                            <p:stCondLst>
                              <p:cond delay="0"/>
                            </p:stCondLst>
                            <p:childTnLst>
                              <p:par>
                                <p:cTn id="127" presetID="39" presetClass="entr" presetSubtype="0" accel="100000" fill="hold" grpId="0" nodeType="clickEffect">
                                  <p:stCondLst>
                                    <p:cond delay="0"/>
                                  </p:stCondLst>
                                  <p:childTnLst>
                                    <p:set>
                                      <p:cBhvr>
                                        <p:cTn id="128" dur="1" fill="hold">
                                          <p:stCondLst>
                                            <p:cond delay="0"/>
                                          </p:stCondLst>
                                        </p:cTn>
                                        <p:tgtEl>
                                          <p:spTgt spid="26"/>
                                        </p:tgtEl>
                                        <p:attrNameLst>
                                          <p:attrName>style.visibility</p:attrName>
                                        </p:attrNameLst>
                                      </p:cBhvr>
                                      <p:to>
                                        <p:strVal val="visible"/>
                                      </p:to>
                                    </p:set>
                                    <p:anim calcmode="lin" valueType="num">
                                      <p:cBhvr>
                                        <p:cTn id="129" dur="500" fill="hold"/>
                                        <p:tgtEl>
                                          <p:spTgt spid="26"/>
                                        </p:tgtEl>
                                        <p:attrNameLst>
                                          <p:attrName>ppt_h</p:attrName>
                                        </p:attrNameLst>
                                      </p:cBhvr>
                                      <p:tavLst>
                                        <p:tav tm="0">
                                          <p:val>
                                            <p:strVal val="#ppt_h/20"/>
                                          </p:val>
                                        </p:tav>
                                        <p:tav tm="50000">
                                          <p:val>
                                            <p:strVal val="#ppt_h/20"/>
                                          </p:val>
                                        </p:tav>
                                        <p:tav tm="100000">
                                          <p:val>
                                            <p:strVal val="#ppt_h"/>
                                          </p:val>
                                        </p:tav>
                                      </p:tavLst>
                                    </p:anim>
                                    <p:anim calcmode="lin" valueType="num">
                                      <p:cBhvr>
                                        <p:cTn id="130" dur="500" fill="hold"/>
                                        <p:tgtEl>
                                          <p:spTgt spid="26"/>
                                        </p:tgtEl>
                                        <p:attrNameLst>
                                          <p:attrName>ppt_w</p:attrName>
                                        </p:attrNameLst>
                                      </p:cBhvr>
                                      <p:tavLst>
                                        <p:tav tm="0">
                                          <p:val>
                                            <p:strVal val="#ppt_w+.3"/>
                                          </p:val>
                                        </p:tav>
                                        <p:tav tm="50000">
                                          <p:val>
                                            <p:strVal val="#ppt_w+.3"/>
                                          </p:val>
                                        </p:tav>
                                        <p:tav tm="100000">
                                          <p:val>
                                            <p:strVal val="#ppt_w"/>
                                          </p:val>
                                        </p:tav>
                                      </p:tavLst>
                                    </p:anim>
                                    <p:anim calcmode="lin" valueType="num">
                                      <p:cBhvr>
                                        <p:cTn id="131" dur="500" fill="hold"/>
                                        <p:tgtEl>
                                          <p:spTgt spid="26"/>
                                        </p:tgtEl>
                                        <p:attrNameLst>
                                          <p:attrName>ppt_x</p:attrName>
                                        </p:attrNameLst>
                                      </p:cBhvr>
                                      <p:tavLst>
                                        <p:tav tm="0">
                                          <p:val>
                                            <p:strVal val="#ppt_x-.3"/>
                                          </p:val>
                                        </p:tav>
                                        <p:tav tm="50000">
                                          <p:val>
                                            <p:strVal val="#ppt_x"/>
                                          </p:val>
                                        </p:tav>
                                        <p:tav tm="100000">
                                          <p:val>
                                            <p:strVal val="#ppt_x"/>
                                          </p:val>
                                        </p:tav>
                                      </p:tavLst>
                                    </p:anim>
                                    <p:anim calcmode="lin" valueType="num">
                                      <p:cBhvr>
                                        <p:cTn id="132" dur="500" fill="hold"/>
                                        <p:tgtEl>
                                          <p:spTgt spid="26"/>
                                        </p:tgtEl>
                                        <p:attrNameLst>
                                          <p:attrName>ppt_y</p:attrName>
                                        </p:attrNameLst>
                                      </p:cBhvr>
                                      <p:tavLst>
                                        <p:tav tm="0">
                                          <p:val>
                                            <p:strVal val="#ppt_y"/>
                                          </p:val>
                                        </p:tav>
                                        <p:tav tm="100000">
                                          <p:val>
                                            <p:strVal val="#ppt_y"/>
                                          </p:val>
                                        </p:tav>
                                      </p:tavLst>
                                    </p:anim>
                                  </p:childTnLst>
                                </p:cTn>
                              </p:par>
                              <p:par>
                                <p:cTn id="133" presetID="39" presetClass="entr" presetSubtype="0" accel="100000" fill="hold" grpId="0" nodeType="withEffect">
                                  <p:stCondLst>
                                    <p:cond delay="0"/>
                                  </p:stCondLst>
                                  <p:childTnLst>
                                    <p:set>
                                      <p:cBhvr>
                                        <p:cTn id="134" dur="1" fill="hold">
                                          <p:stCondLst>
                                            <p:cond delay="0"/>
                                          </p:stCondLst>
                                        </p:cTn>
                                        <p:tgtEl>
                                          <p:spTgt spid="27"/>
                                        </p:tgtEl>
                                        <p:attrNameLst>
                                          <p:attrName>style.visibility</p:attrName>
                                        </p:attrNameLst>
                                      </p:cBhvr>
                                      <p:to>
                                        <p:strVal val="visible"/>
                                      </p:to>
                                    </p:set>
                                    <p:anim calcmode="lin" valueType="num">
                                      <p:cBhvr>
                                        <p:cTn id="135" dur="500" fill="hold"/>
                                        <p:tgtEl>
                                          <p:spTgt spid="27"/>
                                        </p:tgtEl>
                                        <p:attrNameLst>
                                          <p:attrName>ppt_h</p:attrName>
                                        </p:attrNameLst>
                                      </p:cBhvr>
                                      <p:tavLst>
                                        <p:tav tm="0">
                                          <p:val>
                                            <p:strVal val="#ppt_h/20"/>
                                          </p:val>
                                        </p:tav>
                                        <p:tav tm="50000">
                                          <p:val>
                                            <p:strVal val="#ppt_h/20"/>
                                          </p:val>
                                        </p:tav>
                                        <p:tav tm="100000">
                                          <p:val>
                                            <p:strVal val="#ppt_h"/>
                                          </p:val>
                                        </p:tav>
                                      </p:tavLst>
                                    </p:anim>
                                    <p:anim calcmode="lin" valueType="num">
                                      <p:cBhvr>
                                        <p:cTn id="136" dur="500" fill="hold"/>
                                        <p:tgtEl>
                                          <p:spTgt spid="27"/>
                                        </p:tgtEl>
                                        <p:attrNameLst>
                                          <p:attrName>ppt_w</p:attrName>
                                        </p:attrNameLst>
                                      </p:cBhvr>
                                      <p:tavLst>
                                        <p:tav tm="0">
                                          <p:val>
                                            <p:strVal val="#ppt_w+.3"/>
                                          </p:val>
                                        </p:tav>
                                        <p:tav tm="50000">
                                          <p:val>
                                            <p:strVal val="#ppt_w+.3"/>
                                          </p:val>
                                        </p:tav>
                                        <p:tav tm="100000">
                                          <p:val>
                                            <p:strVal val="#ppt_w"/>
                                          </p:val>
                                        </p:tav>
                                      </p:tavLst>
                                    </p:anim>
                                    <p:anim calcmode="lin" valueType="num">
                                      <p:cBhvr>
                                        <p:cTn id="137" dur="500" fill="hold"/>
                                        <p:tgtEl>
                                          <p:spTgt spid="27"/>
                                        </p:tgtEl>
                                        <p:attrNameLst>
                                          <p:attrName>ppt_x</p:attrName>
                                        </p:attrNameLst>
                                      </p:cBhvr>
                                      <p:tavLst>
                                        <p:tav tm="0">
                                          <p:val>
                                            <p:strVal val="#ppt_x-.3"/>
                                          </p:val>
                                        </p:tav>
                                        <p:tav tm="50000">
                                          <p:val>
                                            <p:strVal val="#ppt_x"/>
                                          </p:val>
                                        </p:tav>
                                        <p:tav tm="100000">
                                          <p:val>
                                            <p:strVal val="#ppt_x"/>
                                          </p:val>
                                        </p:tav>
                                      </p:tavLst>
                                    </p:anim>
                                    <p:anim calcmode="lin" valueType="num">
                                      <p:cBhvr>
                                        <p:cTn id="138"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139" fill="hold">
                      <p:stCondLst>
                        <p:cond delay="indefinite"/>
                      </p:stCondLst>
                      <p:childTnLst>
                        <p:par>
                          <p:cTn id="140" fill="hold">
                            <p:stCondLst>
                              <p:cond delay="0"/>
                            </p:stCondLst>
                            <p:childTnLst>
                              <p:par>
                                <p:cTn id="141" presetID="1" presetClass="entr" presetSubtype="0" fill="hold" grpId="0" nodeType="clickEffect">
                                  <p:stCondLst>
                                    <p:cond delay="0"/>
                                  </p:stCondLst>
                                  <p:childTnLst>
                                    <p:set>
                                      <p:cBhvr>
                                        <p:cTn id="1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0" grpId="0" animBg="1"/>
      <p:bldP spid="7" grpId="0" animBg="1"/>
      <p:bldP spid="8" grpId="0" animBg="1"/>
      <p:bldP spid="9" grpId="0" animBg="1"/>
      <p:bldP spid="11" grpId="0"/>
      <p:bldP spid="12" grpId="0"/>
      <p:bldP spid="13" grpId="0"/>
      <p:bldP spid="26" grpId="0" animBg="1"/>
      <p:bldP spid="2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11-02 Reflection</a:t>
            </a:r>
          </a:p>
        </p:txBody>
      </p:sp>
      <p:sp>
        <p:nvSpPr>
          <p:cNvPr id="10" name="TextBox 9"/>
          <p:cNvSpPr txBox="1"/>
          <p:nvPr/>
        </p:nvSpPr>
        <p:spPr>
          <a:xfrm>
            <a:off x="7924800" y="3581401"/>
            <a:ext cx="508000" cy="461665"/>
          </a:xfrm>
          <a:prstGeom prst="rect">
            <a:avLst/>
          </a:prstGeom>
          <a:noFill/>
        </p:spPr>
        <p:txBody>
          <a:bodyPr wrap="square" rtlCol="0">
            <a:spAutoFit/>
          </a:bodyPr>
          <a:lstStyle/>
          <a:p>
            <a:r>
              <a:rPr lang="en-US" sz="2400" i="1" dirty="0"/>
              <a:t>F</a:t>
            </a:r>
          </a:p>
        </p:txBody>
      </p:sp>
      <p:sp>
        <p:nvSpPr>
          <p:cNvPr id="3" name="Content Placeholder 2"/>
          <p:cNvSpPr>
            <a:spLocks noGrp="1"/>
          </p:cNvSpPr>
          <p:nvPr>
            <p:ph idx="1"/>
          </p:nvPr>
        </p:nvSpPr>
        <p:spPr/>
        <p:txBody>
          <a:bodyPr>
            <a:normAutofit/>
          </a:bodyPr>
          <a:lstStyle/>
          <a:p>
            <a:r>
              <a:rPr lang="en-US" dirty="0"/>
              <a:t>Object between </a:t>
            </a:r>
            <a:r>
              <a:rPr lang="en-US" i="1" dirty="0"/>
              <a:t>C</a:t>
            </a:r>
            <a:r>
              <a:rPr lang="en-US" dirty="0"/>
              <a:t> and </a:t>
            </a:r>
            <a:r>
              <a:rPr lang="en-US" i="1" dirty="0"/>
              <a:t>F</a:t>
            </a:r>
          </a:p>
          <a:p>
            <a:endParaRPr lang="en-US" dirty="0"/>
          </a:p>
          <a:p>
            <a:endParaRPr lang="en-US" dirty="0"/>
          </a:p>
          <a:p>
            <a:endParaRPr lang="en-US" dirty="0"/>
          </a:p>
          <a:p>
            <a:endParaRPr lang="en-US" dirty="0"/>
          </a:p>
          <a:p>
            <a:endParaRPr lang="en-US" dirty="0"/>
          </a:p>
          <a:p>
            <a:endParaRPr lang="en-US" dirty="0"/>
          </a:p>
          <a:p>
            <a:endParaRPr lang="en-US" dirty="0"/>
          </a:p>
          <a:p>
            <a:r>
              <a:rPr lang="en-US" dirty="0"/>
              <a:t>Image inverted, real, and larger beyond </a:t>
            </a:r>
            <a:r>
              <a:rPr lang="en-US" i="1" dirty="0"/>
              <a:t>C</a:t>
            </a:r>
          </a:p>
        </p:txBody>
      </p:sp>
      <p:sp>
        <p:nvSpPr>
          <p:cNvPr id="4" name="Oval 3"/>
          <p:cNvSpPr/>
          <p:nvPr/>
        </p:nvSpPr>
        <p:spPr>
          <a:xfrm>
            <a:off x="8128003" y="3526847"/>
            <a:ext cx="60959" cy="78629"/>
          </a:xfrm>
          <a:prstGeom prst="ellipse">
            <a:avLst/>
          </a:prstGeom>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5" name="Straight Connector 4"/>
          <p:cNvCxnSpPr/>
          <p:nvPr/>
        </p:nvCxnSpPr>
        <p:spPr>
          <a:xfrm>
            <a:off x="1016000" y="3581401"/>
            <a:ext cx="10160000" cy="1588"/>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sp>
        <p:nvSpPr>
          <p:cNvPr id="6" name="Arc 5"/>
          <p:cNvSpPr/>
          <p:nvPr/>
        </p:nvSpPr>
        <p:spPr>
          <a:xfrm>
            <a:off x="5283200" y="1346200"/>
            <a:ext cx="4673600" cy="4521200"/>
          </a:xfrm>
          <a:prstGeom prst="arc">
            <a:avLst>
              <a:gd name="adj1" fmla="val 17650261"/>
              <a:gd name="adj2" fmla="val 2148201"/>
            </a:avLst>
          </a:prstGeom>
          <a:ln w="1905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sp>
        <p:nvSpPr>
          <p:cNvPr id="7" name="Down Arrow 6"/>
          <p:cNvSpPr/>
          <p:nvPr/>
        </p:nvSpPr>
        <p:spPr>
          <a:xfrm flipV="1">
            <a:off x="7112000" y="3060701"/>
            <a:ext cx="304800" cy="5207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Oval 7"/>
          <p:cNvSpPr/>
          <p:nvPr/>
        </p:nvSpPr>
        <p:spPr>
          <a:xfrm>
            <a:off x="6400803" y="3526847"/>
            <a:ext cx="60959" cy="78629"/>
          </a:xfrm>
          <a:prstGeom prst="ellipse">
            <a:avLst/>
          </a:prstGeom>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TextBox 8"/>
          <p:cNvSpPr txBox="1"/>
          <p:nvPr/>
        </p:nvSpPr>
        <p:spPr>
          <a:xfrm>
            <a:off x="6197600" y="3581401"/>
            <a:ext cx="609600" cy="461665"/>
          </a:xfrm>
          <a:prstGeom prst="rect">
            <a:avLst/>
          </a:prstGeom>
          <a:noFill/>
        </p:spPr>
        <p:txBody>
          <a:bodyPr wrap="square" rtlCol="0">
            <a:spAutoFit/>
          </a:bodyPr>
          <a:lstStyle/>
          <a:p>
            <a:r>
              <a:rPr lang="en-US" sz="2400" i="1" dirty="0"/>
              <a:t>C</a:t>
            </a:r>
          </a:p>
        </p:txBody>
      </p:sp>
      <p:sp>
        <p:nvSpPr>
          <p:cNvPr id="11" name="TextBox 10"/>
          <p:cNvSpPr txBox="1"/>
          <p:nvPr/>
        </p:nvSpPr>
        <p:spPr>
          <a:xfrm>
            <a:off x="6604000" y="3581401"/>
            <a:ext cx="1320800" cy="461665"/>
          </a:xfrm>
          <a:prstGeom prst="rect">
            <a:avLst/>
          </a:prstGeom>
          <a:noFill/>
        </p:spPr>
        <p:txBody>
          <a:bodyPr wrap="square" rtlCol="0">
            <a:spAutoFit/>
          </a:bodyPr>
          <a:lstStyle/>
          <a:p>
            <a:r>
              <a:rPr lang="en-US" sz="2400" dirty="0"/>
              <a:t>Object</a:t>
            </a:r>
          </a:p>
        </p:txBody>
      </p:sp>
      <p:cxnSp>
        <p:nvCxnSpPr>
          <p:cNvPr id="12" name="Straight Arrow Connector 11"/>
          <p:cNvCxnSpPr>
            <a:stCxn id="7" idx="2"/>
          </p:cNvCxnSpPr>
          <p:nvPr/>
        </p:nvCxnSpPr>
        <p:spPr>
          <a:xfrm>
            <a:off x="7264400" y="3060701"/>
            <a:ext cx="2591861" cy="6270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flipV="1">
            <a:off x="3149600" y="4343407"/>
            <a:ext cx="6604000" cy="15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cxnSpLocks/>
          </p:cNvCxnSpPr>
          <p:nvPr/>
        </p:nvCxnSpPr>
        <p:spPr>
          <a:xfrm flipH="1">
            <a:off x="3554939" y="1988820"/>
            <a:ext cx="5642929" cy="316738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cxnSpLocks/>
            <a:stCxn id="7" idx="2"/>
          </p:cNvCxnSpPr>
          <p:nvPr/>
        </p:nvCxnSpPr>
        <p:spPr>
          <a:xfrm flipV="1">
            <a:off x="7264400" y="1988820"/>
            <a:ext cx="1941125" cy="1071881"/>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Down Arrow 15"/>
          <p:cNvSpPr/>
          <p:nvPr/>
        </p:nvSpPr>
        <p:spPr>
          <a:xfrm>
            <a:off x="4876800" y="3581400"/>
            <a:ext cx="162561" cy="76359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17" name="Straight Arrow Connector 16"/>
          <p:cNvCxnSpPr/>
          <p:nvPr/>
        </p:nvCxnSpPr>
        <p:spPr>
          <a:xfrm flipH="1">
            <a:off x="3556000" y="3124200"/>
            <a:ext cx="6299200" cy="16002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7" idx="2"/>
          </p:cNvCxnSpPr>
          <p:nvPr/>
        </p:nvCxnSpPr>
        <p:spPr>
          <a:xfrm>
            <a:off x="7264400" y="3060701"/>
            <a:ext cx="2489200" cy="12827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4368800" y="3124201"/>
            <a:ext cx="1320800" cy="461665"/>
          </a:xfrm>
          <a:prstGeom prst="rect">
            <a:avLst/>
          </a:prstGeom>
          <a:noFill/>
        </p:spPr>
        <p:txBody>
          <a:bodyPr wrap="square" rtlCol="0">
            <a:spAutoFit/>
          </a:bodyPr>
          <a:lstStyle/>
          <a:p>
            <a:r>
              <a:rPr lang="en-US" sz="2400" dirty="0"/>
              <a:t>Image</a:t>
            </a:r>
          </a:p>
        </p:txBody>
      </p:sp>
    </p:spTree>
    <p:extLst>
      <p:ext uri="{BB962C8B-B14F-4D97-AF65-F5344CB8AC3E}">
        <p14:creationId xmlns:p14="http://schemas.microsoft.com/office/powerpoint/2010/main" val="153035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9" presetClass="entr" presetSubtype="0" accel="10000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12" dur="5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13" dur="5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9" presetClass="entr" presetSubtype="0" accel="10000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ppt_h</p:attrName>
                                        </p:attrNameLst>
                                      </p:cBhvr>
                                      <p:tavLst>
                                        <p:tav tm="0">
                                          <p:val>
                                            <p:strVal val="#ppt_h/20"/>
                                          </p:val>
                                        </p:tav>
                                        <p:tav tm="50000">
                                          <p:val>
                                            <p:strVal val="#ppt_h/20"/>
                                          </p:val>
                                        </p:tav>
                                        <p:tav tm="100000">
                                          <p:val>
                                            <p:strVal val="#ppt_h"/>
                                          </p:val>
                                        </p:tav>
                                      </p:tavLst>
                                    </p:anim>
                                    <p:anim calcmode="lin" valueType="num">
                                      <p:cBhvr>
                                        <p:cTn id="20" dur="500" fill="hold"/>
                                        <p:tgtEl>
                                          <p:spTgt spid="6"/>
                                        </p:tgtEl>
                                        <p:attrNameLst>
                                          <p:attrName>ppt_w</p:attrName>
                                        </p:attrNameLst>
                                      </p:cBhvr>
                                      <p:tavLst>
                                        <p:tav tm="0">
                                          <p:val>
                                            <p:strVal val="#ppt_w+.3"/>
                                          </p:val>
                                        </p:tav>
                                        <p:tav tm="50000">
                                          <p:val>
                                            <p:strVal val="#ppt_w+.3"/>
                                          </p:val>
                                        </p:tav>
                                        <p:tav tm="100000">
                                          <p:val>
                                            <p:strVal val="#ppt_w"/>
                                          </p:val>
                                        </p:tav>
                                      </p:tavLst>
                                    </p:anim>
                                    <p:anim calcmode="lin" valueType="num">
                                      <p:cBhvr>
                                        <p:cTn id="21" dur="500" fill="hold"/>
                                        <p:tgtEl>
                                          <p:spTgt spid="6"/>
                                        </p:tgtEl>
                                        <p:attrNameLst>
                                          <p:attrName>ppt_x</p:attrName>
                                        </p:attrNameLst>
                                      </p:cBhvr>
                                      <p:tavLst>
                                        <p:tav tm="0">
                                          <p:val>
                                            <p:strVal val="#ppt_x-.3"/>
                                          </p:val>
                                        </p:tav>
                                        <p:tav tm="50000">
                                          <p:val>
                                            <p:strVal val="#ppt_x"/>
                                          </p:val>
                                        </p:tav>
                                        <p:tav tm="100000">
                                          <p:val>
                                            <p:strVal val="#ppt_x"/>
                                          </p:val>
                                        </p:tav>
                                      </p:tavLst>
                                    </p:anim>
                                    <p:anim calcmode="lin" valueType="num">
                                      <p:cBhvr>
                                        <p:cTn id="22"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9" presetClass="entr" presetSubtype="0" accel="10000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ppt_h</p:attrName>
                                        </p:attrNameLst>
                                      </p:cBhvr>
                                      <p:tavLst>
                                        <p:tav tm="0">
                                          <p:val>
                                            <p:strVal val="#ppt_h/20"/>
                                          </p:val>
                                        </p:tav>
                                        <p:tav tm="50000">
                                          <p:val>
                                            <p:strVal val="#ppt_h/20"/>
                                          </p:val>
                                        </p:tav>
                                        <p:tav tm="100000">
                                          <p:val>
                                            <p:strVal val="#ppt_h"/>
                                          </p:val>
                                        </p:tav>
                                      </p:tavLst>
                                    </p:anim>
                                    <p:anim calcmode="lin" valueType="num">
                                      <p:cBhvr>
                                        <p:cTn id="28" dur="500" fill="hold"/>
                                        <p:tgtEl>
                                          <p:spTgt spid="8"/>
                                        </p:tgtEl>
                                        <p:attrNameLst>
                                          <p:attrName>ppt_w</p:attrName>
                                        </p:attrNameLst>
                                      </p:cBhvr>
                                      <p:tavLst>
                                        <p:tav tm="0">
                                          <p:val>
                                            <p:strVal val="#ppt_w+.3"/>
                                          </p:val>
                                        </p:tav>
                                        <p:tav tm="50000">
                                          <p:val>
                                            <p:strVal val="#ppt_w+.3"/>
                                          </p:val>
                                        </p:tav>
                                        <p:tav tm="100000">
                                          <p:val>
                                            <p:strVal val="#ppt_w"/>
                                          </p:val>
                                        </p:tav>
                                      </p:tavLst>
                                    </p:anim>
                                    <p:anim calcmode="lin" valueType="num">
                                      <p:cBhvr>
                                        <p:cTn id="29" dur="500" fill="hold"/>
                                        <p:tgtEl>
                                          <p:spTgt spid="8"/>
                                        </p:tgtEl>
                                        <p:attrNameLst>
                                          <p:attrName>ppt_x</p:attrName>
                                        </p:attrNameLst>
                                      </p:cBhvr>
                                      <p:tavLst>
                                        <p:tav tm="0">
                                          <p:val>
                                            <p:strVal val="#ppt_x-.3"/>
                                          </p:val>
                                        </p:tav>
                                        <p:tav tm="50000">
                                          <p:val>
                                            <p:strVal val="#ppt_x"/>
                                          </p:val>
                                        </p:tav>
                                        <p:tav tm="100000">
                                          <p:val>
                                            <p:strVal val="#ppt_x"/>
                                          </p:val>
                                        </p:tav>
                                      </p:tavLst>
                                    </p:anim>
                                    <p:anim calcmode="lin" valueType="num">
                                      <p:cBhvr>
                                        <p:cTn id="30" dur="500" fill="hold"/>
                                        <p:tgtEl>
                                          <p:spTgt spid="8"/>
                                        </p:tgtEl>
                                        <p:attrNameLst>
                                          <p:attrName>ppt_y</p:attrName>
                                        </p:attrNameLst>
                                      </p:cBhvr>
                                      <p:tavLst>
                                        <p:tav tm="0">
                                          <p:val>
                                            <p:strVal val="#ppt_y"/>
                                          </p:val>
                                        </p:tav>
                                        <p:tav tm="100000">
                                          <p:val>
                                            <p:strVal val="#ppt_y"/>
                                          </p:val>
                                        </p:tav>
                                      </p:tavLst>
                                    </p:anim>
                                  </p:childTnLst>
                                </p:cTn>
                              </p:par>
                              <p:par>
                                <p:cTn id="31" presetID="39" presetClass="entr" presetSubtype="0" accel="10000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ppt_h</p:attrName>
                                        </p:attrNameLst>
                                      </p:cBhvr>
                                      <p:tavLst>
                                        <p:tav tm="0">
                                          <p:val>
                                            <p:strVal val="#ppt_h/20"/>
                                          </p:val>
                                        </p:tav>
                                        <p:tav tm="50000">
                                          <p:val>
                                            <p:strVal val="#ppt_h/20"/>
                                          </p:val>
                                        </p:tav>
                                        <p:tav tm="100000">
                                          <p:val>
                                            <p:strVal val="#ppt_h"/>
                                          </p:val>
                                        </p:tav>
                                      </p:tavLst>
                                    </p:anim>
                                    <p:anim calcmode="lin" valueType="num">
                                      <p:cBhvr>
                                        <p:cTn id="34" dur="500" fill="hold"/>
                                        <p:tgtEl>
                                          <p:spTgt spid="9"/>
                                        </p:tgtEl>
                                        <p:attrNameLst>
                                          <p:attrName>ppt_w</p:attrName>
                                        </p:attrNameLst>
                                      </p:cBhvr>
                                      <p:tavLst>
                                        <p:tav tm="0">
                                          <p:val>
                                            <p:strVal val="#ppt_w+.3"/>
                                          </p:val>
                                        </p:tav>
                                        <p:tav tm="50000">
                                          <p:val>
                                            <p:strVal val="#ppt_w+.3"/>
                                          </p:val>
                                        </p:tav>
                                        <p:tav tm="100000">
                                          <p:val>
                                            <p:strVal val="#ppt_w"/>
                                          </p:val>
                                        </p:tav>
                                      </p:tavLst>
                                    </p:anim>
                                    <p:anim calcmode="lin" valueType="num">
                                      <p:cBhvr>
                                        <p:cTn id="35" dur="500" fill="hold"/>
                                        <p:tgtEl>
                                          <p:spTgt spid="9"/>
                                        </p:tgtEl>
                                        <p:attrNameLst>
                                          <p:attrName>ppt_x</p:attrName>
                                        </p:attrNameLst>
                                      </p:cBhvr>
                                      <p:tavLst>
                                        <p:tav tm="0">
                                          <p:val>
                                            <p:strVal val="#ppt_x-.3"/>
                                          </p:val>
                                        </p:tav>
                                        <p:tav tm="50000">
                                          <p:val>
                                            <p:strVal val="#ppt_x"/>
                                          </p:val>
                                        </p:tav>
                                        <p:tav tm="100000">
                                          <p:val>
                                            <p:strVal val="#ppt_x"/>
                                          </p:val>
                                        </p:tav>
                                      </p:tavLst>
                                    </p:anim>
                                    <p:anim calcmode="lin" valueType="num">
                                      <p:cBhvr>
                                        <p:cTn id="36"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39" presetClass="entr" presetSubtype="0" accel="100000" fill="hold" grpId="0" nodeType="click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p:cTn id="41" dur="500" fill="hold"/>
                                        <p:tgtEl>
                                          <p:spTgt spid="4"/>
                                        </p:tgtEl>
                                        <p:attrNameLst>
                                          <p:attrName>ppt_h</p:attrName>
                                        </p:attrNameLst>
                                      </p:cBhvr>
                                      <p:tavLst>
                                        <p:tav tm="0">
                                          <p:val>
                                            <p:strVal val="#ppt_h/20"/>
                                          </p:val>
                                        </p:tav>
                                        <p:tav tm="50000">
                                          <p:val>
                                            <p:strVal val="#ppt_h/20"/>
                                          </p:val>
                                        </p:tav>
                                        <p:tav tm="100000">
                                          <p:val>
                                            <p:strVal val="#ppt_h"/>
                                          </p:val>
                                        </p:tav>
                                      </p:tavLst>
                                    </p:anim>
                                    <p:anim calcmode="lin" valueType="num">
                                      <p:cBhvr>
                                        <p:cTn id="42" dur="500" fill="hold"/>
                                        <p:tgtEl>
                                          <p:spTgt spid="4"/>
                                        </p:tgtEl>
                                        <p:attrNameLst>
                                          <p:attrName>ppt_w</p:attrName>
                                        </p:attrNameLst>
                                      </p:cBhvr>
                                      <p:tavLst>
                                        <p:tav tm="0">
                                          <p:val>
                                            <p:strVal val="#ppt_w+.3"/>
                                          </p:val>
                                        </p:tav>
                                        <p:tav tm="50000">
                                          <p:val>
                                            <p:strVal val="#ppt_w+.3"/>
                                          </p:val>
                                        </p:tav>
                                        <p:tav tm="100000">
                                          <p:val>
                                            <p:strVal val="#ppt_w"/>
                                          </p:val>
                                        </p:tav>
                                      </p:tavLst>
                                    </p:anim>
                                    <p:anim calcmode="lin" valueType="num">
                                      <p:cBhvr>
                                        <p:cTn id="43" dur="500" fill="hold"/>
                                        <p:tgtEl>
                                          <p:spTgt spid="4"/>
                                        </p:tgtEl>
                                        <p:attrNameLst>
                                          <p:attrName>ppt_x</p:attrName>
                                        </p:attrNameLst>
                                      </p:cBhvr>
                                      <p:tavLst>
                                        <p:tav tm="0">
                                          <p:val>
                                            <p:strVal val="#ppt_x-.3"/>
                                          </p:val>
                                        </p:tav>
                                        <p:tav tm="50000">
                                          <p:val>
                                            <p:strVal val="#ppt_x"/>
                                          </p:val>
                                        </p:tav>
                                        <p:tav tm="100000">
                                          <p:val>
                                            <p:strVal val="#ppt_x"/>
                                          </p:val>
                                        </p:tav>
                                      </p:tavLst>
                                    </p:anim>
                                    <p:anim calcmode="lin" valueType="num">
                                      <p:cBhvr>
                                        <p:cTn id="44" dur="500" fill="hold"/>
                                        <p:tgtEl>
                                          <p:spTgt spid="4"/>
                                        </p:tgtEl>
                                        <p:attrNameLst>
                                          <p:attrName>ppt_y</p:attrName>
                                        </p:attrNameLst>
                                      </p:cBhvr>
                                      <p:tavLst>
                                        <p:tav tm="0">
                                          <p:val>
                                            <p:strVal val="#ppt_y"/>
                                          </p:val>
                                        </p:tav>
                                        <p:tav tm="100000">
                                          <p:val>
                                            <p:strVal val="#ppt_y"/>
                                          </p:val>
                                        </p:tav>
                                      </p:tavLst>
                                    </p:anim>
                                  </p:childTnLst>
                                </p:cTn>
                              </p:par>
                              <p:par>
                                <p:cTn id="45" presetID="39" presetClass="entr" presetSubtype="0" accel="100000"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ppt_h</p:attrName>
                                        </p:attrNameLst>
                                      </p:cBhvr>
                                      <p:tavLst>
                                        <p:tav tm="0">
                                          <p:val>
                                            <p:strVal val="#ppt_h/20"/>
                                          </p:val>
                                        </p:tav>
                                        <p:tav tm="50000">
                                          <p:val>
                                            <p:strVal val="#ppt_h/20"/>
                                          </p:val>
                                        </p:tav>
                                        <p:tav tm="100000">
                                          <p:val>
                                            <p:strVal val="#ppt_h"/>
                                          </p:val>
                                        </p:tav>
                                      </p:tavLst>
                                    </p:anim>
                                    <p:anim calcmode="lin" valueType="num">
                                      <p:cBhvr>
                                        <p:cTn id="48" dur="500" fill="hold"/>
                                        <p:tgtEl>
                                          <p:spTgt spid="10"/>
                                        </p:tgtEl>
                                        <p:attrNameLst>
                                          <p:attrName>ppt_w</p:attrName>
                                        </p:attrNameLst>
                                      </p:cBhvr>
                                      <p:tavLst>
                                        <p:tav tm="0">
                                          <p:val>
                                            <p:strVal val="#ppt_w+.3"/>
                                          </p:val>
                                        </p:tav>
                                        <p:tav tm="50000">
                                          <p:val>
                                            <p:strVal val="#ppt_w+.3"/>
                                          </p:val>
                                        </p:tav>
                                        <p:tav tm="100000">
                                          <p:val>
                                            <p:strVal val="#ppt_w"/>
                                          </p:val>
                                        </p:tav>
                                      </p:tavLst>
                                    </p:anim>
                                    <p:anim calcmode="lin" valueType="num">
                                      <p:cBhvr>
                                        <p:cTn id="49" dur="500" fill="hold"/>
                                        <p:tgtEl>
                                          <p:spTgt spid="10"/>
                                        </p:tgtEl>
                                        <p:attrNameLst>
                                          <p:attrName>ppt_x</p:attrName>
                                        </p:attrNameLst>
                                      </p:cBhvr>
                                      <p:tavLst>
                                        <p:tav tm="0">
                                          <p:val>
                                            <p:strVal val="#ppt_x-.3"/>
                                          </p:val>
                                        </p:tav>
                                        <p:tav tm="50000">
                                          <p:val>
                                            <p:strVal val="#ppt_x"/>
                                          </p:val>
                                        </p:tav>
                                        <p:tav tm="100000">
                                          <p:val>
                                            <p:strVal val="#ppt_x"/>
                                          </p:val>
                                        </p:tav>
                                      </p:tavLst>
                                    </p:anim>
                                    <p:anim calcmode="lin" valueType="num">
                                      <p:cBhvr>
                                        <p:cTn id="50"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9" presetClass="entr" presetSubtype="0" accel="100000" fill="hold" grpId="0" nodeType="click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p:cTn id="55" dur="500" fill="hold"/>
                                        <p:tgtEl>
                                          <p:spTgt spid="11"/>
                                        </p:tgtEl>
                                        <p:attrNameLst>
                                          <p:attrName>ppt_h</p:attrName>
                                        </p:attrNameLst>
                                      </p:cBhvr>
                                      <p:tavLst>
                                        <p:tav tm="0">
                                          <p:val>
                                            <p:strVal val="#ppt_h/20"/>
                                          </p:val>
                                        </p:tav>
                                        <p:tav tm="50000">
                                          <p:val>
                                            <p:strVal val="#ppt_h/20"/>
                                          </p:val>
                                        </p:tav>
                                        <p:tav tm="100000">
                                          <p:val>
                                            <p:strVal val="#ppt_h"/>
                                          </p:val>
                                        </p:tav>
                                      </p:tavLst>
                                    </p:anim>
                                    <p:anim calcmode="lin" valueType="num">
                                      <p:cBhvr>
                                        <p:cTn id="56" dur="500" fill="hold"/>
                                        <p:tgtEl>
                                          <p:spTgt spid="11"/>
                                        </p:tgtEl>
                                        <p:attrNameLst>
                                          <p:attrName>ppt_w</p:attrName>
                                        </p:attrNameLst>
                                      </p:cBhvr>
                                      <p:tavLst>
                                        <p:tav tm="0">
                                          <p:val>
                                            <p:strVal val="#ppt_w+.3"/>
                                          </p:val>
                                        </p:tav>
                                        <p:tav tm="50000">
                                          <p:val>
                                            <p:strVal val="#ppt_w+.3"/>
                                          </p:val>
                                        </p:tav>
                                        <p:tav tm="100000">
                                          <p:val>
                                            <p:strVal val="#ppt_w"/>
                                          </p:val>
                                        </p:tav>
                                      </p:tavLst>
                                    </p:anim>
                                    <p:anim calcmode="lin" valueType="num">
                                      <p:cBhvr>
                                        <p:cTn id="57" dur="500" fill="hold"/>
                                        <p:tgtEl>
                                          <p:spTgt spid="11"/>
                                        </p:tgtEl>
                                        <p:attrNameLst>
                                          <p:attrName>ppt_x</p:attrName>
                                        </p:attrNameLst>
                                      </p:cBhvr>
                                      <p:tavLst>
                                        <p:tav tm="0">
                                          <p:val>
                                            <p:strVal val="#ppt_x-.3"/>
                                          </p:val>
                                        </p:tav>
                                        <p:tav tm="50000">
                                          <p:val>
                                            <p:strVal val="#ppt_x"/>
                                          </p:val>
                                        </p:tav>
                                        <p:tav tm="100000">
                                          <p:val>
                                            <p:strVal val="#ppt_x"/>
                                          </p:val>
                                        </p:tav>
                                      </p:tavLst>
                                    </p:anim>
                                    <p:anim calcmode="lin" valueType="num">
                                      <p:cBhvr>
                                        <p:cTn id="58" dur="500" fill="hold"/>
                                        <p:tgtEl>
                                          <p:spTgt spid="11"/>
                                        </p:tgtEl>
                                        <p:attrNameLst>
                                          <p:attrName>ppt_y</p:attrName>
                                        </p:attrNameLst>
                                      </p:cBhvr>
                                      <p:tavLst>
                                        <p:tav tm="0">
                                          <p:val>
                                            <p:strVal val="#ppt_y"/>
                                          </p:val>
                                        </p:tav>
                                        <p:tav tm="100000">
                                          <p:val>
                                            <p:strVal val="#ppt_y"/>
                                          </p:val>
                                        </p:tav>
                                      </p:tavLst>
                                    </p:anim>
                                  </p:childTnLst>
                                </p:cTn>
                              </p:par>
                              <p:par>
                                <p:cTn id="59" presetID="39" presetClass="entr" presetSubtype="0" accel="100000" fill="hold" grpId="0" nodeType="withEffect">
                                  <p:stCondLst>
                                    <p:cond delay="0"/>
                                  </p:stCondLst>
                                  <p:childTnLst>
                                    <p:set>
                                      <p:cBhvr>
                                        <p:cTn id="60" dur="1" fill="hold">
                                          <p:stCondLst>
                                            <p:cond delay="0"/>
                                          </p:stCondLst>
                                        </p:cTn>
                                        <p:tgtEl>
                                          <p:spTgt spid="7"/>
                                        </p:tgtEl>
                                        <p:attrNameLst>
                                          <p:attrName>style.visibility</p:attrName>
                                        </p:attrNameLst>
                                      </p:cBhvr>
                                      <p:to>
                                        <p:strVal val="visible"/>
                                      </p:to>
                                    </p:set>
                                    <p:anim calcmode="lin" valueType="num">
                                      <p:cBhvr>
                                        <p:cTn id="61"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62"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63"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64"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39" presetClass="entr" presetSubtype="0" accel="100000" fill="hold" nodeType="clickEffect">
                                  <p:stCondLst>
                                    <p:cond delay="0"/>
                                  </p:stCondLst>
                                  <p:childTnLst>
                                    <p:set>
                                      <p:cBhvr>
                                        <p:cTn id="68" dur="1" fill="hold">
                                          <p:stCondLst>
                                            <p:cond delay="0"/>
                                          </p:stCondLst>
                                        </p:cTn>
                                        <p:tgtEl>
                                          <p:spTgt spid="12"/>
                                        </p:tgtEl>
                                        <p:attrNameLst>
                                          <p:attrName>style.visibility</p:attrName>
                                        </p:attrNameLst>
                                      </p:cBhvr>
                                      <p:to>
                                        <p:strVal val="visible"/>
                                      </p:to>
                                    </p:set>
                                    <p:anim calcmode="lin" valueType="num">
                                      <p:cBhvr>
                                        <p:cTn id="69" dur="500" fill="hold"/>
                                        <p:tgtEl>
                                          <p:spTgt spid="12"/>
                                        </p:tgtEl>
                                        <p:attrNameLst>
                                          <p:attrName>ppt_h</p:attrName>
                                        </p:attrNameLst>
                                      </p:cBhvr>
                                      <p:tavLst>
                                        <p:tav tm="0">
                                          <p:val>
                                            <p:strVal val="#ppt_h/20"/>
                                          </p:val>
                                        </p:tav>
                                        <p:tav tm="50000">
                                          <p:val>
                                            <p:strVal val="#ppt_h/20"/>
                                          </p:val>
                                        </p:tav>
                                        <p:tav tm="100000">
                                          <p:val>
                                            <p:strVal val="#ppt_h"/>
                                          </p:val>
                                        </p:tav>
                                      </p:tavLst>
                                    </p:anim>
                                    <p:anim calcmode="lin" valueType="num">
                                      <p:cBhvr>
                                        <p:cTn id="70" dur="500" fill="hold"/>
                                        <p:tgtEl>
                                          <p:spTgt spid="12"/>
                                        </p:tgtEl>
                                        <p:attrNameLst>
                                          <p:attrName>ppt_w</p:attrName>
                                        </p:attrNameLst>
                                      </p:cBhvr>
                                      <p:tavLst>
                                        <p:tav tm="0">
                                          <p:val>
                                            <p:strVal val="#ppt_w+.3"/>
                                          </p:val>
                                        </p:tav>
                                        <p:tav tm="50000">
                                          <p:val>
                                            <p:strVal val="#ppt_w+.3"/>
                                          </p:val>
                                        </p:tav>
                                        <p:tav tm="100000">
                                          <p:val>
                                            <p:strVal val="#ppt_w"/>
                                          </p:val>
                                        </p:tav>
                                      </p:tavLst>
                                    </p:anim>
                                    <p:anim calcmode="lin" valueType="num">
                                      <p:cBhvr>
                                        <p:cTn id="71" dur="500" fill="hold"/>
                                        <p:tgtEl>
                                          <p:spTgt spid="12"/>
                                        </p:tgtEl>
                                        <p:attrNameLst>
                                          <p:attrName>ppt_x</p:attrName>
                                        </p:attrNameLst>
                                      </p:cBhvr>
                                      <p:tavLst>
                                        <p:tav tm="0">
                                          <p:val>
                                            <p:strVal val="#ppt_x-.3"/>
                                          </p:val>
                                        </p:tav>
                                        <p:tav tm="50000">
                                          <p:val>
                                            <p:strVal val="#ppt_x"/>
                                          </p:val>
                                        </p:tav>
                                        <p:tav tm="100000">
                                          <p:val>
                                            <p:strVal val="#ppt_x"/>
                                          </p:val>
                                        </p:tav>
                                      </p:tavLst>
                                    </p:anim>
                                    <p:anim calcmode="lin" valueType="num">
                                      <p:cBhvr>
                                        <p:cTn id="72"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39" presetClass="entr" presetSubtype="0" accel="100000" fill="hold" nodeType="clickEffect">
                                  <p:stCondLst>
                                    <p:cond delay="0"/>
                                  </p:stCondLst>
                                  <p:childTnLst>
                                    <p:set>
                                      <p:cBhvr>
                                        <p:cTn id="76" dur="1" fill="hold">
                                          <p:stCondLst>
                                            <p:cond delay="0"/>
                                          </p:stCondLst>
                                        </p:cTn>
                                        <p:tgtEl>
                                          <p:spTgt spid="17"/>
                                        </p:tgtEl>
                                        <p:attrNameLst>
                                          <p:attrName>style.visibility</p:attrName>
                                        </p:attrNameLst>
                                      </p:cBhvr>
                                      <p:to>
                                        <p:strVal val="visible"/>
                                      </p:to>
                                    </p:set>
                                    <p:anim calcmode="lin" valueType="num">
                                      <p:cBhvr>
                                        <p:cTn id="77" dur="500" fill="hold"/>
                                        <p:tgtEl>
                                          <p:spTgt spid="17"/>
                                        </p:tgtEl>
                                        <p:attrNameLst>
                                          <p:attrName>ppt_h</p:attrName>
                                        </p:attrNameLst>
                                      </p:cBhvr>
                                      <p:tavLst>
                                        <p:tav tm="0">
                                          <p:val>
                                            <p:strVal val="#ppt_h/20"/>
                                          </p:val>
                                        </p:tav>
                                        <p:tav tm="50000">
                                          <p:val>
                                            <p:strVal val="#ppt_h/20"/>
                                          </p:val>
                                        </p:tav>
                                        <p:tav tm="100000">
                                          <p:val>
                                            <p:strVal val="#ppt_h"/>
                                          </p:val>
                                        </p:tav>
                                      </p:tavLst>
                                    </p:anim>
                                    <p:anim calcmode="lin" valueType="num">
                                      <p:cBhvr>
                                        <p:cTn id="78" dur="500" fill="hold"/>
                                        <p:tgtEl>
                                          <p:spTgt spid="17"/>
                                        </p:tgtEl>
                                        <p:attrNameLst>
                                          <p:attrName>ppt_w</p:attrName>
                                        </p:attrNameLst>
                                      </p:cBhvr>
                                      <p:tavLst>
                                        <p:tav tm="0">
                                          <p:val>
                                            <p:strVal val="#ppt_w+.3"/>
                                          </p:val>
                                        </p:tav>
                                        <p:tav tm="50000">
                                          <p:val>
                                            <p:strVal val="#ppt_w+.3"/>
                                          </p:val>
                                        </p:tav>
                                        <p:tav tm="100000">
                                          <p:val>
                                            <p:strVal val="#ppt_w"/>
                                          </p:val>
                                        </p:tav>
                                      </p:tavLst>
                                    </p:anim>
                                    <p:anim calcmode="lin" valueType="num">
                                      <p:cBhvr>
                                        <p:cTn id="79" dur="500" fill="hold"/>
                                        <p:tgtEl>
                                          <p:spTgt spid="17"/>
                                        </p:tgtEl>
                                        <p:attrNameLst>
                                          <p:attrName>ppt_x</p:attrName>
                                        </p:attrNameLst>
                                      </p:cBhvr>
                                      <p:tavLst>
                                        <p:tav tm="0">
                                          <p:val>
                                            <p:strVal val="#ppt_x-.3"/>
                                          </p:val>
                                        </p:tav>
                                        <p:tav tm="50000">
                                          <p:val>
                                            <p:strVal val="#ppt_x"/>
                                          </p:val>
                                        </p:tav>
                                        <p:tav tm="100000">
                                          <p:val>
                                            <p:strVal val="#ppt_x"/>
                                          </p:val>
                                        </p:tav>
                                      </p:tavLst>
                                    </p:anim>
                                    <p:anim calcmode="lin" valueType="num">
                                      <p:cBhvr>
                                        <p:cTn id="80"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39" presetClass="entr" presetSubtype="0" accel="100000" fill="hold" nodeType="clickEffect">
                                  <p:stCondLst>
                                    <p:cond delay="0"/>
                                  </p:stCondLst>
                                  <p:childTnLst>
                                    <p:set>
                                      <p:cBhvr>
                                        <p:cTn id="84" dur="1" fill="hold">
                                          <p:stCondLst>
                                            <p:cond delay="0"/>
                                          </p:stCondLst>
                                        </p:cTn>
                                        <p:tgtEl>
                                          <p:spTgt spid="18"/>
                                        </p:tgtEl>
                                        <p:attrNameLst>
                                          <p:attrName>style.visibility</p:attrName>
                                        </p:attrNameLst>
                                      </p:cBhvr>
                                      <p:to>
                                        <p:strVal val="visible"/>
                                      </p:to>
                                    </p:set>
                                    <p:anim calcmode="lin" valueType="num">
                                      <p:cBhvr>
                                        <p:cTn id="85" dur="500" fill="hold"/>
                                        <p:tgtEl>
                                          <p:spTgt spid="18"/>
                                        </p:tgtEl>
                                        <p:attrNameLst>
                                          <p:attrName>ppt_h</p:attrName>
                                        </p:attrNameLst>
                                      </p:cBhvr>
                                      <p:tavLst>
                                        <p:tav tm="0">
                                          <p:val>
                                            <p:strVal val="#ppt_h/20"/>
                                          </p:val>
                                        </p:tav>
                                        <p:tav tm="50000">
                                          <p:val>
                                            <p:strVal val="#ppt_h/20"/>
                                          </p:val>
                                        </p:tav>
                                        <p:tav tm="100000">
                                          <p:val>
                                            <p:strVal val="#ppt_h"/>
                                          </p:val>
                                        </p:tav>
                                      </p:tavLst>
                                    </p:anim>
                                    <p:anim calcmode="lin" valueType="num">
                                      <p:cBhvr>
                                        <p:cTn id="86" dur="500" fill="hold"/>
                                        <p:tgtEl>
                                          <p:spTgt spid="18"/>
                                        </p:tgtEl>
                                        <p:attrNameLst>
                                          <p:attrName>ppt_w</p:attrName>
                                        </p:attrNameLst>
                                      </p:cBhvr>
                                      <p:tavLst>
                                        <p:tav tm="0">
                                          <p:val>
                                            <p:strVal val="#ppt_w+.3"/>
                                          </p:val>
                                        </p:tav>
                                        <p:tav tm="50000">
                                          <p:val>
                                            <p:strVal val="#ppt_w+.3"/>
                                          </p:val>
                                        </p:tav>
                                        <p:tav tm="100000">
                                          <p:val>
                                            <p:strVal val="#ppt_w"/>
                                          </p:val>
                                        </p:tav>
                                      </p:tavLst>
                                    </p:anim>
                                    <p:anim calcmode="lin" valueType="num">
                                      <p:cBhvr>
                                        <p:cTn id="87" dur="500" fill="hold"/>
                                        <p:tgtEl>
                                          <p:spTgt spid="18"/>
                                        </p:tgtEl>
                                        <p:attrNameLst>
                                          <p:attrName>ppt_x</p:attrName>
                                        </p:attrNameLst>
                                      </p:cBhvr>
                                      <p:tavLst>
                                        <p:tav tm="0">
                                          <p:val>
                                            <p:strVal val="#ppt_x-.3"/>
                                          </p:val>
                                        </p:tav>
                                        <p:tav tm="50000">
                                          <p:val>
                                            <p:strVal val="#ppt_x"/>
                                          </p:val>
                                        </p:tav>
                                        <p:tav tm="100000">
                                          <p:val>
                                            <p:strVal val="#ppt_x"/>
                                          </p:val>
                                        </p:tav>
                                      </p:tavLst>
                                    </p:anim>
                                    <p:anim calcmode="lin" valueType="num">
                                      <p:cBhvr>
                                        <p:cTn id="88"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39" presetClass="entr" presetSubtype="0" accel="100000" fill="hold" nodeType="clickEffect">
                                  <p:stCondLst>
                                    <p:cond delay="0"/>
                                  </p:stCondLst>
                                  <p:childTnLst>
                                    <p:set>
                                      <p:cBhvr>
                                        <p:cTn id="92" dur="1" fill="hold">
                                          <p:stCondLst>
                                            <p:cond delay="0"/>
                                          </p:stCondLst>
                                        </p:cTn>
                                        <p:tgtEl>
                                          <p:spTgt spid="13"/>
                                        </p:tgtEl>
                                        <p:attrNameLst>
                                          <p:attrName>style.visibility</p:attrName>
                                        </p:attrNameLst>
                                      </p:cBhvr>
                                      <p:to>
                                        <p:strVal val="visible"/>
                                      </p:to>
                                    </p:set>
                                    <p:anim calcmode="lin" valueType="num">
                                      <p:cBhvr>
                                        <p:cTn id="93" dur="500" fill="hold"/>
                                        <p:tgtEl>
                                          <p:spTgt spid="13"/>
                                        </p:tgtEl>
                                        <p:attrNameLst>
                                          <p:attrName>ppt_h</p:attrName>
                                        </p:attrNameLst>
                                      </p:cBhvr>
                                      <p:tavLst>
                                        <p:tav tm="0">
                                          <p:val>
                                            <p:strVal val="#ppt_h/20"/>
                                          </p:val>
                                        </p:tav>
                                        <p:tav tm="50000">
                                          <p:val>
                                            <p:strVal val="#ppt_h/20"/>
                                          </p:val>
                                        </p:tav>
                                        <p:tav tm="100000">
                                          <p:val>
                                            <p:strVal val="#ppt_h"/>
                                          </p:val>
                                        </p:tav>
                                      </p:tavLst>
                                    </p:anim>
                                    <p:anim calcmode="lin" valueType="num">
                                      <p:cBhvr>
                                        <p:cTn id="94" dur="500" fill="hold"/>
                                        <p:tgtEl>
                                          <p:spTgt spid="13"/>
                                        </p:tgtEl>
                                        <p:attrNameLst>
                                          <p:attrName>ppt_w</p:attrName>
                                        </p:attrNameLst>
                                      </p:cBhvr>
                                      <p:tavLst>
                                        <p:tav tm="0">
                                          <p:val>
                                            <p:strVal val="#ppt_w+.3"/>
                                          </p:val>
                                        </p:tav>
                                        <p:tav tm="50000">
                                          <p:val>
                                            <p:strVal val="#ppt_w+.3"/>
                                          </p:val>
                                        </p:tav>
                                        <p:tav tm="100000">
                                          <p:val>
                                            <p:strVal val="#ppt_w"/>
                                          </p:val>
                                        </p:tav>
                                      </p:tavLst>
                                    </p:anim>
                                    <p:anim calcmode="lin" valueType="num">
                                      <p:cBhvr>
                                        <p:cTn id="95" dur="500" fill="hold"/>
                                        <p:tgtEl>
                                          <p:spTgt spid="13"/>
                                        </p:tgtEl>
                                        <p:attrNameLst>
                                          <p:attrName>ppt_x</p:attrName>
                                        </p:attrNameLst>
                                      </p:cBhvr>
                                      <p:tavLst>
                                        <p:tav tm="0">
                                          <p:val>
                                            <p:strVal val="#ppt_x-.3"/>
                                          </p:val>
                                        </p:tav>
                                        <p:tav tm="50000">
                                          <p:val>
                                            <p:strVal val="#ppt_x"/>
                                          </p:val>
                                        </p:tav>
                                        <p:tav tm="100000">
                                          <p:val>
                                            <p:strVal val="#ppt_x"/>
                                          </p:val>
                                        </p:tav>
                                      </p:tavLst>
                                    </p:anim>
                                    <p:anim calcmode="lin" valueType="num">
                                      <p:cBhvr>
                                        <p:cTn id="96"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39" presetClass="entr" presetSubtype="0" accel="100000" fill="hold" nodeType="clickEffect">
                                  <p:stCondLst>
                                    <p:cond delay="0"/>
                                  </p:stCondLst>
                                  <p:childTnLst>
                                    <p:set>
                                      <p:cBhvr>
                                        <p:cTn id="100" dur="1" fill="hold">
                                          <p:stCondLst>
                                            <p:cond delay="0"/>
                                          </p:stCondLst>
                                        </p:cTn>
                                        <p:tgtEl>
                                          <p:spTgt spid="15"/>
                                        </p:tgtEl>
                                        <p:attrNameLst>
                                          <p:attrName>style.visibility</p:attrName>
                                        </p:attrNameLst>
                                      </p:cBhvr>
                                      <p:to>
                                        <p:strVal val="visible"/>
                                      </p:to>
                                    </p:set>
                                    <p:anim calcmode="lin" valueType="num">
                                      <p:cBhvr>
                                        <p:cTn id="101" dur="500" fill="hold"/>
                                        <p:tgtEl>
                                          <p:spTgt spid="15"/>
                                        </p:tgtEl>
                                        <p:attrNameLst>
                                          <p:attrName>ppt_h</p:attrName>
                                        </p:attrNameLst>
                                      </p:cBhvr>
                                      <p:tavLst>
                                        <p:tav tm="0">
                                          <p:val>
                                            <p:strVal val="#ppt_h/20"/>
                                          </p:val>
                                        </p:tav>
                                        <p:tav tm="50000">
                                          <p:val>
                                            <p:strVal val="#ppt_h/20"/>
                                          </p:val>
                                        </p:tav>
                                        <p:tav tm="100000">
                                          <p:val>
                                            <p:strVal val="#ppt_h"/>
                                          </p:val>
                                        </p:tav>
                                      </p:tavLst>
                                    </p:anim>
                                    <p:anim calcmode="lin" valueType="num">
                                      <p:cBhvr>
                                        <p:cTn id="102" dur="500" fill="hold"/>
                                        <p:tgtEl>
                                          <p:spTgt spid="15"/>
                                        </p:tgtEl>
                                        <p:attrNameLst>
                                          <p:attrName>ppt_w</p:attrName>
                                        </p:attrNameLst>
                                      </p:cBhvr>
                                      <p:tavLst>
                                        <p:tav tm="0">
                                          <p:val>
                                            <p:strVal val="#ppt_w+.3"/>
                                          </p:val>
                                        </p:tav>
                                        <p:tav tm="50000">
                                          <p:val>
                                            <p:strVal val="#ppt_w+.3"/>
                                          </p:val>
                                        </p:tav>
                                        <p:tav tm="100000">
                                          <p:val>
                                            <p:strVal val="#ppt_w"/>
                                          </p:val>
                                        </p:tav>
                                      </p:tavLst>
                                    </p:anim>
                                    <p:anim calcmode="lin" valueType="num">
                                      <p:cBhvr>
                                        <p:cTn id="103" dur="500" fill="hold"/>
                                        <p:tgtEl>
                                          <p:spTgt spid="15"/>
                                        </p:tgtEl>
                                        <p:attrNameLst>
                                          <p:attrName>ppt_x</p:attrName>
                                        </p:attrNameLst>
                                      </p:cBhvr>
                                      <p:tavLst>
                                        <p:tav tm="0">
                                          <p:val>
                                            <p:strVal val="#ppt_x-.3"/>
                                          </p:val>
                                        </p:tav>
                                        <p:tav tm="50000">
                                          <p:val>
                                            <p:strVal val="#ppt_x"/>
                                          </p:val>
                                        </p:tav>
                                        <p:tav tm="100000">
                                          <p:val>
                                            <p:strVal val="#ppt_x"/>
                                          </p:val>
                                        </p:tav>
                                      </p:tavLst>
                                    </p:anim>
                                    <p:anim calcmode="lin" valueType="num">
                                      <p:cBhvr>
                                        <p:cTn id="104"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39" presetClass="entr" presetSubtype="0" accel="100000" fill="hold" nodeType="clickEffect">
                                  <p:stCondLst>
                                    <p:cond delay="0"/>
                                  </p:stCondLst>
                                  <p:childTnLst>
                                    <p:set>
                                      <p:cBhvr>
                                        <p:cTn id="108" dur="1" fill="hold">
                                          <p:stCondLst>
                                            <p:cond delay="0"/>
                                          </p:stCondLst>
                                        </p:cTn>
                                        <p:tgtEl>
                                          <p:spTgt spid="14"/>
                                        </p:tgtEl>
                                        <p:attrNameLst>
                                          <p:attrName>style.visibility</p:attrName>
                                        </p:attrNameLst>
                                      </p:cBhvr>
                                      <p:to>
                                        <p:strVal val="visible"/>
                                      </p:to>
                                    </p:set>
                                    <p:anim calcmode="lin" valueType="num">
                                      <p:cBhvr>
                                        <p:cTn id="109" dur="500" fill="hold"/>
                                        <p:tgtEl>
                                          <p:spTgt spid="14"/>
                                        </p:tgtEl>
                                        <p:attrNameLst>
                                          <p:attrName>ppt_h</p:attrName>
                                        </p:attrNameLst>
                                      </p:cBhvr>
                                      <p:tavLst>
                                        <p:tav tm="0">
                                          <p:val>
                                            <p:strVal val="#ppt_h/20"/>
                                          </p:val>
                                        </p:tav>
                                        <p:tav tm="50000">
                                          <p:val>
                                            <p:strVal val="#ppt_h/20"/>
                                          </p:val>
                                        </p:tav>
                                        <p:tav tm="100000">
                                          <p:val>
                                            <p:strVal val="#ppt_h"/>
                                          </p:val>
                                        </p:tav>
                                      </p:tavLst>
                                    </p:anim>
                                    <p:anim calcmode="lin" valueType="num">
                                      <p:cBhvr>
                                        <p:cTn id="110" dur="500" fill="hold"/>
                                        <p:tgtEl>
                                          <p:spTgt spid="14"/>
                                        </p:tgtEl>
                                        <p:attrNameLst>
                                          <p:attrName>ppt_w</p:attrName>
                                        </p:attrNameLst>
                                      </p:cBhvr>
                                      <p:tavLst>
                                        <p:tav tm="0">
                                          <p:val>
                                            <p:strVal val="#ppt_w+.3"/>
                                          </p:val>
                                        </p:tav>
                                        <p:tav tm="50000">
                                          <p:val>
                                            <p:strVal val="#ppt_w+.3"/>
                                          </p:val>
                                        </p:tav>
                                        <p:tav tm="100000">
                                          <p:val>
                                            <p:strVal val="#ppt_w"/>
                                          </p:val>
                                        </p:tav>
                                      </p:tavLst>
                                    </p:anim>
                                    <p:anim calcmode="lin" valueType="num">
                                      <p:cBhvr>
                                        <p:cTn id="111" dur="500" fill="hold"/>
                                        <p:tgtEl>
                                          <p:spTgt spid="14"/>
                                        </p:tgtEl>
                                        <p:attrNameLst>
                                          <p:attrName>ppt_x</p:attrName>
                                        </p:attrNameLst>
                                      </p:cBhvr>
                                      <p:tavLst>
                                        <p:tav tm="0">
                                          <p:val>
                                            <p:strVal val="#ppt_x-.3"/>
                                          </p:val>
                                        </p:tav>
                                        <p:tav tm="50000">
                                          <p:val>
                                            <p:strVal val="#ppt_x"/>
                                          </p:val>
                                        </p:tav>
                                        <p:tav tm="100000">
                                          <p:val>
                                            <p:strVal val="#ppt_x"/>
                                          </p:val>
                                        </p:tav>
                                      </p:tavLst>
                                    </p:anim>
                                    <p:anim calcmode="lin" valueType="num">
                                      <p:cBhvr>
                                        <p:cTn id="112"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113" fill="hold">
                      <p:stCondLst>
                        <p:cond delay="indefinite"/>
                      </p:stCondLst>
                      <p:childTnLst>
                        <p:par>
                          <p:cTn id="114" fill="hold">
                            <p:stCondLst>
                              <p:cond delay="0"/>
                            </p:stCondLst>
                            <p:childTnLst>
                              <p:par>
                                <p:cTn id="115" presetID="39" presetClass="entr" presetSubtype="0" accel="100000" fill="hold" grpId="0" nodeType="clickEffect">
                                  <p:stCondLst>
                                    <p:cond delay="0"/>
                                  </p:stCondLst>
                                  <p:childTnLst>
                                    <p:set>
                                      <p:cBhvr>
                                        <p:cTn id="116" dur="1" fill="hold">
                                          <p:stCondLst>
                                            <p:cond delay="0"/>
                                          </p:stCondLst>
                                        </p:cTn>
                                        <p:tgtEl>
                                          <p:spTgt spid="16"/>
                                        </p:tgtEl>
                                        <p:attrNameLst>
                                          <p:attrName>style.visibility</p:attrName>
                                        </p:attrNameLst>
                                      </p:cBhvr>
                                      <p:to>
                                        <p:strVal val="visible"/>
                                      </p:to>
                                    </p:set>
                                    <p:anim calcmode="lin" valueType="num">
                                      <p:cBhvr>
                                        <p:cTn id="117" dur="500" fill="hold"/>
                                        <p:tgtEl>
                                          <p:spTgt spid="16"/>
                                        </p:tgtEl>
                                        <p:attrNameLst>
                                          <p:attrName>ppt_h</p:attrName>
                                        </p:attrNameLst>
                                      </p:cBhvr>
                                      <p:tavLst>
                                        <p:tav tm="0">
                                          <p:val>
                                            <p:strVal val="#ppt_h/20"/>
                                          </p:val>
                                        </p:tav>
                                        <p:tav tm="50000">
                                          <p:val>
                                            <p:strVal val="#ppt_h/20"/>
                                          </p:val>
                                        </p:tav>
                                        <p:tav tm="100000">
                                          <p:val>
                                            <p:strVal val="#ppt_h"/>
                                          </p:val>
                                        </p:tav>
                                      </p:tavLst>
                                    </p:anim>
                                    <p:anim calcmode="lin" valueType="num">
                                      <p:cBhvr>
                                        <p:cTn id="118" dur="500" fill="hold"/>
                                        <p:tgtEl>
                                          <p:spTgt spid="16"/>
                                        </p:tgtEl>
                                        <p:attrNameLst>
                                          <p:attrName>ppt_w</p:attrName>
                                        </p:attrNameLst>
                                      </p:cBhvr>
                                      <p:tavLst>
                                        <p:tav tm="0">
                                          <p:val>
                                            <p:strVal val="#ppt_w+.3"/>
                                          </p:val>
                                        </p:tav>
                                        <p:tav tm="50000">
                                          <p:val>
                                            <p:strVal val="#ppt_w+.3"/>
                                          </p:val>
                                        </p:tav>
                                        <p:tav tm="100000">
                                          <p:val>
                                            <p:strVal val="#ppt_w"/>
                                          </p:val>
                                        </p:tav>
                                      </p:tavLst>
                                    </p:anim>
                                    <p:anim calcmode="lin" valueType="num">
                                      <p:cBhvr>
                                        <p:cTn id="119" dur="500" fill="hold"/>
                                        <p:tgtEl>
                                          <p:spTgt spid="16"/>
                                        </p:tgtEl>
                                        <p:attrNameLst>
                                          <p:attrName>ppt_x</p:attrName>
                                        </p:attrNameLst>
                                      </p:cBhvr>
                                      <p:tavLst>
                                        <p:tav tm="0">
                                          <p:val>
                                            <p:strVal val="#ppt_x-.3"/>
                                          </p:val>
                                        </p:tav>
                                        <p:tav tm="50000">
                                          <p:val>
                                            <p:strVal val="#ppt_x"/>
                                          </p:val>
                                        </p:tav>
                                        <p:tav tm="100000">
                                          <p:val>
                                            <p:strVal val="#ppt_x"/>
                                          </p:val>
                                        </p:tav>
                                      </p:tavLst>
                                    </p:anim>
                                    <p:anim calcmode="lin" valueType="num">
                                      <p:cBhvr>
                                        <p:cTn id="120" dur="500" fill="hold"/>
                                        <p:tgtEl>
                                          <p:spTgt spid="16"/>
                                        </p:tgtEl>
                                        <p:attrNameLst>
                                          <p:attrName>ppt_y</p:attrName>
                                        </p:attrNameLst>
                                      </p:cBhvr>
                                      <p:tavLst>
                                        <p:tav tm="0">
                                          <p:val>
                                            <p:strVal val="#ppt_y"/>
                                          </p:val>
                                        </p:tav>
                                        <p:tav tm="100000">
                                          <p:val>
                                            <p:strVal val="#ppt_y"/>
                                          </p:val>
                                        </p:tav>
                                      </p:tavLst>
                                    </p:anim>
                                  </p:childTnLst>
                                </p:cTn>
                              </p:par>
                              <p:par>
                                <p:cTn id="121" presetID="39" presetClass="entr" presetSubtype="0" accel="100000" fill="hold" grpId="0" nodeType="withEffect">
                                  <p:stCondLst>
                                    <p:cond delay="0"/>
                                  </p:stCondLst>
                                  <p:childTnLst>
                                    <p:set>
                                      <p:cBhvr>
                                        <p:cTn id="122" dur="1" fill="hold">
                                          <p:stCondLst>
                                            <p:cond delay="0"/>
                                          </p:stCondLst>
                                        </p:cTn>
                                        <p:tgtEl>
                                          <p:spTgt spid="19"/>
                                        </p:tgtEl>
                                        <p:attrNameLst>
                                          <p:attrName>style.visibility</p:attrName>
                                        </p:attrNameLst>
                                      </p:cBhvr>
                                      <p:to>
                                        <p:strVal val="visible"/>
                                      </p:to>
                                    </p:set>
                                    <p:anim calcmode="lin" valueType="num">
                                      <p:cBhvr>
                                        <p:cTn id="123" dur="500" fill="hold"/>
                                        <p:tgtEl>
                                          <p:spTgt spid="19"/>
                                        </p:tgtEl>
                                        <p:attrNameLst>
                                          <p:attrName>ppt_h</p:attrName>
                                        </p:attrNameLst>
                                      </p:cBhvr>
                                      <p:tavLst>
                                        <p:tav tm="0">
                                          <p:val>
                                            <p:strVal val="#ppt_h/20"/>
                                          </p:val>
                                        </p:tav>
                                        <p:tav tm="50000">
                                          <p:val>
                                            <p:strVal val="#ppt_h/20"/>
                                          </p:val>
                                        </p:tav>
                                        <p:tav tm="100000">
                                          <p:val>
                                            <p:strVal val="#ppt_h"/>
                                          </p:val>
                                        </p:tav>
                                      </p:tavLst>
                                    </p:anim>
                                    <p:anim calcmode="lin" valueType="num">
                                      <p:cBhvr>
                                        <p:cTn id="124" dur="500" fill="hold"/>
                                        <p:tgtEl>
                                          <p:spTgt spid="19"/>
                                        </p:tgtEl>
                                        <p:attrNameLst>
                                          <p:attrName>ppt_w</p:attrName>
                                        </p:attrNameLst>
                                      </p:cBhvr>
                                      <p:tavLst>
                                        <p:tav tm="0">
                                          <p:val>
                                            <p:strVal val="#ppt_w+.3"/>
                                          </p:val>
                                        </p:tav>
                                        <p:tav tm="50000">
                                          <p:val>
                                            <p:strVal val="#ppt_w+.3"/>
                                          </p:val>
                                        </p:tav>
                                        <p:tav tm="100000">
                                          <p:val>
                                            <p:strVal val="#ppt_w"/>
                                          </p:val>
                                        </p:tav>
                                      </p:tavLst>
                                    </p:anim>
                                    <p:anim calcmode="lin" valueType="num">
                                      <p:cBhvr>
                                        <p:cTn id="125" dur="500" fill="hold"/>
                                        <p:tgtEl>
                                          <p:spTgt spid="19"/>
                                        </p:tgtEl>
                                        <p:attrNameLst>
                                          <p:attrName>ppt_x</p:attrName>
                                        </p:attrNameLst>
                                      </p:cBhvr>
                                      <p:tavLst>
                                        <p:tav tm="0">
                                          <p:val>
                                            <p:strVal val="#ppt_x-.3"/>
                                          </p:val>
                                        </p:tav>
                                        <p:tav tm="50000">
                                          <p:val>
                                            <p:strVal val="#ppt_x"/>
                                          </p:val>
                                        </p:tav>
                                        <p:tav tm="100000">
                                          <p:val>
                                            <p:strVal val="#ppt_x"/>
                                          </p:val>
                                        </p:tav>
                                      </p:tavLst>
                                    </p:anim>
                                    <p:anim calcmode="lin" valueType="num">
                                      <p:cBhvr>
                                        <p:cTn id="126"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grpId="0" nodeType="clickEffect">
                                  <p:stCondLst>
                                    <p:cond delay="0"/>
                                  </p:stCondLst>
                                  <p:childTnLst>
                                    <p:set>
                                      <p:cBhvr>
                                        <p:cTn id="1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 grpId="0" build="p"/>
      <p:bldP spid="4" grpId="0" animBg="1"/>
      <p:bldP spid="6" grpId="0" animBg="1"/>
      <p:bldP spid="7" grpId="0" animBg="1"/>
      <p:bldP spid="8" grpId="0" animBg="1"/>
      <p:bldP spid="9" grpId="0"/>
      <p:bldP spid="11" grpId="0"/>
      <p:bldP spid="16" grpId="0" animBg="1"/>
      <p:bldP spid="1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11-02 Reflection</a:t>
            </a:r>
          </a:p>
        </p:txBody>
      </p:sp>
      <p:sp>
        <p:nvSpPr>
          <p:cNvPr id="3" name="Content Placeholder 2"/>
          <p:cNvSpPr>
            <a:spLocks noGrp="1"/>
          </p:cNvSpPr>
          <p:nvPr>
            <p:ph idx="1"/>
          </p:nvPr>
        </p:nvSpPr>
        <p:spPr/>
        <p:txBody>
          <a:bodyPr>
            <a:normAutofit/>
          </a:bodyPr>
          <a:lstStyle/>
          <a:p>
            <a:r>
              <a:rPr lang="en-US" dirty="0"/>
              <a:t>Object between </a:t>
            </a:r>
            <a:r>
              <a:rPr lang="en-US" i="1" dirty="0"/>
              <a:t>F</a:t>
            </a:r>
            <a:r>
              <a:rPr lang="en-US" dirty="0"/>
              <a:t> and mirror</a:t>
            </a:r>
          </a:p>
          <a:p>
            <a:endParaRPr lang="en-US" dirty="0"/>
          </a:p>
          <a:p>
            <a:endParaRPr lang="en-US" dirty="0"/>
          </a:p>
          <a:p>
            <a:endParaRPr lang="en-US" dirty="0"/>
          </a:p>
          <a:p>
            <a:endParaRPr lang="en-US" dirty="0"/>
          </a:p>
          <a:p>
            <a:endParaRPr lang="en-US" dirty="0"/>
          </a:p>
          <a:p>
            <a:endParaRPr lang="en-US" dirty="0"/>
          </a:p>
          <a:p>
            <a:endParaRPr lang="en-US" dirty="0"/>
          </a:p>
          <a:p>
            <a:r>
              <a:rPr lang="en-US" dirty="0"/>
              <a:t>Image upright, virtual, larger behind mirror</a:t>
            </a:r>
          </a:p>
        </p:txBody>
      </p:sp>
      <p:sp>
        <p:nvSpPr>
          <p:cNvPr id="4" name="Oval 3"/>
          <p:cNvSpPr/>
          <p:nvPr/>
        </p:nvSpPr>
        <p:spPr>
          <a:xfrm>
            <a:off x="3962403" y="4297682"/>
            <a:ext cx="60959" cy="45719"/>
          </a:xfrm>
          <a:prstGeom prst="ellipse">
            <a:avLst/>
          </a:prstGeom>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5" name="Straight Connector 4"/>
          <p:cNvCxnSpPr/>
          <p:nvPr/>
        </p:nvCxnSpPr>
        <p:spPr>
          <a:xfrm>
            <a:off x="1016000" y="4343401"/>
            <a:ext cx="10160000" cy="1588"/>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sp>
        <p:nvSpPr>
          <p:cNvPr id="6" name="Arc 5"/>
          <p:cNvSpPr/>
          <p:nvPr/>
        </p:nvSpPr>
        <p:spPr>
          <a:xfrm>
            <a:off x="1016000" y="2514600"/>
            <a:ext cx="4673600" cy="3657600"/>
          </a:xfrm>
          <a:prstGeom prst="arc">
            <a:avLst>
              <a:gd name="adj1" fmla="val 19192436"/>
              <a:gd name="adj2" fmla="val 2148201"/>
            </a:avLst>
          </a:prstGeom>
          <a:ln w="1905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sp>
        <p:nvSpPr>
          <p:cNvPr id="7" name="Down Arrow 6"/>
          <p:cNvSpPr/>
          <p:nvPr/>
        </p:nvSpPr>
        <p:spPr>
          <a:xfrm flipV="1">
            <a:off x="4470400" y="3886200"/>
            <a:ext cx="304800"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Oval 7"/>
          <p:cNvSpPr/>
          <p:nvPr/>
        </p:nvSpPr>
        <p:spPr>
          <a:xfrm>
            <a:off x="2235203" y="4297682"/>
            <a:ext cx="60959" cy="45719"/>
          </a:xfrm>
          <a:prstGeom prst="ellipse">
            <a:avLst/>
          </a:prstGeom>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TextBox 8"/>
          <p:cNvSpPr txBox="1"/>
          <p:nvPr/>
        </p:nvSpPr>
        <p:spPr>
          <a:xfrm>
            <a:off x="2032000" y="4343401"/>
            <a:ext cx="609600" cy="461665"/>
          </a:xfrm>
          <a:prstGeom prst="rect">
            <a:avLst/>
          </a:prstGeom>
          <a:noFill/>
        </p:spPr>
        <p:txBody>
          <a:bodyPr wrap="square" rtlCol="0">
            <a:spAutoFit/>
          </a:bodyPr>
          <a:lstStyle/>
          <a:p>
            <a:r>
              <a:rPr lang="en-US" sz="2400" i="1" dirty="0"/>
              <a:t>C</a:t>
            </a:r>
          </a:p>
        </p:txBody>
      </p:sp>
      <p:sp>
        <p:nvSpPr>
          <p:cNvPr id="10" name="TextBox 9"/>
          <p:cNvSpPr txBox="1"/>
          <p:nvPr/>
        </p:nvSpPr>
        <p:spPr>
          <a:xfrm>
            <a:off x="3759200" y="4343401"/>
            <a:ext cx="508000" cy="461665"/>
          </a:xfrm>
          <a:prstGeom prst="rect">
            <a:avLst/>
          </a:prstGeom>
          <a:noFill/>
        </p:spPr>
        <p:txBody>
          <a:bodyPr wrap="square" rtlCol="0">
            <a:spAutoFit/>
          </a:bodyPr>
          <a:lstStyle/>
          <a:p>
            <a:r>
              <a:rPr lang="en-US" sz="2400" i="1" dirty="0"/>
              <a:t>F</a:t>
            </a:r>
          </a:p>
        </p:txBody>
      </p:sp>
      <p:sp>
        <p:nvSpPr>
          <p:cNvPr id="11" name="TextBox 10"/>
          <p:cNvSpPr txBox="1"/>
          <p:nvPr/>
        </p:nvSpPr>
        <p:spPr>
          <a:xfrm>
            <a:off x="4064000" y="4343401"/>
            <a:ext cx="1320800" cy="461665"/>
          </a:xfrm>
          <a:prstGeom prst="rect">
            <a:avLst/>
          </a:prstGeom>
          <a:noFill/>
        </p:spPr>
        <p:txBody>
          <a:bodyPr wrap="square" rtlCol="0">
            <a:spAutoFit/>
          </a:bodyPr>
          <a:lstStyle/>
          <a:p>
            <a:r>
              <a:rPr lang="en-US" sz="2400" dirty="0"/>
              <a:t>Object</a:t>
            </a:r>
          </a:p>
        </p:txBody>
      </p:sp>
      <p:cxnSp>
        <p:nvCxnSpPr>
          <p:cNvPr id="12" name="Straight Arrow Connector 11"/>
          <p:cNvCxnSpPr>
            <a:stCxn id="7" idx="2"/>
          </p:cNvCxnSpPr>
          <p:nvPr/>
        </p:nvCxnSpPr>
        <p:spPr>
          <a:xfrm rot="5400000" flipH="1" flipV="1">
            <a:off x="5105667" y="3403600"/>
            <a:ext cx="1588" cy="9652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10800000">
            <a:off x="1117600" y="3352801"/>
            <a:ext cx="4267200" cy="15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4" idx="0"/>
          </p:cNvCxnSpPr>
          <p:nvPr/>
        </p:nvCxnSpPr>
        <p:spPr>
          <a:xfrm rot="5400000" flipH="1" flipV="1">
            <a:off x="4216405" y="3129281"/>
            <a:ext cx="944879" cy="1391923"/>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10800000" flipV="1">
            <a:off x="1138387" y="3886995"/>
            <a:ext cx="4470400" cy="12192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Down Arrow 15"/>
          <p:cNvSpPr/>
          <p:nvPr/>
        </p:nvSpPr>
        <p:spPr>
          <a:xfrm flipV="1">
            <a:off x="7518400" y="3352800"/>
            <a:ext cx="304800" cy="990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17" name="Straight Arrow Connector 16"/>
          <p:cNvCxnSpPr/>
          <p:nvPr/>
        </p:nvCxnSpPr>
        <p:spPr>
          <a:xfrm rot="10800000" flipV="1">
            <a:off x="304800" y="3733800"/>
            <a:ext cx="5181600" cy="9144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8" idx="0"/>
          </p:cNvCxnSpPr>
          <p:nvPr/>
        </p:nvCxnSpPr>
        <p:spPr>
          <a:xfrm rot="5400000" flipH="1" flipV="1">
            <a:off x="3594105" y="2405380"/>
            <a:ext cx="563881" cy="3220723"/>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7112000" y="4343401"/>
            <a:ext cx="1320800" cy="461665"/>
          </a:xfrm>
          <a:prstGeom prst="rect">
            <a:avLst/>
          </a:prstGeom>
          <a:noFill/>
        </p:spPr>
        <p:txBody>
          <a:bodyPr wrap="square" rtlCol="0">
            <a:spAutoFit/>
          </a:bodyPr>
          <a:lstStyle/>
          <a:p>
            <a:r>
              <a:rPr lang="en-US" sz="2400" dirty="0"/>
              <a:t>Image</a:t>
            </a:r>
          </a:p>
        </p:txBody>
      </p:sp>
      <p:cxnSp>
        <p:nvCxnSpPr>
          <p:cNvPr id="35" name="Straight Connector 34"/>
          <p:cNvCxnSpPr/>
          <p:nvPr/>
        </p:nvCxnSpPr>
        <p:spPr>
          <a:xfrm>
            <a:off x="5384800" y="3352801"/>
            <a:ext cx="3454400" cy="1588"/>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V="1">
            <a:off x="5486400" y="3124200"/>
            <a:ext cx="3454400" cy="609600"/>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V="1">
            <a:off x="5588000" y="2971800"/>
            <a:ext cx="3454400" cy="914400"/>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7628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9" presetClass="entr" presetSubtype="0" accel="10000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12" dur="5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13" dur="5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9" presetClass="entr" presetSubtype="0" accel="10000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ppt_h</p:attrName>
                                        </p:attrNameLst>
                                      </p:cBhvr>
                                      <p:tavLst>
                                        <p:tav tm="0">
                                          <p:val>
                                            <p:strVal val="#ppt_h/20"/>
                                          </p:val>
                                        </p:tav>
                                        <p:tav tm="50000">
                                          <p:val>
                                            <p:strVal val="#ppt_h/20"/>
                                          </p:val>
                                        </p:tav>
                                        <p:tav tm="100000">
                                          <p:val>
                                            <p:strVal val="#ppt_h"/>
                                          </p:val>
                                        </p:tav>
                                      </p:tavLst>
                                    </p:anim>
                                    <p:anim calcmode="lin" valueType="num">
                                      <p:cBhvr>
                                        <p:cTn id="20" dur="500" fill="hold"/>
                                        <p:tgtEl>
                                          <p:spTgt spid="6"/>
                                        </p:tgtEl>
                                        <p:attrNameLst>
                                          <p:attrName>ppt_w</p:attrName>
                                        </p:attrNameLst>
                                      </p:cBhvr>
                                      <p:tavLst>
                                        <p:tav tm="0">
                                          <p:val>
                                            <p:strVal val="#ppt_w+.3"/>
                                          </p:val>
                                        </p:tav>
                                        <p:tav tm="50000">
                                          <p:val>
                                            <p:strVal val="#ppt_w+.3"/>
                                          </p:val>
                                        </p:tav>
                                        <p:tav tm="100000">
                                          <p:val>
                                            <p:strVal val="#ppt_w"/>
                                          </p:val>
                                        </p:tav>
                                      </p:tavLst>
                                    </p:anim>
                                    <p:anim calcmode="lin" valueType="num">
                                      <p:cBhvr>
                                        <p:cTn id="21" dur="500" fill="hold"/>
                                        <p:tgtEl>
                                          <p:spTgt spid="6"/>
                                        </p:tgtEl>
                                        <p:attrNameLst>
                                          <p:attrName>ppt_x</p:attrName>
                                        </p:attrNameLst>
                                      </p:cBhvr>
                                      <p:tavLst>
                                        <p:tav tm="0">
                                          <p:val>
                                            <p:strVal val="#ppt_x-.3"/>
                                          </p:val>
                                        </p:tav>
                                        <p:tav tm="50000">
                                          <p:val>
                                            <p:strVal val="#ppt_x"/>
                                          </p:val>
                                        </p:tav>
                                        <p:tav tm="100000">
                                          <p:val>
                                            <p:strVal val="#ppt_x"/>
                                          </p:val>
                                        </p:tav>
                                      </p:tavLst>
                                    </p:anim>
                                    <p:anim calcmode="lin" valueType="num">
                                      <p:cBhvr>
                                        <p:cTn id="22"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9" presetClass="entr" presetSubtype="0" accel="10000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ppt_h</p:attrName>
                                        </p:attrNameLst>
                                      </p:cBhvr>
                                      <p:tavLst>
                                        <p:tav tm="0">
                                          <p:val>
                                            <p:strVal val="#ppt_h/20"/>
                                          </p:val>
                                        </p:tav>
                                        <p:tav tm="50000">
                                          <p:val>
                                            <p:strVal val="#ppt_h/20"/>
                                          </p:val>
                                        </p:tav>
                                        <p:tav tm="100000">
                                          <p:val>
                                            <p:strVal val="#ppt_h"/>
                                          </p:val>
                                        </p:tav>
                                      </p:tavLst>
                                    </p:anim>
                                    <p:anim calcmode="lin" valueType="num">
                                      <p:cBhvr>
                                        <p:cTn id="28" dur="500" fill="hold"/>
                                        <p:tgtEl>
                                          <p:spTgt spid="8"/>
                                        </p:tgtEl>
                                        <p:attrNameLst>
                                          <p:attrName>ppt_w</p:attrName>
                                        </p:attrNameLst>
                                      </p:cBhvr>
                                      <p:tavLst>
                                        <p:tav tm="0">
                                          <p:val>
                                            <p:strVal val="#ppt_w+.3"/>
                                          </p:val>
                                        </p:tav>
                                        <p:tav tm="50000">
                                          <p:val>
                                            <p:strVal val="#ppt_w+.3"/>
                                          </p:val>
                                        </p:tav>
                                        <p:tav tm="100000">
                                          <p:val>
                                            <p:strVal val="#ppt_w"/>
                                          </p:val>
                                        </p:tav>
                                      </p:tavLst>
                                    </p:anim>
                                    <p:anim calcmode="lin" valueType="num">
                                      <p:cBhvr>
                                        <p:cTn id="29" dur="500" fill="hold"/>
                                        <p:tgtEl>
                                          <p:spTgt spid="8"/>
                                        </p:tgtEl>
                                        <p:attrNameLst>
                                          <p:attrName>ppt_x</p:attrName>
                                        </p:attrNameLst>
                                      </p:cBhvr>
                                      <p:tavLst>
                                        <p:tav tm="0">
                                          <p:val>
                                            <p:strVal val="#ppt_x-.3"/>
                                          </p:val>
                                        </p:tav>
                                        <p:tav tm="50000">
                                          <p:val>
                                            <p:strVal val="#ppt_x"/>
                                          </p:val>
                                        </p:tav>
                                        <p:tav tm="100000">
                                          <p:val>
                                            <p:strVal val="#ppt_x"/>
                                          </p:val>
                                        </p:tav>
                                      </p:tavLst>
                                    </p:anim>
                                    <p:anim calcmode="lin" valueType="num">
                                      <p:cBhvr>
                                        <p:cTn id="30" dur="500" fill="hold"/>
                                        <p:tgtEl>
                                          <p:spTgt spid="8"/>
                                        </p:tgtEl>
                                        <p:attrNameLst>
                                          <p:attrName>ppt_y</p:attrName>
                                        </p:attrNameLst>
                                      </p:cBhvr>
                                      <p:tavLst>
                                        <p:tav tm="0">
                                          <p:val>
                                            <p:strVal val="#ppt_y"/>
                                          </p:val>
                                        </p:tav>
                                        <p:tav tm="100000">
                                          <p:val>
                                            <p:strVal val="#ppt_y"/>
                                          </p:val>
                                        </p:tav>
                                      </p:tavLst>
                                    </p:anim>
                                  </p:childTnLst>
                                </p:cTn>
                              </p:par>
                              <p:par>
                                <p:cTn id="31" presetID="39" presetClass="entr" presetSubtype="0" accel="10000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ppt_h</p:attrName>
                                        </p:attrNameLst>
                                      </p:cBhvr>
                                      <p:tavLst>
                                        <p:tav tm="0">
                                          <p:val>
                                            <p:strVal val="#ppt_h/20"/>
                                          </p:val>
                                        </p:tav>
                                        <p:tav tm="50000">
                                          <p:val>
                                            <p:strVal val="#ppt_h/20"/>
                                          </p:val>
                                        </p:tav>
                                        <p:tav tm="100000">
                                          <p:val>
                                            <p:strVal val="#ppt_h"/>
                                          </p:val>
                                        </p:tav>
                                      </p:tavLst>
                                    </p:anim>
                                    <p:anim calcmode="lin" valueType="num">
                                      <p:cBhvr>
                                        <p:cTn id="34" dur="500" fill="hold"/>
                                        <p:tgtEl>
                                          <p:spTgt spid="9"/>
                                        </p:tgtEl>
                                        <p:attrNameLst>
                                          <p:attrName>ppt_w</p:attrName>
                                        </p:attrNameLst>
                                      </p:cBhvr>
                                      <p:tavLst>
                                        <p:tav tm="0">
                                          <p:val>
                                            <p:strVal val="#ppt_w+.3"/>
                                          </p:val>
                                        </p:tav>
                                        <p:tav tm="50000">
                                          <p:val>
                                            <p:strVal val="#ppt_w+.3"/>
                                          </p:val>
                                        </p:tav>
                                        <p:tav tm="100000">
                                          <p:val>
                                            <p:strVal val="#ppt_w"/>
                                          </p:val>
                                        </p:tav>
                                      </p:tavLst>
                                    </p:anim>
                                    <p:anim calcmode="lin" valueType="num">
                                      <p:cBhvr>
                                        <p:cTn id="35" dur="500" fill="hold"/>
                                        <p:tgtEl>
                                          <p:spTgt spid="9"/>
                                        </p:tgtEl>
                                        <p:attrNameLst>
                                          <p:attrName>ppt_x</p:attrName>
                                        </p:attrNameLst>
                                      </p:cBhvr>
                                      <p:tavLst>
                                        <p:tav tm="0">
                                          <p:val>
                                            <p:strVal val="#ppt_x-.3"/>
                                          </p:val>
                                        </p:tav>
                                        <p:tav tm="50000">
                                          <p:val>
                                            <p:strVal val="#ppt_x"/>
                                          </p:val>
                                        </p:tav>
                                        <p:tav tm="100000">
                                          <p:val>
                                            <p:strVal val="#ppt_x"/>
                                          </p:val>
                                        </p:tav>
                                      </p:tavLst>
                                    </p:anim>
                                    <p:anim calcmode="lin" valueType="num">
                                      <p:cBhvr>
                                        <p:cTn id="36"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39" presetClass="entr" presetSubtype="0" accel="100000" fill="hold" grpId="0" nodeType="click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p:cTn id="41" dur="500" fill="hold"/>
                                        <p:tgtEl>
                                          <p:spTgt spid="4"/>
                                        </p:tgtEl>
                                        <p:attrNameLst>
                                          <p:attrName>ppt_h</p:attrName>
                                        </p:attrNameLst>
                                      </p:cBhvr>
                                      <p:tavLst>
                                        <p:tav tm="0">
                                          <p:val>
                                            <p:strVal val="#ppt_h/20"/>
                                          </p:val>
                                        </p:tav>
                                        <p:tav tm="50000">
                                          <p:val>
                                            <p:strVal val="#ppt_h/20"/>
                                          </p:val>
                                        </p:tav>
                                        <p:tav tm="100000">
                                          <p:val>
                                            <p:strVal val="#ppt_h"/>
                                          </p:val>
                                        </p:tav>
                                      </p:tavLst>
                                    </p:anim>
                                    <p:anim calcmode="lin" valueType="num">
                                      <p:cBhvr>
                                        <p:cTn id="42" dur="500" fill="hold"/>
                                        <p:tgtEl>
                                          <p:spTgt spid="4"/>
                                        </p:tgtEl>
                                        <p:attrNameLst>
                                          <p:attrName>ppt_w</p:attrName>
                                        </p:attrNameLst>
                                      </p:cBhvr>
                                      <p:tavLst>
                                        <p:tav tm="0">
                                          <p:val>
                                            <p:strVal val="#ppt_w+.3"/>
                                          </p:val>
                                        </p:tav>
                                        <p:tav tm="50000">
                                          <p:val>
                                            <p:strVal val="#ppt_w+.3"/>
                                          </p:val>
                                        </p:tav>
                                        <p:tav tm="100000">
                                          <p:val>
                                            <p:strVal val="#ppt_w"/>
                                          </p:val>
                                        </p:tav>
                                      </p:tavLst>
                                    </p:anim>
                                    <p:anim calcmode="lin" valueType="num">
                                      <p:cBhvr>
                                        <p:cTn id="43" dur="500" fill="hold"/>
                                        <p:tgtEl>
                                          <p:spTgt spid="4"/>
                                        </p:tgtEl>
                                        <p:attrNameLst>
                                          <p:attrName>ppt_x</p:attrName>
                                        </p:attrNameLst>
                                      </p:cBhvr>
                                      <p:tavLst>
                                        <p:tav tm="0">
                                          <p:val>
                                            <p:strVal val="#ppt_x-.3"/>
                                          </p:val>
                                        </p:tav>
                                        <p:tav tm="50000">
                                          <p:val>
                                            <p:strVal val="#ppt_x"/>
                                          </p:val>
                                        </p:tav>
                                        <p:tav tm="100000">
                                          <p:val>
                                            <p:strVal val="#ppt_x"/>
                                          </p:val>
                                        </p:tav>
                                      </p:tavLst>
                                    </p:anim>
                                    <p:anim calcmode="lin" valueType="num">
                                      <p:cBhvr>
                                        <p:cTn id="44" dur="500" fill="hold"/>
                                        <p:tgtEl>
                                          <p:spTgt spid="4"/>
                                        </p:tgtEl>
                                        <p:attrNameLst>
                                          <p:attrName>ppt_y</p:attrName>
                                        </p:attrNameLst>
                                      </p:cBhvr>
                                      <p:tavLst>
                                        <p:tav tm="0">
                                          <p:val>
                                            <p:strVal val="#ppt_y"/>
                                          </p:val>
                                        </p:tav>
                                        <p:tav tm="100000">
                                          <p:val>
                                            <p:strVal val="#ppt_y"/>
                                          </p:val>
                                        </p:tav>
                                      </p:tavLst>
                                    </p:anim>
                                  </p:childTnLst>
                                </p:cTn>
                              </p:par>
                              <p:par>
                                <p:cTn id="45" presetID="39" presetClass="entr" presetSubtype="0" accel="100000"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ppt_h</p:attrName>
                                        </p:attrNameLst>
                                      </p:cBhvr>
                                      <p:tavLst>
                                        <p:tav tm="0">
                                          <p:val>
                                            <p:strVal val="#ppt_h/20"/>
                                          </p:val>
                                        </p:tav>
                                        <p:tav tm="50000">
                                          <p:val>
                                            <p:strVal val="#ppt_h/20"/>
                                          </p:val>
                                        </p:tav>
                                        <p:tav tm="100000">
                                          <p:val>
                                            <p:strVal val="#ppt_h"/>
                                          </p:val>
                                        </p:tav>
                                      </p:tavLst>
                                    </p:anim>
                                    <p:anim calcmode="lin" valueType="num">
                                      <p:cBhvr>
                                        <p:cTn id="48" dur="500" fill="hold"/>
                                        <p:tgtEl>
                                          <p:spTgt spid="10"/>
                                        </p:tgtEl>
                                        <p:attrNameLst>
                                          <p:attrName>ppt_w</p:attrName>
                                        </p:attrNameLst>
                                      </p:cBhvr>
                                      <p:tavLst>
                                        <p:tav tm="0">
                                          <p:val>
                                            <p:strVal val="#ppt_w+.3"/>
                                          </p:val>
                                        </p:tav>
                                        <p:tav tm="50000">
                                          <p:val>
                                            <p:strVal val="#ppt_w+.3"/>
                                          </p:val>
                                        </p:tav>
                                        <p:tav tm="100000">
                                          <p:val>
                                            <p:strVal val="#ppt_w"/>
                                          </p:val>
                                        </p:tav>
                                      </p:tavLst>
                                    </p:anim>
                                    <p:anim calcmode="lin" valueType="num">
                                      <p:cBhvr>
                                        <p:cTn id="49" dur="500" fill="hold"/>
                                        <p:tgtEl>
                                          <p:spTgt spid="10"/>
                                        </p:tgtEl>
                                        <p:attrNameLst>
                                          <p:attrName>ppt_x</p:attrName>
                                        </p:attrNameLst>
                                      </p:cBhvr>
                                      <p:tavLst>
                                        <p:tav tm="0">
                                          <p:val>
                                            <p:strVal val="#ppt_x-.3"/>
                                          </p:val>
                                        </p:tav>
                                        <p:tav tm="50000">
                                          <p:val>
                                            <p:strVal val="#ppt_x"/>
                                          </p:val>
                                        </p:tav>
                                        <p:tav tm="100000">
                                          <p:val>
                                            <p:strVal val="#ppt_x"/>
                                          </p:val>
                                        </p:tav>
                                      </p:tavLst>
                                    </p:anim>
                                    <p:anim calcmode="lin" valueType="num">
                                      <p:cBhvr>
                                        <p:cTn id="50"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9" presetClass="entr" presetSubtype="0" accel="100000" fill="hold" grpId="0" nodeType="click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p:cTn id="55" dur="500" fill="hold"/>
                                        <p:tgtEl>
                                          <p:spTgt spid="11"/>
                                        </p:tgtEl>
                                        <p:attrNameLst>
                                          <p:attrName>ppt_h</p:attrName>
                                        </p:attrNameLst>
                                      </p:cBhvr>
                                      <p:tavLst>
                                        <p:tav tm="0">
                                          <p:val>
                                            <p:strVal val="#ppt_h/20"/>
                                          </p:val>
                                        </p:tav>
                                        <p:tav tm="50000">
                                          <p:val>
                                            <p:strVal val="#ppt_h/20"/>
                                          </p:val>
                                        </p:tav>
                                        <p:tav tm="100000">
                                          <p:val>
                                            <p:strVal val="#ppt_h"/>
                                          </p:val>
                                        </p:tav>
                                      </p:tavLst>
                                    </p:anim>
                                    <p:anim calcmode="lin" valueType="num">
                                      <p:cBhvr>
                                        <p:cTn id="56" dur="500" fill="hold"/>
                                        <p:tgtEl>
                                          <p:spTgt spid="11"/>
                                        </p:tgtEl>
                                        <p:attrNameLst>
                                          <p:attrName>ppt_w</p:attrName>
                                        </p:attrNameLst>
                                      </p:cBhvr>
                                      <p:tavLst>
                                        <p:tav tm="0">
                                          <p:val>
                                            <p:strVal val="#ppt_w+.3"/>
                                          </p:val>
                                        </p:tav>
                                        <p:tav tm="50000">
                                          <p:val>
                                            <p:strVal val="#ppt_w+.3"/>
                                          </p:val>
                                        </p:tav>
                                        <p:tav tm="100000">
                                          <p:val>
                                            <p:strVal val="#ppt_w"/>
                                          </p:val>
                                        </p:tav>
                                      </p:tavLst>
                                    </p:anim>
                                    <p:anim calcmode="lin" valueType="num">
                                      <p:cBhvr>
                                        <p:cTn id="57" dur="500" fill="hold"/>
                                        <p:tgtEl>
                                          <p:spTgt spid="11"/>
                                        </p:tgtEl>
                                        <p:attrNameLst>
                                          <p:attrName>ppt_x</p:attrName>
                                        </p:attrNameLst>
                                      </p:cBhvr>
                                      <p:tavLst>
                                        <p:tav tm="0">
                                          <p:val>
                                            <p:strVal val="#ppt_x-.3"/>
                                          </p:val>
                                        </p:tav>
                                        <p:tav tm="50000">
                                          <p:val>
                                            <p:strVal val="#ppt_x"/>
                                          </p:val>
                                        </p:tav>
                                        <p:tav tm="100000">
                                          <p:val>
                                            <p:strVal val="#ppt_x"/>
                                          </p:val>
                                        </p:tav>
                                      </p:tavLst>
                                    </p:anim>
                                    <p:anim calcmode="lin" valueType="num">
                                      <p:cBhvr>
                                        <p:cTn id="58" dur="500" fill="hold"/>
                                        <p:tgtEl>
                                          <p:spTgt spid="11"/>
                                        </p:tgtEl>
                                        <p:attrNameLst>
                                          <p:attrName>ppt_y</p:attrName>
                                        </p:attrNameLst>
                                      </p:cBhvr>
                                      <p:tavLst>
                                        <p:tav tm="0">
                                          <p:val>
                                            <p:strVal val="#ppt_y"/>
                                          </p:val>
                                        </p:tav>
                                        <p:tav tm="100000">
                                          <p:val>
                                            <p:strVal val="#ppt_y"/>
                                          </p:val>
                                        </p:tav>
                                      </p:tavLst>
                                    </p:anim>
                                  </p:childTnLst>
                                </p:cTn>
                              </p:par>
                              <p:par>
                                <p:cTn id="59" presetID="39" presetClass="entr" presetSubtype="0" accel="100000" fill="hold" grpId="0" nodeType="withEffect">
                                  <p:stCondLst>
                                    <p:cond delay="0"/>
                                  </p:stCondLst>
                                  <p:childTnLst>
                                    <p:set>
                                      <p:cBhvr>
                                        <p:cTn id="60" dur="1" fill="hold">
                                          <p:stCondLst>
                                            <p:cond delay="0"/>
                                          </p:stCondLst>
                                        </p:cTn>
                                        <p:tgtEl>
                                          <p:spTgt spid="7"/>
                                        </p:tgtEl>
                                        <p:attrNameLst>
                                          <p:attrName>style.visibility</p:attrName>
                                        </p:attrNameLst>
                                      </p:cBhvr>
                                      <p:to>
                                        <p:strVal val="visible"/>
                                      </p:to>
                                    </p:set>
                                    <p:anim calcmode="lin" valueType="num">
                                      <p:cBhvr>
                                        <p:cTn id="61"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62"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63"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64"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39" presetClass="entr" presetSubtype="0" accel="100000" fill="hold" nodeType="clickEffect">
                                  <p:stCondLst>
                                    <p:cond delay="0"/>
                                  </p:stCondLst>
                                  <p:childTnLst>
                                    <p:set>
                                      <p:cBhvr>
                                        <p:cTn id="68" dur="1" fill="hold">
                                          <p:stCondLst>
                                            <p:cond delay="0"/>
                                          </p:stCondLst>
                                        </p:cTn>
                                        <p:tgtEl>
                                          <p:spTgt spid="12"/>
                                        </p:tgtEl>
                                        <p:attrNameLst>
                                          <p:attrName>style.visibility</p:attrName>
                                        </p:attrNameLst>
                                      </p:cBhvr>
                                      <p:to>
                                        <p:strVal val="visible"/>
                                      </p:to>
                                    </p:set>
                                    <p:anim calcmode="lin" valueType="num">
                                      <p:cBhvr>
                                        <p:cTn id="69" dur="500" fill="hold"/>
                                        <p:tgtEl>
                                          <p:spTgt spid="12"/>
                                        </p:tgtEl>
                                        <p:attrNameLst>
                                          <p:attrName>ppt_h</p:attrName>
                                        </p:attrNameLst>
                                      </p:cBhvr>
                                      <p:tavLst>
                                        <p:tav tm="0">
                                          <p:val>
                                            <p:strVal val="#ppt_h/20"/>
                                          </p:val>
                                        </p:tav>
                                        <p:tav tm="50000">
                                          <p:val>
                                            <p:strVal val="#ppt_h/20"/>
                                          </p:val>
                                        </p:tav>
                                        <p:tav tm="100000">
                                          <p:val>
                                            <p:strVal val="#ppt_h"/>
                                          </p:val>
                                        </p:tav>
                                      </p:tavLst>
                                    </p:anim>
                                    <p:anim calcmode="lin" valueType="num">
                                      <p:cBhvr>
                                        <p:cTn id="70" dur="500" fill="hold"/>
                                        <p:tgtEl>
                                          <p:spTgt spid="12"/>
                                        </p:tgtEl>
                                        <p:attrNameLst>
                                          <p:attrName>ppt_w</p:attrName>
                                        </p:attrNameLst>
                                      </p:cBhvr>
                                      <p:tavLst>
                                        <p:tav tm="0">
                                          <p:val>
                                            <p:strVal val="#ppt_w+.3"/>
                                          </p:val>
                                        </p:tav>
                                        <p:tav tm="50000">
                                          <p:val>
                                            <p:strVal val="#ppt_w+.3"/>
                                          </p:val>
                                        </p:tav>
                                        <p:tav tm="100000">
                                          <p:val>
                                            <p:strVal val="#ppt_w"/>
                                          </p:val>
                                        </p:tav>
                                      </p:tavLst>
                                    </p:anim>
                                    <p:anim calcmode="lin" valueType="num">
                                      <p:cBhvr>
                                        <p:cTn id="71" dur="500" fill="hold"/>
                                        <p:tgtEl>
                                          <p:spTgt spid="12"/>
                                        </p:tgtEl>
                                        <p:attrNameLst>
                                          <p:attrName>ppt_x</p:attrName>
                                        </p:attrNameLst>
                                      </p:cBhvr>
                                      <p:tavLst>
                                        <p:tav tm="0">
                                          <p:val>
                                            <p:strVal val="#ppt_x-.3"/>
                                          </p:val>
                                        </p:tav>
                                        <p:tav tm="50000">
                                          <p:val>
                                            <p:strVal val="#ppt_x"/>
                                          </p:val>
                                        </p:tav>
                                        <p:tav tm="100000">
                                          <p:val>
                                            <p:strVal val="#ppt_x"/>
                                          </p:val>
                                        </p:tav>
                                      </p:tavLst>
                                    </p:anim>
                                    <p:anim calcmode="lin" valueType="num">
                                      <p:cBhvr>
                                        <p:cTn id="72"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39" presetClass="entr" presetSubtype="0" accel="100000" fill="hold" nodeType="clickEffect">
                                  <p:stCondLst>
                                    <p:cond delay="0"/>
                                  </p:stCondLst>
                                  <p:childTnLst>
                                    <p:set>
                                      <p:cBhvr>
                                        <p:cTn id="76" dur="1" fill="hold">
                                          <p:stCondLst>
                                            <p:cond delay="0"/>
                                          </p:stCondLst>
                                        </p:cTn>
                                        <p:tgtEl>
                                          <p:spTgt spid="15"/>
                                        </p:tgtEl>
                                        <p:attrNameLst>
                                          <p:attrName>style.visibility</p:attrName>
                                        </p:attrNameLst>
                                      </p:cBhvr>
                                      <p:to>
                                        <p:strVal val="visible"/>
                                      </p:to>
                                    </p:set>
                                    <p:anim calcmode="lin" valueType="num">
                                      <p:cBhvr>
                                        <p:cTn id="77" dur="500" fill="hold"/>
                                        <p:tgtEl>
                                          <p:spTgt spid="15"/>
                                        </p:tgtEl>
                                        <p:attrNameLst>
                                          <p:attrName>ppt_h</p:attrName>
                                        </p:attrNameLst>
                                      </p:cBhvr>
                                      <p:tavLst>
                                        <p:tav tm="0">
                                          <p:val>
                                            <p:strVal val="#ppt_h/20"/>
                                          </p:val>
                                        </p:tav>
                                        <p:tav tm="50000">
                                          <p:val>
                                            <p:strVal val="#ppt_h/20"/>
                                          </p:val>
                                        </p:tav>
                                        <p:tav tm="100000">
                                          <p:val>
                                            <p:strVal val="#ppt_h"/>
                                          </p:val>
                                        </p:tav>
                                      </p:tavLst>
                                    </p:anim>
                                    <p:anim calcmode="lin" valueType="num">
                                      <p:cBhvr>
                                        <p:cTn id="78" dur="500" fill="hold"/>
                                        <p:tgtEl>
                                          <p:spTgt spid="15"/>
                                        </p:tgtEl>
                                        <p:attrNameLst>
                                          <p:attrName>ppt_w</p:attrName>
                                        </p:attrNameLst>
                                      </p:cBhvr>
                                      <p:tavLst>
                                        <p:tav tm="0">
                                          <p:val>
                                            <p:strVal val="#ppt_w+.3"/>
                                          </p:val>
                                        </p:tav>
                                        <p:tav tm="50000">
                                          <p:val>
                                            <p:strVal val="#ppt_w+.3"/>
                                          </p:val>
                                        </p:tav>
                                        <p:tav tm="100000">
                                          <p:val>
                                            <p:strVal val="#ppt_w"/>
                                          </p:val>
                                        </p:tav>
                                      </p:tavLst>
                                    </p:anim>
                                    <p:anim calcmode="lin" valueType="num">
                                      <p:cBhvr>
                                        <p:cTn id="79" dur="500" fill="hold"/>
                                        <p:tgtEl>
                                          <p:spTgt spid="15"/>
                                        </p:tgtEl>
                                        <p:attrNameLst>
                                          <p:attrName>ppt_x</p:attrName>
                                        </p:attrNameLst>
                                      </p:cBhvr>
                                      <p:tavLst>
                                        <p:tav tm="0">
                                          <p:val>
                                            <p:strVal val="#ppt_x-.3"/>
                                          </p:val>
                                        </p:tav>
                                        <p:tav tm="50000">
                                          <p:val>
                                            <p:strVal val="#ppt_x"/>
                                          </p:val>
                                        </p:tav>
                                        <p:tav tm="100000">
                                          <p:val>
                                            <p:strVal val="#ppt_x"/>
                                          </p:val>
                                        </p:tav>
                                      </p:tavLst>
                                    </p:anim>
                                    <p:anim calcmode="lin" valueType="num">
                                      <p:cBhvr>
                                        <p:cTn id="80" dur="500" fill="hold"/>
                                        <p:tgtEl>
                                          <p:spTgt spid="15"/>
                                        </p:tgtEl>
                                        <p:attrNameLst>
                                          <p:attrName>ppt_y</p:attrName>
                                        </p:attrNameLst>
                                      </p:cBhvr>
                                      <p:tavLst>
                                        <p:tav tm="0">
                                          <p:val>
                                            <p:strVal val="#ppt_y"/>
                                          </p:val>
                                        </p:tav>
                                        <p:tav tm="100000">
                                          <p:val>
                                            <p:strVal val="#ppt_y"/>
                                          </p:val>
                                        </p:tav>
                                      </p:tavLst>
                                    </p:anim>
                                  </p:childTnLst>
                                </p:cTn>
                              </p:par>
                              <p:par>
                                <p:cTn id="81" presetID="39" presetClass="entr" presetSubtype="0" accel="100000" fill="hold" nodeType="withEffect">
                                  <p:stCondLst>
                                    <p:cond delay="0"/>
                                  </p:stCondLst>
                                  <p:childTnLst>
                                    <p:set>
                                      <p:cBhvr>
                                        <p:cTn id="82" dur="1" fill="hold">
                                          <p:stCondLst>
                                            <p:cond delay="0"/>
                                          </p:stCondLst>
                                        </p:cTn>
                                        <p:tgtEl>
                                          <p:spTgt spid="37"/>
                                        </p:tgtEl>
                                        <p:attrNameLst>
                                          <p:attrName>style.visibility</p:attrName>
                                        </p:attrNameLst>
                                      </p:cBhvr>
                                      <p:to>
                                        <p:strVal val="visible"/>
                                      </p:to>
                                    </p:set>
                                    <p:anim calcmode="lin" valueType="num">
                                      <p:cBhvr>
                                        <p:cTn id="83" dur="500" fill="hold"/>
                                        <p:tgtEl>
                                          <p:spTgt spid="37"/>
                                        </p:tgtEl>
                                        <p:attrNameLst>
                                          <p:attrName>ppt_h</p:attrName>
                                        </p:attrNameLst>
                                      </p:cBhvr>
                                      <p:tavLst>
                                        <p:tav tm="0">
                                          <p:val>
                                            <p:strVal val="#ppt_h/20"/>
                                          </p:val>
                                        </p:tav>
                                        <p:tav tm="50000">
                                          <p:val>
                                            <p:strVal val="#ppt_h/20"/>
                                          </p:val>
                                        </p:tav>
                                        <p:tav tm="100000">
                                          <p:val>
                                            <p:strVal val="#ppt_h"/>
                                          </p:val>
                                        </p:tav>
                                      </p:tavLst>
                                    </p:anim>
                                    <p:anim calcmode="lin" valueType="num">
                                      <p:cBhvr>
                                        <p:cTn id="84" dur="500" fill="hold"/>
                                        <p:tgtEl>
                                          <p:spTgt spid="37"/>
                                        </p:tgtEl>
                                        <p:attrNameLst>
                                          <p:attrName>ppt_w</p:attrName>
                                        </p:attrNameLst>
                                      </p:cBhvr>
                                      <p:tavLst>
                                        <p:tav tm="0">
                                          <p:val>
                                            <p:strVal val="#ppt_w+.3"/>
                                          </p:val>
                                        </p:tav>
                                        <p:tav tm="50000">
                                          <p:val>
                                            <p:strVal val="#ppt_w+.3"/>
                                          </p:val>
                                        </p:tav>
                                        <p:tav tm="100000">
                                          <p:val>
                                            <p:strVal val="#ppt_w"/>
                                          </p:val>
                                        </p:tav>
                                      </p:tavLst>
                                    </p:anim>
                                    <p:anim calcmode="lin" valueType="num">
                                      <p:cBhvr>
                                        <p:cTn id="85" dur="500" fill="hold"/>
                                        <p:tgtEl>
                                          <p:spTgt spid="37"/>
                                        </p:tgtEl>
                                        <p:attrNameLst>
                                          <p:attrName>ppt_x</p:attrName>
                                        </p:attrNameLst>
                                      </p:cBhvr>
                                      <p:tavLst>
                                        <p:tav tm="0">
                                          <p:val>
                                            <p:strVal val="#ppt_x-.3"/>
                                          </p:val>
                                        </p:tav>
                                        <p:tav tm="50000">
                                          <p:val>
                                            <p:strVal val="#ppt_x"/>
                                          </p:val>
                                        </p:tav>
                                        <p:tav tm="100000">
                                          <p:val>
                                            <p:strVal val="#ppt_x"/>
                                          </p:val>
                                        </p:tav>
                                      </p:tavLst>
                                    </p:anim>
                                    <p:anim calcmode="lin" valueType="num">
                                      <p:cBhvr>
                                        <p:cTn id="86" dur="500" fill="hold"/>
                                        <p:tgtEl>
                                          <p:spTgt spid="37"/>
                                        </p:tgtEl>
                                        <p:attrNameLst>
                                          <p:attrName>ppt_y</p:attrName>
                                        </p:attrNameLst>
                                      </p:cBhvr>
                                      <p:tavLst>
                                        <p:tav tm="0">
                                          <p:val>
                                            <p:strVal val="#ppt_y"/>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39" presetClass="entr" presetSubtype="0" accel="100000" fill="hold" nodeType="clickEffect">
                                  <p:stCondLst>
                                    <p:cond delay="0"/>
                                  </p:stCondLst>
                                  <p:childTnLst>
                                    <p:set>
                                      <p:cBhvr>
                                        <p:cTn id="90" dur="1" fill="hold">
                                          <p:stCondLst>
                                            <p:cond delay="0"/>
                                          </p:stCondLst>
                                        </p:cTn>
                                        <p:tgtEl>
                                          <p:spTgt spid="14"/>
                                        </p:tgtEl>
                                        <p:attrNameLst>
                                          <p:attrName>style.visibility</p:attrName>
                                        </p:attrNameLst>
                                      </p:cBhvr>
                                      <p:to>
                                        <p:strVal val="visible"/>
                                      </p:to>
                                    </p:set>
                                    <p:anim calcmode="lin" valueType="num">
                                      <p:cBhvr>
                                        <p:cTn id="91" dur="500" fill="hold"/>
                                        <p:tgtEl>
                                          <p:spTgt spid="14"/>
                                        </p:tgtEl>
                                        <p:attrNameLst>
                                          <p:attrName>ppt_h</p:attrName>
                                        </p:attrNameLst>
                                      </p:cBhvr>
                                      <p:tavLst>
                                        <p:tav tm="0">
                                          <p:val>
                                            <p:strVal val="#ppt_h/20"/>
                                          </p:val>
                                        </p:tav>
                                        <p:tav tm="50000">
                                          <p:val>
                                            <p:strVal val="#ppt_h/20"/>
                                          </p:val>
                                        </p:tav>
                                        <p:tav tm="100000">
                                          <p:val>
                                            <p:strVal val="#ppt_h"/>
                                          </p:val>
                                        </p:tav>
                                      </p:tavLst>
                                    </p:anim>
                                    <p:anim calcmode="lin" valueType="num">
                                      <p:cBhvr>
                                        <p:cTn id="92" dur="500" fill="hold"/>
                                        <p:tgtEl>
                                          <p:spTgt spid="14"/>
                                        </p:tgtEl>
                                        <p:attrNameLst>
                                          <p:attrName>ppt_w</p:attrName>
                                        </p:attrNameLst>
                                      </p:cBhvr>
                                      <p:tavLst>
                                        <p:tav tm="0">
                                          <p:val>
                                            <p:strVal val="#ppt_w+.3"/>
                                          </p:val>
                                        </p:tav>
                                        <p:tav tm="50000">
                                          <p:val>
                                            <p:strVal val="#ppt_w+.3"/>
                                          </p:val>
                                        </p:tav>
                                        <p:tav tm="100000">
                                          <p:val>
                                            <p:strVal val="#ppt_w"/>
                                          </p:val>
                                        </p:tav>
                                      </p:tavLst>
                                    </p:anim>
                                    <p:anim calcmode="lin" valueType="num">
                                      <p:cBhvr>
                                        <p:cTn id="93" dur="500" fill="hold"/>
                                        <p:tgtEl>
                                          <p:spTgt spid="14"/>
                                        </p:tgtEl>
                                        <p:attrNameLst>
                                          <p:attrName>ppt_x</p:attrName>
                                        </p:attrNameLst>
                                      </p:cBhvr>
                                      <p:tavLst>
                                        <p:tav tm="0">
                                          <p:val>
                                            <p:strVal val="#ppt_x-.3"/>
                                          </p:val>
                                        </p:tav>
                                        <p:tav tm="50000">
                                          <p:val>
                                            <p:strVal val="#ppt_x"/>
                                          </p:val>
                                        </p:tav>
                                        <p:tav tm="100000">
                                          <p:val>
                                            <p:strVal val="#ppt_x"/>
                                          </p:val>
                                        </p:tav>
                                      </p:tavLst>
                                    </p:anim>
                                    <p:anim calcmode="lin" valueType="num">
                                      <p:cBhvr>
                                        <p:cTn id="94"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39" presetClass="entr" presetSubtype="0" accel="100000" fill="hold" nodeType="clickEffect">
                                  <p:stCondLst>
                                    <p:cond delay="0"/>
                                  </p:stCondLst>
                                  <p:childTnLst>
                                    <p:set>
                                      <p:cBhvr>
                                        <p:cTn id="98" dur="1" fill="hold">
                                          <p:stCondLst>
                                            <p:cond delay="0"/>
                                          </p:stCondLst>
                                        </p:cTn>
                                        <p:tgtEl>
                                          <p:spTgt spid="35"/>
                                        </p:tgtEl>
                                        <p:attrNameLst>
                                          <p:attrName>style.visibility</p:attrName>
                                        </p:attrNameLst>
                                      </p:cBhvr>
                                      <p:to>
                                        <p:strVal val="visible"/>
                                      </p:to>
                                    </p:set>
                                    <p:anim calcmode="lin" valueType="num">
                                      <p:cBhvr>
                                        <p:cTn id="99" dur="500" fill="hold"/>
                                        <p:tgtEl>
                                          <p:spTgt spid="35"/>
                                        </p:tgtEl>
                                        <p:attrNameLst>
                                          <p:attrName>ppt_h</p:attrName>
                                        </p:attrNameLst>
                                      </p:cBhvr>
                                      <p:tavLst>
                                        <p:tav tm="0">
                                          <p:val>
                                            <p:strVal val="#ppt_h/20"/>
                                          </p:val>
                                        </p:tav>
                                        <p:tav tm="50000">
                                          <p:val>
                                            <p:strVal val="#ppt_h/20"/>
                                          </p:val>
                                        </p:tav>
                                        <p:tav tm="100000">
                                          <p:val>
                                            <p:strVal val="#ppt_h"/>
                                          </p:val>
                                        </p:tav>
                                      </p:tavLst>
                                    </p:anim>
                                    <p:anim calcmode="lin" valueType="num">
                                      <p:cBhvr>
                                        <p:cTn id="100" dur="500" fill="hold"/>
                                        <p:tgtEl>
                                          <p:spTgt spid="35"/>
                                        </p:tgtEl>
                                        <p:attrNameLst>
                                          <p:attrName>ppt_w</p:attrName>
                                        </p:attrNameLst>
                                      </p:cBhvr>
                                      <p:tavLst>
                                        <p:tav tm="0">
                                          <p:val>
                                            <p:strVal val="#ppt_w+.3"/>
                                          </p:val>
                                        </p:tav>
                                        <p:tav tm="50000">
                                          <p:val>
                                            <p:strVal val="#ppt_w+.3"/>
                                          </p:val>
                                        </p:tav>
                                        <p:tav tm="100000">
                                          <p:val>
                                            <p:strVal val="#ppt_w"/>
                                          </p:val>
                                        </p:tav>
                                      </p:tavLst>
                                    </p:anim>
                                    <p:anim calcmode="lin" valueType="num">
                                      <p:cBhvr>
                                        <p:cTn id="101" dur="500" fill="hold"/>
                                        <p:tgtEl>
                                          <p:spTgt spid="35"/>
                                        </p:tgtEl>
                                        <p:attrNameLst>
                                          <p:attrName>ppt_x</p:attrName>
                                        </p:attrNameLst>
                                      </p:cBhvr>
                                      <p:tavLst>
                                        <p:tav tm="0">
                                          <p:val>
                                            <p:strVal val="#ppt_x-.3"/>
                                          </p:val>
                                        </p:tav>
                                        <p:tav tm="50000">
                                          <p:val>
                                            <p:strVal val="#ppt_x"/>
                                          </p:val>
                                        </p:tav>
                                        <p:tav tm="100000">
                                          <p:val>
                                            <p:strVal val="#ppt_x"/>
                                          </p:val>
                                        </p:tav>
                                      </p:tavLst>
                                    </p:anim>
                                    <p:anim calcmode="lin" valueType="num">
                                      <p:cBhvr>
                                        <p:cTn id="102" dur="500" fill="hold"/>
                                        <p:tgtEl>
                                          <p:spTgt spid="35"/>
                                        </p:tgtEl>
                                        <p:attrNameLst>
                                          <p:attrName>ppt_y</p:attrName>
                                        </p:attrNameLst>
                                      </p:cBhvr>
                                      <p:tavLst>
                                        <p:tav tm="0">
                                          <p:val>
                                            <p:strVal val="#ppt_y"/>
                                          </p:val>
                                        </p:tav>
                                        <p:tav tm="100000">
                                          <p:val>
                                            <p:strVal val="#ppt_y"/>
                                          </p:val>
                                        </p:tav>
                                      </p:tavLst>
                                    </p:anim>
                                  </p:childTnLst>
                                </p:cTn>
                              </p:par>
                              <p:par>
                                <p:cTn id="103" presetID="39" presetClass="entr" presetSubtype="0" accel="100000" fill="hold" nodeType="withEffect">
                                  <p:stCondLst>
                                    <p:cond delay="0"/>
                                  </p:stCondLst>
                                  <p:childTnLst>
                                    <p:set>
                                      <p:cBhvr>
                                        <p:cTn id="104" dur="1" fill="hold">
                                          <p:stCondLst>
                                            <p:cond delay="0"/>
                                          </p:stCondLst>
                                        </p:cTn>
                                        <p:tgtEl>
                                          <p:spTgt spid="13"/>
                                        </p:tgtEl>
                                        <p:attrNameLst>
                                          <p:attrName>style.visibility</p:attrName>
                                        </p:attrNameLst>
                                      </p:cBhvr>
                                      <p:to>
                                        <p:strVal val="visible"/>
                                      </p:to>
                                    </p:set>
                                    <p:anim calcmode="lin" valueType="num">
                                      <p:cBhvr>
                                        <p:cTn id="105" dur="500" fill="hold"/>
                                        <p:tgtEl>
                                          <p:spTgt spid="13"/>
                                        </p:tgtEl>
                                        <p:attrNameLst>
                                          <p:attrName>ppt_h</p:attrName>
                                        </p:attrNameLst>
                                      </p:cBhvr>
                                      <p:tavLst>
                                        <p:tav tm="0">
                                          <p:val>
                                            <p:strVal val="#ppt_h/20"/>
                                          </p:val>
                                        </p:tav>
                                        <p:tav tm="50000">
                                          <p:val>
                                            <p:strVal val="#ppt_h/20"/>
                                          </p:val>
                                        </p:tav>
                                        <p:tav tm="100000">
                                          <p:val>
                                            <p:strVal val="#ppt_h"/>
                                          </p:val>
                                        </p:tav>
                                      </p:tavLst>
                                    </p:anim>
                                    <p:anim calcmode="lin" valueType="num">
                                      <p:cBhvr>
                                        <p:cTn id="106" dur="500" fill="hold"/>
                                        <p:tgtEl>
                                          <p:spTgt spid="13"/>
                                        </p:tgtEl>
                                        <p:attrNameLst>
                                          <p:attrName>ppt_w</p:attrName>
                                        </p:attrNameLst>
                                      </p:cBhvr>
                                      <p:tavLst>
                                        <p:tav tm="0">
                                          <p:val>
                                            <p:strVal val="#ppt_w+.3"/>
                                          </p:val>
                                        </p:tav>
                                        <p:tav tm="50000">
                                          <p:val>
                                            <p:strVal val="#ppt_w+.3"/>
                                          </p:val>
                                        </p:tav>
                                        <p:tav tm="100000">
                                          <p:val>
                                            <p:strVal val="#ppt_w"/>
                                          </p:val>
                                        </p:tav>
                                      </p:tavLst>
                                    </p:anim>
                                    <p:anim calcmode="lin" valueType="num">
                                      <p:cBhvr>
                                        <p:cTn id="107" dur="500" fill="hold"/>
                                        <p:tgtEl>
                                          <p:spTgt spid="13"/>
                                        </p:tgtEl>
                                        <p:attrNameLst>
                                          <p:attrName>ppt_x</p:attrName>
                                        </p:attrNameLst>
                                      </p:cBhvr>
                                      <p:tavLst>
                                        <p:tav tm="0">
                                          <p:val>
                                            <p:strVal val="#ppt_x-.3"/>
                                          </p:val>
                                        </p:tav>
                                        <p:tav tm="50000">
                                          <p:val>
                                            <p:strVal val="#ppt_x"/>
                                          </p:val>
                                        </p:tav>
                                        <p:tav tm="100000">
                                          <p:val>
                                            <p:strVal val="#ppt_x"/>
                                          </p:val>
                                        </p:tav>
                                      </p:tavLst>
                                    </p:anim>
                                    <p:anim calcmode="lin" valueType="num">
                                      <p:cBhvr>
                                        <p:cTn id="108"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39" presetClass="entr" presetSubtype="0" accel="100000" fill="hold" nodeType="clickEffect">
                                  <p:stCondLst>
                                    <p:cond delay="0"/>
                                  </p:stCondLst>
                                  <p:childTnLst>
                                    <p:set>
                                      <p:cBhvr>
                                        <p:cTn id="112" dur="1" fill="hold">
                                          <p:stCondLst>
                                            <p:cond delay="0"/>
                                          </p:stCondLst>
                                        </p:cTn>
                                        <p:tgtEl>
                                          <p:spTgt spid="18"/>
                                        </p:tgtEl>
                                        <p:attrNameLst>
                                          <p:attrName>style.visibility</p:attrName>
                                        </p:attrNameLst>
                                      </p:cBhvr>
                                      <p:to>
                                        <p:strVal val="visible"/>
                                      </p:to>
                                    </p:set>
                                    <p:anim calcmode="lin" valueType="num">
                                      <p:cBhvr>
                                        <p:cTn id="113" dur="500" fill="hold"/>
                                        <p:tgtEl>
                                          <p:spTgt spid="18"/>
                                        </p:tgtEl>
                                        <p:attrNameLst>
                                          <p:attrName>ppt_h</p:attrName>
                                        </p:attrNameLst>
                                      </p:cBhvr>
                                      <p:tavLst>
                                        <p:tav tm="0">
                                          <p:val>
                                            <p:strVal val="#ppt_h/20"/>
                                          </p:val>
                                        </p:tav>
                                        <p:tav tm="50000">
                                          <p:val>
                                            <p:strVal val="#ppt_h/20"/>
                                          </p:val>
                                        </p:tav>
                                        <p:tav tm="100000">
                                          <p:val>
                                            <p:strVal val="#ppt_h"/>
                                          </p:val>
                                        </p:tav>
                                      </p:tavLst>
                                    </p:anim>
                                    <p:anim calcmode="lin" valueType="num">
                                      <p:cBhvr>
                                        <p:cTn id="114" dur="500" fill="hold"/>
                                        <p:tgtEl>
                                          <p:spTgt spid="18"/>
                                        </p:tgtEl>
                                        <p:attrNameLst>
                                          <p:attrName>ppt_w</p:attrName>
                                        </p:attrNameLst>
                                      </p:cBhvr>
                                      <p:tavLst>
                                        <p:tav tm="0">
                                          <p:val>
                                            <p:strVal val="#ppt_w+.3"/>
                                          </p:val>
                                        </p:tav>
                                        <p:tav tm="50000">
                                          <p:val>
                                            <p:strVal val="#ppt_w+.3"/>
                                          </p:val>
                                        </p:tav>
                                        <p:tav tm="100000">
                                          <p:val>
                                            <p:strVal val="#ppt_w"/>
                                          </p:val>
                                        </p:tav>
                                      </p:tavLst>
                                    </p:anim>
                                    <p:anim calcmode="lin" valueType="num">
                                      <p:cBhvr>
                                        <p:cTn id="115" dur="500" fill="hold"/>
                                        <p:tgtEl>
                                          <p:spTgt spid="18"/>
                                        </p:tgtEl>
                                        <p:attrNameLst>
                                          <p:attrName>ppt_x</p:attrName>
                                        </p:attrNameLst>
                                      </p:cBhvr>
                                      <p:tavLst>
                                        <p:tav tm="0">
                                          <p:val>
                                            <p:strVal val="#ppt_x-.3"/>
                                          </p:val>
                                        </p:tav>
                                        <p:tav tm="50000">
                                          <p:val>
                                            <p:strVal val="#ppt_x"/>
                                          </p:val>
                                        </p:tav>
                                        <p:tav tm="100000">
                                          <p:val>
                                            <p:strVal val="#ppt_x"/>
                                          </p:val>
                                        </p:tav>
                                      </p:tavLst>
                                    </p:anim>
                                    <p:anim calcmode="lin" valueType="num">
                                      <p:cBhvr>
                                        <p:cTn id="116"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39" presetClass="entr" presetSubtype="0" accel="100000" fill="hold" nodeType="clickEffect">
                                  <p:stCondLst>
                                    <p:cond delay="0"/>
                                  </p:stCondLst>
                                  <p:childTnLst>
                                    <p:set>
                                      <p:cBhvr>
                                        <p:cTn id="120" dur="1" fill="hold">
                                          <p:stCondLst>
                                            <p:cond delay="0"/>
                                          </p:stCondLst>
                                        </p:cTn>
                                        <p:tgtEl>
                                          <p:spTgt spid="17"/>
                                        </p:tgtEl>
                                        <p:attrNameLst>
                                          <p:attrName>style.visibility</p:attrName>
                                        </p:attrNameLst>
                                      </p:cBhvr>
                                      <p:to>
                                        <p:strVal val="visible"/>
                                      </p:to>
                                    </p:set>
                                    <p:anim calcmode="lin" valueType="num">
                                      <p:cBhvr>
                                        <p:cTn id="121" dur="500" fill="hold"/>
                                        <p:tgtEl>
                                          <p:spTgt spid="17"/>
                                        </p:tgtEl>
                                        <p:attrNameLst>
                                          <p:attrName>ppt_h</p:attrName>
                                        </p:attrNameLst>
                                      </p:cBhvr>
                                      <p:tavLst>
                                        <p:tav tm="0">
                                          <p:val>
                                            <p:strVal val="#ppt_h/20"/>
                                          </p:val>
                                        </p:tav>
                                        <p:tav tm="50000">
                                          <p:val>
                                            <p:strVal val="#ppt_h/20"/>
                                          </p:val>
                                        </p:tav>
                                        <p:tav tm="100000">
                                          <p:val>
                                            <p:strVal val="#ppt_h"/>
                                          </p:val>
                                        </p:tav>
                                      </p:tavLst>
                                    </p:anim>
                                    <p:anim calcmode="lin" valueType="num">
                                      <p:cBhvr>
                                        <p:cTn id="122" dur="500" fill="hold"/>
                                        <p:tgtEl>
                                          <p:spTgt spid="17"/>
                                        </p:tgtEl>
                                        <p:attrNameLst>
                                          <p:attrName>ppt_w</p:attrName>
                                        </p:attrNameLst>
                                      </p:cBhvr>
                                      <p:tavLst>
                                        <p:tav tm="0">
                                          <p:val>
                                            <p:strVal val="#ppt_w+.3"/>
                                          </p:val>
                                        </p:tav>
                                        <p:tav tm="50000">
                                          <p:val>
                                            <p:strVal val="#ppt_w+.3"/>
                                          </p:val>
                                        </p:tav>
                                        <p:tav tm="100000">
                                          <p:val>
                                            <p:strVal val="#ppt_w"/>
                                          </p:val>
                                        </p:tav>
                                      </p:tavLst>
                                    </p:anim>
                                    <p:anim calcmode="lin" valueType="num">
                                      <p:cBhvr>
                                        <p:cTn id="123" dur="500" fill="hold"/>
                                        <p:tgtEl>
                                          <p:spTgt spid="17"/>
                                        </p:tgtEl>
                                        <p:attrNameLst>
                                          <p:attrName>ppt_x</p:attrName>
                                        </p:attrNameLst>
                                      </p:cBhvr>
                                      <p:tavLst>
                                        <p:tav tm="0">
                                          <p:val>
                                            <p:strVal val="#ppt_x-.3"/>
                                          </p:val>
                                        </p:tav>
                                        <p:tav tm="50000">
                                          <p:val>
                                            <p:strVal val="#ppt_x"/>
                                          </p:val>
                                        </p:tav>
                                        <p:tav tm="100000">
                                          <p:val>
                                            <p:strVal val="#ppt_x"/>
                                          </p:val>
                                        </p:tav>
                                      </p:tavLst>
                                    </p:anim>
                                    <p:anim calcmode="lin" valueType="num">
                                      <p:cBhvr>
                                        <p:cTn id="124" dur="500" fill="hold"/>
                                        <p:tgtEl>
                                          <p:spTgt spid="17"/>
                                        </p:tgtEl>
                                        <p:attrNameLst>
                                          <p:attrName>ppt_y</p:attrName>
                                        </p:attrNameLst>
                                      </p:cBhvr>
                                      <p:tavLst>
                                        <p:tav tm="0">
                                          <p:val>
                                            <p:strVal val="#ppt_y"/>
                                          </p:val>
                                        </p:tav>
                                        <p:tav tm="100000">
                                          <p:val>
                                            <p:strVal val="#ppt_y"/>
                                          </p:val>
                                        </p:tav>
                                      </p:tavLst>
                                    </p:anim>
                                  </p:childTnLst>
                                </p:cTn>
                              </p:par>
                              <p:par>
                                <p:cTn id="125" presetID="39" presetClass="entr" presetSubtype="0" accel="100000" fill="hold" nodeType="withEffect">
                                  <p:stCondLst>
                                    <p:cond delay="0"/>
                                  </p:stCondLst>
                                  <p:childTnLst>
                                    <p:set>
                                      <p:cBhvr>
                                        <p:cTn id="126" dur="1" fill="hold">
                                          <p:stCondLst>
                                            <p:cond delay="0"/>
                                          </p:stCondLst>
                                        </p:cTn>
                                        <p:tgtEl>
                                          <p:spTgt spid="36"/>
                                        </p:tgtEl>
                                        <p:attrNameLst>
                                          <p:attrName>style.visibility</p:attrName>
                                        </p:attrNameLst>
                                      </p:cBhvr>
                                      <p:to>
                                        <p:strVal val="visible"/>
                                      </p:to>
                                    </p:set>
                                    <p:anim calcmode="lin" valueType="num">
                                      <p:cBhvr>
                                        <p:cTn id="127" dur="500" fill="hold"/>
                                        <p:tgtEl>
                                          <p:spTgt spid="36"/>
                                        </p:tgtEl>
                                        <p:attrNameLst>
                                          <p:attrName>ppt_h</p:attrName>
                                        </p:attrNameLst>
                                      </p:cBhvr>
                                      <p:tavLst>
                                        <p:tav tm="0">
                                          <p:val>
                                            <p:strVal val="#ppt_h/20"/>
                                          </p:val>
                                        </p:tav>
                                        <p:tav tm="50000">
                                          <p:val>
                                            <p:strVal val="#ppt_h/20"/>
                                          </p:val>
                                        </p:tav>
                                        <p:tav tm="100000">
                                          <p:val>
                                            <p:strVal val="#ppt_h"/>
                                          </p:val>
                                        </p:tav>
                                      </p:tavLst>
                                    </p:anim>
                                    <p:anim calcmode="lin" valueType="num">
                                      <p:cBhvr>
                                        <p:cTn id="128" dur="500" fill="hold"/>
                                        <p:tgtEl>
                                          <p:spTgt spid="36"/>
                                        </p:tgtEl>
                                        <p:attrNameLst>
                                          <p:attrName>ppt_w</p:attrName>
                                        </p:attrNameLst>
                                      </p:cBhvr>
                                      <p:tavLst>
                                        <p:tav tm="0">
                                          <p:val>
                                            <p:strVal val="#ppt_w+.3"/>
                                          </p:val>
                                        </p:tav>
                                        <p:tav tm="50000">
                                          <p:val>
                                            <p:strVal val="#ppt_w+.3"/>
                                          </p:val>
                                        </p:tav>
                                        <p:tav tm="100000">
                                          <p:val>
                                            <p:strVal val="#ppt_w"/>
                                          </p:val>
                                        </p:tav>
                                      </p:tavLst>
                                    </p:anim>
                                    <p:anim calcmode="lin" valueType="num">
                                      <p:cBhvr>
                                        <p:cTn id="129" dur="500" fill="hold"/>
                                        <p:tgtEl>
                                          <p:spTgt spid="36"/>
                                        </p:tgtEl>
                                        <p:attrNameLst>
                                          <p:attrName>ppt_x</p:attrName>
                                        </p:attrNameLst>
                                      </p:cBhvr>
                                      <p:tavLst>
                                        <p:tav tm="0">
                                          <p:val>
                                            <p:strVal val="#ppt_x-.3"/>
                                          </p:val>
                                        </p:tav>
                                        <p:tav tm="50000">
                                          <p:val>
                                            <p:strVal val="#ppt_x"/>
                                          </p:val>
                                        </p:tav>
                                        <p:tav tm="100000">
                                          <p:val>
                                            <p:strVal val="#ppt_x"/>
                                          </p:val>
                                        </p:tav>
                                      </p:tavLst>
                                    </p:anim>
                                    <p:anim calcmode="lin" valueType="num">
                                      <p:cBhvr>
                                        <p:cTn id="130" dur="500" fill="hold"/>
                                        <p:tgtEl>
                                          <p:spTgt spid="36"/>
                                        </p:tgtEl>
                                        <p:attrNameLst>
                                          <p:attrName>ppt_y</p:attrName>
                                        </p:attrNameLst>
                                      </p:cBhvr>
                                      <p:tavLst>
                                        <p:tav tm="0">
                                          <p:val>
                                            <p:strVal val="#ppt_y"/>
                                          </p:val>
                                        </p:tav>
                                        <p:tav tm="100000">
                                          <p:val>
                                            <p:strVal val="#ppt_y"/>
                                          </p:val>
                                        </p:tav>
                                      </p:tavLst>
                                    </p:anim>
                                  </p:childTnLst>
                                </p:cTn>
                              </p:par>
                            </p:childTnLst>
                          </p:cTn>
                        </p:par>
                      </p:childTnLst>
                    </p:cTn>
                  </p:par>
                  <p:par>
                    <p:cTn id="131" fill="hold">
                      <p:stCondLst>
                        <p:cond delay="indefinite"/>
                      </p:stCondLst>
                      <p:childTnLst>
                        <p:par>
                          <p:cTn id="132" fill="hold">
                            <p:stCondLst>
                              <p:cond delay="0"/>
                            </p:stCondLst>
                            <p:childTnLst>
                              <p:par>
                                <p:cTn id="133" presetID="39" presetClass="entr" presetSubtype="0" accel="100000" fill="hold" grpId="0" nodeType="clickEffect">
                                  <p:stCondLst>
                                    <p:cond delay="0"/>
                                  </p:stCondLst>
                                  <p:childTnLst>
                                    <p:set>
                                      <p:cBhvr>
                                        <p:cTn id="134" dur="1" fill="hold">
                                          <p:stCondLst>
                                            <p:cond delay="0"/>
                                          </p:stCondLst>
                                        </p:cTn>
                                        <p:tgtEl>
                                          <p:spTgt spid="16"/>
                                        </p:tgtEl>
                                        <p:attrNameLst>
                                          <p:attrName>style.visibility</p:attrName>
                                        </p:attrNameLst>
                                      </p:cBhvr>
                                      <p:to>
                                        <p:strVal val="visible"/>
                                      </p:to>
                                    </p:set>
                                    <p:anim calcmode="lin" valueType="num">
                                      <p:cBhvr>
                                        <p:cTn id="135" dur="500" fill="hold"/>
                                        <p:tgtEl>
                                          <p:spTgt spid="16"/>
                                        </p:tgtEl>
                                        <p:attrNameLst>
                                          <p:attrName>ppt_h</p:attrName>
                                        </p:attrNameLst>
                                      </p:cBhvr>
                                      <p:tavLst>
                                        <p:tav tm="0">
                                          <p:val>
                                            <p:strVal val="#ppt_h/20"/>
                                          </p:val>
                                        </p:tav>
                                        <p:tav tm="50000">
                                          <p:val>
                                            <p:strVal val="#ppt_h/20"/>
                                          </p:val>
                                        </p:tav>
                                        <p:tav tm="100000">
                                          <p:val>
                                            <p:strVal val="#ppt_h"/>
                                          </p:val>
                                        </p:tav>
                                      </p:tavLst>
                                    </p:anim>
                                    <p:anim calcmode="lin" valueType="num">
                                      <p:cBhvr>
                                        <p:cTn id="136" dur="500" fill="hold"/>
                                        <p:tgtEl>
                                          <p:spTgt spid="16"/>
                                        </p:tgtEl>
                                        <p:attrNameLst>
                                          <p:attrName>ppt_w</p:attrName>
                                        </p:attrNameLst>
                                      </p:cBhvr>
                                      <p:tavLst>
                                        <p:tav tm="0">
                                          <p:val>
                                            <p:strVal val="#ppt_w+.3"/>
                                          </p:val>
                                        </p:tav>
                                        <p:tav tm="50000">
                                          <p:val>
                                            <p:strVal val="#ppt_w+.3"/>
                                          </p:val>
                                        </p:tav>
                                        <p:tav tm="100000">
                                          <p:val>
                                            <p:strVal val="#ppt_w"/>
                                          </p:val>
                                        </p:tav>
                                      </p:tavLst>
                                    </p:anim>
                                    <p:anim calcmode="lin" valueType="num">
                                      <p:cBhvr>
                                        <p:cTn id="137" dur="500" fill="hold"/>
                                        <p:tgtEl>
                                          <p:spTgt spid="16"/>
                                        </p:tgtEl>
                                        <p:attrNameLst>
                                          <p:attrName>ppt_x</p:attrName>
                                        </p:attrNameLst>
                                      </p:cBhvr>
                                      <p:tavLst>
                                        <p:tav tm="0">
                                          <p:val>
                                            <p:strVal val="#ppt_x-.3"/>
                                          </p:val>
                                        </p:tav>
                                        <p:tav tm="50000">
                                          <p:val>
                                            <p:strVal val="#ppt_x"/>
                                          </p:val>
                                        </p:tav>
                                        <p:tav tm="100000">
                                          <p:val>
                                            <p:strVal val="#ppt_x"/>
                                          </p:val>
                                        </p:tav>
                                      </p:tavLst>
                                    </p:anim>
                                    <p:anim calcmode="lin" valueType="num">
                                      <p:cBhvr>
                                        <p:cTn id="138" dur="500" fill="hold"/>
                                        <p:tgtEl>
                                          <p:spTgt spid="16"/>
                                        </p:tgtEl>
                                        <p:attrNameLst>
                                          <p:attrName>ppt_y</p:attrName>
                                        </p:attrNameLst>
                                      </p:cBhvr>
                                      <p:tavLst>
                                        <p:tav tm="0">
                                          <p:val>
                                            <p:strVal val="#ppt_y"/>
                                          </p:val>
                                        </p:tav>
                                        <p:tav tm="100000">
                                          <p:val>
                                            <p:strVal val="#ppt_y"/>
                                          </p:val>
                                        </p:tav>
                                      </p:tavLst>
                                    </p:anim>
                                  </p:childTnLst>
                                </p:cTn>
                              </p:par>
                              <p:par>
                                <p:cTn id="139" presetID="39" presetClass="entr" presetSubtype="0" accel="100000" fill="hold" grpId="0" nodeType="withEffect">
                                  <p:stCondLst>
                                    <p:cond delay="0"/>
                                  </p:stCondLst>
                                  <p:childTnLst>
                                    <p:set>
                                      <p:cBhvr>
                                        <p:cTn id="140" dur="1" fill="hold">
                                          <p:stCondLst>
                                            <p:cond delay="0"/>
                                          </p:stCondLst>
                                        </p:cTn>
                                        <p:tgtEl>
                                          <p:spTgt spid="19"/>
                                        </p:tgtEl>
                                        <p:attrNameLst>
                                          <p:attrName>style.visibility</p:attrName>
                                        </p:attrNameLst>
                                      </p:cBhvr>
                                      <p:to>
                                        <p:strVal val="visible"/>
                                      </p:to>
                                    </p:set>
                                    <p:anim calcmode="lin" valueType="num">
                                      <p:cBhvr>
                                        <p:cTn id="141" dur="500" fill="hold"/>
                                        <p:tgtEl>
                                          <p:spTgt spid="19"/>
                                        </p:tgtEl>
                                        <p:attrNameLst>
                                          <p:attrName>ppt_h</p:attrName>
                                        </p:attrNameLst>
                                      </p:cBhvr>
                                      <p:tavLst>
                                        <p:tav tm="0">
                                          <p:val>
                                            <p:strVal val="#ppt_h/20"/>
                                          </p:val>
                                        </p:tav>
                                        <p:tav tm="50000">
                                          <p:val>
                                            <p:strVal val="#ppt_h/20"/>
                                          </p:val>
                                        </p:tav>
                                        <p:tav tm="100000">
                                          <p:val>
                                            <p:strVal val="#ppt_h"/>
                                          </p:val>
                                        </p:tav>
                                      </p:tavLst>
                                    </p:anim>
                                    <p:anim calcmode="lin" valueType="num">
                                      <p:cBhvr>
                                        <p:cTn id="142" dur="500" fill="hold"/>
                                        <p:tgtEl>
                                          <p:spTgt spid="19"/>
                                        </p:tgtEl>
                                        <p:attrNameLst>
                                          <p:attrName>ppt_w</p:attrName>
                                        </p:attrNameLst>
                                      </p:cBhvr>
                                      <p:tavLst>
                                        <p:tav tm="0">
                                          <p:val>
                                            <p:strVal val="#ppt_w+.3"/>
                                          </p:val>
                                        </p:tav>
                                        <p:tav tm="50000">
                                          <p:val>
                                            <p:strVal val="#ppt_w+.3"/>
                                          </p:val>
                                        </p:tav>
                                        <p:tav tm="100000">
                                          <p:val>
                                            <p:strVal val="#ppt_w"/>
                                          </p:val>
                                        </p:tav>
                                      </p:tavLst>
                                    </p:anim>
                                    <p:anim calcmode="lin" valueType="num">
                                      <p:cBhvr>
                                        <p:cTn id="143" dur="500" fill="hold"/>
                                        <p:tgtEl>
                                          <p:spTgt spid="19"/>
                                        </p:tgtEl>
                                        <p:attrNameLst>
                                          <p:attrName>ppt_x</p:attrName>
                                        </p:attrNameLst>
                                      </p:cBhvr>
                                      <p:tavLst>
                                        <p:tav tm="0">
                                          <p:val>
                                            <p:strVal val="#ppt_x-.3"/>
                                          </p:val>
                                        </p:tav>
                                        <p:tav tm="50000">
                                          <p:val>
                                            <p:strVal val="#ppt_x"/>
                                          </p:val>
                                        </p:tav>
                                        <p:tav tm="100000">
                                          <p:val>
                                            <p:strVal val="#ppt_x"/>
                                          </p:val>
                                        </p:tav>
                                      </p:tavLst>
                                    </p:anim>
                                    <p:anim calcmode="lin" valueType="num">
                                      <p:cBhvr>
                                        <p:cTn id="144"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145" fill="hold">
                      <p:stCondLst>
                        <p:cond delay="indefinite"/>
                      </p:stCondLst>
                      <p:childTnLst>
                        <p:par>
                          <p:cTn id="146" fill="hold">
                            <p:stCondLst>
                              <p:cond delay="0"/>
                            </p:stCondLst>
                            <p:childTnLst>
                              <p:par>
                                <p:cTn id="147" presetID="1" presetClass="entr" presetSubtype="0" fill="hold" grpId="0" nodeType="clickEffect">
                                  <p:stCondLst>
                                    <p:cond delay="0"/>
                                  </p:stCondLst>
                                  <p:childTnLst>
                                    <p:set>
                                      <p:cBhvr>
                                        <p:cTn id="14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6" grpId="0" animBg="1"/>
      <p:bldP spid="7" grpId="0" animBg="1"/>
      <p:bldP spid="8" grpId="0" animBg="1"/>
      <p:bldP spid="9" grpId="0"/>
      <p:bldP spid="10" grpId="0"/>
      <p:bldP spid="11" grpId="0"/>
      <p:bldP spid="16" grpId="0" animBg="1"/>
      <p:bldP spid="1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8" name="Straight Connector 37"/>
          <p:cNvCxnSpPr/>
          <p:nvPr/>
        </p:nvCxnSpPr>
        <p:spPr>
          <a:xfrm>
            <a:off x="5581649" y="3122931"/>
            <a:ext cx="2743200" cy="1676400"/>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normAutofit/>
          </a:bodyPr>
          <a:lstStyle/>
          <a:p>
            <a:r>
              <a:rPr lang="en-US" dirty="0"/>
              <a:t>11-02 Reflection</a:t>
            </a:r>
          </a:p>
        </p:txBody>
      </p:sp>
      <p:sp>
        <p:nvSpPr>
          <p:cNvPr id="3" name="Content Placeholder 2"/>
          <p:cNvSpPr>
            <a:spLocks noGrp="1"/>
          </p:cNvSpPr>
          <p:nvPr>
            <p:ph idx="1"/>
          </p:nvPr>
        </p:nvSpPr>
        <p:spPr/>
        <p:txBody>
          <a:bodyPr>
            <a:normAutofit/>
          </a:bodyPr>
          <a:lstStyle/>
          <a:p>
            <a:r>
              <a:rPr lang="en-US" dirty="0"/>
              <a:t>Convex Mirrors</a:t>
            </a:r>
          </a:p>
          <a:p>
            <a:endParaRPr lang="en-US" dirty="0"/>
          </a:p>
          <a:p>
            <a:endParaRPr lang="en-US" dirty="0"/>
          </a:p>
          <a:p>
            <a:endParaRPr lang="en-US" dirty="0"/>
          </a:p>
          <a:p>
            <a:endParaRPr lang="en-US" dirty="0"/>
          </a:p>
          <a:p>
            <a:endParaRPr lang="en-US" dirty="0"/>
          </a:p>
          <a:p>
            <a:endParaRPr lang="en-US" dirty="0"/>
          </a:p>
          <a:p>
            <a:endParaRPr lang="en-US" dirty="0"/>
          </a:p>
          <a:p>
            <a:r>
              <a:rPr lang="en-US" dirty="0"/>
              <a:t>Image upright, virtual, smaller behind mirror between </a:t>
            </a:r>
            <a:r>
              <a:rPr lang="en-US" i="1" dirty="0"/>
              <a:t>F</a:t>
            </a:r>
            <a:r>
              <a:rPr lang="en-US" dirty="0"/>
              <a:t> and mirror</a:t>
            </a:r>
          </a:p>
        </p:txBody>
      </p:sp>
      <p:sp>
        <p:nvSpPr>
          <p:cNvPr id="4" name="Oval 3"/>
          <p:cNvSpPr/>
          <p:nvPr/>
        </p:nvSpPr>
        <p:spPr>
          <a:xfrm>
            <a:off x="7010403" y="3992882"/>
            <a:ext cx="60959" cy="45719"/>
          </a:xfrm>
          <a:prstGeom prst="ellipse">
            <a:avLst/>
          </a:prstGeom>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5" name="Straight Connector 4"/>
          <p:cNvCxnSpPr/>
          <p:nvPr/>
        </p:nvCxnSpPr>
        <p:spPr>
          <a:xfrm>
            <a:off x="1016000" y="4038601"/>
            <a:ext cx="10160000" cy="1588"/>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sp>
        <p:nvSpPr>
          <p:cNvPr id="6" name="Arc 5"/>
          <p:cNvSpPr/>
          <p:nvPr/>
        </p:nvSpPr>
        <p:spPr>
          <a:xfrm flipH="1">
            <a:off x="5283200" y="2209800"/>
            <a:ext cx="4673600" cy="3657600"/>
          </a:xfrm>
          <a:prstGeom prst="arc">
            <a:avLst>
              <a:gd name="adj1" fmla="val 19192436"/>
              <a:gd name="adj2" fmla="val 2148201"/>
            </a:avLst>
          </a:prstGeom>
          <a:ln w="1905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sp>
        <p:nvSpPr>
          <p:cNvPr id="7" name="Down Arrow 6"/>
          <p:cNvSpPr/>
          <p:nvPr/>
        </p:nvSpPr>
        <p:spPr>
          <a:xfrm flipV="1">
            <a:off x="3352800" y="3124200"/>
            <a:ext cx="304800" cy="914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Oval 7"/>
          <p:cNvSpPr/>
          <p:nvPr/>
        </p:nvSpPr>
        <p:spPr>
          <a:xfrm>
            <a:off x="8737603" y="3992882"/>
            <a:ext cx="60959" cy="45719"/>
          </a:xfrm>
          <a:prstGeom prst="ellipse">
            <a:avLst/>
          </a:prstGeom>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TextBox 8"/>
          <p:cNvSpPr txBox="1"/>
          <p:nvPr/>
        </p:nvSpPr>
        <p:spPr>
          <a:xfrm>
            <a:off x="8534400" y="4038601"/>
            <a:ext cx="609600" cy="461665"/>
          </a:xfrm>
          <a:prstGeom prst="rect">
            <a:avLst/>
          </a:prstGeom>
          <a:noFill/>
        </p:spPr>
        <p:txBody>
          <a:bodyPr wrap="square" rtlCol="0">
            <a:spAutoFit/>
          </a:bodyPr>
          <a:lstStyle/>
          <a:p>
            <a:r>
              <a:rPr lang="en-US" sz="2400" i="1" dirty="0"/>
              <a:t>C</a:t>
            </a:r>
          </a:p>
        </p:txBody>
      </p:sp>
      <p:sp>
        <p:nvSpPr>
          <p:cNvPr id="10" name="TextBox 9"/>
          <p:cNvSpPr txBox="1"/>
          <p:nvPr/>
        </p:nvSpPr>
        <p:spPr>
          <a:xfrm>
            <a:off x="6807200" y="4038601"/>
            <a:ext cx="508000" cy="461665"/>
          </a:xfrm>
          <a:prstGeom prst="rect">
            <a:avLst/>
          </a:prstGeom>
          <a:noFill/>
        </p:spPr>
        <p:txBody>
          <a:bodyPr wrap="square" rtlCol="0">
            <a:spAutoFit/>
          </a:bodyPr>
          <a:lstStyle/>
          <a:p>
            <a:r>
              <a:rPr lang="en-US" sz="2400" i="1" dirty="0"/>
              <a:t>F</a:t>
            </a:r>
          </a:p>
        </p:txBody>
      </p:sp>
      <p:sp>
        <p:nvSpPr>
          <p:cNvPr id="11" name="TextBox 10"/>
          <p:cNvSpPr txBox="1"/>
          <p:nvPr/>
        </p:nvSpPr>
        <p:spPr>
          <a:xfrm>
            <a:off x="2946400" y="4038601"/>
            <a:ext cx="1320800" cy="461665"/>
          </a:xfrm>
          <a:prstGeom prst="rect">
            <a:avLst/>
          </a:prstGeom>
          <a:noFill/>
        </p:spPr>
        <p:txBody>
          <a:bodyPr wrap="square" rtlCol="0">
            <a:spAutoFit/>
          </a:bodyPr>
          <a:lstStyle/>
          <a:p>
            <a:r>
              <a:rPr lang="en-US" sz="2400" dirty="0"/>
              <a:t>Object</a:t>
            </a:r>
          </a:p>
        </p:txBody>
      </p:sp>
      <p:cxnSp>
        <p:nvCxnSpPr>
          <p:cNvPr id="12" name="Straight Arrow Connector 11"/>
          <p:cNvCxnSpPr/>
          <p:nvPr/>
        </p:nvCxnSpPr>
        <p:spPr>
          <a:xfrm>
            <a:off x="3454400" y="3124201"/>
            <a:ext cx="2133600" cy="15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10800000">
            <a:off x="1117600" y="3581401"/>
            <a:ext cx="4267200" cy="15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7" idx="2"/>
          </p:cNvCxnSpPr>
          <p:nvPr/>
        </p:nvCxnSpPr>
        <p:spPr>
          <a:xfrm rot="16200000" flipH="1">
            <a:off x="4216400" y="2413000"/>
            <a:ext cx="457200" cy="18796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10800000">
            <a:off x="1117600" y="2743200"/>
            <a:ext cx="4267200" cy="6858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Down Arrow 15"/>
          <p:cNvSpPr/>
          <p:nvPr/>
        </p:nvSpPr>
        <p:spPr>
          <a:xfrm flipV="1">
            <a:off x="6197600" y="3581400"/>
            <a:ext cx="203200"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17" name="Straight Arrow Connector 16"/>
          <p:cNvCxnSpPr/>
          <p:nvPr/>
        </p:nvCxnSpPr>
        <p:spPr>
          <a:xfrm rot="10800000">
            <a:off x="3860800" y="2057400"/>
            <a:ext cx="1727200" cy="10668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7" idx="2"/>
          </p:cNvCxnSpPr>
          <p:nvPr/>
        </p:nvCxnSpPr>
        <p:spPr>
          <a:xfrm rot="16200000" flipH="1">
            <a:off x="4292600" y="2336800"/>
            <a:ext cx="304800" cy="18796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5588000" y="4114801"/>
            <a:ext cx="1320800" cy="461665"/>
          </a:xfrm>
          <a:prstGeom prst="rect">
            <a:avLst/>
          </a:prstGeom>
          <a:noFill/>
        </p:spPr>
        <p:txBody>
          <a:bodyPr wrap="square" rtlCol="0">
            <a:spAutoFit/>
          </a:bodyPr>
          <a:lstStyle/>
          <a:p>
            <a:r>
              <a:rPr lang="en-US" sz="2400" dirty="0"/>
              <a:t>Image</a:t>
            </a:r>
          </a:p>
        </p:txBody>
      </p:sp>
      <p:cxnSp>
        <p:nvCxnSpPr>
          <p:cNvPr id="37" name="Straight Connector 36"/>
          <p:cNvCxnSpPr/>
          <p:nvPr/>
        </p:nvCxnSpPr>
        <p:spPr>
          <a:xfrm>
            <a:off x="5384800" y="3581401"/>
            <a:ext cx="4165600" cy="1588"/>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a:endCxn id="8" idx="1"/>
          </p:cNvCxnSpPr>
          <p:nvPr/>
        </p:nvCxnSpPr>
        <p:spPr>
          <a:xfrm>
            <a:off x="5384803" y="3429000"/>
            <a:ext cx="3361727" cy="570576"/>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endCxn id="4" idx="0"/>
          </p:cNvCxnSpPr>
          <p:nvPr/>
        </p:nvCxnSpPr>
        <p:spPr>
          <a:xfrm>
            <a:off x="5384800" y="3581401"/>
            <a:ext cx="1656080" cy="411481"/>
          </a:xfrm>
          <a:prstGeom prst="line">
            <a:avLst/>
          </a:prstGeom>
          <a:ln w="28575">
            <a:solidFill>
              <a:srgbClr val="0070C0"/>
            </a:solidFill>
            <a:prstDash val="dash"/>
          </a:ln>
        </p:spPr>
        <p:style>
          <a:lnRef idx="1">
            <a:schemeClr val="accent1"/>
          </a:lnRef>
          <a:fillRef idx="0">
            <a:schemeClr val="accent1"/>
          </a:fillRef>
          <a:effectRef idx="0">
            <a:schemeClr val="accent1"/>
          </a:effectRef>
          <a:fontRef idx="minor">
            <a:schemeClr val="tx1"/>
          </a:fontRef>
        </p:style>
      </p:cxnSp>
      <p:pic>
        <p:nvPicPr>
          <p:cNvPr id="25" name="Picture 24" descr="Convex mirror 2.JPG"/>
          <p:cNvPicPr>
            <a:picLocks noChangeAspect="1"/>
          </p:cNvPicPr>
          <p:nvPr/>
        </p:nvPicPr>
        <p:blipFill>
          <a:blip r:embed="rId3" cstate="print"/>
          <a:srcRect l="14286"/>
          <a:stretch>
            <a:fillRect/>
          </a:stretch>
        </p:blipFill>
        <p:spPr>
          <a:xfrm>
            <a:off x="8062685" y="563563"/>
            <a:ext cx="4180115" cy="27432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34169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9" presetClass="entr" presetSubtype="0" accel="10000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12" dur="5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13" dur="5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9" presetClass="entr" presetSubtype="0" accel="10000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ppt_h</p:attrName>
                                        </p:attrNameLst>
                                      </p:cBhvr>
                                      <p:tavLst>
                                        <p:tav tm="0">
                                          <p:val>
                                            <p:strVal val="#ppt_h/20"/>
                                          </p:val>
                                        </p:tav>
                                        <p:tav tm="50000">
                                          <p:val>
                                            <p:strVal val="#ppt_h/20"/>
                                          </p:val>
                                        </p:tav>
                                        <p:tav tm="100000">
                                          <p:val>
                                            <p:strVal val="#ppt_h"/>
                                          </p:val>
                                        </p:tav>
                                      </p:tavLst>
                                    </p:anim>
                                    <p:anim calcmode="lin" valueType="num">
                                      <p:cBhvr>
                                        <p:cTn id="20" dur="500" fill="hold"/>
                                        <p:tgtEl>
                                          <p:spTgt spid="6"/>
                                        </p:tgtEl>
                                        <p:attrNameLst>
                                          <p:attrName>ppt_w</p:attrName>
                                        </p:attrNameLst>
                                      </p:cBhvr>
                                      <p:tavLst>
                                        <p:tav tm="0">
                                          <p:val>
                                            <p:strVal val="#ppt_w+.3"/>
                                          </p:val>
                                        </p:tav>
                                        <p:tav tm="50000">
                                          <p:val>
                                            <p:strVal val="#ppt_w+.3"/>
                                          </p:val>
                                        </p:tav>
                                        <p:tav tm="100000">
                                          <p:val>
                                            <p:strVal val="#ppt_w"/>
                                          </p:val>
                                        </p:tav>
                                      </p:tavLst>
                                    </p:anim>
                                    <p:anim calcmode="lin" valueType="num">
                                      <p:cBhvr>
                                        <p:cTn id="21" dur="500" fill="hold"/>
                                        <p:tgtEl>
                                          <p:spTgt spid="6"/>
                                        </p:tgtEl>
                                        <p:attrNameLst>
                                          <p:attrName>ppt_x</p:attrName>
                                        </p:attrNameLst>
                                      </p:cBhvr>
                                      <p:tavLst>
                                        <p:tav tm="0">
                                          <p:val>
                                            <p:strVal val="#ppt_x-.3"/>
                                          </p:val>
                                        </p:tav>
                                        <p:tav tm="50000">
                                          <p:val>
                                            <p:strVal val="#ppt_x"/>
                                          </p:val>
                                        </p:tav>
                                        <p:tav tm="100000">
                                          <p:val>
                                            <p:strVal val="#ppt_x"/>
                                          </p:val>
                                        </p:tav>
                                      </p:tavLst>
                                    </p:anim>
                                    <p:anim calcmode="lin" valueType="num">
                                      <p:cBhvr>
                                        <p:cTn id="22"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9" presetClass="entr" presetSubtype="0" accel="10000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ppt_h</p:attrName>
                                        </p:attrNameLst>
                                      </p:cBhvr>
                                      <p:tavLst>
                                        <p:tav tm="0">
                                          <p:val>
                                            <p:strVal val="#ppt_h/20"/>
                                          </p:val>
                                        </p:tav>
                                        <p:tav tm="50000">
                                          <p:val>
                                            <p:strVal val="#ppt_h/20"/>
                                          </p:val>
                                        </p:tav>
                                        <p:tav tm="100000">
                                          <p:val>
                                            <p:strVal val="#ppt_h"/>
                                          </p:val>
                                        </p:tav>
                                      </p:tavLst>
                                    </p:anim>
                                    <p:anim calcmode="lin" valueType="num">
                                      <p:cBhvr>
                                        <p:cTn id="28" dur="500" fill="hold"/>
                                        <p:tgtEl>
                                          <p:spTgt spid="8"/>
                                        </p:tgtEl>
                                        <p:attrNameLst>
                                          <p:attrName>ppt_w</p:attrName>
                                        </p:attrNameLst>
                                      </p:cBhvr>
                                      <p:tavLst>
                                        <p:tav tm="0">
                                          <p:val>
                                            <p:strVal val="#ppt_w+.3"/>
                                          </p:val>
                                        </p:tav>
                                        <p:tav tm="50000">
                                          <p:val>
                                            <p:strVal val="#ppt_w+.3"/>
                                          </p:val>
                                        </p:tav>
                                        <p:tav tm="100000">
                                          <p:val>
                                            <p:strVal val="#ppt_w"/>
                                          </p:val>
                                        </p:tav>
                                      </p:tavLst>
                                    </p:anim>
                                    <p:anim calcmode="lin" valueType="num">
                                      <p:cBhvr>
                                        <p:cTn id="29" dur="500" fill="hold"/>
                                        <p:tgtEl>
                                          <p:spTgt spid="8"/>
                                        </p:tgtEl>
                                        <p:attrNameLst>
                                          <p:attrName>ppt_x</p:attrName>
                                        </p:attrNameLst>
                                      </p:cBhvr>
                                      <p:tavLst>
                                        <p:tav tm="0">
                                          <p:val>
                                            <p:strVal val="#ppt_x-.3"/>
                                          </p:val>
                                        </p:tav>
                                        <p:tav tm="50000">
                                          <p:val>
                                            <p:strVal val="#ppt_x"/>
                                          </p:val>
                                        </p:tav>
                                        <p:tav tm="100000">
                                          <p:val>
                                            <p:strVal val="#ppt_x"/>
                                          </p:val>
                                        </p:tav>
                                      </p:tavLst>
                                    </p:anim>
                                    <p:anim calcmode="lin" valueType="num">
                                      <p:cBhvr>
                                        <p:cTn id="30" dur="500" fill="hold"/>
                                        <p:tgtEl>
                                          <p:spTgt spid="8"/>
                                        </p:tgtEl>
                                        <p:attrNameLst>
                                          <p:attrName>ppt_y</p:attrName>
                                        </p:attrNameLst>
                                      </p:cBhvr>
                                      <p:tavLst>
                                        <p:tav tm="0">
                                          <p:val>
                                            <p:strVal val="#ppt_y"/>
                                          </p:val>
                                        </p:tav>
                                        <p:tav tm="100000">
                                          <p:val>
                                            <p:strVal val="#ppt_y"/>
                                          </p:val>
                                        </p:tav>
                                      </p:tavLst>
                                    </p:anim>
                                  </p:childTnLst>
                                </p:cTn>
                              </p:par>
                              <p:par>
                                <p:cTn id="31" presetID="39" presetClass="entr" presetSubtype="0" accel="10000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ppt_h</p:attrName>
                                        </p:attrNameLst>
                                      </p:cBhvr>
                                      <p:tavLst>
                                        <p:tav tm="0">
                                          <p:val>
                                            <p:strVal val="#ppt_h/20"/>
                                          </p:val>
                                        </p:tav>
                                        <p:tav tm="50000">
                                          <p:val>
                                            <p:strVal val="#ppt_h/20"/>
                                          </p:val>
                                        </p:tav>
                                        <p:tav tm="100000">
                                          <p:val>
                                            <p:strVal val="#ppt_h"/>
                                          </p:val>
                                        </p:tav>
                                      </p:tavLst>
                                    </p:anim>
                                    <p:anim calcmode="lin" valueType="num">
                                      <p:cBhvr>
                                        <p:cTn id="34" dur="500" fill="hold"/>
                                        <p:tgtEl>
                                          <p:spTgt spid="9"/>
                                        </p:tgtEl>
                                        <p:attrNameLst>
                                          <p:attrName>ppt_w</p:attrName>
                                        </p:attrNameLst>
                                      </p:cBhvr>
                                      <p:tavLst>
                                        <p:tav tm="0">
                                          <p:val>
                                            <p:strVal val="#ppt_w+.3"/>
                                          </p:val>
                                        </p:tav>
                                        <p:tav tm="50000">
                                          <p:val>
                                            <p:strVal val="#ppt_w+.3"/>
                                          </p:val>
                                        </p:tav>
                                        <p:tav tm="100000">
                                          <p:val>
                                            <p:strVal val="#ppt_w"/>
                                          </p:val>
                                        </p:tav>
                                      </p:tavLst>
                                    </p:anim>
                                    <p:anim calcmode="lin" valueType="num">
                                      <p:cBhvr>
                                        <p:cTn id="35" dur="500" fill="hold"/>
                                        <p:tgtEl>
                                          <p:spTgt spid="9"/>
                                        </p:tgtEl>
                                        <p:attrNameLst>
                                          <p:attrName>ppt_x</p:attrName>
                                        </p:attrNameLst>
                                      </p:cBhvr>
                                      <p:tavLst>
                                        <p:tav tm="0">
                                          <p:val>
                                            <p:strVal val="#ppt_x-.3"/>
                                          </p:val>
                                        </p:tav>
                                        <p:tav tm="50000">
                                          <p:val>
                                            <p:strVal val="#ppt_x"/>
                                          </p:val>
                                        </p:tav>
                                        <p:tav tm="100000">
                                          <p:val>
                                            <p:strVal val="#ppt_x"/>
                                          </p:val>
                                        </p:tav>
                                      </p:tavLst>
                                    </p:anim>
                                    <p:anim calcmode="lin" valueType="num">
                                      <p:cBhvr>
                                        <p:cTn id="36"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39" presetClass="entr" presetSubtype="0" accel="100000" fill="hold" grpId="0" nodeType="click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p:cTn id="41" dur="500" fill="hold"/>
                                        <p:tgtEl>
                                          <p:spTgt spid="4"/>
                                        </p:tgtEl>
                                        <p:attrNameLst>
                                          <p:attrName>ppt_h</p:attrName>
                                        </p:attrNameLst>
                                      </p:cBhvr>
                                      <p:tavLst>
                                        <p:tav tm="0">
                                          <p:val>
                                            <p:strVal val="#ppt_h/20"/>
                                          </p:val>
                                        </p:tav>
                                        <p:tav tm="50000">
                                          <p:val>
                                            <p:strVal val="#ppt_h/20"/>
                                          </p:val>
                                        </p:tav>
                                        <p:tav tm="100000">
                                          <p:val>
                                            <p:strVal val="#ppt_h"/>
                                          </p:val>
                                        </p:tav>
                                      </p:tavLst>
                                    </p:anim>
                                    <p:anim calcmode="lin" valueType="num">
                                      <p:cBhvr>
                                        <p:cTn id="42" dur="500" fill="hold"/>
                                        <p:tgtEl>
                                          <p:spTgt spid="4"/>
                                        </p:tgtEl>
                                        <p:attrNameLst>
                                          <p:attrName>ppt_w</p:attrName>
                                        </p:attrNameLst>
                                      </p:cBhvr>
                                      <p:tavLst>
                                        <p:tav tm="0">
                                          <p:val>
                                            <p:strVal val="#ppt_w+.3"/>
                                          </p:val>
                                        </p:tav>
                                        <p:tav tm="50000">
                                          <p:val>
                                            <p:strVal val="#ppt_w+.3"/>
                                          </p:val>
                                        </p:tav>
                                        <p:tav tm="100000">
                                          <p:val>
                                            <p:strVal val="#ppt_w"/>
                                          </p:val>
                                        </p:tav>
                                      </p:tavLst>
                                    </p:anim>
                                    <p:anim calcmode="lin" valueType="num">
                                      <p:cBhvr>
                                        <p:cTn id="43" dur="500" fill="hold"/>
                                        <p:tgtEl>
                                          <p:spTgt spid="4"/>
                                        </p:tgtEl>
                                        <p:attrNameLst>
                                          <p:attrName>ppt_x</p:attrName>
                                        </p:attrNameLst>
                                      </p:cBhvr>
                                      <p:tavLst>
                                        <p:tav tm="0">
                                          <p:val>
                                            <p:strVal val="#ppt_x-.3"/>
                                          </p:val>
                                        </p:tav>
                                        <p:tav tm="50000">
                                          <p:val>
                                            <p:strVal val="#ppt_x"/>
                                          </p:val>
                                        </p:tav>
                                        <p:tav tm="100000">
                                          <p:val>
                                            <p:strVal val="#ppt_x"/>
                                          </p:val>
                                        </p:tav>
                                      </p:tavLst>
                                    </p:anim>
                                    <p:anim calcmode="lin" valueType="num">
                                      <p:cBhvr>
                                        <p:cTn id="44" dur="500" fill="hold"/>
                                        <p:tgtEl>
                                          <p:spTgt spid="4"/>
                                        </p:tgtEl>
                                        <p:attrNameLst>
                                          <p:attrName>ppt_y</p:attrName>
                                        </p:attrNameLst>
                                      </p:cBhvr>
                                      <p:tavLst>
                                        <p:tav tm="0">
                                          <p:val>
                                            <p:strVal val="#ppt_y"/>
                                          </p:val>
                                        </p:tav>
                                        <p:tav tm="100000">
                                          <p:val>
                                            <p:strVal val="#ppt_y"/>
                                          </p:val>
                                        </p:tav>
                                      </p:tavLst>
                                    </p:anim>
                                  </p:childTnLst>
                                </p:cTn>
                              </p:par>
                              <p:par>
                                <p:cTn id="45" presetID="39" presetClass="entr" presetSubtype="0" accel="100000"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ppt_h</p:attrName>
                                        </p:attrNameLst>
                                      </p:cBhvr>
                                      <p:tavLst>
                                        <p:tav tm="0">
                                          <p:val>
                                            <p:strVal val="#ppt_h/20"/>
                                          </p:val>
                                        </p:tav>
                                        <p:tav tm="50000">
                                          <p:val>
                                            <p:strVal val="#ppt_h/20"/>
                                          </p:val>
                                        </p:tav>
                                        <p:tav tm="100000">
                                          <p:val>
                                            <p:strVal val="#ppt_h"/>
                                          </p:val>
                                        </p:tav>
                                      </p:tavLst>
                                    </p:anim>
                                    <p:anim calcmode="lin" valueType="num">
                                      <p:cBhvr>
                                        <p:cTn id="48" dur="500" fill="hold"/>
                                        <p:tgtEl>
                                          <p:spTgt spid="10"/>
                                        </p:tgtEl>
                                        <p:attrNameLst>
                                          <p:attrName>ppt_w</p:attrName>
                                        </p:attrNameLst>
                                      </p:cBhvr>
                                      <p:tavLst>
                                        <p:tav tm="0">
                                          <p:val>
                                            <p:strVal val="#ppt_w+.3"/>
                                          </p:val>
                                        </p:tav>
                                        <p:tav tm="50000">
                                          <p:val>
                                            <p:strVal val="#ppt_w+.3"/>
                                          </p:val>
                                        </p:tav>
                                        <p:tav tm="100000">
                                          <p:val>
                                            <p:strVal val="#ppt_w"/>
                                          </p:val>
                                        </p:tav>
                                      </p:tavLst>
                                    </p:anim>
                                    <p:anim calcmode="lin" valueType="num">
                                      <p:cBhvr>
                                        <p:cTn id="49" dur="500" fill="hold"/>
                                        <p:tgtEl>
                                          <p:spTgt spid="10"/>
                                        </p:tgtEl>
                                        <p:attrNameLst>
                                          <p:attrName>ppt_x</p:attrName>
                                        </p:attrNameLst>
                                      </p:cBhvr>
                                      <p:tavLst>
                                        <p:tav tm="0">
                                          <p:val>
                                            <p:strVal val="#ppt_x-.3"/>
                                          </p:val>
                                        </p:tav>
                                        <p:tav tm="50000">
                                          <p:val>
                                            <p:strVal val="#ppt_x"/>
                                          </p:val>
                                        </p:tav>
                                        <p:tav tm="100000">
                                          <p:val>
                                            <p:strVal val="#ppt_x"/>
                                          </p:val>
                                        </p:tav>
                                      </p:tavLst>
                                    </p:anim>
                                    <p:anim calcmode="lin" valueType="num">
                                      <p:cBhvr>
                                        <p:cTn id="50"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9" presetClass="entr" presetSubtype="0" accel="100000" fill="hold" grpId="0" nodeType="click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p:cTn id="55" dur="500" fill="hold"/>
                                        <p:tgtEl>
                                          <p:spTgt spid="11"/>
                                        </p:tgtEl>
                                        <p:attrNameLst>
                                          <p:attrName>ppt_h</p:attrName>
                                        </p:attrNameLst>
                                      </p:cBhvr>
                                      <p:tavLst>
                                        <p:tav tm="0">
                                          <p:val>
                                            <p:strVal val="#ppt_h/20"/>
                                          </p:val>
                                        </p:tav>
                                        <p:tav tm="50000">
                                          <p:val>
                                            <p:strVal val="#ppt_h/20"/>
                                          </p:val>
                                        </p:tav>
                                        <p:tav tm="100000">
                                          <p:val>
                                            <p:strVal val="#ppt_h"/>
                                          </p:val>
                                        </p:tav>
                                      </p:tavLst>
                                    </p:anim>
                                    <p:anim calcmode="lin" valueType="num">
                                      <p:cBhvr>
                                        <p:cTn id="56" dur="500" fill="hold"/>
                                        <p:tgtEl>
                                          <p:spTgt spid="11"/>
                                        </p:tgtEl>
                                        <p:attrNameLst>
                                          <p:attrName>ppt_w</p:attrName>
                                        </p:attrNameLst>
                                      </p:cBhvr>
                                      <p:tavLst>
                                        <p:tav tm="0">
                                          <p:val>
                                            <p:strVal val="#ppt_w+.3"/>
                                          </p:val>
                                        </p:tav>
                                        <p:tav tm="50000">
                                          <p:val>
                                            <p:strVal val="#ppt_w+.3"/>
                                          </p:val>
                                        </p:tav>
                                        <p:tav tm="100000">
                                          <p:val>
                                            <p:strVal val="#ppt_w"/>
                                          </p:val>
                                        </p:tav>
                                      </p:tavLst>
                                    </p:anim>
                                    <p:anim calcmode="lin" valueType="num">
                                      <p:cBhvr>
                                        <p:cTn id="57" dur="500" fill="hold"/>
                                        <p:tgtEl>
                                          <p:spTgt spid="11"/>
                                        </p:tgtEl>
                                        <p:attrNameLst>
                                          <p:attrName>ppt_x</p:attrName>
                                        </p:attrNameLst>
                                      </p:cBhvr>
                                      <p:tavLst>
                                        <p:tav tm="0">
                                          <p:val>
                                            <p:strVal val="#ppt_x-.3"/>
                                          </p:val>
                                        </p:tav>
                                        <p:tav tm="50000">
                                          <p:val>
                                            <p:strVal val="#ppt_x"/>
                                          </p:val>
                                        </p:tav>
                                        <p:tav tm="100000">
                                          <p:val>
                                            <p:strVal val="#ppt_x"/>
                                          </p:val>
                                        </p:tav>
                                      </p:tavLst>
                                    </p:anim>
                                    <p:anim calcmode="lin" valueType="num">
                                      <p:cBhvr>
                                        <p:cTn id="58" dur="500" fill="hold"/>
                                        <p:tgtEl>
                                          <p:spTgt spid="11"/>
                                        </p:tgtEl>
                                        <p:attrNameLst>
                                          <p:attrName>ppt_y</p:attrName>
                                        </p:attrNameLst>
                                      </p:cBhvr>
                                      <p:tavLst>
                                        <p:tav tm="0">
                                          <p:val>
                                            <p:strVal val="#ppt_y"/>
                                          </p:val>
                                        </p:tav>
                                        <p:tav tm="100000">
                                          <p:val>
                                            <p:strVal val="#ppt_y"/>
                                          </p:val>
                                        </p:tav>
                                      </p:tavLst>
                                    </p:anim>
                                  </p:childTnLst>
                                </p:cTn>
                              </p:par>
                              <p:par>
                                <p:cTn id="59" presetID="39" presetClass="entr" presetSubtype="0" accel="100000" fill="hold" grpId="0" nodeType="withEffect">
                                  <p:stCondLst>
                                    <p:cond delay="0"/>
                                  </p:stCondLst>
                                  <p:childTnLst>
                                    <p:set>
                                      <p:cBhvr>
                                        <p:cTn id="60" dur="1" fill="hold">
                                          <p:stCondLst>
                                            <p:cond delay="0"/>
                                          </p:stCondLst>
                                        </p:cTn>
                                        <p:tgtEl>
                                          <p:spTgt spid="7"/>
                                        </p:tgtEl>
                                        <p:attrNameLst>
                                          <p:attrName>style.visibility</p:attrName>
                                        </p:attrNameLst>
                                      </p:cBhvr>
                                      <p:to>
                                        <p:strVal val="visible"/>
                                      </p:to>
                                    </p:set>
                                    <p:anim calcmode="lin" valueType="num">
                                      <p:cBhvr>
                                        <p:cTn id="61"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62"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63"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64"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39" presetClass="entr" presetSubtype="0" accel="100000" fill="hold" nodeType="clickEffect">
                                  <p:stCondLst>
                                    <p:cond delay="0"/>
                                  </p:stCondLst>
                                  <p:childTnLst>
                                    <p:set>
                                      <p:cBhvr>
                                        <p:cTn id="68" dur="1" fill="hold">
                                          <p:stCondLst>
                                            <p:cond delay="0"/>
                                          </p:stCondLst>
                                        </p:cTn>
                                        <p:tgtEl>
                                          <p:spTgt spid="12"/>
                                        </p:tgtEl>
                                        <p:attrNameLst>
                                          <p:attrName>style.visibility</p:attrName>
                                        </p:attrNameLst>
                                      </p:cBhvr>
                                      <p:to>
                                        <p:strVal val="visible"/>
                                      </p:to>
                                    </p:set>
                                    <p:anim calcmode="lin" valueType="num">
                                      <p:cBhvr>
                                        <p:cTn id="69" dur="500" fill="hold"/>
                                        <p:tgtEl>
                                          <p:spTgt spid="12"/>
                                        </p:tgtEl>
                                        <p:attrNameLst>
                                          <p:attrName>ppt_h</p:attrName>
                                        </p:attrNameLst>
                                      </p:cBhvr>
                                      <p:tavLst>
                                        <p:tav tm="0">
                                          <p:val>
                                            <p:strVal val="#ppt_h/20"/>
                                          </p:val>
                                        </p:tav>
                                        <p:tav tm="50000">
                                          <p:val>
                                            <p:strVal val="#ppt_h/20"/>
                                          </p:val>
                                        </p:tav>
                                        <p:tav tm="100000">
                                          <p:val>
                                            <p:strVal val="#ppt_h"/>
                                          </p:val>
                                        </p:tav>
                                      </p:tavLst>
                                    </p:anim>
                                    <p:anim calcmode="lin" valueType="num">
                                      <p:cBhvr>
                                        <p:cTn id="70" dur="500" fill="hold"/>
                                        <p:tgtEl>
                                          <p:spTgt spid="12"/>
                                        </p:tgtEl>
                                        <p:attrNameLst>
                                          <p:attrName>ppt_w</p:attrName>
                                        </p:attrNameLst>
                                      </p:cBhvr>
                                      <p:tavLst>
                                        <p:tav tm="0">
                                          <p:val>
                                            <p:strVal val="#ppt_w+.3"/>
                                          </p:val>
                                        </p:tav>
                                        <p:tav tm="50000">
                                          <p:val>
                                            <p:strVal val="#ppt_w+.3"/>
                                          </p:val>
                                        </p:tav>
                                        <p:tav tm="100000">
                                          <p:val>
                                            <p:strVal val="#ppt_w"/>
                                          </p:val>
                                        </p:tav>
                                      </p:tavLst>
                                    </p:anim>
                                    <p:anim calcmode="lin" valueType="num">
                                      <p:cBhvr>
                                        <p:cTn id="71" dur="500" fill="hold"/>
                                        <p:tgtEl>
                                          <p:spTgt spid="12"/>
                                        </p:tgtEl>
                                        <p:attrNameLst>
                                          <p:attrName>ppt_x</p:attrName>
                                        </p:attrNameLst>
                                      </p:cBhvr>
                                      <p:tavLst>
                                        <p:tav tm="0">
                                          <p:val>
                                            <p:strVal val="#ppt_x-.3"/>
                                          </p:val>
                                        </p:tav>
                                        <p:tav tm="50000">
                                          <p:val>
                                            <p:strVal val="#ppt_x"/>
                                          </p:val>
                                        </p:tav>
                                        <p:tav tm="100000">
                                          <p:val>
                                            <p:strVal val="#ppt_x"/>
                                          </p:val>
                                        </p:tav>
                                      </p:tavLst>
                                    </p:anim>
                                    <p:anim calcmode="lin" valueType="num">
                                      <p:cBhvr>
                                        <p:cTn id="72"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39" presetClass="entr" presetSubtype="0" accel="100000" fill="hold" nodeType="clickEffect">
                                  <p:stCondLst>
                                    <p:cond delay="0"/>
                                  </p:stCondLst>
                                  <p:childTnLst>
                                    <p:set>
                                      <p:cBhvr>
                                        <p:cTn id="76" dur="1" fill="hold">
                                          <p:stCondLst>
                                            <p:cond delay="0"/>
                                          </p:stCondLst>
                                        </p:cTn>
                                        <p:tgtEl>
                                          <p:spTgt spid="17"/>
                                        </p:tgtEl>
                                        <p:attrNameLst>
                                          <p:attrName>style.visibility</p:attrName>
                                        </p:attrNameLst>
                                      </p:cBhvr>
                                      <p:to>
                                        <p:strVal val="visible"/>
                                      </p:to>
                                    </p:set>
                                    <p:anim calcmode="lin" valueType="num">
                                      <p:cBhvr>
                                        <p:cTn id="77" dur="500" fill="hold"/>
                                        <p:tgtEl>
                                          <p:spTgt spid="17"/>
                                        </p:tgtEl>
                                        <p:attrNameLst>
                                          <p:attrName>ppt_h</p:attrName>
                                        </p:attrNameLst>
                                      </p:cBhvr>
                                      <p:tavLst>
                                        <p:tav tm="0">
                                          <p:val>
                                            <p:strVal val="#ppt_h/20"/>
                                          </p:val>
                                        </p:tav>
                                        <p:tav tm="50000">
                                          <p:val>
                                            <p:strVal val="#ppt_h/20"/>
                                          </p:val>
                                        </p:tav>
                                        <p:tav tm="100000">
                                          <p:val>
                                            <p:strVal val="#ppt_h"/>
                                          </p:val>
                                        </p:tav>
                                      </p:tavLst>
                                    </p:anim>
                                    <p:anim calcmode="lin" valueType="num">
                                      <p:cBhvr>
                                        <p:cTn id="78" dur="500" fill="hold"/>
                                        <p:tgtEl>
                                          <p:spTgt spid="17"/>
                                        </p:tgtEl>
                                        <p:attrNameLst>
                                          <p:attrName>ppt_w</p:attrName>
                                        </p:attrNameLst>
                                      </p:cBhvr>
                                      <p:tavLst>
                                        <p:tav tm="0">
                                          <p:val>
                                            <p:strVal val="#ppt_w+.3"/>
                                          </p:val>
                                        </p:tav>
                                        <p:tav tm="50000">
                                          <p:val>
                                            <p:strVal val="#ppt_w+.3"/>
                                          </p:val>
                                        </p:tav>
                                        <p:tav tm="100000">
                                          <p:val>
                                            <p:strVal val="#ppt_w"/>
                                          </p:val>
                                        </p:tav>
                                      </p:tavLst>
                                    </p:anim>
                                    <p:anim calcmode="lin" valueType="num">
                                      <p:cBhvr>
                                        <p:cTn id="79" dur="500" fill="hold"/>
                                        <p:tgtEl>
                                          <p:spTgt spid="17"/>
                                        </p:tgtEl>
                                        <p:attrNameLst>
                                          <p:attrName>ppt_x</p:attrName>
                                        </p:attrNameLst>
                                      </p:cBhvr>
                                      <p:tavLst>
                                        <p:tav tm="0">
                                          <p:val>
                                            <p:strVal val="#ppt_x-.3"/>
                                          </p:val>
                                        </p:tav>
                                        <p:tav tm="50000">
                                          <p:val>
                                            <p:strVal val="#ppt_x"/>
                                          </p:val>
                                        </p:tav>
                                        <p:tav tm="100000">
                                          <p:val>
                                            <p:strVal val="#ppt_x"/>
                                          </p:val>
                                        </p:tav>
                                      </p:tavLst>
                                    </p:anim>
                                    <p:anim calcmode="lin" valueType="num">
                                      <p:cBhvr>
                                        <p:cTn id="80" dur="500" fill="hold"/>
                                        <p:tgtEl>
                                          <p:spTgt spid="17"/>
                                        </p:tgtEl>
                                        <p:attrNameLst>
                                          <p:attrName>ppt_y</p:attrName>
                                        </p:attrNameLst>
                                      </p:cBhvr>
                                      <p:tavLst>
                                        <p:tav tm="0">
                                          <p:val>
                                            <p:strVal val="#ppt_y"/>
                                          </p:val>
                                        </p:tav>
                                        <p:tav tm="100000">
                                          <p:val>
                                            <p:strVal val="#ppt_y"/>
                                          </p:val>
                                        </p:tav>
                                      </p:tavLst>
                                    </p:anim>
                                  </p:childTnLst>
                                </p:cTn>
                              </p:par>
                              <p:par>
                                <p:cTn id="81" presetID="39" presetClass="entr" presetSubtype="0" accel="100000" fill="hold" nodeType="withEffect">
                                  <p:stCondLst>
                                    <p:cond delay="0"/>
                                  </p:stCondLst>
                                  <p:childTnLst>
                                    <p:set>
                                      <p:cBhvr>
                                        <p:cTn id="82" dur="1" fill="hold">
                                          <p:stCondLst>
                                            <p:cond delay="0"/>
                                          </p:stCondLst>
                                        </p:cTn>
                                        <p:tgtEl>
                                          <p:spTgt spid="38"/>
                                        </p:tgtEl>
                                        <p:attrNameLst>
                                          <p:attrName>style.visibility</p:attrName>
                                        </p:attrNameLst>
                                      </p:cBhvr>
                                      <p:to>
                                        <p:strVal val="visible"/>
                                      </p:to>
                                    </p:set>
                                    <p:anim calcmode="lin" valueType="num">
                                      <p:cBhvr>
                                        <p:cTn id="83" dur="500" fill="hold"/>
                                        <p:tgtEl>
                                          <p:spTgt spid="38"/>
                                        </p:tgtEl>
                                        <p:attrNameLst>
                                          <p:attrName>ppt_h</p:attrName>
                                        </p:attrNameLst>
                                      </p:cBhvr>
                                      <p:tavLst>
                                        <p:tav tm="0">
                                          <p:val>
                                            <p:strVal val="#ppt_h/20"/>
                                          </p:val>
                                        </p:tav>
                                        <p:tav tm="50000">
                                          <p:val>
                                            <p:strVal val="#ppt_h/20"/>
                                          </p:val>
                                        </p:tav>
                                        <p:tav tm="100000">
                                          <p:val>
                                            <p:strVal val="#ppt_h"/>
                                          </p:val>
                                        </p:tav>
                                      </p:tavLst>
                                    </p:anim>
                                    <p:anim calcmode="lin" valueType="num">
                                      <p:cBhvr>
                                        <p:cTn id="84" dur="500" fill="hold"/>
                                        <p:tgtEl>
                                          <p:spTgt spid="38"/>
                                        </p:tgtEl>
                                        <p:attrNameLst>
                                          <p:attrName>ppt_w</p:attrName>
                                        </p:attrNameLst>
                                      </p:cBhvr>
                                      <p:tavLst>
                                        <p:tav tm="0">
                                          <p:val>
                                            <p:strVal val="#ppt_w+.3"/>
                                          </p:val>
                                        </p:tav>
                                        <p:tav tm="50000">
                                          <p:val>
                                            <p:strVal val="#ppt_w+.3"/>
                                          </p:val>
                                        </p:tav>
                                        <p:tav tm="100000">
                                          <p:val>
                                            <p:strVal val="#ppt_w"/>
                                          </p:val>
                                        </p:tav>
                                      </p:tavLst>
                                    </p:anim>
                                    <p:anim calcmode="lin" valueType="num">
                                      <p:cBhvr>
                                        <p:cTn id="85" dur="500" fill="hold"/>
                                        <p:tgtEl>
                                          <p:spTgt spid="38"/>
                                        </p:tgtEl>
                                        <p:attrNameLst>
                                          <p:attrName>ppt_x</p:attrName>
                                        </p:attrNameLst>
                                      </p:cBhvr>
                                      <p:tavLst>
                                        <p:tav tm="0">
                                          <p:val>
                                            <p:strVal val="#ppt_x-.3"/>
                                          </p:val>
                                        </p:tav>
                                        <p:tav tm="50000">
                                          <p:val>
                                            <p:strVal val="#ppt_x"/>
                                          </p:val>
                                        </p:tav>
                                        <p:tav tm="100000">
                                          <p:val>
                                            <p:strVal val="#ppt_x"/>
                                          </p:val>
                                        </p:tav>
                                      </p:tavLst>
                                    </p:anim>
                                    <p:anim calcmode="lin" valueType="num">
                                      <p:cBhvr>
                                        <p:cTn id="86" dur="500" fill="hold"/>
                                        <p:tgtEl>
                                          <p:spTgt spid="38"/>
                                        </p:tgtEl>
                                        <p:attrNameLst>
                                          <p:attrName>ppt_y</p:attrName>
                                        </p:attrNameLst>
                                      </p:cBhvr>
                                      <p:tavLst>
                                        <p:tav tm="0">
                                          <p:val>
                                            <p:strVal val="#ppt_y"/>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39" presetClass="entr" presetSubtype="0" accel="100000" fill="hold" nodeType="clickEffect">
                                  <p:stCondLst>
                                    <p:cond delay="0"/>
                                  </p:stCondLst>
                                  <p:childTnLst>
                                    <p:set>
                                      <p:cBhvr>
                                        <p:cTn id="90" dur="1" fill="hold">
                                          <p:stCondLst>
                                            <p:cond delay="0"/>
                                          </p:stCondLst>
                                        </p:cTn>
                                        <p:tgtEl>
                                          <p:spTgt spid="14"/>
                                        </p:tgtEl>
                                        <p:attrNameLst>
                                          <p:attrName>style.visibility</p:attrName>
                                        </p:attrNameLst>
                                      </p:cBhvr>
                                      <p:to>
                                        <p:strVal val="visible"/>
                                      </p:to>
                                    </p:set>
                                    <p:anim calcmode="lin" valueType="num">
                                      <p:cBhvr>
                                        <p:cTn id="91" dur="500" fill="hold"/>
                                        <p:tgtEl>
                                          <p:spTgt spid="14"/>
                                        </p:tgtEl>
                                        <p:attrNameLst>
                                          <p:attrName>ppt_h</p:attrName>
                                        </p:attrNameLst>
                                      </p:cBhvr>
                                      <p:tavLst>
                                        <p:tav tm="0">
                                          <p:val>
                                            <p:strVal val="#ppt_h/20"/>
                                          </p:val>
                                        </p:tav>
                                        <p:tav tm="50000">
                                          <p:val>
                                            <p:strVal val="#ppt_h/20"/>
                                          </p:val>
                                        </p:tav>
                                        <p:tav tm="100000">
                                          <p:val>
                                            <p:strVal val="#ppt_h"/>
                                          </p:val>
                                        </p:tav>
                                      </p:tavLst>
                                    </p:anim>
                                    <p:anim calcmode="lin" valueType="num">
                                      <p:cBhvr>
                                        <p:cTn id="92" dur="500" fill="hold"/>
                                        <p:tgtEl>
                                          <p:spTgt spid="14"/>
                                        </p:tgtEl>
                                        <p:attrNameLst>
                                          <p:attrName>ppt_w</p:attrName>
                                        </p:attrNameLst>
                                      </p:cBhvr>
                                      <p:tavLst>
                                        <p:tav tm="0">
                                          <p:val>
                                            <p:strVal val="#ppt_w+.3"/>
                                          </p:val>
                                        </p:tav>
                                        <p:tav tm="50000">
                                          <p:val>
                                            <p:strVal val="#ppt_w+.3"/>
                                          </p:val>
                                        </p:tav>
                                        <p:tav tm="100000">
                                          <p:val>
                                            <p:strVal val="#ppt_w"/>
                                          </p:val>
                                        </p:tav>
                                      </p:tavLst>
                                    </p:anim>
                                    <p:anim calcmode="lin" valueType="num">
                                      <p:cBhvr>
                                        <p:cTn id="93" dur="500" fill="hold"/>
                                        <p:tgtEl>
                                          <p:spTgt spid="14"/>
                                        </p:tgtEl>
                                        <p:attrNameLst>
                                          <p:attrName>ppt_x</p:attrName>
                                        </p:attrNameLst>
                                      </p:cBhvr>
                                      <p:tavLst>
                                        <p:tav tm="0">
                                          <p:val>
                                            <p:strVal val="#ppt_x-.3"/>
                                          </p:val>
                                        </p:tav>
                                        <p:tav tm="50000">
                                          <p:val>
                                            <p:strVal val="#ppt_x"/>
                                          </p:val>
                                        </p:tav>
                                        <p:tav tm="100000">
                                          <p:val>
                                            <p:strVal val="#ppt_x"/>
                                          </p:val>
                                        </p:tav>
                                      </p:tavLst>
                                    </p:anim>
                                    <p:anim calcmode="lin" valueType="num">
                                      <p:cBhvr>
                                        <p:cTn id="94" dur="500" fill="hold"/>
                                        <p:tgtEl>
                                          <p:spTgt spid="14"/>
                                        </p:tgtEl>
                                        <p:attrNameLst>
                                          <p:attrName>ppt_y</p:attrName>
                                        </p:attrNameLst>
                                      </p:cBhvr>
                                      <p:tavLst>
                                        <p:tav tm="0">
                                          <p:val>
                                            <p:strVal val="#ppt_y"/>
                                          </p:val>
                                        </p:tav>
                                        <p:tav tm="100000">
                                          <p:val>
                                            <p:strVal val="#ppt_y"/>
                                          </p:val>
                                        </p:tav>
                                      </p:tavLst>
                                    </p:anim>
                                  </p:childTnLst>
                                </p:cTn>
                              </p:par>
                              <p:par>
                                <p:cTn id="95" presetID="39" presetClass="entr" presetSubtype="0" accel="100000" fill="hold" nodeType="withEffect">
                                  <p:stCondLst>
                                    <p:cond delay="0"/>
                                  </p:stCondLst>
                                  <p:childTnLst>
                                    <p:set>
                                      <p:cBhvr>
                                        <p:cTn id="96" dur="1" fill="hold">
                                          <p:stCondLst>
                                            <p:cond delay="0"/>
                                          </p:stCondLst>
                                        </p:cTn>
                                        <p:tgtEl>
                                          <p:spTgt spid="40"/>
                                        </p:tgtEl>
                                        <p:attrNameLst>
                                          <p:attrName>style.visibility</p:attrName>
                                        </p:attrNameLst>
                                      </p:cBhvr>
                                      <p:to>
                                        <p:strVal val="visible"/>
                                      </p:to>
                                    </p:set>
                                    <p:anim calcmode="lin" valueType="num">
                                      <p:cBhvr>
                                        <p:cTn id="97" dur="500" fill="hold"/>
                                        <p:tgtEl>
                                          <p:spTgt spid="40"/>
                                        </p:tgtEl>
                                        <p:attrNameLst>
                                          <p:attrName>ppt_h</p:attrName>
                                        </p:attrNameLst>
                                      </p:cBhvr>
                                      <p:tavLst>
                                        <p:tav tm="0">
                                          <p:val>
                                            <p:strVal val="#ppt_h/20"/>
                                          </p:val>
                                        </p:tav>
                                        <p:tav tm="50000">
                                          <p:val>
                                            <p:strVal val="#ppt_h/20"/>
                                          </p:val>
                                        </p:tav>
                                        <p:tav tm="100000">
                                          <p:val>
                                            <p:strVal val="#ppt_h"/>
                                          </p:val>
                                        </p:tav>
                                      </p:tavLst>
                                    </p:anim>
                                    <p:anim calcmode="lin" valueType="num">
                                      <p:cBhvr>
                                        <p:cTn id="98" dur="500" fill="hold"/>
                                        <p:tgtEl>
                                          <p:spTgt spid="40"/>
                                        </p:tgtEl>
                                        <p:attrNameLst>
                                          <p:attrName>ppt_w</p:attrName>
                                        </p:attrNameLst>
                                      </p:cBhvr>
                                      <p:tavLst>
                                        <p:tav tm="0">
                                          <p:val>
                                            <p:strVal val="#ppt_w+.3"/>
                                          </p:val>
                                        </p:tav>
                                        <p:tav tm="50000">
                                          <p:val>
                                            <p:strVal val="#ppt_w+.3"/>
                                          </p:val>
                                        </p:tav>
                                        <p:tav tm="100000">
                                          <p:val>
                                            <p:strVal val="#ppt_w"/>
                                          </p:val>
                                        </p:tav>
                                      </p:tavLst>
                                    </p:anim>
                                    <p:anim calcmode="lin" valueType="num">
                                      <p:cBhvr>
                                        <p:cTn id="99" dur="500" fill="hold"/>
                                        <p:tgtEl>
                                          <p:spTgt spid="40"/>
                                        </p:tgtEl>
                                        <p:attrNameLst>
                                          <p:attrName>ppt_x</p:attrName>
                                        </p:attrNameLst>
                                      </p:cBhvr>
                                      <p:tavLst>
                                        <p:tav tm="0">
                                          <p:val>
                                            <p:strVal val="#ppt_x-.3"/>
                                          </p:val>
                                        </p:tav>
                                        <p:tav tm="50000">
                                          <p:val>
                                            <p:strVal val="#ppt_x"/>
                                          </p:val>
                                        </p:tav>
                                        <p:tav tm="100000">
                                          <p:val>
                                            <p:strVal val="#ppt_x"/>
                                          </p:val>
                                        </p:tav>
                                      </p:tavLst>
                                    </p:anim>
                                    <p:anim calcmode="lin" valueType="num">
                                      <p:cBhvr>
                                        <p:cTn id="100" dur="500" fill="hold"/>
                                        <p:tgtEl>
                                          <p:spTgt spid="40"/>
                                        </p:tgtEl>
                                        <p:attrNameLst>
                                          <p:attrName>ppt_y</p:attrName>
                                        </p:attrNameLst>
                                      </p:cBhvr>
                                      <p:tavLst>
                                        <p:tav tm="0">
                                          <p:val>
                                            <p:strVal val="#ppt_y"/>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39" presetClass="entr" presetSubtype="0" accel="100000" fill="hold" nodeType="clickEffect">
                                  <p:stCondLst>
                                    <p:cond delay="0"/>
                                  </p:stCondLst>
                                  <p:childTnLst>
                                    <p:set>
                                      <p:cBhvr>
                                        <p:cTn id="104" dur="1" fill="hold">
                                          <p:stCondLst>
                                            <p:cond delay="0"/>
                                          </p:stCondLst>
                                        </p:cTn>
                                        <p:tgtEl>
                                          <p:spTgt spid="13"/>
                                        </p:tgtEl>
                                        <p:attrNameLst>
                                          <p:attrName>style.visibility</p:attrName>
                                        </p:attrNameLst>
                                      </p:cBhvr>
                                      <p:to>
                                        <p:strVal val="visible"/>
                                      </p:to>
                                    </p:set>
                                    <p:anim calcmode="lin" valueType="num">
                                      <p:cBhvr>
                                        <p:cTn id="105" dur="500" fill="hold"/>
                                        <p:tgtEl>
                                          <p:spTgt spid="13"/>
                                        </p:tgtEl>
                                        <p:attrNameLst>
                                          <p:attrName>ppt_h</p:attrName>
                                        </p:attrNameLst>
                                      </p:cBhvr>
                                      <p:tavLst>
                                        <p:tav tm="0">
                                          <p:val>
                                            <p:strVal val="#ppt_h/20"/>
                                          </p:val>
                                        </p:tav>
                                        <p:tav tm="50000">
                                          <p:val>
                                            <p:strVal val="#ppt_h/20"/>
                                          </p:val>
                                        </p:tav>
                                        <p:tav tm="100000">
                                          <p:val>
                                            <p:strVal val="#ppt_h"/>
                                          </p:val>
                                        </p:tav>
                                      </p:tavLst>
                                    </p:anim>
                                    <p:anim calcmode="lin" valueType="num">
                                      <p:cBhvr>
                                        <p:cTn id="106" dur="500" fill="hold"/>
                                        <p:tgtEl>
                                          <p:spTgt spid="13"/>
                                        </p:tgtEl>
                                        <p:attrNameLst>
                                          <p:attrName>ppt_w</p:attrName>
                                        </p:attrNameLst>
                                      </p:cBhvr>
                                      <p:tavLst>
                                        <p:tav tm="0">
                                          <p:val>
                                            <p:strVal val="#ppt_w+.3"/>
                                          </p:val>
                                        </p:tav>
                                        <p:tav tm="50000">
                                          <p:val>
                                            <p:strVal val="#ppt_w+.3"/>
                                          </p:val>
                                        </p:tav>
                                        <p:tav tm="100000">
                                          <p:val>
                                            <p:strVal val="#ppt_w"/>
                                          </p:val>
                                        </p:tav>
                                      </p:tavLst>
                                    </p:anim>
                                    <p:anim calcmode="lin" valueType="num">
                                      <p:cBhvr>
                                        <p:cTn id="107" dur="500" fill="hold"/>
                                        <p:tgtEl>
                                          <p:spTgt spid="13"/>
                                        </p:tgtEl>
                                        <p:attrNameLst>
                                          <p:attrName>ppt_x</p:attrName>
                                        </p:attrNameLst>
                                      </p:cBhvr>
                                      <p:tavLst>
                                        <p:tav tm="0">
                                          <p:val>
                                            <p:strVal val="#ppt_x-.3"/>
                                          </p:val>
                                        </p:tav>
                                        <p:tav tm="50000">
                                          <p:val>
                                            <p:strVal val="#ppt_x"/>
                                          </p:val>
                                        </p:tav>
                                        <p:tav tm="100000">
                                          <p:val>
                                            <p:strVal val="#ppt_x"/>
                                          </p:val>
                                        </p:tav>
                                      </p:tavLst>
                                    </p:anim>
                                    <p:anim calcmode="lin" valueType="num">
                                      <p:cBhvr>
                                        <p:cTn id="108" dur="500" fill="hold"/>
                                        <p:tgtEl>
                                          <p:spTgt spid="13"/>
                                        </p:tgtEl>
                                        <p:attrNameLst>
                                          <p:attrName>ppt_y</p:attrName>
                                        </p:attrNameLst>
                                      </p:cBhvr>
                                      <p:tavLst>
                                        <p:tav tm="0">
                                          <p:val>
                                            <p:strVal val="#ppt_y"/>
                                          </p:val>
                                        </p:tav>
                                        <p:tav tm="100000">
                                          <p:val>
                                            <p:strVal val="#ppt_y"/>
                                          </p:val>
                                        </p:tav>
                                      </p:tavLst>
                                    </p:anim>
                                  </p:childTnLst>
                                </p:cTn>
                              </p:par>
                              <p:par>
                                <p:cTn id="109" presetID="39" presetClass="entr" presetSubtype="0" accel="100000" fill="hold" nodeType="withEffect">
                                  <p:stCondLst>
                                    <p:cond delay="0"/>
                                  </p:stCondLst>
                                  <p:childTnLst>
                                    <p:set>
                                      <p:cBhvr>
                                        <p:cTn id="110" dur="1" fill="hold">
                                          <p:stCondLst>
                                            <p:cond delay="0"/>
                                          </p:stCondLst>
                                        </p:cTn>
                                        <p:tgtEl>
                                          <p:spTgt spid="37"/>
                                        </p:tgtEl>
                                        <p:attrNameLst>
                                          <p:attrName>style.visibility</p:attrName>
                                        </p:attrNameLst>
                                      </p:cBhvr>
                                      <p:to>
                                        <p:strVal val="visible"/>
                                      </p:to>
                                    </p:set>
                                    <p:anim calcmode="lin" valueType="num">
                                      <p:cBhvr>
                                        <p:cTn id="111" dur="500" fill="hold"/>
                                        <p:tgtEl>
                                          <p:spTgt spid="37"/>
                                        </p:tgtEl>
                                        <p:attrNameLst>
                                          <p:attrName>ppt_h</p:attrName>
                                        </p:attrNameLst>
                                      </p:cBhvr>
                                      <p:tavLst>
                                        <p:tav tm="0">
                                          <p:val>
                                            <p:strVal val="#ppt_h/20"/>
                                          </p:val>
                                        </p:tav>
                                        <p:tav tm="50000">
                                          <p:val>
                                            <p:strVal val="#ppt_h/20"/>
                                          </p:val>
                                        </p:tav>
                                        <p:tav tm="100000">
                                          <p:val>
                                            <p:strVal val="#ppt_h"/>
                                          </p:val>
                                        </p:tav>
                                      </p:tavLst>
                                    </p:anim>
                                    <p:anim calcmode="lin" valueType="num">
                                      <p:cBhvr>
                                        <p:cTn id="112" dur="500" fill="hold"/>
                                        <p:tgtEl>
                                          <p:spTgt spid="37"/>
                                        </p:tgtEl>
                                        <p:attrNameLst>
                                          <p:attrName>ppt_w</p:attrName>
                                        </p:attrNameLst>
                                      </p:cBhvr>
                                      <p:tavLst>
                                        <p:tav tm="0">
                                          <p:val>
                                            <p:strVal val="#ppt_w+.3"/>
                                          </p:val>
                                        </p:tav>
                                        <p:tav tm="50000">
                                          <p:val>
                                            <p:strVal val="#ppt_w+.3"/>
                                          </p:val>
                                        </p:tav>
                                        <p:tav tm="100000">
                                          <p:val>
                                            <p:strVal val="#ppt_w"/>
                                          </p:val>
                                        </p:tav>
                                      </p:tavLst>
                                    </p:anim>
                                    <p:anim calcmode="lin" valueType="num">
                                      <p:cBhvr>
                                        <p:cTn id="113" dur="500" fill="hold"/>
                                        <p:tgtEl>
                                          <p:spTgt spid="37"/>
                                        </p:tgtEl>
                                        <p:attrNameLst>
                                          <p:attrName>ppt_x</p:attrName>
                                        </p:attrNameLst>
                                      </p:cBhvr>
                                      <p:tavLst>
                                        <p:tav tm="0">
                                          <p:val>
                                            <p:strVal val="#ppt_x-.3"/>
                                          </p:val>
                                        </p:tav>
                                        <p:tav tm="50000">
                                          <p:val>
                                            <p:strVal val="#ppt_x"/>
                                          </p:val>
                                        </p:tav>
                                        <p:tav tm="100000">
                                          <p:val>
                                            <p:strVal val="#ppt_x"/>
                                          </p:val>
                                        </p:tav>
                                      </p:tavLst>
                                    </p:anim>
                                    <p:anim calcmode="lin" valueType="num">
                                      <p:cBhvr>
                                        <p:cTn id="114" dur="500" fill="hold"/>
                                        <p:tgtEl>
                                          <p:spTgt spid="37"/>
                                        </p:tgtEl>
                                        <p:attrNameLst>
                                          <p:attrName>ppt_y</p:attrName>
                                        </p:attrNameLst>
                                      </p:cBhvr>
                                      <p:tavLst>
                                        <p:tav tm="0">
                                          <p:val>
                                            <p:strVal val="#ppt_y"/>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39" presetClass="entr" presetSubtype="0" accel="100000" fill="hold" nodeType="clickEffect">
                                  <p:stCondLst>
                                    <p:cond delay="0"/>
                                  </p:stCondLst>
                                  <p:childTnLst>
                                    <p:set>
                                      <p:cBhvr>
                                        <p:cTn id="118" dur="1" fill="hold">
                                          <p:stCondLst>
                                            <p:cond delay="0"/>
                                          </p:stCondLst>
                                        </p:cTn>
                                        <p:tgtEl>
                                          <p:spTgt spid="18"/>
                                        </p:tgtEl>
                                        <p:attrNameLst>
                                          <p:attrName>style.visibility</p:attrName>
                                        </p:attrNameLst>
                                      </p:cBhvr>
                                      <p:to>
                                        <p:strVal val="visible"/>
                                      </p:to>
                                    </p:set>
                                    <p:anim calcmode="lin" valueType="num">
                                      <p:cBhvr>
                                        <p:cTn id="119" dur="500" fill="hold"/>
                                        <p:tgtEl>
                                          <p:spTgt spid="18"/>
                                        </p:tgtEl>
                                        <p:attrNameLst>
                                          <p:attrName>ppt_h</p:attrName>
                                        </p:attrNameLst>
                                      </p:cBhvr>
                                      <p:tavLst>
                                        <p:tav tm="0">
                                          <p:val>
                                            <p:strVal val="#ppt_h/20"/>
                                          </p:val>
                                        </p:tav>
                                        <p:tav tm="50000">
                                          <p:val>
                                            <p:strVal val="#ppt_h/20"/>
                                          </p:val>
                                        </p:tav>
                                        <p:tav tm="100000">
                                          <p:val>
                                            <p:strVal val="#ppt_h"/>
                                          </p:val>
                                        </p:tav>
                                      </p:tavLst>
                                    </p:anim>
                                    <p:anim calcmode="lin" valueType="num">
                                      <p:cBhvr>
                                        <p:cTn id="120" dur="500" fill="hold"/>
                                        <p:tgtEl>
                                          <p:spTgt spid="18"/>
                                        </p:tgtEl>
                                        <p:attrNameLst>
                                          <p:attrName>ppt_w</p:attrName>
                                        </p:attrNameLst>
                                      </p:cBhvr>
                                      <p:tavLst>
                                        <p:tav tm="0">
                                          <p:val>
                                            <p:strVal val="#ppt_w+.3"/>
                                          </p:val>
                                        </p:tav>
                                        <p:tav tm="50000">
                                          <p:val>
                                            <p:strVal val="#ppt_w+.3"/>
                                          </p:val>
                                        </p:tav>
                                        <p:tav tm="100000">
                                          <p:val>
                                            <p:strVal val="#ppt_w"/>
                                          </p:val>
                                        </p:tav>
                                      </p:tavLst>
                                    </p:anim>
                                    <p:anim calcmode="lin" valueType="num">
                                      <p:cBhvr>
                                        <p:cTn id="121" dur="500" fill="hold"/>
                                        <p:tgtEl>
                                          <p:spTgt spid="18"/>
                                        </p:tgtEl>
                                        <p:attrNameLst>
                                          <p:attrName>ppt_x</p:attrName>
                                        </p:attrNameLst>
                                      </p:cBhvr>
                                      <p:tavLst>
                                        <p:tav tm="0">
                                          <p:val>
                                            <p:strVal val="#ppt_x-.3"/>
                                          </p:val>
                                        </p:tav>
                                        <p:tav tm="50000">
                                          <p:val>
                                            <p:strVal val="#ppt_x"/>
                                          </p:val>
                                        </p:tav>
                                        <p:tav tm="100000">
                                          <p:val>
                                            <p:strVal val="#ppt_x"/>
                                          </p:val>
                                        </p:tav>
                                      </p:tavLst>
                                    </p:anim>
                                    <p:anim calcmode="lin" valueType="num">
                                      <p:cBhvr>
                                        <p:cTn id="122" dur="500" fill="hold"/>
                                        <p:tgtEl>
                                          <p:spTgt spid="18"/>
                                        </p:tgtEl>
                                        <p:attrNameLst>
                                          <p:attrName>ppt_y</p:attrName>
                                        </p:attrNameLst>
                                      </p:cBhvr>
                                      <p:tavLst>
                                        <p:tav tm="0">
                                          <p:val>
                                            <p:strVal val="#ppt_y"/>
                                          </p:val>
                                        </p:tav>
                                        <p:tav tm="100000">
                                          <p:val>
                                            <p:strVal val="#ppt_y"/>
                                          </p:val>
                                        </p:tav>
                                      </p:tavLst>
                                    </p:anim>
                                  </p:childTnLst>
                                </p:cTn>
                              </p:par>
                              <p:par>
                                <p:cTn id="123" presetID="39" presetClass="entr" presetSubtype="0" accel="100000" fill="hold" nodeType="withEffect">
                                  <p:stCondLst>
                                    <p:cond delay="0"/>
                                  </p:stCondLst>
                                  <p:childTnLst>
                                    <p:set>
                                      <p:cBhvr>
                                        <p:cTn id="124" dur="1" fill="hold">
                                          <p:stCondLst>
                                            <p:cond delay="0"/>
                                          </p:stCondLst>
                                        </p:cTn>
                                        <p:tgtEl>
                                          <p:spTgt spid="39"/>
                                        </p:tgtEl>
                                        <p:attrNameLst>
                                          <p:attrName>style.visibility</p:attrName>
                                        </p:attrNameLst>
                                      </p:cBhvr>
                                      <p:to>
                                        <p:strVal val="visible"/>
                                      </p:to>
                                    </p:set>
                                    <p:anim calcmode="lin" valueType="num">
                                      <p:cBhvr>
                                        <p:cTn id="125" dur="500" fill="hold"/>
                                        <p:tgtEl>
                                          <p:spTgt spid="39"/>
                                        </p:tgtEl>
                                        <p:attrNameLst>
                                          <p:attrName>ppt_h</p:attrName>
                                        </p:attrNameLst>
                                      </p:cBhvr>
                                      <p:tavLst>
                                        <p:tav tm="0">
                                          <p:val>
                                            <p:strVal val="#ppt_h/20"/>
                                          </p:val>
                                        </p:tav>
                                        <p:tav tm="50000">
                                          <p:val>
                                            <p:strVal val="#ppt_h/20"/>
                                          </p:val>
                                        </p:tav>
                                        <p:tav tm="100000">
                                          <p:val>
                                            <p:strVal val="#ppt_h"/>
                                          </p:val>
                                        </p:tav>
                                      </p:tavLst>
                                    </p:anim>
                                    <p:anim calcmode="lin" valueType="num">
                                      <p:cBhvr>
                                        <p:cTn id="126" dur="500" fill="hold"/>
                                        <p:tgtEl>
                                          <p:spTgt spid="39"/>
                                        </p:tgtEl>
                                        <p:attrNameLst>
                                          <p:attrName>ppt_w</p:attrName>
                                        </p:attrNameLst>
                                      </p:cBhvr>
                                      <p:tavLst>
                                        <p:tav tm="0">
                                          <p:val>
                                            <p:strVal val="#ppt_w+.3"/>
                                          </p:val>
                                        </p:tav>
                                        <p:tav tm="50000">
                                          <p:val>
                                            <p:strVal val="#ppt_w+.3"/>
                                          </p:val>
                                        </p:tav>
                                        <p:tav tm="100000">
                                          <p:val>
                                            <p:strVal val="#ppt_w"/>
                                          </p:val>
                                        </p:tav>
                                      </p:tavLst>
                                    </p:anim>
                                    <p:anim calcmode="lin" valueType="num">
                                      <p:cBhvr>
                                        <p:cTn id="127" dur="500" fill="hold"/>
                                        <p:tgtEl>
                                          <p:spTgt spid="39"/>
                                        </p:tgtEl>
                                        <p:attrNameLst>
                                          <p:attrName>ppt_x</p:attrName>
                                        </p:attrNameLst>
                                      </p:cBhvr>
                                      <p:tavLst>
                                        <p:tav tm="0">
                                          <p:val>
                                            <p:strVal val="#ppt_x-.3"/>
                                          </p:val>
                                        </p:tav>
                                        <p:tav tm="50000">
                                          <p:val>
                                            <p:strVal val="#ppt_x"/>
                                          </p:val>
                                        </p:tav>
                                        <p:tav tm="100000">
                                          <p:val>
                                            <p:strVal val="#ppt_x"/>
                                          </p:val>
                                        </p:tav>
                                      </p:tavLst>
                                    </p:anim>
                                    <p:anim calcmode="lin" valueType="num">
                                      <p:cBhvr>
                                        <p:cTn id="128" dur="500" fill="hold"/>
                                        <p:tgtEl>
                                          <p:spTgt spid="39"/>
                                        </p:tgtEl>
                                        <p:attrNameLst>
                                          <p:attrName>ppt_y</p:attrName>
                                        </p:attrNameLst>
                                      </p:cBhvr>
                                      <p:tavLst>
                                        <p:tav tm="0">
                                          <p:val>
                                            <p:strVal val="#ppt_y"/>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39" presetClass="entr" presetSubtype="0" accel="100000" fill="hold" nodeType="clickEffect">
                                  <p:stCondLst>
                                    <p:cond delay="0"/>
                                  </p:stCondLst>
                                  <p:childTnLst>
                                    <p:set>
                                      <p:cBhvr>
                                        <p:cTn id="132" dur="1" fill="hold">
                                          <p:stCondLst>
                                            <p:cond delay="0"/>
                                          </p:stCondLst>
                                        </p:cTn>
                                        <p:tgtEl>
                                          <p:spTgt spid="15"/>
                                        </p:tgtEl>
                                        <p:attrNameLst>
                                          <p:attrName>style.visibility</p:attrName>
                                        </p:attrNameLst>
                                      </p:cBhvr>
                                      <p:to>
                                        <p:strVal val="visible"/>
                                      </p:to>
                                    </p:set>
                                    <p:anim calcmode="lin" valueType="num">
                                      <p:cBhvr>
                                        <p:cTn id="133" dur="500" fill="hold"/>
                                        <p:tgtEl>
                                          <p:spTgt spid="15"/>
                                        </p:tgtEl>
                                        <p:attrNameLst>
                                          <p:attrName>ppt_h</p:attrName>
                                        </p:attrNameLst>
                                      </p:cBhvr>
                                      <p:tavLst>
                                        <p:tav tm="0">
                                          <p:val>
                                            <p:strVal val="#ppt_h/20"/>
                                          </p:val>
                                        </p:tav>
                                        <p:tav tm="50000">
                                          <p:val>
                                            <p:strVal val="#ppt_h/20"/>
                                          </p:val>
                                        </p:tav>
                                        <p:tav tm="100000">
                                          <p:val>
                                            <p:strVal val="#ppt_h"/>
                                          </p:val>
                                        </p:tav>
                                      </p:tavLst>
                                    </p:anim>
                                    <p:anim calcmode="lin" valueType="num">
                                      <p:cBhvr>
                                        <p:cTn id="134" dur="500" fill="hold"/>
                                        <p:tgtEl>
                                          <p:spTgt spid="15"/>
                                        </p:tgtEl>
                                        <p:attrNameLst>
                                          <p:attrName>ppt_w</p:attrName>
                                        </p:attrNameLst>
                                      </p:cBhvr>
                                      <p:tavLst>
                                        <p:tav tm="0">
                                          <p:val>
                                            <p:strVal val="#ppt_w+.3"/>
                                          </p:val>
                                        </p:tav>
                                        <p:tav tm="50000">
                                          <p:val>
                                            <p:strVal val="#ppt_w+.3"/>
                                          </p:val>
                                        </p:tav>
                                        <p:tav tm="100000">
                                          <p:val>
                                            <p:strVal val="#ppt_w"/>
                                          </p:val>
                                        </p:tav>
                                      </p:tavLst>
                                    </p:anim>
                                    <p:anim calcmode="lin" valueType="num">
                                      <p:cBhvr>
                                        <p:cTn id="135" dur="500" fill="hold"/>
                                        <p:tgtEl>
                                          <p:spTgt spid="15"/>
                                        </p:tgtEl>
                                        <p:attrNameLst>
                                          <p:attrName>ppt_x</p:attrName>
                                        </p:attrNameLst>
                                      </p:cBhvr>
                                      <p:tavLst>
                                        <p:tav tm="0">
                                          <p:val>
                                            <p:strVal val="#ppt_x-.3"/>
                                          </p:val>
                                        </p:tav>
                                        <p:tav tm="50000">
                                          <p:val>
                                            <p:strVal val="#ppt_x"/>
                                          </p:val>
                                        </p:tav>
                                        <p:tav tm="100000">
                                          <p:val>
                                            <p:strVal val="#ppt_x"/>
                                          </p:val>
                                        </p:tav>
                                      </p:tavLst>
                                    </p:anim>
                                    <p:anim calcmode="lin" valueType="num">
                                      <p:cBhvr>
                                        <p:cTn id="136"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137" fill="hold">
                      <p:stCondLst>
                        <p:cond delay="indefinite"/>
                      </p:stCondLst>
                      <p:childTnLst>
                        <p:par>
                          <p:cTn id="138" fill="hold">
                            <p:stCondLst>
                              <p:cond delay="0"/>
                            </p:stCondLst>
                            <p:childTnLst>
                              <p:par>
                                <p:cTn id="139" presetID="39" presetClass="entr" presetSubtype="0" accel="100000" fill="hold" grpId="0" nodeType="clickEffect">
                                  <p:stCondLst>
                                    <p:cond delay="0"/>
                                  </p:stCondLst>
                                  <p:childTnLst>
                                    <p:set>
                                      <p:cBhvr>
                                        <p:cTn id="140" dur="1" fill="hold">
                                          <p:stCondLst>
                                            <p:cond delay="0"/>
                                          </p:stCondLst>
                                        </p:cTn>
                                        <p:tgtEl>
                                          <p:spTgt spid="16"/>
                                        </p:tgtEl>
                                        <p:attrNameLst>
                                          <p:attrName>style.visibility</p:attrName>
                                        </p:attrNameLst>
                                      </p:cBhvr>
                                      <p:to>
                                        <p:strVal val="visible"/>
                                      </p:to>
                                    </p:set>
                                    <p:anim calcmode="lin" valueType="num">
                                      <p:cBhvr>
                                        <p:cTn id="141" dur="500" fill="hold"/>
                                        <p:tgtEl>
                                          <p:spTgt spid="16"/>
                                        </p:tgtEl>
                                        <p:attrNameLst>
                                          <p:attrName>ppt_h</p:attrName>
                                        </p:attrNameLst>
                                      </p:cBhvr>
                                      <p:tavLst>
                                        <p:tav tm="0">
                                          <p:val>
                                            <p:strVal val="#ppt_h/20"/>
                                          </p:val>
                                        </p:tav>
                                        <p:tav tm="50000">
                                          <p:val>
                                            <p:strVal val="#ppt_h/20"/>
                                          </p:val>
                                        </p:tav>
                                        <p:tav tm="100000">
                                          <p:val>
                                            <p:strVal val="#ppt_h"/>
                                          </p:val>
                                        </p:tav>
                                      </p:tavLst>
                                    </p:anim>
                                    <p:anim calcmode="lin" valueType="num">
                                      <p:cBhvr>
                                        <p:cTn id="142" dur="500" fill="hold"/>
                                        <p:tgtEl>
                                          <p:spTgt spid="16"/>
                                        </p:tgtEl>
                                        <p:attrNameLst>
                                          <p:attrName>ppt_w</p:attrName>
                                        </p:attrNameLst>
                                      </p:cBhvr>
                                      <p:tavLst>
                                        <p:tav tm="0">
                                          <p:val>
                                            <p:strVal val="#ppt_w+.3"/>
                                          </p:val>
                                        </p:tav>
                                        <p:tav tm="50000">
                                          <p:val>
                                            <p:strVal val="#ppt_w+.3"/>
                                          </p:val>
                                        </p:tav>
                                        <p:tav tm="100000">
                                          <p:val>
                                            <p:strVal val="#ppt_w"/>
                                          </p:val>
                                        </p:tav>
                                      </p:tavLst>
                                    </p:anim>
                                    <p:anim calcmode="lin" valueType="num">
                                      <p:cBhvr>
                                        <p:cTn id="143" dur="500" fill="hold"/>
                                        <p:tgtEl>
                                          <p:spTgt spid="16"/>
                                        </p:tgtEl>
                                        <p:attrNameLst>
                                          <p:attrName>ppt_x</p:attrName>
                                        </p:attrNameLst>
                                      </p:cBhvr>
                                      <p:tavLst>
                                        <p:tav tm="0">
                                          <p:val>
                                            <p:strVal val="#ppt_x-.3"/>
                                          </p:val>
                                        </p:tav>
                                        <p:tav tm="50000">
                                          <p:val>
                                            <p:strVal val="#ppt_x"/>
                                          </p:val>
                                        </p:tav>
                                        <p:tav tm="100000">
                                          <p:val>
                                            <p:strVal val="#ppt_x"/>
                                          </p:val>
                                        </p:tav>
                                      </p:tavLst>
                                    </p:anim>
                                    <p:anim calcmode="lin" valueType="num">
                                      <p:cBhvr>
                                        <p:cTn id="144" dur="500" fill="hold"/>
                                        <p:tgtEl>
                                          <p:spTgt spid="16"/>
                                        </p:tgtEl>
                                        <p:attrNameLst>
                                          <p:attrName>ppt_y</p:attrName>
                                        </p:attrNameLst>
                                      </p:cBhvr>
                                      <p:tavLst>
                                        <p:tav tm="0">
                                          <p:val>
                                            <p:strVal val="#ppt_y"/>
                                          </p:val>
                                        </p:tav>
                                        <p:tav tm="100000">
                                          <p:val>
                                            <p:strVal val="#ppt_y"/>
                                          </p:val>
                                        </p:tav>
                                      </p:tavLst>
                                    </p:anim>
                                  </p:childTnLst>
                                </p:cTn>
                              </p:par>
                              <p:par>
                                <p:cTn id="145" presetID="39" presetClass="entr" presetSubtype="0" accel="100000" fill="hold" grpId="0" nodeType="withEffect">
                                  <p:stCondLst>
                                    <p:cond delay="0"/>
                                  </p:stCondLst>
                                  <p:childTnLst>
                                    <p:set>
                                      <p:cBhvr>
                                        <p:cTn id="146" dur="1" fill="hold">
                                          <p:stCondLst>
                                            <p:cond delay="0"/>
                                          </p:stCondLst>
                                        </p:cTn>
                                        <p:tgtEl>
                                          <p:spTgt spid="19"/>
                                        </p:tgtEl>
                                        <p:attrNameLst>
                                          <p:attrName>style.visibility</p:attrName>
                                        </p:attrNameLst>
                                      </p:cBhvr>
                                      <p:to>
                                        <p:strVal val="visible"/>
                                      </p:to>
                                    </p:set>
                                    <p:anim calcmode="lin" valueType="num">
                                      <p:cBhvr>
                                        <p:cTn id="147" dur="500" fill="hold"/>
                                        <p:tgtEl>
                                          <p:spTgt spid="19"/>
                                        </p:tgtEl>
                                        <p:attrNameLst>
                                          <p:attrName>ppt_h</p:attrName>
                                        </p:attrNameLst>
                                      </p:cBhvr>
                                      <p:tavLst>
                                        <p:tav tm="0">
                                          <p:val>
                                            <p:strVal val="#ppt_h/20"/>
                                          </p:val>
                                        </p:tav>
                                        <p:tav tm="50000">
                                          <p:val>
                                            <p:strVal val="#ppt_h/20"/>
                                          </p:val>
                                        </p:tav>
                                        <p:tav tm="100000">
                                          <p:val>
                                            <p:strVal val="#ppt_h"/>
                                          </p:val>
                                        </p:tav>
                                      </p:tavLst>
                                    </p:anim>
                                    <p:anim calcmode="lin" valueType="num">
                                      <p:cBhvr>
                                        <p:cTn id="148" dur="500" fill="hold"/>
                                        <p:tgtEl>
                                          <p:spTgt spid="19"/>
                                        </p:tgtEl>
                                        <p:attrNameLst>
                                          <p:attrName>ppt_w</p:attrName>
                                        </p:attrNameLst>
                                      </p:cBhvr>
                                      <p:tavLst>
                                        <p:tav tm="0">
                                          <p:val>
                                            <p:strVal val="#ppt_w+.3"/>
                                          </p:val>
                                        </p:tav>
                                        <p:tav tm="50000">
                                          <p:val>
                                            <p:strVal val="#ppt_w+.3"/>
                                          </p:val>
                                        </p:tav>
                                        <p:tav tm="100000">
                                          <p:val>
                                            <p:strVal val="#ppt_w"/>
                                          </p:val>
                                        </p:tav>
                                      </p:tavLst>
                                    </p:anim>
                                    <p:anim calcmode="lin" valueType="num">
                                      <p:cBhvr>
                                        <p:cTn id="149" dur="500" fill="hold"/>
                                        <p:tgtEl>
                                          <p:spTgt spid="19"/>
                                        </p:tgtEl>
                                        <p:attrNameLst>
                                          <p:attrName>ppt_x</p:attrName>
                                        </p:attrNameLst>
                                      </p:cBhvr>
                                      <p:tavLst>
                                        <p:tav tm="0">
                                          <p:val>
                                            <p:strVal val="#ppt_x-.3"/>
                                          </p:val>
                                        </p:tav>
                                        <p:tav tm="50000">
                                          <p:val>
                                            <p:strVal val="#ppt_x"/>
                                          </p:val>
                                        </p:tav>
                                        <p:tav tm="100000">
                                          <p:val>
                                            <p:strVal val="#ppt_x"/>
                                          </p:val>
                                        </p:tav>
                                      </p:tavLst>
                                    </p:anim>
                                    <p:anim calcmode="lin" valueType="num">
                                      <p:cBhvr>
                                        <p:cTn id="150"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1" presetClass="entr" presetSubtype="0" fill="hold" grpId="0" nodeType="clickEffect">
                                  <p:stCondLst>
                                    <p:cond delay="0"/>
                                  </p:stCondLst>
                                  <p:childTnLst>
                                    <p:set>
                                      <p:cBhvr>
                                        <p:cTn id="15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6" grpId="0" animBg="1"/>
      <p:bldP spid="7" grpId="0" animBg="1"/>
      <p:bldP spid="8" grpId="0" animBg="1"/>
      <p:bldP spid="9" grpId="0"/>
      <p:bldP spid="10" grpId="0"/>
      <p:bldP spid="11" grpId="0"/>
      <p:bldP spid="16" grpId="0" animBg="1"/>
      <p:bldP spid="1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11-02 Reflection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t>Mirror Equation:</a:t>
                </a:r>
              </a:p>
              <a:p>
                <a:pPr marL="0" indent="0">
                  <a:buNone/>
                </a:pPr>
                <a14:m>
                  <m:oMathPara xmlns:m="http://schemas.openxmlformats.org/officeDocument/2006/math">
                    <m:oMathParaPr>
                      <m:jc m:val="centerGroup"/>
                    </m:oMathParaPr>
                    <m:oMath xmlns:m="http://schemas.openxmlformats.org/officeDocument/2006/math">
                      <m:f>
                        <m:fPr>
                          <m:ctrlPr>
                            <a:rPr lang="en-US" i="1">
                              <a:latin typeface="Cambria Math" panose="02040503050406030204" pitchFamily="18" charset="0"/>
                            </a:rPr>
                          </m:ctrlPr>
                        </m:fPr>
                        <m:num>
                          <m:r>
                            <a:rPr lang="en-US" i="1">
                              <a:latin typeface="Cambria Math"/>
                            </a:rPr>
                            <m:t>1</m:t>
                          </m:r>
                        </m:num>
                        <m:den>
                          <m:r>
                            <a:rPr lang="en-US" i="1">
                              <a:latin typeface="Cambria Math"/>
                            </a:rPr>
                            <m:t>𝑓</m:t>
                          </m:r>
                        </m:den>
                      </m:f>
                      <m:r>
                        <a:rPr lang="en-US" i="1">
                          <a:latin typeface="Cambria Math"/>
                        </a:rPr>
                        <m:t>=</m:t>
                      </m:r>
                      <m:f>
                        <m:fPr>
                          <m:ctrlPr>
                            <a:rPr lang="en-US" i="1">
                              <a:latin typeface="Cambria Math" panose="02040503050406030204" pitchFamily="18" charset="0"/>
                            </a:rPr>
                          </m:ctrlPr>
                        </m:fPr>
                        <m:num>
                          <m:r>
                            <a:rPr lang="en-US" i="1">
                              <a:latin typeface="Cambria Math"/>
                            </a:rPr>
                            <m:t>1</m:t>
                          </m:r>
                        </m:num>
                        <m:den>
                          <m:sSub>
                            <m:sSubPr>
                              <m:ctrlPr>
                                <a:rPr lang="en-US" i="1">
                                  <a:latin typeface="Cambria Math" panose="02040503050406030204" pitchFamily="18" charset="0"/>
                                </a:rPr>
                              </m:ctrlPr>
                            </m:sSubPr>
                            <m:e>
                              <m:r>
                                <a:rPr lang="en-US" i="1">
                                  <a:latin typeface="Cambria Math"/>
                                </a:rPr>
                                <m:t>𝑑</m:t>
                              </m:r>
                            </m:e>
                            <m:sub>
                              <m:r>
                                <a:rPr lang="en-US" i="1">
                                  <a:latin typeface="Cambria Math"/>
                                </a:rPr>
                                <m:t>𝑜</m:t>
                              </m:r>
                            </m:sub>
                          </m:sSub>
                        </m:den>
                      </m:f>
                      <m:r>
                        <a:rPr lang="en-US" i="1">
                          <a:latin typeface="Cambria Math"/>
                        </a:rPr>
                        <m:t>+</m:t>
                      </m:r>
                      <m:f>
                        <m:fPr>
                          <m:ctrlPr>
                            <a:rPr lang="en-US" i="1">
                              <a:latin typeface="Cambria Math" panose="02040503050406030204" pitchFamily="18" charset="0"/>
                            </a:rPr>
                          </m:ctrlPr>
                        </m:fPr>
                        <m:num>
                          <m:r>
                            <a:rPr lang="en-US" i="1">
                              <a:latin typeface="Cambria Math"/>
                            </a:rPr>
                            <m:t>1</m:t>
                          </m:r>
                        </m:num>
                        <m:den>
                          <m:sSub>
                            <m:sSubPr>
                              <m:ctrlPr>
                                <a:rPr lang="en-US" i="1">
                                  <a:latin typeface="Cambria Math" panose="02040503050406030204" pitchFamily="18" charset="0"/>
                                </a:rPr>
                              </m:ctrlPr>
                            </m:sSubPr>
                            <m:e>
                              <m:r>
                                <a:rPr lang="en-US" i="1">
                                  <a:latin typeface="Cambria Math"/>
                                </a:rPr>
                                <m:t>𝑑</m:t>
                              </m:r>
                            </m:e>
                            <m:sub>
                              <m:r>
                                <a:rPr lang="en-US" i="1">
                                  <a:latin typeface="Cambria Math"/>
                                </a:rPr>
                                <m:t>𝑖</m:t>
                              </m:r>
                            </m:sub>
                          </m:sSub>
                        </m:den>
                      </m:f>
                    </m:oMath>
                  </m:oMathPara>
                </a14:m>
                <a:endParaRPr lang="en-US" dirty="0"/>
              </a:p>
              <a:p>
                <a:r>
                  <a:rPr lang="en-US" dirty="0"/>
                  <a:t>Where</a:t>
                </a:r>
              </a:p>
              <a:p>
                <a:pPr lvl="1"/>
                <a:r>
                  <a:rPr lang="en-US" i="1" dirty="0"/>
                  <a:t>f</a:t>
                </a:r>
                <a:r>
                  <a:rPr lang="en-US" dirty="0"/>
                  <a:t> = focal length (negative if convex)</a:t>
                </a:r>
              </a:p>
              <a:p>
                <a:pPr lvl="1"/>
                <a:r>
                  <a:rPr lang="en-US" i="1" dirty="0"/>
                  <a:t>d</a:t>
                </a:r>
                <a:r>
                  <a:rPr lang="en-US" i="1" baseline="-25000" dirty="0"/>
                  <a:t>o</a:t>
                </a:r>
                <a:r>
                  <a:rPr lang="en-US" dirty="0"/>
                  <a:t> = object distance </a:t>
                </a:r>
              </a:p>
              <a:p>
                <a:pPr lvl="1"/>
                <a:r>
                  <a:rPr lang="en-US" i="1" dirty="0" err="1"/>
                  <a:t>d</a:t>
                </a:r>
                <a:r>
                  <a:rPr lang="en-US" i="1" baseline="-25000" dirty="0" err="1"/>
                  <a:t>i</a:t>
                </a:r>
                <a:r>
                  <a:rPr lang="en-US" dirty="0"/>
                  <a:t> = image distance (negative if virtual)</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1500" t="-3424"/>
                </a:stretch>
              </a:blipFill>
            </p:spPr>
            <p:txBody>
              <a:bodyPr/>
              <a:lstStyle/>
              <a:p>
                <a:r>
                  <a:rPr lang="en-US">
                    <a:noFill/>
                  </a:rPr>
                  <a:t> </a:t>
                </a:r>
              </a:p>
            </p:txBody>
          </p:sp>
        </mc:Fallback>
      </mc:AlternateContent>
    </p:spTree>
    <p:extLst>
      <p:ext uri="{BB962C8B-B14F-4D97-AF65-F5344CB8AC3E}">
        <p14:creationId xmlns:p14="http://schemas.microsoft.com/office/powerpoint/2010/main" val="471701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11-02 Reflection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t>Magnification Equation:</a:t>
                </a:r>
              </a:p>
              <a:p>
                <a:pPr marL="0" indent="0">
                  <a:buNone/>
                </a:pPr>
                <a14:m>
                  <m:oMathPara xmlns:m="http://schemas.openxmlformats.org/officeDocument/2006/math">
                    <m:oMathParaPr>
                      <m:jc m:val="centerGroup"/>
                    </m:oMathParaPr>
                    <m:oMath xmlns:m="http://schemas.openxmlformats.org/officeDocument/2006/math">
                      <m:r>
                        <a:rPr lang="en-US" i="1">
                          <a:latin typeface="Cambria Math"/>
                        </a:rPr>
                        <m:t>𝑚</m:t>
                      </m:r>
                      <m:r>
                        <a:rPr lang="en-US" i="1">
                          <a:latin typeface="Cambria Math"/>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a:rPr>
                                <m:t>h</m:t>
                              </m:r>
                            </m:e>
                            <m:sub>
                              <m:r>
                                <a:rPr lang="en-US" i="1">
                                  <a:latin typeface="Cambria Math"/>
                                </a:rPr>
                                <m:t>𝑖</m:t>
                              </m:r>
                            </m:sub>
                          </m:sSub>
                        </m:num>
                        <m:den>
                          <m:sSub>
                            <m:sSubPr>
                              <m:ctrlPr>
                                <a:rPr lang="en-US" i="1">
                                  <a:latin typeface="Cambria Math" panose="02040503050406030204" pitchFamily="18" charset="0"/>
                                </a:rPr>
                              </m:ctrlPr>
                            </m:sSubPr>
                            <m:e>
                              <m:r>
                                <a:rPr lang="en-US" i="1">
                                  <a:latin typeface="Cambria Math"/>
                                </a:rPr>
                                <m:t>h</m:t>
                              </m:r>
                            </m:e>
                            <m:sub>
                              <m:r>
                                <a:rPr lang="en-US" i="1">
                                  <a:latin typeface="Cambria Math"/>
                                </a:rPr>
                                <m:t>𝑜</m:t>
                              </m:r>
                            </m:sub>
                          </m:sSub>
                        </m:den>
                      </m:f>
                      <m:r>
                        <a:rPr lang="en-US" i="1">
                          <a:latin typeface="Cambria Math"/>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a:rPr>
                                <m:t>𝑑</m:t>
                              </m:r>
                            </m:e>
                            <m:sub>
                              <m:r>
                                <a:rPr lang="en-US" i="1">
                                  <a:latin typeface="Cambria Math"/>
                                </a:rPr>
                                <m:t>𝑖</m:t>
                              </m:r>
                            </m:sub>
                          </m:sSub>
                        </m:num>
                        <m:den>
                          <m:sSub>
                            <m:sSubPr>
                              <m:ctrlPr>
                                <a:rPr lang="en-US" i="1">
                                  <a:latin typeface="Cambria Math" panose="02040503050406030204" pitchFamily="18" charset="0"/>
                                </a:rPr>
                              </m:ctrlPr>
                            </m:sSubPr>
                            <m:e>
                              <m:r>
                                <a:rPr lang="en-US" i="1">
                                  <a:latin typeface="Cambria Math"/>
                                </a:rPr>
                                <m:t>𝑑</m:t>
                              </m:r>
                            </m:e>
                            <m:sub>
                              <m:r>
                                <a:rPr lang="en-US" i="1">
                                  <a:latin typeface="Cambria Math"/>
                                </a:rPr>
                                <m:t>𝑜</m:t>
                              </m:r>
                            </m:sub>
                          </m:sSub>
                        </m:den>
                      </m:f>
                    </m:oMath>
                  </m:oMathPara>
                </a14:m>
                <a:endParaRPr lang="en-US" dirty="0"/>
              </a:p>
              <a:p>
                <a:r>
                  <a:rPr lang="en-US" dirty="0"/>
                  <a:t>Where</a:t>
                </a:r>
              </a:p>
              <a:p>
                <a:pPr lvl="1"/>
                <a:r>
                  <a:rPr lang="en-US" i="1" dirty="0"/>
                  <a:t>m</a:t>
                </a:r>
                <a:r>
                  <a:rPr lang="en-US" dirty="0"/>
                  <a:t> = magnification</a:t>
                </a:r>
              </a:p>
              <a:p>
                <a:pPr lvl="1"/>
                <a:r>
                  <a:rPr lang="en-US" i="1" dirty="0"/>
                  <a:t>h</a:t>
                </a:r>
                <a:r>
                  <a:rPr lang="en-US" i="1" baseline="-25000" dirty="0"/>
                  <a:t>o</a:t>
                </a:r>
                <a:r>
                  <a:rPr lang="en-US" dirty="0"/>
                  <a:t> = object height </a:t>
                </a:r>
              </a:p>
              <a:p>
                <a:pPr lvl="1"/>
                <a:r>
                  <a:rPr lang="en-US" i="1" dirty="0"/>
                  <a:t>h</a:t>
                </a:r>
                <a:r>
                  <a:rPr lang="en-US" i="1" baseline="-25000" dirty="0"/>
                  <a:t>i</a:t>
                </a:r>
                <a:r>
                  <a:rPr lang="en-US" dirty="0"/>
                  <a:t> = image height (negative if inverted)</a:t>
                </a:r>
              </a:p>
              <a:p>
                <a:pPr lvl="1"/>
                <a:r>
                  <a:rPr lang="en-US" i="1" dirty="0"/>
                  <a:t>d</a:t>
                </a:r>
                <a:r>
                  <a:rPr lang="en-US" i="1" baseline="-25000" dirty="0"/>
                  <a:t>o</a:t>
                </a:r>
                <a:r>
                  <a:rPr lang="en-US" dirty="0"/>
                  <a:t> = object distance </a:t>
                </a:r>
              </a:p>
              <a:p>
                <a:pPr lvl="1"/>
                <a:r>
                  <a:rPr lang="en-US" i="1" dirty="0" err="1"/>
                  <a:t>d</a:t>
                </a:r>
                <a:r>
                  <a:rPr lang="en-US" i="1" baseline="-25000" dirty="0" err="1"/>
                  <a:t>i</a:t>
                </a:r>
                <a:r>
                  <a:rPr lang="en-US" dirty="0"/>
                  <a:t> = image distance (negative if virtual)</a:t>
                </a:r>
              </a:p>
              <a:p>
                <a:pPr lvl="1"/>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1500" t="-3424"/>
                </a:stretch>
              </a:blipFill>
            </p:spPr>
            <p:txBody>
              <a:bodyPr/>
              <a:lstStyle/>
              <a:p>
                <a:r>
                  <a:rPr lang="en-US">
                    <a:noFill/>
                  </a:rPr>
                  <a:t> </a:t>
                </a:r>
              </a:p>
            </p:txBody>
          </p:sp>
        </mc:Fallback>
      </mc:AlternateContent>
    </p:spTree>
    <p:extLst>
      <p:ext uri="{BB962C8B-B14F-4D97-AF65-F5344CB8AC3E}">
        <p14:creationId xmlns:p14="http://schemas.microsoft.com/office/powerpoint/2010/main" val="3337414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11-02 Reflection</a:t>
            </a:r>
          </a:p>
        </p:txBody>
      </p:sp>
      <p:sp>
        <p:nvSpPr>
          <p:cNvPr id="3" name="Content Placeholder 2"/>
          <p:cNvSpPr>
            <a:spLocks noGrp="1"/>
          </p:cNvSpPr>
          <p:nvPr>
            <p:ph sz="half" idx="1"/>
          </p:nvPr>
        </p:nvSpPr>
        <p:spPr/>
        <p:txBody>
          <a:bodyPr>
            <a:normAutofit/>
          </a:bodyPr>
          <a:lstStyle/>
          <a:p>
            <a:r>
              <a:rPr lang="en-US" dirty="0"/>
              <a:t>A 0.5-m high toddler is playing 10 m in front of a concave mirror with radius of curvature of 7 m.  </a:t>
            </a:r>
          </a:p>
          <a:p>
            <a:pPr lvl="1"/>
            <a:r>
              <a:rPr lang="en-US" dirty="0"/>
              <a:t>What is the location of his image?</a:t>
            </a:r>
          </a:p>
          <a:p>
            <a:pPr lvl="2"/>
            <a:r>
              <a:rPr lang="en-US" i="1" dirty="0"/>
              <a:t>d</a:t>
            </a:r>
            <a:r>
              <a:rPr lang="en-US" i="1" baseline="-25000" dirty="0"/>
              <a:t>i</a:t>
            </a:r>
            <a:r>
              <a:rPr lang="en-US" dirty="0"/>
              <a:t> = 5.38 m</a:t>
            </a:r>
          </a:p>
          <a:p>
            <a:pPr lvl="2"/>
            <a:endParaRPr lang="en-US" dirty="0"/>
          </a:p>
          <a:p>
            <a:pPr lvl="2"/>
            <a:endParaRPr lang="en-US" dirty="0"/>
          </a:p>
          <a:p>
            <a:pPr lvl="2"/>
            <a:endParaRPr lang="en-US" dirty="0"/>
          </a:p>
          <a:p>
            <a:pPr lvl="1"/>
            <a:r>
              <a:rPr lang="en-US" dirty="0"/>
              <a:t>What is the height of his image?</a:t>
            </a:r>
          </a:p>
          <a:p>
            <a:pPr lvl="2"/>
            <a:r>
              <a:rPr lang="en-US" i="1" dirty="0"/>
              <a:t>h</a:t>
            </a:r>
            <a:r>
              <a:rPr lang="en-US" i="1" baseline="-25000" dirty="0"/>
              <a:t>i</a:t>
            </a:r>
            <a:r>
              <a:rPr lang="en-US" dirty="0"/>
              <a:t> = −0.269 m</a:t>
            </a:r>
          </a:p>
        </p:txBody>
      </p:sp>
      <p:pic>
        <p:nvPicPr>
          <p:cNvPr id="4" name="Picture 3" descr="Picture 003.jpg"/>
          <p:cNvPicPr>
            <a:picLocks noChangeAspect="1"/>
          </p:cNvPicPr>
          <p:nvPr/>
        </p:nvPicPr>
        <p:blipFill>
          <a:blip r:embed="rId3" cstate="print"/>
          <a:stretch>
            <a:fillRect/>
          </a:stretch>
        </p:blipFill>
        <p:spPr>
          <a:xfrm>
            <a:off x="5960533" y="1325563"/>
            <a:ext cx="6231467" cy="4318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05008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11-02 Reflection</a:t>
            </a:r>
          </a:p>
        </p:txBody>
      </p:sp>
      <p:sp>
        <p:nvSpPr>
          <p:cNvPr id="3" name="Content Placeholder 2"/>
          <p:cNvSpPr>
            <a:spLocks noGrp="1"/>
          </p:cNvSpPr>
          <p:nvPr>
            <p:ph idx="1"/>
          </p:nvPr>
        </p:nvSpPr>
        <p:spPr/>
        <p:txBody>
          <a:bodyPr/>
          <a:lstStyle/>
          <a:p>
            <a:r>
              <a:rPr lang="en-US" dirty="0"/>
              <a:t>A 0.5-m high toddler is playing 10 m in front of a convex mirror with radius of curvature of 7 m.</a:t>
            </a:r>
          </a:p>
          <a:p>
            <a:pPr lvl="1"/>
            <a:r>
              <a:rPr lang="en-US" dirty="0"/>
              <a:t>What is the location of his image?</a:t>
            </a:r>
          </a:p>
          <a:p>
            <a:pPr lvl="2"/>
            <a:r>
              <a:rPr lang="en-US" i="1" dirty="0"/>
              <a:t>d</a:t>
            </a:r>
            <a:r>
              <a:rPr lang="en-US" i="1" baseline="-25000" dirty="0"/>
              <a:t>i</a:t>
            </a:r>
            <a:r>
              <a:rPr lang="en-US" dirty="0"/>
              <a:t> = -2.59 m</a:t>
            </a:r>
          </a:p>
          <a:p>
            <a:pPr lvl="2"/>
            <a:endParaRPr lang="en-US" dirty="0"/>
          </a:p>
          <a:p>
            <a:pPr lvl="2"/>
            <a:endParaRPr lang="en-US" dirty="0"/>
          </a:p>
          <a:p>
            <a:pPr lvl="2"/>
            <a:endParaRPr lang="en-US" dirty="0"/>
          </a:p>
          <a:p>
            <a:pPr lvl="1"/>
            <a:r>
              <a:rPr lang="en-US" dirty="0"/>
              <a:t>What is the height of his image?</a:t>
            </a:r>
          </a:p>
          <a:p>
            <a:pPr lvl="2"/>
            <a:r>
              <a:rPr lang="en-US" i="1" dirty="0"/>
              <a:t>h</a:t>
            </a:r>
            <a:r>
              <a:rPr lang="en-US" i="1" baseline="-25000" dirty="0"/>
              <a:t>i</a:t>
            </a:r>
            <a:r>
              <a:rPr lang="en-US" dirty="0"/>
              <a:t> = 0.130 m</a:t>
            </a:r>
          </a:p>
          <a:p>
            <a:pPr lvl="1"/>
            <a:endParaRPr lang="en-US" dirty="0"/>
          </a:p>
        </p:txBody>
      </p:sp>
    </p:spTree>
    <p:extLst>
      <p:ext uri="{BB962C8B-B14F-4D97-AF65-F5344CB8AC3E}">
        <p14:creationId xmlns:p14="http://schemas.microsoft.com/office/powerpoint/2010/main" val="2995174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11-02 Practice Work</a:t>
            </a:r>
          </a:p>
        </p:txBody>
      </p:sp>
      <p:sp>
        <p:nvSpPr>
          <p:cNvPr id="3" name="Content Placeholder 2"/>
          <p:cNvSpPr>
            <a:spLocks noGrp="1"/>
          </p:cNvSpPr>
          <p:nvPr>
            <p:ph idx="1"/>
          </p:nvPr>
        </p:nvSpPr>
        <p:spPr/>
        <p:txBody>
          <a:bodyPr>
            <a:normAutofit/>
          </a:bodyPr>
          <a:lstStyle/>
          <a:p>
            <a:r>
              <a:rPr lang="en-US" dirty="0"/>
              <a:t>Let your life reflect the love of God to others.</a:t>
            </a:r>
          </a:p>
          <a:p>
            <a:endParaRPr lang="en-US" dirty="0"/>
          </a:p>
          <a:p>
            <a:r>
              <a:rPr lang="en-US" dirty="0"/>
              <a:t>Read </a:t>
            </a:r>
          </a:p>
          <a:p>
            <a:pPr lvl="1"/>
            <a:r>
              <a:rPr lang="en-US" dirty="0"/>
              <a:t>OpenStax College Physics 2e 25.3-25.5</a:t>
            </a:r>
          </a:p>
          <a:p>
            <a:pPr lvl="1"/>
            <a:r>
              <a:rPr lang="en-US" dirty="0"/>
              <a:t>OR</a:t>
            </a:r>
          </a:p>
          <a:p>
            <a:pPr lvl="1"/>
            <a:r>
              <a:rPr lang="en-US" dirty="0"/>
              <a:t>OpenStax High School Physics 16.2</a:t>
            </a:r>
          </a:p>
          <a:p>
            <a:endParaRPr lang="fr-FR" dirty="0"/>
          </a:p>
          <a:p>
            <a:endParaRPr lang="fr-FR" dirty="0"/>
          </a:p>
          <a:p>
            <a:endParaRPr lang="fr-FR" dirty="0"/>
          </a:p>
        </p:txBody>
      </p:sp>
    </p:spTree>
    <p:extLst>
      <p:ext uri="{BB962C8B-B14F-4D97-AF65-F5344CB8AC3E}">
        <p14:creationId xmlns:p14="http://schemas.microsoft.com/office/powerpoint/2010/main" val="34828931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F247A-8899-861C-FB4F-74014B2B3890}"/>
              </a:ext>
            </a:extLst>
          </p:cNvPr>
          <p:cNvSpPr>
            <a:spLocks noGrp="1"/>
          </p:cNvSpPr>
          <p:nvPr>
            <p:ph type="title"/>
          </p:nvPr>
        </p:nvSpPr>
        <p:spPr/>
        <p:txBody>
          <a:bodyPr/>
          <a:lstStyle/>
          <a:p>
            <a:r>
              <a:rPr lang="en-US" dirty="0"/>
              <a:t>11-03 Refraction</a:t>
            </a:r>
          </a:p>
        </p:txBody>
      </p:sp>
      <p:sp>
        <p:nvSpPr>
          <p:cNvPr id="3" name="Text Placeholder 2">
            <a:extLst>
              <a:ext uri="{FF2B5EF4-FFF2-40B4-BE49-F238E27FC236}">
                <a16:creationId xmlns:a16="http://schemas.microsoft.com/office/drawing/2014/main" id="{CBDD4C81-5078-14E2-1AAC-48B1B6181422}"/>
              </a:ext>
            </a:extLst>
          </p:cNvPr>
          <p:cNvSpPr>
            <a:spLocks noGrp="1"/>
          </p:cNvSpPr>
          <p:nvPr>
            <p:ph type="body" idx="1"/>
          </p:nvPr>
        </p:nvSpPr>
        <p:spPr/>
        <p:txBody>
          <a:bodyPr>
            <a:normAutofit fontScale="92500" lnSpcReduction="20000"/>
          </a:bodyPr>
          <a:lstStyle/>
          <a:p>
            <a:r>
              <a:rPr lang="en-US" dirty="0"/>
              <a:t>In this lesson you will…</a:t>
            </a:r>
          </a:p>
          <a:p>
            <a:pPr marL="342900" indent="-342900">
              <a:buFont typeface="Arial" panose="020B0604020202020204" pitchFamily="34" charset="0"/>
              <a:buChar char="•"/>
            </a:pPr>
            <a:r>
              <a:rPr lang="en-US" dirty="0"/>
              <a:t>Use the Snell’s Law of Refraction.</a:t>
            </a:r>
          </a:p>
          <a:p>
            <a:pPr marL="342900" indent="-342900">
              <a:buFont typeface="Arial" panose="020B0604020202020204" pitchFamily="34" charset="0"/>
              <a:buChar char="•"/>
            </a:pPr>
            <a:r>
              <a:rPr lang="en-US" dirty="0"/>
              <a:t>Understand internal reflection and its uses.</a:t>
            </a:r>
          </a:p>
          <a:p>
            <a:pPr marL="342900" indent="-342900">
              <a:buFont typeface="Arial" panose="020B0604020202020204" pitchFamily="34" charset="0"/>
              <a:buChar char="•"/>
            </a:pPr>
            <a:r>
              <a:rPr lang="en-US" dirty="0"/>
              <a:t>Explain how dispersion creates a rainbow.</a:t>
            </a:r>
          </a:p>
          <a:p>
            <a:endParaRPr lang="en-US" dirty="0"/>
          </a:p>
          <a:p>
            <a:endParaRPr lang="en-US" dirty="0"/>
          </a:p>
        </p:txBody>
      </p:sp>
    </p:spTree>
    <p:extLst>
      <p:ext uri="{BB962C8B-B14F-4D97-AF65-F5344CB8AC3E}">
        <p14:creationId xmlns:p14="http://schemas.microsoft.com/office/powerpoint/2010/main" val="10112687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11-03 Refraction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t>Speed of light in a vacuum: </a:t>
                </a:r>
              </a:p>
              <a:p>
                <a:pPr lvl="1"/>
                <a14:m>
                  <m:oMath xmlns:m="http://schemas.openxmlformats.org/officeDocument/2006/math">
                    <m:r>
                      <a:rPr lang="en-US" i="1" dirty="0" smtClean="0">
                        <a:latin typeface="Cambria Math"/>
                      </a:rPr>
                      <m:t>𝑐</m:t>
                    </m:r>
                    <m:r>
                      <a:rPr lang="en-US" i="1" dirty="0" smtClean="0">
                        <a:latin typeface="Cambria Math"/>
                      </a:rPr>
                      <m:t>=3.00×</m:t>
                    </m:r>
                    <m:sSup>
                      <m:sSupPr>
                        <m:ctrlPr>
                          <a:rPr lang="en-US" b="0" i="1" dirty="0" smtClean="0">
                            <a:latin typeface="Cambria Math" panose="02040503050406030204" pitchFamily="18" charset="0"/>
                          </a:rPr>
                        </m:ctrlPr>
                      </m:sSupPr>
                      <m:e>
                        <m:r>
                          <a:rPr lang="en-US" i="1" dirty="0" smtClean="0">
                            <a:latin typeface="Cambria Math"/>
                          </a:rPr>
                          <m:t>10</m:t>
                        </m:r>
                      </m:e>
                      <m:sup>
                        <m:r>
                          <a:rPr lang="en-US" b="0" i="0" dirty="0" smtClean="0">
                            <a:latin typeface="Cambria Math"/>
                          </a:rPr>
                          <m:t>8</m:t>
                        </m:r>
                      </m:sup>
                    </m:sSup>
                  </m:oMath>
                </a14:m>
                <a:r>
                  <a:rPr lang="en-US" dirty="0"/>
                  <a:t> m/s</a:t>
                </a:r>
              </a:p>
              <a:p>
                <a:r>
                  <a:rPr lang="en-US" dirty="0"/>
                  <a:t>Light travels slower through materials due to light hitting, absorbed by, emitted by, and scattered by atoms.</a:t>
                </a:r>
              </a:p>
              <a:p>
                <a:endParaRPr lang="en-US" dirty="0"/>
              </a:p>
              <a:p>
                <a:r>
                  <a:rPr lang="en-US" dirty="0"/>
                  <a:t>Index of Refraction</a:t>
                </a:r>
              </a:p>
              <a:p>
                <a:pPr lvl="1"/>
                <a:r>
                  <a:rPr lang="en-US" dirty="0"/>
                  <a:t>Number to indicate relative speed of light in a material</a:t>
                </a:r>
              </a:p>
              <a:p>
                <a:pPr marL="524243" lvl="1" indent="0">
                  <a:buNone/>
                </a:pPr>
                <a14:m>
                  <m:oMathPara xmlns:m="http://schemas.openxmlformats.org/officeDocument/2006/math">
                    <m:oMathParaPr>
                      <m:jc m:val="centerGroup"/>
                    </m:oMathParaPr>
                    <m:oMath xmlns:m="http://schemas.openxmlformats.org/officeDocument/2006/math">
                      <m:r>
                        <a:rPr lang="en-US" b="0" i="1" smtClean="0">
                          <a:latin typeface="Cambria Math"/>
                        </a:rPr>
                        <m:t>𝑛</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𝑐</m:t>
                          </m:r>
                        </m:num>
                        <m:den>
                          <m:r>
                            <a:rPr lang="en-US" b="0" i="1" smtClean="0">
                              <a:latin typeface="Cambria Math"/>
                            </a:rPr>
                            <m:t>𝑣</m:t>
                          </m:r>
                        </m:den>
                      </m:f>
                    </m:oMath>
                  </m:oMathPara>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1500" t="-3424"/>
                </a:stretch>
              </a:blipFill>
            </p:spPr>
            <p:txBody>
              <a:bodyPr/>
              <a:lstStyle/>
              <a:p>
                <a:r>
                  <a:rPr lang="en-US">
                    <a:noFill/>
                  </a:rPr>
                  <a:t> </a:t>
                </a:r>
              </a:p>
            </p:txBody>
          </p:sp>
        </mc:Fallback>
      </mc:AlternateContent>
    </p:spTree>
    <p:extLst>
      <p:ext uri="{BB962C8B-B14F-4D97-AF65-F5344CB8AC3E}">
        <p14:creationId xmlns:p14="http://schemas.microsoft.com/office/powerpoint/2010/main" val="3664784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11-03 Refraction</a:t>
            </a:r>
          </a:p>
        </p:txBody>
      </p:sp>
      <p:sp>
        <p:nvSpPr>
          <p:cNvPr id="3" name="Content Placeholder 2"/>
          <p:cNvSpPr>
            <a:spLocks noGrp="1"/>
          </p:cNvSpPr>
          <p:nvPr>
            <p:ph sz="half" idx="1"/>
          </p:nvPr>
        </p:nvSpPr>
        <p:spPr>
          <a:xfrm>
            <a:off x="0" y="1920085"/>
            <a:ext cx="7416800" cy="4434840"/>
          </a:xfrm>
        </p:spPr>
        <p:txBody>
          <a:bodyPr/>
          <a:lstStyle/>
          <a:p>
            <a:r>
              <a:rPr lang="en-US" dirty="0"/>
              <a:t>When light hits the surface of a material part of it is reflected</a:t>
            </a:r>
          </a:p>
          <a:p>
            <a:r>
              <a:rPr lang="en-US" dirty="0"/>
              <a:t>The other part goes into the material</a:t>
            </a:r>
          </a:p>
          <a:p>
            <a:r>
              <a:rPr lang="en-US" dirty="0"/>
              <a:t>The transmitted part is bent (</a:t>
            </a:r>
            <a:r>
              <a:rPr lang="en-US" b="1" i="1" dirty="0"/>
              <a:t>refracted</a:t>
            </a:r>
            <a:r>
              <a:rPr lang="en-US" dirty="0"/>
              <a:t>)</a:t>
            </a:r>
          </a:p>
        </p:txBody>
      </p:sp>
      <p:pic>
        <p:nvPicPr>
          <p:cNvPr id="4" name="Picture 3" descr="F26.02.jpg"/>
          <p:cNvPicPr>
            <a:picLocks noChangeAspect="1"/>
          </p:cNvPicPr>
          <p:nvPr/>
        </p:nvPicPr>
        <p:blipFill>
          <a:blip r:embed="rId3" cstate="print"/>
          <a:stretch>
            <a:fillRect/>
          </a:stretch>
        </p:blipFill>
        <p:spPr>
          <a:xfrm>
            <a:off x="7966710" y="1325563"/>
            <a:ext cx="3962400" cy="530394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01475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11-03 Refraction</a:t>
            </a: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normAutofit/>
              </a:bodyPr>
              <a:lstStyle/>
              <a:p>
                <a:r>
                  <a:rPr lang="en-US" dirty="0"/>
                  <a:t>Snell’s Law (The Law of Refraction)</a:t>
                </a:r>
              </a:p>
              <a:p>
                <a:pPr marL="0" indent="0">
                  <a:buNone/>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𝑛</m:t>
                          </m:r>
                        </m:e>
                        <m:sub>
                          <m:r>
                            <a:rPr lang="en-US" b="0" i="1" smtClean="0">
                              <a:latin typeface="Cambria Math"/>
                            </a:rPr>
                            <m:t>1</m:t>
                          </m:r>
                        </m:sub>
                      </m:sSub>
                      <m:func>
                        <m:funcPr>
                          <m:ctrlPr>
                            <a:rPr lang="en-US" b="0" i="1" smtClean="0">
                              <a:latin typeface="Cambria Math" panose="02040503050406030204" pitchFamily="18" charset="0"/>
                            </a:rPr>
                          </m:ctrlPr>
                        </m:funcPr>
                        <m:fName>
                          <m:r>
                            <m:rPr>
                              <m:sty m:val="p"/>
                            </m:rPr>
                            <a:rPr lang="en-US" b="0" i="0" smtClean="0">
                              <a:latin typeface="Cambria Math"/>
                            </a:rPr>
                            <m:t>sin</m:t>
                          </m:r>
                        </m:fName>
                        <m:e>
                          <m:sSub>
                            <m:sSubPr>
                              <m:ctrlPr>
                                <a:rPr lang="en-US" b="0" i="1" smtClean="0">
                                  <a:latin typeface="Cambria Math" panose="02040503050406030204" pitchFamily="18" charset="0"/>
                                </a:rPr>
                              </m:ctrlPr>
                            </m:sSubPr>
                            <m:e>
                              <m:r>
                                <a:rPr lang="en-US" b="0" i="1" smtClean="0">
                                  <a:latin typeface="Cambria Math"/>
                                </a:rPr>
                                <m:t>𝜃</m:t>
                              </m:r>
                            </m:e>
                            <m:sub>
                              <m:r>
                                <a:rPr lang="en-US" b="0" i="1" smtClean="0">
                                  <a:latin typeface="Cambria Math"/>
                                </a:rPr>
                                <m:t>1</m:t>
                              </m:r>
                            </m:sub>
                          </m:sSub>
                        </m:e>
                      </m:func>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𝑛</m:t>
                          </m:r>
                        </m:e>
                        <m:sub>
                          <m:r>
                            <a:rPr lang="en-US" b="0" i="1" smtClean="0">
                              <a:latin typeface="Cambria Math"/>
                            </a:rPr>
                            <m:t>2</m:t>
                          </m:r>
                        </m:sub>
                      </m:sSub>
                      <m:func>
                        <m:funcPr>
                          <m:ctrlPr>
                            <a:rPr lang="en-US" b="0" i="1" smtClean="0">
                              <a:latin typeface="Cambria Math" panose="02040503050406030204" pitchFamily="18" charset="0"/>
                            </a:rPr>
                          </m:ctrlPr>
                        </m:funcPr>
                        <m:fName>
                          <m:r>
                            <m:rPr>
                              <m:sty m:val="p"/>
                            </m:rPr>
                            <a:rPr lang="en-US" b="0" i="0" smtClean="0">
                              <a:latin typeface="Cambria Math"/>
                            </a:rPr>
                            <m:t>sin</m:t>
                          </m:r>
                        </m:fName>
                        <m:e>
                          <m:sSub>
                            <m:sSubPr>
                              <m:ctrlPr>
                                <a:rPr lang="en-US" b="0" i="1" smtClean="0">
                                  <a:latin typeface="Cambria Math" panose="02040503050406030204" pitchFamily="18" charset="0"/>
                                </a:rPr>
                              </m:ctrlPr>
                            </m:sSubPr>
                            <m:e>
                              <m:r>
                                <a:rPr lang="en-US" b="0" i="1" smtClean="0">
                                  <a:latin typeface="Cambria Math"/>
                                </a:rPr>
                                <m:t>𝜃</m:t>
                              </m:r>
                            </m:e>
                            <m:sub>
                              <m:r>
                                <a:rPr lang="en-US" b="0" i="1" smtClean="0">
                                  <a:latin typeface="Cambria Math"/>
                                </a:rPr>
                                <m:t>2</m:t>
                              </m:r>
                            </m:sub>
                          </m:sSub>
                        </m:e>
                      </m:func>
                    </m:oMath>
                  </m:oMathPara>
                </a14:m>
                <a:endParaRPr lang="en-US" dirty="0"/>
              </a:p>
              <a:p>
                <a:r>
                  <a:rPr lang="en-US" dirty="0"/>
                  <a:t>Where</a:t>
                </a:r>
              </a:p>
              <a:p>
                <a:pPr lvl="1"/>
                <a:r>
                  <a:rPr lang="en-US" i="1" dirty="0"/>
                  <a:t>n</a:t>
                </a:r>
                <a:r>
                  <a:rPr lang="en-US" baseline="-25000" dirty="0"/>
                  <a:t>1</a:t>
                </a:r>
                <a:r>
                  <a:rPr lang="en-US" dirty="0"/>
                  <a:t> = index of refraction of incident medium</a:t>
                </a:r>
              </a:p>
              <a:p>
                <a:pPr lvl="1"/>
                <a:r>
                  <a:rPr lang="en-US" i="1" dirty="0"/>
                  <a:t>n</a:t>
                </a:r>
                <a:r>
                  <a:rPr lang="en-US" baseline="-25000" dirty="0"/>
                  <a:t>2</a:t>
                </a:r>
                <a:r>
                  <a:rPr lang="en-US" dirty="0"/>
                  <a:t> = index of refraction of second medium</a:t>
                </a:r>
              </a:p>
              <a:p>
                <a:pPr lvl="1"/>
                <a:r>
                  <a:rPr lang="el-GR" i="1" dirty="0"/>
                  <a:t>θ</a:t>
                </a:r>
                <a:r>
                  <a:rPr lang="el-GR" baseline="-25000" dirty="0"/>
                  <a:t>1</a:t>
                </a:r>
                <a:r>
                  <a:rPr lang="en-US" dirty="0"/>
                  <a:t> = angle of incidence (measured to normal)</a:t>
                </a:r>
              </a:p>
              <a:p>
                <a:pPr lvl="1"/>
                <a:r>
                  <a:rPr lang="el-GR" i="1" dirty="0"/>
                  <a:t>θ</a:t>
                </a:r>
                <a:r>
                  <a:rPr lang="en-US" baseline="-25000" dirty="0"/>
                  <a:t>2</a:t>
                </a:r>
                <a:r>
                  <a:rPr lang="en-US" dirty="0"/>
                  <a:t> = angle of refraction (measured to normal)</a:t>
                </a:r>
              </a:p>
              <a:p>
                <a:pPr lvl="1"/>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a:blip r:embed="rId3"/>
                <a:stretch>
                  <a:fillRect l="-3036" t="-3424" r="-4049"/>
                </a:stretch>
              </a:blipFill>
            </p:spPr>
            <p:txBody>
              <a:bodyPr/>
              <a:lstStyle/>
              <a:p>
                <a:r>
                  <a:rPr lang="en-US">
                    <a:noFill/>
                  </a:rPr>
                  <a:t> </a:t>
                </a:r>
              </a:p>
            </p:txBody>
          </p:sp>
        </mc:Fallback>
      </mc:AlternateContent>
      <p:pic>
        <p:nvPicPr>
          <p:cNvPr id="6" name="Picture 5" descr="F26.02.jpg">
            <a:extLst>
              <a:ext uri="{FF2B5EF4-FFF2-40B4-BE49-F238E27FC236}">
                <a16:creationId xmlns:a16="http://schemas.microsoft.com/office/drawing/2014/main" id="{863049F5-5889-2D90-D1BE-A1112856EA55}"/>
              </a:ext>
            </a:extLst>
          </p:cNvPr>
          <p:cNvPicPr>
            <a:picLocks noChangeAspect="1"/>
          </p:cNvPicPr>
          <p:nvPr/>
        </p:nvPicPr>
        <p:blipFill>
          <a:blip r:embed="rId4" cstate="print"/>
          <a:stretch>
            <a:fillRect/>
          </a:stretch>
        </p:blipFill>
        <p:spPr>
          <a:xfrm>
            <a:off x="7966710" y="1325563"/>
            <a:ext cx="3962400" cy="530394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45231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dirty="0"/>
              <a:t>11-03 Refraction</a:t>
            </a:r>
          </a:p>
        </p:txBody>
      </p:sp>
      <mc:AlternateContent xmlns:mc="http://schemas.openxmlformats.org/markup-compatibility/2006" xmlns:a14="http://schemas.microsoft.com/office/drawing/2010/main">
        <mc:Choice Requires="a14">
          <p:sp>
            <p:nvSpPr>
              <p:cNvPr id="6" name="Content Placeholder 5"/>
              <p:cNvSpPr>
                <a:spLocks noGrp="1"/>
              </p:cNvSpPr>
              <p:nvPr>
                <p:ph idx="1"/>
              </p:nvPr>
            </p:nvSpPr>
            <p:spPr/>
            <p:txBody>
              <a:bodyPr>
                <a:normAutofit/>
              </a:bodyPr>
              <a:lstStyle/>
              <a:p>
                <a:r>
                  <a:rPr lang="en-US" sz="2667" dirty="0"/>
                  <a:t>You shine a laser into a piece of clear material.  The angle of incidence is 35°.  You measure the angle of refraction as 26°.  What is the material?</a:t>
                </a:r>
              </a:p>
              <a:p>
                <a:pPr lvl="1"/>
                <a:r>
                  <a:rPr lang="en-US" sz="2667" dirty="0"/>
                  <a:t>Ice </a:t>
                </a:r>
              </a:p>
              <a:p>
                <a:pPr lvl="1"/>
                <a:endParaRPr lang="en-US" sz="2667" dirty="0"/>
              </a:p>
              <a:p>
                <a:pPr lvl="1"/>
                <a:endParaRPr lang="en-US" sz="2667" dirty="0"/>
              </a:p>
              <a:p>
                <a:r>
                  <a:rPr lang="en-US" sz="2667" dirty="0"/>
                  <a:t>What is the speed of light in the material?</a:t>
                </a:r>
              </a:p>
              <a:p>
                <a:pPr lvl="1"/>
                <a14:m>
                  <m:oMath xmlns:m="http://schemas.openxmlformats.org/officeDocument/2006/math">
                    <m:r>
                      <a:rPr lang="en-US" sz="2667" i="1" dirty="0">
                        <a:latin typeface="Cambria Math"/>
                        <a:sym typeface="Wingdings" pitchFamily="2" charset="2"/>
                      </a:rPr>
                      <m:t>𝑣</m:t>
                    </m:r>
                    <m:r>
                      <a:rPr lang="en-US" sz="2667" i="1" dirty="0">
                        <a:latin typeface="Cambria Math"/>
                        <a:sym typeface="Wingdings" pitchFamily="2" charset="2"/>
                      </a:rPr>
                      <m:t>=2.29×</m:t>
                    </m:r>
                    <m:sSup>
                      <m:sSupPr>
                        <m:ctrlPr>
                          <a:rPr lang="en-US" sz="2667" i="1" dirty="0">
                            <a:latin typeface="Cambria Math" panose="02040503050406030204" pitchFamily="18" charset="0"/>
                            <a:sym typeface="Wingdings" pitchFamily="2" charset="2"/>
                          </a:rPr>
                        </m:ctrlPr>
                      </m:sSupPr>
                      <m:e>
                        <m:r>
                          <a:rPr lang="en-US" sz="2667" i="1" dirty="0">
                            <a:latin typeface="Cambria Math"/>
                            <a:sym typeface="Wingdings" pitchFamily="2" charset="2"/>
                          </a:rPr>
                          <m:t>10</m:t>
                        </m:r>
                      </m:e>
                      <m:sup>
                        <m:r>
                          <a:rPr lang="en-US" sz="2667" i="1" dirty="0">
                            <a:latin typeface="Cambria Math"/>
                            <a:sym typeface="Wingdings" pitchFamily="2" charset="2"/>
                          </a:rPr>
                          <m:t>8</m:t>
                        </m:r>
                      </m:sup>
                    </m:sSup>
                  </m:oMath>
                </a14:m>
                <a:r>
                  <a:rPr lang="en-US" sz="2667" dirty="0">
                    <a:sym typeface="Wingdings" pitchFamily="2" charset="2"/>
                  </a:rPr>
                  <a:t> m/s</a:t>
                </a:r>
                <a:endParaRPr lang="en-US" sz="2667" dirty="0"/>
              </a:p>
            </p:txBody>
          </p:sp>
        </mc:Choice>
        <mc:Fallback xmlns="">
          <p:sp>
            <p:nvSpPr>
              <p:cNvPr id="6" name="Content Placeholder 5"/>
              <p:cNvSpPr>
                <a:spLocks noGrp="1" noRot="1" noChangeAspect="1" noMove="1" noResize="1" noEditPoints="1" noAdjustHandles="1" noChangeArrowheads="1" noChangeShapeType="1" noTextEdit="1"/>
              </p:cNvSpPr>
              <p:nvPr>
                <p:ph idx="1"/>
              </p:nvPr>
            </p:nvSpPr>
            <p:spPr>
              <a:blipFill>
                <a:blip r:embed="rId3"/>
                <a:stretch>
                  <a:fillRect l="-1450" t="-3424" r="-1050"/>
                </a:stretch>
              </a:blipFill>
            </p:spPr>
            <p:txBody>
              <a:bodyPr/>
              <a:lstStyle/>
              <a:p>
                <a:r>
                  <a:rPr lang="en-US">
                    <a:noFill/>
                  </a:rPr>
                  <a:t> </a:t>
                </a:r>
              </a:p>
            </p:txBody>
          </p:sp>
        </mc:Fallback>
      </mc:AlternateContent>
      <p:pic>
        <p:nvPicPr>
          <p:cNvPr id="7" name="Picture 6" descr="F26.01.jpg"/>
          <p:cNvPicPr>
            <a:picLocks noChangeAspect="1"/>
          </p:cNvPicPr>
          <p:nvPr/>
        </p:nvPicPr>
        <p:blipFill>
          <a:blip r:embed="rId4" cstate="print"/>
          <a:srcRect l="3659" t="22222" r="57317" b="13889"/>
          <a:stretch>
            <a:fillRect/>
          </a:stretch>
        </p:blipFill>
        <p:spPr>
          <a:xfrm>
            <a:off x="6807202" y="4191000"/>
            <a:ext cx="4947479" cy="2667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35515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11-03 Refraction</a:t>
            </a: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a:xfrm>
                <a:off x="-2" y="1325562"/>
                <a:ext cx="6019802" cy="5532437"/>
              </a:xfrm>
            </p:spPr>
            <p:txBody>
              <a:bodyPr>
                <a:normAutofit lnSpcReduction="10000"/>
              </a:bodyPr>
              <a:lstStyle/>
              <a:p>
                <a:r>
                  <a:rPr lang="en-US" dirty="0"/>
                  <a:t>Total Internal Reflection</a:t>
                </a:r>
              </a:p>
              <a:p>
                <a:pPr lvl="1"/>
                <a:r>
                  <a:rPr lang="en-US" dirty="0"/>
                  <a:t>When light hits an interface between two types of media with different indices of refractions</a:t>
                </a:r>
              </a:p>
              <a:p>
                <a:pPr lvl="2"/>
                <a:r>
                  <a:rPr lang="en-US" dirty="0"/>
                  <a:t>Some is reflected</a:t>
                </a:r>
              </a:p>
              <a:p>
                <a:pPr lvl="2"/>
                <a:r>
                  <a:rPr lang="en-US" dirty="0"/>
                  <a:t>Some is refracted</a:t>
                </a:r>
              </a:p>
              <a:p>
                <a:pPr lvl="1"/>
                <a:r>
                  <a:rPr lang="en-US" dirty="0"/>
                  <a:t>Critical angle</a:t>
                </a:r>
              </a:p>
              <a:p>
                <a:pPr lvl="2"/>
                <a:r>
                  <a:rPr lang="en-US" dirty="0"/>
                  <a:t>Angle of incidence where refracted angle is 90</a:t>
                </a:r>
                <a14:m>
                  <m:oMath xmlns:m="http://schemas.openxmlformats.org/officeDocument/2006/math">
                    <m:r>
                      <a:rPr lang="en-US" b="0" i="1" smtClean="0">
                        <a:latin typeface="Cambria Math"/>
                      </a:rPr>
                      <m:t>°</m:t>
                    </m:r>
                  </m:oMath>
                </a14:m>
                <a:endParaRPr lang="en-US" dirty="0"/>
              </a:p>
              <a:p>
                <a:pPr lvl="2"/>
                <a:r>
                  <a:rPr lang="en-US" dirty="0"/>
                  <a:t>Angles of incidence larger than this cause the refracted angle to be inside the material. This can’t happen, so no refraction occurs.</a:t>
                </a:r>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xfrm>
                <a:off x="-2" y="1325562"/>
                <a:ext cx="6019802" cy="5532437"/>
              </a:xfrm>
              <a:blipFill>
                <a:blip r:embed="rId3"/>
                <a:stretch>
                  <a:fillRect l="-3036" t="-3965" r="-4352"/>
                </a:stretch>
              </a:blipFill>
            </p:spPr>
            <p:txBody>
              <a:bodyPr/>
              <a:lstStyle/>
              <a:p>
                <a:r>
                  <a:rPr lang="en-US">
                    <a:noFill/>
                  </a:rPr>
                  <a:t> </a:t>
                </a:r>
              </a:p>
            </p:txBody>
          </p:sp>
        </mc:Fallback>
      </mc:AlternateContent>
      <p:pic>
        <p:nvPicPr>
          <p:cNvPr id="6" name="Picture 2"/>
          <p:cNvPicPr>
            <a:picLocks noGrp="1" noChangeAspect="1" noChangeArrowheads="1"/>
          </p:cNvPicPr>
          <p:nvPr>
            <p:ph sz="half" idx="2"/>
          </p:nvPr>
        </p:nvPicPr>
        <p:blipFill rotWithShape="1">
          <a:blip r:embed="rId4">
            <a:extLst>
              <a:ext uri="{28A0092B-C50C-407E-A947-70E740481C1C}">
                <a14:useLocalDpi xmlns:a14="http://schemas.microsoft.com/office/drawing/2010/main" val="0"/>
              </a:ext>
            </a:extLst>
          </a:blip>
          <a:srcRect b="30106"/>
          <a:stretch/>
        </p:blipFill>
        <p:spPr bwMode="auto">
          <a:xfrm>
            <a:off x="7155180" y="0"/>
            <a:ext cx="3367473" cy="685799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72513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11-03 Refraction</a:t>
            </a: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lstStyle/>
              <a:p>
                <a:r>
                  <a:rPr lang="en-US" dirty="0"/>
                  <a:t>Critical angle</a:t>
                </a:r>
              </a:p>
              <a:p>
                <a:pPr lvl="1"/>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𝜃</m:t>
                        </m:r>
                      </m:e>
                      <m:sub>
                        <m:r>
                          <a:rPr lang="en-US" b="0" i="1" smtClean="0">
                            <a:latin typeface="Cambria Math"/>
                          </a:rPr>
                          <m:t>2</m:t>
                        </m:r>
                      </m:sub>
                    </m:sSub>
                    <m:r>
                      <a:rPr lang="en-US" b="0" i="1" smtClean="0">
                        <a:latin typeface="Cambria Math"/>
                      </a:rPr>
                      <m:t>=90°</m:t>
                    </m:r>
                  </m:oMath>
                </a14:m>
                <a:endParaRPr lang="en-US" b="0" dirty="0"/>
              </a:p>
              <a:p>
                <a:pPr lvl="1"/>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𝑛</m:t>
                        </m:r>
                      </m:e>
                      <m:sub>
                        <m:r>
                          <a:rPr lang="en-US" b="0" i="1" smtClean="0">
                            <a:latin typeface="Cambria Math"/>
                          </a:rPr>
                          <m:t>1</m:t>
                        </m:r>
                      </m:sub>
                    </m:sSub>
                    <m:func>
                      <m:funcPr>
                        <m:ctrlPr>
                          <a:rPr lang="en-US" b="0" i="1" smtClean="0">
                            <a:latin typeface="Cambria Math" panose="02040503050406030204" pitchFamily="18" charset="0"/>
                          </a:rPr>
                        </m:ctrlPr>
                      </m:funcPr>
                      <m:fName>
                        <m:r>
                          <m:rPr>
                            <m:sty m:val="p"/>
                          </m:rPr>
                          <a:rPr lang="en-US" b="0" i="0" smtClean="0">
                            <a:latin typeface="Cambria Math"/>
                          </a:rPr>
                          <m:t>sin</m:t>
                        </m:r>
                      </m:fName>
                      <m:e>
                        <m:sSub>
                          <m:sSubPr>
                            <m:ctrlPr>
                              <a:rPr lang="en-US" b="0" i="1" smtClean="0">
                                <a:latin typeface="Cambria Math" panose="02040503050406030204" pitchFamily="18" charset="0"/>
                              </a:rPr>
                            </m:ctrlPr>
                          </m:sSubPr>
                          <m:e>
                            <m:r>
                              <a:rPr lang="en-US" b="0" i="1" smtClean="0">
                                <a:latin typeface="Cambria Math"/>
                              </a:rPr>
                              <m:t>𝜃</m:t>
                            </m:r>
                          </m:e>
                          <m:sub>
                            <m:r>
                              <a:rPr lang="en-US" b="0" i="1" smtClean="0">
                                <a:latin typeface="Cambria Math"/>
                              </a:rPr>
                              <m:t>1</m:t>
                            </m:r>
                          </m:sub>
                        </m:sSub>
                      </m:e>
                    </m:func>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𝑛</m:t>
                        </m:r>
                      </m:e>
                      <m:sub>
                        <m:r>
                          <a:rPr lang="en-US" b="0" i="1" smtClean="0">
                            <a:latin typeface="Cambria Math"/>
                          </a:rPr>
                          <m:t>2</m:t>
                        </m:r>
                      </m:sub>
                    </m:sSub>
                    <m:func>
                      <m:funcPr>
                        <m:ctrlPr>
                          <a:rPr lang="en-US" b="0" i="1" smtClean="0">
                            <a:latin typeface="Cambria Math" panose="02040503050406030204" pitchFamily="18" charset="0"/>
                          </a:rPr>
                        </m:ctrlPr>
                      </m:funcPr>
                      <m:fName>
                        <m:r>
                          <m:rPr>
                            <m:sty m:val="p"/>
                          </m:rPr>
                          <a:rPr lang="en-US" b="0" i="0" smtClean="0">
                            <a:latin typeface="Cambria Math"/>
                          </a:rPr>
                          <m:t>sin</m:t>
                        </m:r>
                      </m:fName>
                      <m:e>
                        <m:sSub>
                          <m:sSubPr>
                            <m:ctrlPr>
                              <a:rPr lang="en-US" b="0" i="1" smtClean="0">
                                <a:latin typeface="Cambria Math" panose="02040503050406030204" pitchFamily="18" charset="0"/>
                              </a:rPr>
                            </m:ctrlPr>
                          </m:sSubPr>
                          <m:e>
                            <m:r>
                              <a:rPr lang="en-US" b="0" i="1" smtClean="0">
                                <a:latin typeface="Cambria Math"/>
                              </a:rPr>
                              <m:t>𝜃</m:t>
                            </m:r>
                          </m:e>
                          <m:sub>
                            <m:r>
                              <a:rPr lang="en-US" b="0" i="1" smtClean="0">
                                <a:latin typeface="Cambria Math"/>
                              </a:rPr>
                              <m:t>2</m:t>
                            </m:r>
                          </m:sub>
                        </m:sSub>
                      </m:e>
                    </m:func>
                  </m:oMath>
                </a14:m>
                <a:endParaRPr lang="en-US" b="0" dirty="0"/>
              </a:p>
              <a:p>
                <a:pPr lvl="1"/>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𝑛</m:t>
                        </m:r>
                      </m:e>
                      <m:sub>
                        <m:r>
                          <a:rPr lang="en-US" b="0" i="1" smtClean="0">
                            <a:latin typeface="Cambria Math"/>
                          </a:rPr>
                          <m:t>1</m:t>
                        </m:r>
                      </m:sub>
                    </m:sSub>
                    <m:func>
                      <m:funcPr>
                        <m:ctrlPr>
                          <a:rPr lang="en-US" b="0" i="1" smtClean="0">
                            <a:latin typeface="Cambria Math" panose="02040503050406030204" pitchFamily="18" charset="0"/>
                          </a:rPr>
                        </m:ctrlPr>
                      </m:funcPr>
                      <m:fName>
                        <m:r>
                          <m:rPr>
                            <m:sty m:val="p"/>
                          </m:rPr>
                          <a:rPr lang="en-US" b="0" i="0" smtClean="0">
                            <a:latin typeface="Cambria Math"/>
                          </a:rPr>
                          <m:t>sin</m:t>
                        </m:r>
                      </m:fName>
                      <m:e>
                        <m:sSub>
                          <m:sSubPr>
                            <m:ctrlPr>
                              <a:rPr lang="en-US" b="0" i="1" smtClean="0">
                                <a:latin typeface="Cambria Math" panose="02040503050406030204" pitchFamily="18" charset="0"/>
                              </a:rPr>
                            </m:ctrlPr>
                          </m:sSubPr>
                          <m:e>
                            <m:r>
                              <a:rPr lang="en-US" b="0" i="1" smtClean="0">
                                <a:latin typeface="Cambria Math"/>
                              </a:rPr>
                              <m:t>𝜃</m:t>
                            </m:r>
                          </m:e>
                          <m:sub>
                            <m:r>
                              <a:rPr lang="en-US" b="0" i="1" smtClean="0">
                                <a:latin typeface="Cambria Math"/>
                              </a:rPr>
                              <m:t>𝑐</m:t>
                            </m:r>
                          </m:sub>
                        </m:sSub>
                      </m:e>
                    </m:func>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𝑛</m:t>
                        </m:r>
                      </m:e>
                      <m:sub>
                        <m:r>
                          <a:rPr lang="en-US" b="0" i="1" smtClean="0">
                            <a:latin typeface="Cambria Math"/>
                          </a:rPr>
                          <m:t>2</m:t>
                        </m:r>
                      </m:sub>
                    </m:sSub>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90°</m:t>
                        </m:r>
                      </m:e>
                    </m:func>
                  </m:oMath>
                </a14:m>
                <a:endParaRPr lang="en-US" b="0" dirty="0"/>
              </a:p>
              <a:p>
                <a:pPr lvl="1"/>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𝜃</m:t>
                        </m:r>
                      </m:e>
                      <m:sub>
                        <m:r>
                          <a:rPr lang="en-US" b="0" i="1" smtClean="0">
                            <a:latin typeface="Cambria Math"/>
                          </a:rPr>
                          <m:t>𝑐</m:t>
                        </m:r>
                      </m:sub>
                    </m:sSub>
                    <m:r>
                      <a:rPr lang="en-US" b="0" i="1" smtClean="0">
                        <a:latin typeface="Cambria Math"/>
                      </a:rPr>
                      <m:t>=</m:t>
                    </m:r>
                    <m:func>
                      <m:funcPr>
                        <m:ctrlPr>
                          <a:rPr lang="en-US" b="0" i="1" smtClean="0">
                            <a:latin typeface="Cambria Math" panose="02040503050406030204" pitchFamily="18" charset="0"/>
                          </a:rPr>
                        </m:ctrlPr>
                      </m:funcPr>
                      <m:fName>
                        <m:sSup>
                          <m:sSupPr>
                            <m:ctrlPr>
                              <a:rPr lang="en-US" b="0" i="1" smtClean="0">
                                <a:latin typeface="Cambria Math" panose="02040503050406030204" pitchFamily="18" charset="0"/>
                              </a:rPr>
                            </m:ctrlPr>
                          </m:sSupPr>
                          <m:e>
                            <m:r>
                              <m:rPr>
                                <m:sty m:val="p"/>
                              </m:rPr>
                              <a:rPr lang="en-US" b="0" i="0" smtClean="0">
                                <a:latin typeface="Cambria Math"/>
                              </a:rPr>
                              <m:t>sin</m:t>
                            </m:r>
                          </m:e>
                          <m:sup>
                            <m:r>
                              <a:rPr lang="en-US" b="0" i="1" smtClean="0">
                                <a:latin typeface="Cambria Math"/>
                              </a:rPr>
                              <m:t>−1</m:t>
                            </m:r>
                          </m:sup>
                        </m:sSup>
                      </m:fName>
                      <m:e>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𝑛</m:t>
                                </m:r>
                              </m:e>
                              <m:sub>
                                <m:r>
                                  <a:rPr lang="en-US" b="0" i="1" smtClean="0">
                                    <a:latin typeface="Cambria Math"/>
                                  </a:rPr>
                                  <m:t>2</m:t>
                                </m:r>
                              </m:sub>
                            </m:sSub>
                          </m:num>
                          <m:den>
                            <m:sSub>
                              <m:sSubPr>
                                <m:ctrlPr>
                                  <a:rPr lang="en-US" b="0" i="1" smtClean="0">
                                    <a:latin typeface="Cambria Math" panose="02040503050406030204" pitchFamily="18" charset="0"/>
                                  </a:rPr>
                                </m:ctrlPr>
                              </m:sSubPr>
                              <m:e>
                                <m:r>
                                  <a:rPr lang="en-US" b="0" i="1" smtClean="0">
                                    <a:latin typeface="Cambria Math"/>
                                  </a:rPr>
                                  <m:t>𝑛</m:t>
                                </m:r>
                              </m:e>
                              <m:sub>
                                <m:r>
                                  <a:rPr lang="en-US" b="0" i="1" smtClean="0">
                                    <a:latin typeface="Cambria Math"/>
                                  </a:rPr>
                                  <m:t>1</m:t>
                                </m:r>
                              </m:sub>
                            </m:sSub>
                          </m:den>
                        </m:f>
                      </m:e>
                    </m:func>
                  </m:oMath>
                </a14:m>
                <a:endParaRPr lang="en-US" dirty="0"/>
              </a:p>
              <a:p>
                <a:pPr lvl="2"/>
                <a:r>
                  <a:rPr lang="en-US" dirty="0"/>
                  <a:t>Where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𝑛</m:t>
                        </m:r>
                      </m:e>
                      <m:sub>
                        <m:r>
                          <a:rPr lang="en-US" b="0" i="1" smtClean="0">
                            <a:latin typeface="Cambria Math"/>
                          </a:rPr>
                          <m:t>1</m:t>
                        </m:r>
                      </m:sub>
                    </m:sSub>
                    <m:r>
                      <a:rPr lang="en-US" b="0" i="1" smtClean="0">
                        <a:latin typeface="Cambria Math"/>
                      </a:rPr>
                      <m:t>&gt;</m:t>
                    </m:r>
                    <m:sSub>
                      <m:sSubPr>
                        <m:ctrlPr>
                          <a:rPr lang="en-US" b="0" i="1" smtClean="0">
                            <a:latin typeface="Cambria Math" panose="02040503050406030204" pitchFamily="18" charset="0"/>
                          </a:rPr>
                        </m:ctrlPr>
                      </m:sSubPr>
                      <m:e>
                        <m:r>
                          <a:rPr lang="en-US" b="0" i="1" smtClean="0">
                            <a:latin typeface="Cambria Math"/>
                          </a:rPr>
                          <m:t>𝑛</m:t>
                        </m:r>
                      </m:e>
                      <m:sub>
                        <m:r>
                          <a:rPr lang="en-US" b="0" i="1" smtClean="0">
                            <a:latin typeface="Cambria Math"/>
                          </a:rPr>
                          <m:t>2</m:t>
                        </m:r>
                      </m:sub>
                    </m:sSub>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rotWithShape="1">
                <a:blip r:embed="rId3"/>
                <a:stretch>
                  <a:fillRect l="-1355" t="-1318"/>
                </a:stretch>
              </a:blipFill>
            </p:spPr>
            <p:txBody>
              <a:bodyPr/>
              <a:lstStyle/>
              <a:p>
                <a:r>
                  <a:rPr lang="en-US">
                    <a:noFill/>
                  </a:rPr>
                  <a:t> </a:t>
                </a:r>
              </a:p>
            </p:txBody>
          </p:sp>
        </mc:Fallback>
      </mc:AlternateContent>
      <p:pic>
        <p:nvPicPr>
          <p:cNvPr id="5" name="Picture 2"/>
          <p:cNvPicPr>
            <a:picLocks noGrp="1" noChangeAspect="1" noChangeArrowheads="1"/>
          </p:cNvPicPr>
          <p:nvPr>
            <p:ph sz="half" idx="2"/>
          </p:nvPr>
        </p:nvPicPr>
        <p:blipFill rotWithShape="1">
          <a:blip r:embed="rId4">
            <a:extLst>
              <a:ext uri="{28A0092B-C50C-407E-A947-70E740481C1C}">
                <a14:useLocalDpi xmlns:a14="http://schemas.microsoft.com/office/drawing/2010/main" val="0"/>
              </a:ext>
            </a:extLst>
          </a:blip>
          <a:srcRect t="37356" b="3666"/>
          <a:stretch/>
        </p:blipFill>
        <p:spPr bwMode="auto">
          <a:xfrm>
            <a:off x="7834632" y="1592226"/>
            <a:ext cx="3164505" cy="489429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45600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11-03 Refraction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What is the critical angle from cubic zirconia (n=2.16) to air? Will an angle of </a:t>
                </a:r>
                <a14:m>
                  <m:oMath xmlns:m="http://schemas.openxmlformats.org/officeDocument/2006/math">
                    <m:r>
                      <a:rPr lang="en-US" b="0" i="1" smtClean="0">
                        <a:latin typeface="Cambria Math"/>
                      </a:rPr>
                      <m:t>25°</m:t>
                    </m:r>
                  </m:oMath>
                </a14:m>
                <a:r>
                  <a:rPr lang="en-US" dirty="0"/>
                  <a:t> produce total internal reflection?</a:t>
                </a:r>
              </a:p>
              <a:p>
                <a:r>
                  <a:rPr lang="en-US" dirty="0"/>
                  <a:t>27.7</a:t>
                </a:r>
                <a14:m>
                  <m:oMath xmlns:m="http://schemas.openxmlformats.org/officeDocument/2006/math">
                    <m:r>
                      <a:rPr lang="en-US" b="0" i="1" smtClean="0">
                        <a:latin typeface="Cambria Math"/>
                      </a:rPr>
                      <m:t>°</m:t>
                    </m:r>
                  </m:oMath>
                </a14:m>
                <a:endParaRPr lang="en-US" b="0" dirty="0"/>
              </a:p>
              <a:p>
                <a:r>
                  <a:rPr lang="en-US" dirty="0"/>
                  <a:t>No</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666" t="-1333"/>
                </a:stretch>
              </a:blipFill>
            </p:spPr>
            <p:txBody>
              <a:bodyPr/>
              <a:lstStyle/>
              <a:p>
                <a:r>
                  <a:rPr lang="en-US">
                    <a:noFill/>
                  </a:rPr>
                  <a:t> </a:t>
                </a:r>
              </a:p>
            </p:txBody>
          </p:sp>
        </mc:Fallback>
      </mc:AlternateContent>
    </p:spTree>
    <p:extLst>
      <p:ext uri="{BB962C8B-B14F-4D97-AF65-F5344CB8AC3E}">
        <p14:creationId xmlns:p14="http://schemas.microsoft.com/office/powerpoint/2010/main" val="1740166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83341" y="1325880"/>
            <a:ext cx="4608660" cy="5532120"/>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p:txBody>
          <a:bodyPr>
            <a:normAutofit/>
          </a:bodyPr>
          <a:lstStyle/>
          <a:p>
            <a:r>
              <a:rPr lang="en-US" dirty="0"/>
              <a:t>11-03 Refraction</a:t>
            </a:r>
          </a:p>
        </p:txBody>
      </p:sp>
      <p:sp>
        <p:nvSpPr>
          <p:cNvPr id="3" name="Content Placeholder 2"/>
          <p:cNvSpPr>
            <a:spLocks noGrp="1"/>
          </p:cNvSpPr>
          <p:nvPr>
            <p:ph sz="half" idx="1"/>
          </p:nvPr>
        </p:nvSpPr>
        <p:spPr/>
        <p:txBody>
          <a:bodyPr>
            <a:normAutofit/>
          </a:bodyPr>
          <a:lstStyle/>
          <a:p>
            <a:r>
              <a:rPr lang="en-US" dirty="0"/>
              <a:t>Uses of total internal reflection</a:t>
            </a:r>
          </a:p>
          <a:p>
            <a:pPr lvl="1"/>
            <a:r>
              <a:rPr lang="en-US" dirty="0"/>
              <a:t>Fiber optics for </a:t>
            </a:r>
          </a:p>
          <a:p>
            <a:pPr lvl="2"/>
            <a:r>
              <a:rPr lang="en-US" dirty="0"/>
              <a:t>Endoscopes</a:t>
            </a:r>
          </a:p>
          <a:p>
            <a:pPr lvl="2"/>
            <a:r>
              <a:rPr lang="en-US" dirty="0"/>
              <a:t>Telecommunications</a:t>
            </a:r>
          </a:p>
          <a:p>
            <a:pPr lvl="2"/>
            <a:r>
              <a:rPr lang="en-US" dirty="0"/>
              <a:t>Decorations</a:t>
            </a:r>
          </a:p>
          <a:p>
            <a:pPr lvl="1"/>
            <a:r>
              <a:rPr lang="en-US" dirty="0"/>
              <a:t>Binoculars/telescopes</a:t>
            </a:r>
          </a:p>
          <a:p>
            <a:pPr lvl="2"/>
            <a:r>
              <a:rPr lang="en-US" dirty="0"/>
              <a:t>Makes them shorter</a:t>
            </a:r>
          </a:p>
          <a:p>
            <a:pPr lvl="1"/>
            <a:r>
              <a:rPr lang="en-US" dirty="0"/>
              <a:t>Reflectors</a:t>
            </a:r>
          </a:p>
          <a:p>
            <a:pPr lvl="1"/>
            <a:r>
              <a:rPr lang="en-US" dirty="0"/>
              <a:t>Gemstones</a:t>
            </a:r>
          </a:p>
          <a:p>
            <a:pPr lvl="2"/>
            <a:r>
              <a:rPr lang="en-US" dirty="0"/>
              <a:t>Cut so that light only exits at certain places</a:t>
            </a:r>
          </a:p>
        </p:txBody>
      </p:sp>
      <p:pic>
        <p:nvPicPr>
          <p:cNvPr id="5" name="Content Placeholder 4"/>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4608660" y="2025651"/>
            <a:ext cx="3932715" cy="314706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32892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0"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childTnLst>
                                </p:cTn>
                              </p:par>
                              <p:par>
                                <p:cTn id="42" presetID="10" presetClass="entr" presetSubtype="0" fill="hold" nodeType="with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fade">
                                      <p:cBhvr>
                                        <p:cTn id="44" dur="500"/>
                                        <p:tgtEl>
                                          <p:spTgt spid="5"/>
                                        </p:tgtEl>
                                      </p:cBhvr>
                                    </p:animEffec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11-03 Refraction</a:t>
            </a:r>
          </a:p>
        </p:txBody>
      </p:sp>
      <p:sp>
        <p:nvSpPr>
          <p:cNvPr id="3" name="Content Placeholder 2"/>
          <p:cNvSpPr>
            <a:spLocks noGrp="1"/>
          </p:cNvSpPr>
          <p:nvPr>
            <p:ph sz="half" idx="1"/>
          </p:nvPr>
        </p:nvSpPr>
        <p:spPr/>
        <p:txBody>
          <a:bodyPr>
            <a:normAutofit/>
          </a:bodyPr>
          <a:lstStyle/>
          <a:p>
            <a:r>
              <a:rPr lang="en-US" dirty="0"/>
              <a:t>Dispersion</a:t>
            </a:r>
          </a:p>
          <a:p>
            <a:pPr lvl="1"/>
            <a:r>
              <a:rPr lang="en-US" dirty="0"/>
              <a:t>Each wavelength of light has a different index of refraction</a:t>
            </a:r>
          </a:p>
          <a:p>
            <a:pPr lvl="1"/>
            <a:r>
              <a:rPr lang="en-US" dirty="0"/>
              <a:t>Red — lowest</a:t>
            </a:r>
          </a:p>
          <a:p>
            <a:pPr lvl="1"/>
            <a:r>
              <a:rPr lang="en-US" dirty="0"/>
              <a:t>Violet — highest</a:t>
            </a:r>
          </a:p>
          <a:p>
            <a:pPr lvl="1"/>
            <a:r>
              <a:rPr lang="en-US" dirty="0"/>
              <a:t>When light is refracted, the violet bends more than red, which splits the colors</a:t>
            </a:r>
          </a:p>
        </p:txBody>
      </p:sp>
      <p:pic>
        <p:nvPicPr>
          <p:cNvPr id="5" name="Content Placeholder 4"/>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197600" y="2114551"/>
            <a:ext cx="5994400" cy="404622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24430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11-03 Refraction</a:t>
            </a:r>
          </a:p>
        </p:txBody>
      </p:sp>
      <p:sp>
        <p:nvSpPr>
          <p:cNvPr id="3" name="Content Placeholder 2"/>
          <p:cNvSpPr>
            <a:spLocks noGrp="1"/>
          </p:cNvSpPr>
          <p:nvPr>
            <p:ph sz="half" idx="1"/>
          </p:nvPr>
        </p:nvSpPr>
        <p:spPr/>
        <p:txBody>
          <a:bodyPr>
            <a:normAutofit/>
          </a:bodyPr>
          <a:lstStyle/>
          <a:p>
            <a:r>
              <a:rPr lang="en-US" sz="2667" dirty="0"/>
              <a:t>Rainbows</a:t>
            </a:r>
          </a:p>
          <a:p>
            <a:pPr lvl="1"/>
            <a:r>
              <a:rPr lang="en-US" sz="2667" dirty="0"/>
              <a:t>Dispersion by refraction with internal reflection</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 y="3337560"/>
            <a:ext cx="4470400" cy="35204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b="37390"/>
          <a:stretch/>
        </p:blipFill>
        <p:spPr bwMode="auto">
          <a:xfrm>
            <a:off x="7010400" y="-35872"/>
            <a:ext cx="5181600" cy="6886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68153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7334" y="0"/>
            <a:ext cx="13546667" cy="6858000"/>
          </a:xfrm>
          <a:prstGeom prst="rect">
            <a:avLst/>
          </a:prstGeom>
        </p:spPr>
      </p:pic>
    </p:spTree>
    <p:extLst>
      <p:ext uri="{BB962C8B-B14F-4D97-AF65-F5344CB8AC3E}">
        <p14:creationId xmlns:p14="http://schemas.microsoft.com/office/powerpoint/2010/main" val="315285293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11-03 Practice Work</a:t>
            </a:r>
          </a:p>
        </p:txBody>
      </p:sp>
      <p:sp>
        <p:nvSpPr>
          <p:cNvPr id="3" name="Content Placeholder 2"/>
          <p:cNvSpPr>
            <a:spLocks noGrp="1"/>
          </p:cNvSpPr>
          <p:nvPr>
            <p:ph sz="half" idx="1"/>
          </p:nvPr>
        </p:nvSpPr>
        <p:spPr/>
        <p:txBody>
          <a:bodyPr>
            <a:normAutofit/>
          </a:bodyPr>
          <a:lstStyle/>
          <a:p>
            <a:r>
              <a:rPr lang="en-US" dirty="0"/>
              <a:t>“I have set my rainbow in the clouds, and it will be the sign of the covenant between me and the earth.” Genesis 9:13</a:t>
            </a:r>
          </a:p>
          <a:p>
            <a:endParaRPr lang="en-US" dirty="0"/>
          </a:p>
          <a:p>
            <a:r>
              <a:rPr lang="en-US" dirty="0"/>
              <a:t>Read </a:t>
            </a:r>
          </a:p>
          <a:p>
            <a:pPr lvl="1"/>
            <a:r>
              <a:rPr lang="en-US" dirty="0"/>
              <a:t>OpenStax College Physics 2e 25.6</a:t>
            </a:r>
          </a:p>
          <a:p>
            <a:pPr lvl="1"/>
            <a:r>
              <a:rPr lang="en-US" dirty="0"/>
              <a:t>OR</a:t>
            </a:r>
          </a:p>
          <a:p>
            <a:pPr lvl="1"/>
            <a:r>
              <a:rPr lang="en-US" dirty="0"/>
              <a:t>OpenStax High School Physics 16.3</a:t>
            </a:r>
          </a:p>
        </p:txBody>
      </p:sp>
      <p:pic>
        <p:nvPicPr>
          <p:cNvPr id="8" name="Content Placeholder 4"/>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042578" y="0"/>
            <a:ext cx="6149423" cy="6858000"/>
          </a:xfrm>
          <a:prstGeom prst="rect">
            <a:avLst/>
          </a:prstGeom>
        </p:spPr>
      </p:pic>
    </p:spTree>
    <p:extLst>
      <p:ext uri="{BB962C8B-B14F-4D97-AF65-F5344CB8AC3E}">
        <p14:creationId xmlns:p14="http://schemas.microsoft.com/office/powerpoint/2010/main" val="16829241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D407F-701A-07FD-8B98-9FABD34C7A60}"/>
              </a:ext>
            </a:extLst>
          </p:cNvPr>
          <p:cNvSpPr>
            <a:spLocks noGrp="1"/>
          </p:cNvSpPr>
          <p:nvPr>
            <p:ph type="title"/>
          </p:nvPr>
        </p:nvSpPr>
        <p:spPr/>
        <p:txBody>
          <a:bodyPr/>
          <a:lstStyle/>
          <a:p>
            <a:r>
              <a:rPr lang="en-US" dirty="0"/>
              <a:t>11-04 Lenses</a:t>
            </a:r>
          </a:p>
        </p:txBody>
      </p:sp>
      <p:sp>
        <p:nvSpPr>
          <p:cNvPr id="3" name="Text Placeholder 2">
            <a:extLst>
              <a:ext uri="{FF2B5EF4-FFF2-40B4-BE49-F238E27FC236}">
                <a16:creationId xmlns:a16="http://schemas.microsoft.com/office/drawing/2014/main" id="{110912DB-3D01-E0C9-ADA8-BBB2BCDD7698}"/>
              </a:ext>
            </a:extLst>
          </p:cNvPr>
          <p:cNvSpPr>
            <a:spLocks noGrp="1"/>
          </p:cNvSpPr>
          <p:nvPr>
            <p:ph type="body" idx="1"/>
          </p:nvPr>
        </p:nvSpPr>
        <p:spPr/>
        <p:txBody>
          <a:bodyPr>
            <a:normAutofit fontScale="92500" lnSpcReduction="20000"/>
          </a:bodyPr>
          <a:lstStyle/>
          <a:p>
            <a:r>
              <a:rPr lang="en-US" dirty="0"/>
              <a:t>In this lesson you will…</a:t>
            </a:r>
          </a:p>
          <a:p>
            <a:pPr marL="342900" indent="-342900">
              <a:buFont typeface="Arial" panose="020B0604020202020204" pitchFamily="34" charset="0"/>
              <a:buChar char="•"/>
            </a:pPr>
            <a:r>
              <a:rPr lang="en-US" dirty="0"/>
              <a:t>Use lenses to describe an image.</a:t>
            </a:r>
          </a:p>
          <a:p>
            <a:pPr marL="342900" indent="-342900">
              <a:buFont typeface="Arial" panose="020B0604020202020204" pitchFamily="34" charset="0"/>
              <a:buChar char="•"/>
            </a:pPr>
            <a:r>
              <a:rPr lang="en-US" dirty="0"/>
              <a:t>Use the thin-lens equation.</a:t>
            </a:r>
          </a:p>
          <a:p>
            <a:pPr marL="342900" indent="-342900">
              <a:buFont typeface="Arial" panose="020B0604020202020204" pitchFamily="34" charset="0"/>
              <a:buChar char="•"/>
            </a:pPr>
            <a:r>
              <a:rPr lang="en-US" dirty="0"/>
              <a:t>Explain how the eye works.</a:t>
            </a:r>
          </a:p>
          <a:p>
            <a:endParaRPr lang="en-US" dirty="0"/>
          </a:p>
          <a:p>
            <a:endParaRPr lang="en-US" dirty="0"/>
          </a:p>
        </p:txBody>
      </p:sp>
    </p:spTree>
    <p:extLst>
      <p:ext uri="{BB962C8B-B14F-4D97-AF65-F5344CB8AC3E}">
        <p14:creationId xmlns:p14="http://schemas.microsoft.com/office/powerpoint/2010/main" val="105594200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11-04 Lenses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t>Lens - Made from transparent material, usually with a curved edge.</a:t>
                </a:r>
              </a:p>
              <a:p>
                <a:r>
                  <a:rPr lang="en-US" dirty="0"/>
                  <a:t>Converging Lens – thick middle, thin edge (convex)</a:t>
                </a:r>
              </a:p>
              <a:p>
                <a:endParaRPr lang="en-US" dirty="0"/>
              </a:p>
              <a:p>
                <a:endParaRPr lang="en-US" dirty="0"/>
              </a:p>
              <a:p>
                <a:endParaRPr lang="en-US" dirty="0"/>
              </a:p>
              <a:p>
                <a:r>
                  <a:rPr lang="en-US" dirty="0"/>
                  <a:t>Diverging Lens – thin middle, thick edge (concave)</a:t>
                </a:r>
              </a:p>
              <a:p>
                <a:r>
                  <a:rPr lang="en-US" dirty="0"/>
                  <a:t>Power of lens</a:t>
                </a:r>
              </a:p>
              <a:p>
                <a14:m>
                  <m:oMath xmlns:m="http://schemas.openxmlformats.org/officeDocument/2006/math">
                    <m:r>
                      <a:rPr lang="en-US" b="0" i="1" smtClean="0">
                        <a:latin typeface="Cambria Math"/>
                      </a:rPr>
                      <m:t>𝑃</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𝑓</m:t>
                        </m:r>
                      </m:den>
                    </m:f>
                  </m:oMath>
                </a14:m>
                <a:endParaRPr lang="en-US" dirty="0"/>
              </a:p>
              <a:p>
                <a:pPr lvl="1"/>
                <a:r>
                  <a:rPr lang="en-US" dirty="0"/>
                  <a:t>Unit: diopters (D)</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1500" t="-3424"/>
                </a:stretch>
              </a:blipFill>
            </p:spPr>
            <p:txBody>
              <a:bodyPr/>
              <a:lstStyle/>
              <a:p>
                <a:r>
                  <a:rPr lang="en-US">
                    <a:noFill/>
                  </a:rPr>
                  <a:t> </a:t>
                </a:r>
              </a:p>
            </p:txBody>
          </p:sp>
        </mc:Fallback>
      </mc:AlternateContent>
      <p:pic>
        <p:nvPicPr>
          <p:cNvPr id="4" name="Picture 3" descr="F26.23.jpg"/>
          <p:cNvPicPr>
            <a:picLocks noChangeAspect="1"/>
          </p:cNvPicPr>
          <p:nvPr/>
        </p:nvPicPr>
        <p:blipFill>
          <a:blip r:embed="rId4" cstate="print"/>
          <a:srcRect l="50107" b="12162"/>
          <a:stretch>
            <a:fillRect/>
          </a:stretch>
        </p:blipFill>
        <p:spPr>
          <a:xfrm>
            <a:off x="4064000" y="4892040"/>
            <a:ext cx="4165600" cy="1456765"/>
          </a:xfrm>
          <a:prstGeom prst="rect">
            <a:avLst/>
          </a:prstGeom>
          <a:ln>
            <a:noFill/>
          </a:ln>
          <a:effectLst>
            <a:outerShdw blurRad="292100" dist="139700" dir="2700000" algn="tl" rotWithShape="0">
              <a:srgbClr val="333333">
                <a:alpha val="65000"/>
              </a:srgbClr>
            </a:outerShdw>
          </a:effectLst>
        </p:spPr>
      </p:pic>
      <p:pic>
        <p:nvPicPr>
          <p:cNvPr id="5" name="Picture 4" descr="F26.22.jpg"/>
          <p:cNvPicPr>
            <a:picLocks noChangeAspect="1"/>
          </p:cNvPicPr>
          <p:nvPr/>
        </p:nvPicPr>
        <p:blipFill>
          <a:blip r:embed="rId5" cstate="print"/>
          <a:srcRect l="49801" b="11576"/>
          <a:stretch>
            <a:fillRect/>
          </a:stretch>
        </p:blipFill>
        <p:spPr>
          <a:xfrm>
            <a:off x="2558101" y="2384901"/>
            <a:ext cx="7075796" cy="144780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94762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9" presetClass="entr" presetSubtype="0" accel="10000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16" dur="5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17" dur="5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1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39" presetClass="entr" presetSubtype="0" accel="10000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500" fill="hold"/>
                                        <p:tgtEl>
                                          <p:spTgt spid="4"/>
                                        </p:tgtEl>
                                        <p:attrNameLst>
                                          <p:attrName>ppt_h</p:attrName>
                                        </p:attrNameLst>
                                      </p:cBhvr>
                                      <p:tavLst>
                                        <p:tav tm="0">
                                          <p:val>
                                            <p:strVal val="#ppt_h/20"/>
                                          </p:val>
                                        </p:tav>
                                        <p:tav tm="50000">
                                          <p:val>
                                            <p:strVal val="#ppt_h/20"/>
                                          </p:val>
                                        </p:tav>
                                        <p:tav tm="100000">
                                          <p:val>
                                            <p:strVal val="#ppt_h"/>
                                          </p:val>
                                        </p:tav>
                                      </p:tavLst>
                                    </p:anim>
                                    <p:anim calcmode="lin" valueType="num">
                                      <p:cBhvr>
                                        <p:cTn id="28" dur="500" fill="hold"/>
                                        <p:tgtEl>
                                          <p:spTgt spid="4"/>
                                        </p:tgtEl>
                                        <p:attrNameLst>
                                          <p:attrName>ppt_w</p:attrName>
                                        </p:attrNameLst>
                                      </p:cBhvr>
                                      <p:tavLst>
                                        <p:tav tm="0">
                                          <p:val>
                                            <p:strVal val="#ppt_w+.3"/>
                                          </p:val>
                                        </p:tav>
                                        <p:tav tm="50000">
                                          <p:val>
                                            <p:strVal val="#ppt_w+.3"/>
                                          </p:val>
                                        </p:tav>
                                        <p:tav tm="100000">
                                          <p:val>
                                            <p:strVal val="#ppt_w"/>
                                          </p:val>
                                        </p:tav>
                                      </p:tavLst>
                                    </p:anim>
                                    <p:anim calcmode="lin" valueType="num">
                                      <p:cBhvr>
                                        <p:cTn id="29" dur="500" fill="hold"/>
                                        <p:tgtEl>
                                          <p:spTgt spid="4"/>
                                        </p:tgtEl>
                                        <p:attrNameLst>
                                          <p:attrName>ppt_x</p:attrName>
                                        </p:attrNameLst>
                                      </p:cBhvr>
                                      <p:tavLst>
                                        <p:tav tm="0">
                                          <p:val>
                                            <p:strVal val="#ppt_x-.3"/>
                                          </p:val>
                                        </p:tav>
                                        <p:tav tm="50000">
                                          <p:val>
                                            <p:strVal val="#ppt_x"/>
                                          </p:val>
                                        </p:tav>
                                        <p:tav tm="100000">
                                          <p:val>
                                            <p:strVal val="#ppt_x"/>
                                          </p:val>
                                        </p:tav>
                                      </p:tavLst>
                                    </p:anim>
                                    <p:anim calcmode="lin" valueType="num">
                                      <p:cBhvr>
                                        <p:cTn id="30"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325563"/>
            <a:ext cx="12192000" cy="5354637"/>
          </a:xfrm>
        </p:spPr>
        <p:txBody>
          <a:bodyPr>
            <a:normAutofit lnSpcReduction="10000"/>
          </a:bodyPr>
          <a:lstStyle/>
          <a:p>
            <a:r>
              <a:rPr lang="en-US" dirty="0"/>
              <a:t>Ray Diagrams - Converging Lenses</a:t>
            </a:r>
          </a:p>
          <a:p>
            <a:pPr lvl="1"/>
            <a:r>
              <a:rPr lang="en-US" dirty="0"/>
              <a:t>Ray 1 – Parallel to principal axis, bends through F</a:t>
            </a:r>
          </a:p>
          <a:p>
            <a:pPr lvl="1"/>
            <a:r>
              <a:rPr lang="en-US" dirty="0"/>
              <a:t>Ray 2 – Through F, bends parallel to principal axis</a:t>
            </a:r>
          </a:p>
          <a:p>
            <a:pPr lvl="1"/>
            <a:r>
              <a:rPr lang="en-US" dirty="0"/>
              <a:t>Ray 3 – Goes through center of lens, does not bend</a:t>
            </a:r>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r>
              <a:rPr lang="en-US" dirty="0"/>
              <a:t>Object beyond 2F, </a:t>
            </a:r>
          </a:p>
          <a:p>
            <a:pPr lvl="1"/>
            <a:r>
              <a:rPr lang="en-US" dirty="0"/>
              <a:t>Image inverted, real, smaller between F and 2F</a:t>
            </a:r>
          </a:p>
        </p:txBody>
      </p:sp>
      <p:sp>
        <p:nvSpPr>
          <p:cNvPr id="2" name="Title 1"/>
          <p:cNvSpPr>
            <a:spLocks noGrp="1"/>
          </p:cNvSpPr>
          <p:nvPr>
            <p:ph type="title"/>
          </p:nvPr>
        </p:nvSpPr>
        <p:spPr/>
        <p:txBody>
          <a:bodyPr/>
          <a:lstStyle/>
          <a:p>
            <a:r>
              <a:rPr lang="en-US" dirty="0"/>
              <a:t>11-04 Lenses</a:t>
            </a:r>
          </a:p>
        </p:txBody>
      </p:sp>
      <p:sp>
        <p:nvSpPr>
          <p:cNvPr id="4" name="Oval 3"/>
          <p:cNvSpPr/>
          <p:nvPr/>
        </p:nvSpPr>
        <p:spPr>
          <a:xfrm>
            <a:off x="8839203" y="4663442"/>
            <a:ext cx="60959" cy="60959"/>
          </a:xfrm>
          <a:prstGeom prst="ellipse">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5" name="Straight Connector 4"/>
          <p:cNvCxnSpPr/>
          <p:nvPr/>
        </p:nvCxnSpPr>
        <p:spPr>
          <a:xfrm>
            <a:off x="304800" y="4709161"/>
            <a:ext cx="10871200" cy="1588"/>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7" name="Down Arrow 6"/>
          <p:cNvSpPr/>
          <p:nvPr/>
        </p:nvSpPr>
        <p:spPr>
          <a:xfrm flipV="1">
            <a:off x="406400" y="3794760"/>
            <a:ext cx="304797" cy="9296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Oval 7"/>
          <p:cNvSpPr/>
          <p:nvPr/>
        </p:nvSpPr>
        <p:spPr>
          <a:xfrm>
            <a:off x="2032003" y="4663442"/>
            <a:ext cx="60959" cy="60959"/>
          </a:xfrm>
          <a:prstGeom prst="ellipse">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TextBox 8"/>
          <p:cNvSpPr txBox="1"/>
          <p:nvPr/>
        </p:nvSpPr>
        <p:spPr>
          <a:xfrm>
            <a:off x="1828800" y="4709161"/>
            <a:ext cx="609600" cy="461665"/>
          </a:xfrm>
          <a:prstGeom prst="rect">
            <a:avLst/>
          </a:prstGeom>
          <a:noFill/>
        </p:spPr>
        <p:txBody>
          <a:bodyPr wrap="square" rtlCol="0">
            <a:spAutoFit/>
          </a:bodyPr>
          <a:lstStyle/>
          <a:p>
            <a:r>
              <a:rPr lang="en-US" sz="2400" dirty="0"/>
              <a:t>2F</a:t>
            </a:r>
          </a:p>
        </p:txBody>
      </p:sp>
      <p:sp>
        <p:nvSpPr>
          <p:cNvPr id="10" name="TextBox 9"/>
          <p:cNvSpPr txBox="1"/>
          <p:nvPr/>
        </p:nvSpPr>
        <p:spPr>
          <a:xfrm>
            <a:off x="8636000" y="4709161"/>
            <a:ext cx="508000" cy="461665"/>
          </a:xfrm>
          <a:prstGeom prst="rect">
            <a:avLst/>
          </a:prstGeom>
          <a:noFill/>
        </p:spPr>
        <p:txBody>
          <a:bodyPr wrap="square" rtlCol="0">
            <a:spAutoFit/>
          </a:bodyPr>
          <a:lstStyle/>
          <a:p>
            <a:r>
              <a:rPr lang="en-US" sz="2400" dirty="0"/>
              <a:t>F</a:t>
            </a:r>
          </a:p>
        </p:txBody>
      </p:sp>
      <p:sp>
        <p:nvSpPr>
          <p:cNvPr id="11" name="TextBox 10"/>
          <p:cNvSpPr txBox="1"/>
          <p:nvPr/>
        </p:nvSpPr>
        <p:spPr>
          <a:xfrm>
            <a:off x="304800" y="4785361"/>
            <a:ext cx="1320800" cy="461665"/>
          </a:xfrm>
          <a:prstGeom prst="rect">
            <a:avLst/>
          </a:prstGeom>
          <a:noFill/>
        </p:spPr>
        <p:txBody>
          <a:bodyPr wrap="square" rtlCol="0">
            <a:spAutoFit/>
          </a:bodyPr>
          <a:lstStyle/>
          <a:p>
            <a:r>
              <a:rPr lang="en-US" sz="2400" dirty="0"/>
              <a:t>Object</a:t>
            </a:r>
          </a:p>
        </p:txBody>
      </p:sp>
      <p:cxnSp>
        <p:nvCxnSpPr>
          <p:cNvPr id="12" name="Straight Arrow Connector 11"/>
          <p:cNvCxnSpPr>
            <a:stCxn id="7" idx="2"/>
          </p:cNvCxnSpPr>
          <p:nvPr/>
        </p:nvCxnSpPr>
        <p:spPr>
          <a:xfrm flipV="1">
            <a:off x="558799" y="3793968"/>
            <a:ext cx="6046263" cy="792"/>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6604000" y="5242561"/>
            <a:ext cx="4775200" cy="15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7" idx="2"/>
          </p:cNvCxnSpPr>
          <p:nvPr/>
        </p:nvCxnSpPr>
        <p:spPr>
          <a:xfrm>
            <a:off x="558800" y="3794760"/>
            <a:ext cx="6045201" cy="14478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6604000" y="3794760"/>
            <a:ext cx="4470400" cy="17526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Down Arrow 15"/>
          <p:cNvSpPr/>
          <p:nvPr/>
        </p:nvSpPr>
        <p:spPr>
          <a:xfrm>
            <a:off x="10160000" y="4709160"/>
            <a:ext cx="304800"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18" name="Straight Arrow Connector 17"/>
          <p:cNvCxnSpPr>
            <a:stCxn id="7" idx="2"/>
          </p:cNvCxnSpPr>
          <p:nvPr/>
        </p:nvCxnSpPr>
        <p:spPr>
          <a:xfrm>
            <a:off x="558800" y="3794760"/>
            <a:ext cx="10718801" cy="16002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9652000" y="5394961"/>
            <a:ext cx="1320800" cy="461665"/>
          </a:xfrm>
          <a:prstGeom prst="rect">
            <a:avLst/>
          </a:prstGeom>
          <a:noFill/>
        </p:spPr>
        <p:txBody>
          <a:bodyPr wrap="square" rtlCol="0">
            <a:spAutoFit/>
          </a:bodyPr>
          <a:lstStyle/>
          <a:p>
            <a:r>
              <a:rPr lang="en-US" sz="2400" dirty="0"/>
              <a:t>Image</a:t>
            </a:r>
          </a:p>
        </p:txBody>
      </p:sp>
      <p:grpSp>
        <p:nvGrpSpPr>
          <p:cNvPr id="38" name="Group 37"/>
          <p:cNvGrpSpPr/>
          <p:nvPr/>
        </p:nvGrpSpPr>
        <p:grpSpPr>
          <a:xfrm>
            <a:off x="2438400" y="2702560"/>
            <a:ext cx="8331200" cy="3977640"/>
            <a:chOff x="1828800" y="3200400"/>
            <a:chExt cx="6248400" cy="3657600"/>
          </a:xfrm>
        </p:grpSpPr>
        <p:grpSp>
          <p:nvGrpSpPr>
            <p:cNvPr id="21" name="Group 20"/>
            <p:cNvGrpSpPr/>
            <p:nvPr/>
          </p:nvGrpSpPr>
          <p:grpSpPr>
            <a:xfrm>
              <a:off x="1828800" y="3200400"/>
              <a:ext cx="6248400" cy="3657600"/>
              <a:chOff x="1828800" y="3200400"/>
              <a:chExt cx="6248400" cy="3657600"/>
            </a:xfrm>
          </p:grpSpPr>
          <p:sp>
            <p:nvSpPr>
              <p:cNvPr id="6" name="Arc 5"/>
              <p:cNvSpPr/>
              <p:nvPr/>
            </p:nvSpPr>
            <p:spPr>
              <a:xfrm>
                <a:off x="1828800" y="3200400"/>
                <a:ext cx="3505200" cy="3657600"/>
              </a:xfrm>
              <a:prstGeom prst="arc">
                <a:avLst>
                  <a:gd name="adj1" fmla="val 19532115"/>
                  <a:gd name="adj2" fmla="val 2065300"/>
                </a:avLst>
              </a:prstGeom>
              <a:ln w="1905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sp>
            <p:nvSpPr>
              <p:cNvPr id="20" name="Arc 19"/>
              <p:cNvSpPr/>
              <p:nvPr/>
            </p:nvSpPr>
            <p:spPr>
              <a:xfrm flipH="1">
                <a:off x="4572000" y="3200400"/>
                <a:ext cx="3505200" cy="3657600"/>
              </a:xfrm>
              <a:prstGeom prst="arc">
                <a:avLst>
                  <a:gd name="adj1" fmla="val 19516416"/>
                  <a:gd name="adj2" fmla="val 2065843"/>
                </a:avLst>
              </a:prstGeom>
              <a:ln w="1905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grpSp>
        <p:cxnSp>
          <p:nvCxnSpPr>
            <p:cNvPr id="23" name="Straight Connector 22"/>
            <p:cNvCxnSpPr>
              <a:endCxn id="6" idx="2"/>
            </p:cNvCxnSpPr>
            <p:nvPr/>
          </p:nvCxnSpPr>
          <p:spPr>
            <a:xfrm>
              <a:off x="4952999" y="3886200"/>
              <a:ext cx="4932" cy="2274954"/>
            </a:xfrm>
            <a:prstGeom prst="line">
              <a:avLst/>
            </a:prstGeom>
            <a:ln w="19050">
              <a:solidFill>
                <a:srgbClr val="0070C0"/>
              </a:solidFill>
              <a:prstDash val="sysDash"/>
            </a:ln>
          </p:spPr>
          <p:style>
            <a:lnRef idx="1">
              <a:schemeClr val="accent1"/>
            </a:lnRef>
            <a:fillRef idx="0">
              <a:schemeClr val="accent1"/>
            </a:fillRef>
            <a:effectRef idx="0">
              <a:schemeClr val="accent1"/>
            </a:effectRef>
            <a:fontRef idx="minor">
              <a:schemeClr val="tx1"/>
            </a:fontRef>
          </p:style>
        </p:cxnSp>
      </p:grpSp>
      <p:sp>
        <p:nvSpPr>
          <p:cNvPr id="24" name="Oval 23"/>
          <p:cNvSpPr/>
          <p:nvPr/>
        </p:nvSpPr>
        <p:spPr>
          <a:xfrm>
            <a:off x="4267203" y="4663442"/>
            <a:ext cx="60959" cy="60959"/>
          </a:xfrm>
          <a:prstGeom prst="ellipse">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 name="TextBox 24"/>
          <p:cNvSpPr txBox="1"/>
          <p:nvPr/>
        </p:nvSpPr>
        <p:spPr>
          <a:xfrm>
            <a:off x="4064000" y="4709161"/>
            <a:ext cx="508000" cy="461665"/>
          </a:xfrm>
          <a:prstGeom prst="rect">
            <a:avLst/>
          </a:prstGeom>
          <a:noFill/>
        </p:spPr>
        <p:txBody>
          <a:bodyPr wrap="square" rtlCol="0">
            <a:spAutoFit/>
          </a:bodyPr>
          <a:lstStyle/>
          <a:p>
            <a:r>
              <a:rPr lang="en-US" sz="2400" dirty="0"/>
              <a:t>F</a:t>
            </a:r>
          </a:p>
        </p:txBody>
      </p:sp>
      <p:sp>
        <p:nvSpPr>
          <p:cNvPr id="27" name="Oval 26"/>
          <p:cNvSpPr/>
          <p:nvPr/>
        </p:nvSpPr>
        <p:spPr>
          <a:xfrm>
            <a:off x="11176003" y="4663442"/>
            <a:ext cx="60959" cy="60959"/>
          </a:xfrm>
          <a:prstGeom prst="ellipse">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8" name="TextBox 27"/>
          <p:cNvSpPr txBox="1"/>
          <p:nvPr/>
        </p:nvSpPr>
        <p:spPr>
          <a:xfrm>
            <a:off x="10972800" y="4709161"/>
            <a:ext cx="609600" cy="461665"/>
          </a:xfrm>
          <a:prstGeom prst="rect">
            <a:avLst/>
          </a:prstGeom>
          <a:noFill/>
        </p:spPr>
        <p:txBody>
          <a:bodyPr wrap="square" rtlCol="0">
            <a:spAutoFit/>
          </a:bodyPr>
          <a:lstStyle/>
          <a:p>
            <a:r>
              <a:rPr lang="en-US" sz="2400" dirty="0"/>
              <a:t>2F</a:t>
            </a:r>
          </a:p>
        </p:txBody>
      </p:sp>
    </p:spTree>
    <p:extLst>
      <p:ext uri="{BB962C8B-B14F-4D97-AF65-F5344CB8AC3E}">
        <p14:creationId xmlns:p14="http://schemas.microsoft.com/office/powerpoint/2010/main" val="2944502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39" presetClass="entr" presetSubtype="0" accel="10000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24" dur="5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25" dur="5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26"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9" presetClass="entr" presetSubtype="0" accel="100000" fill="hold" nodeType="clickEffect">
                                  <p:stCondLst>
                                    <p:cond delay="0"/>
                                  </p:stCondLst>
                                  <p:childTnLst>
                                    <p:set>
                                      <p:cBhvr>
                                        <p:cTn id="30" dur="1" fill="hold">
                                          <p:stCondLst>
                                            <p:cond delay="0"/>
                                          </p:stCondLst>
                                        </p:cTn>
                                        <p:tgtEl>
                                          <p:spTgt spid="38"/>
                                        </p:tgtEl>
                                        <p:attrNameLst>
                                          <p:attrName>style.visibility</p:attrName>
                                        </p:attrNameLst>
                                      </p:cBhvr>
                                      <p:to>
                                        <p:strVal val="visible"/>
                                      </p:to>
                                    </p:set>
                                    <p:anim calcmode="lin" valueType="num">
                                      <p:cBhvr>
                                        <p:cTn id="31" dur="500" fill="hold"/>
                                        <p:tgtEl>
                                          <p:spTgt spid="38"/>
                                        </p:tgtEl>
                                        <p:attrNameLst>
                                          <p:attrName>ppt_h</p:attrName>
                                        </p:attrNameLst>
                                      </p:cBhvr>
                                      <p:tavLst>
                                        <p:tav tm="0">
                                          <p:val>
                                            <p:strVal val="#ppt_h/20"/>
                                          </p:val>
                                        </p:tav>
                                        <p:tav tm="50000">
                                          <p:val>
                                            <p:strVal val="#ppt_h/20"/>
                                          </p:val>
                                        </p:tav>
                                        <p:tav tm="100000">
                                          <p:val>
                                            <p:strVal val="#ppt_h"/>
                                          </p:val>
                                        </p:tav>
                                      </p:tavLst>
                                    </p:anim>
                                    <p:anim calcmode="lin" valueType="num">
                                      <p:cBhvr>
                                        <p:cTn id="32" dur="500" fill="hold"/>
                                        <p:tgtEl>
                                          <p:spTgt spid="38"/>
                                        </p:tgtEl>
                                        <p:attrNameLst>
                                          <p:attrName>ppt_w</p:attrName>
                                        </p:attrNameLst>
                                      </p:cBhvr>
                                      <p:tavLst>
                                        <p:tav tm="0">
                                          <p:val>
                                            <p:strVal val="#ppt_w+.3"/>
                                          </p:val>
                                        </p:tav>
                                        <p:tav tm="50000">
                                          <p:val>
                                            <p:strVal val="#ppt_w+.3"/>
                                          </p:val>
                                        </p:tav>
                                        <p:tav tm="100000">
                                          <p:val>
                                            <p:strVal val="#ppt_w"/>
                                          </p:val>
                                        </p:tav>
                                      </p:tavLst>
                                    </p:anim>
                                    <p:anim calcmode="lin" valueType="num">
                                      <p:cBhvr>
                                        <p:cTn id="33" dur="500" fill="hold"/>
                                        <p:tgtEl>
                                          <p:spTgt spid="38"/>
                                        </p:tgtEl>
                                        <p:attrNameLst>
                                          <p:attrName>ppt_x</p:attrName>
                                        </p:attrNameLst>
                                      </p:cBhvr>
                                      <p:tavLst>
                                        <p:tav tm="0">
                                          <p:val>
                                            <p:strVal val="#ppt_x-.3"/>
                                          </p:val>
                                        </p:tav>
                                        <p:tav tm="50000">
                                          <p:val>
                                            <p:strVal val="#ppt_x"/>
                                          </p:val>
                                        </p:tav>
                                        <p:tav tm="100000">
                                          <p:val>
                                            <p:strVal val="#ppt_x"/>
                                          </p:val>
                                        </p:tav>
                                      </p:tavLst>
                                    </p:anim>
                                    <p:anim calcmode="lin" valueType="num">
                                      <p:cBhvr>
                                        <p:cTn id="34" dur="500" fill="hold"/>
                                        <p:tgtEl>
                                          <p:spTgt spid="38"/>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9" presetClass="entr" presetSubtype="0" accel="100000"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p:cTn id="39" dur="500" fill="hold"/>
                                        <p:tgtEl>
                                          <p:spTgt spid="4"/>
                                        </p:tgtEl>
                                        <p:attrNameLst>
                                          <p:attrName>ppt_h</p:attrName>
                                        </p:attrNameLst>
                                      </p:cBhvr>
                                      <p:tavLst>
                                        <p:tav tm="0">
                                          <p:val>
                                            <p:strVal val="#ppt_h/20"/>
                                          </p:val>
                                        </p:tav>
                                        <p:tav tm="50000">
                                          <p:val>
                                            <p:strVal val="#ppt_h/20"/>
                                          </p:val>
                                        </p:tav>
                                        <p:tav tm="100000">
                                          <p:val>
                                            <p:strVal val="#ppt_h"/>
                                          </p:val>
                                        </p:tav>
                                      </p:tavLst>
                                    </p:anim>
                                    <p:anim calcmode="lin" valueType="num">
                                      <p:cBhvr>
                                        <p:cTn id="40" dur="500" fill="hold"/>
                                        <p:tgtEl>
                                          <p:spTgt spid="4"/>
                                        </p:tgtEl>
                                        <p:attrNameLst>
                                          <p:attrName>ppt_w</p:attrName>
                                        </p:attrNameLst>
                                      </p:cBhvr>
                                      <p:tavLst>
                                        <p:tav tm="0">
                                          <p:val>
                                            <p:strVal val="#ppt_w+.3"/>
                                          </p:val>
                                        </p:tav>
                                        <p:tav tm="50000">
                                          <p:val>
                                            <p:strVal val="#ppt_w+.3"/>
                                          </p:val>
                                        </p:tav>
                                        <p:tav tm="100000">
                                          <p:val>
                                            <p:strVal val="#ppt_w"/>
                                          </p:val>
                                        </p:tav>
                                      </p:tavLst>
                                    </p:anim>
                                    <p:anim calcmode="lin" valueType="num">
                                      <p:cBhvr>
                                        <p:cTn id="41" dur="500" fill="hold"/>
                                        <p:tgtEl>
                                          <p:spTgt spid="4"/>
                                        </p:tgtEl>
                                        <p:attrNameLst>
                                          <p:attrName>ppt_x</p:attrName>
                                        </p:attrNameLst>
                                      </p:cBhvr>
                                      <p:tavLst>
                                        <p:tav tm="0">
                                          <p:val>
                                            <p:strVal val="#ppt_x-.3"/>
                                          </p:val>
                                        </p:tav>
                                        <p:tav tm="50000">
                                          <p:val>
                                            <p:strVal val="#ppt_x"/>
                                          </p:val>
                                        </p:tav>
                                        <p:tav tm="100000">
                                          <p:val>
                                            <p:strVal val="#ppt_x"/>
                                          </p:val>
                                        </p:tav>
                                      </p:tavLst>
                                    </p:anim>
                                    <p:anim calcmode="lin" valueType="num">
                                      <p:cBhvr>
                                        <p:cTn id="42" dur="500" fill="hold"/>
                                        <p:tgtEl>
                                          <p:spTgt spid="4"/>
                                        </p:tgtEl>
                                        <p:attrNameLst>
                                          <p:attrName>ppt_y</p:attrName>
                                        </p:attrNameLst>
                                      </p:cBhvr>
                                      <p:tavLst>
                                        <p:tav tm="0">
                                          <p:val>
                                            <p:strVal val="#ppt_y"/>
                                          </p:val>
                                        </p:tav>
                                        <p:tav tm="100000">
                                          <p:val>
                                            <p:strVal val="#ppt_y"/>
                                          </p:val>
                                        </p:tav>
                                      </p:tavLst>
                                    </p:anim>
                                  </p:childTnLst>
                                </p:cTn>
                              </p:par>
                              <p:par>
                                <p:cTn id="43" presetID="39" presetClass="entr" presetSubtype="0" accel="100000" fill="hold" grpId="0" nodeType="with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ppt_h</p:attrName>
                                        </p:attrNameLst>
                                      </p:cBhvr>
                                      <p:tavLst>
                                        <p:tav tm="0">
                                          <p:val>
                                            <p:strVal val="#ppt_h/20"/>
                                          </p:val>
                                        </p:tav>
                                        <p:tav tm="50000">
                                          <p:val>
                                            <p:strVal val="#ppt_h/20"/>
                                          </p:val>
                                        </p:tav>
                                        <p:tav tm="100000">
                                          <p:val>
                                            <p:strVal val="#ppt_h"/>
                                          </p:val>
                                        </p:tav>
                                      </p:tavLst>
                                    </p:anim>
                                    <p:anim calcmode="lin" valueType="num">
                                      <p:cBhvr>
                                        <p:cTn id="46" dur="500" fill="hold"/>
                                        <p:tgtEl>
                                          <p:spTgt spid="10"/>
                                        </p:tgtEl>
                                        <p:attrNameLst>
                                          <p:attrName>ppt_w</p:attrName>
                                        </p:attrNameLst>
                                      </p:cBhvr>
                                      <p:tavLst>
                                        <p:tav tm="0">
                                          <p:val>
                                            <p:strVal val="#ppt_w+.3"/>
                                          </p:val>
                                        </p:tav>
                                        <p:tav tm="50000">
                                          <p:val>
                                            <p:strVal val="#ppt_w+.3"/>
                                          </p:val>
                                        </p:tav>
                                        <p:tav tm="100000">
                                          <p:val>
                                            <p:strVal val="#ppt_w"/>
                                          </p:val>
                                        </p:tav>
                                      </p:tavLst>
                                    </p:anim>
                                    <p:anim calcmode="lin" valueType="num">
                                      <p:cBhvr>
                                        <p:cTn id="47" dur="500" fill="hold"/>
                                        <p:tgtEl>
                                          <p:spTgt spid="10"/>
                                        </p:tgtEl>
                                        <p:attrNameLst>
                                          <p:attrName>ppt_x</p:attrName>
                                        </p:attrNameLst>
                                      </p:cBhvr>
                                      <p:tavLst>
                                        <p:tav tm="0">
                                          <p:val>
                                            <p:strVal val="#ppt_x-.3"/>
                                          </p:val>
                                        </p:tav>
                                        <p:tav tm="50000">
                                          <p:val>
                                            <p:strVal val="#ppt_x"/>
                                          </p:val>
                                        </p:tav>
                                        <p:tav tm="100000">
                                          <p:val>
                                            <p:strVal val="#ppt_x"/>
                                          </p:val>
                                        </p:tav>
                                      </p:tavLst>
                                    </p:anim>
                                    <p:anim calcmode="lin" valueType="num">
                                      <p:cBhvr>
                                        <p:cTn id="48" dur="500" fill="hold"/>
                                        <p:tgtEl>
                                          <p:spTgt spid="10"/>
                                        </p:tgtEl>
                                        <p:attrNameLst>
                                          <p:attrName>ppt_y</p:attrName>
                                        </p:attrNameLst>
                                      </p:cBhvr>
                                      <p:tavLst>
                                        <p:tav tm="0">
                                          <p:val>
                                            <p:strVal val="#ppt_y"/>
                                          </p:val>
                                        </p:tav>
                                        <p:tav tm="100000">
                                          <p:val>
                                            <p:strVal val="#ppt_y"/>
                                          </p:val>
                                        </p:tav>
                                      </p:tavLst>
                                    </p:anim>
                                  </p:childTnLst>
                                </p:cTn>
                              </p:par>
                              <p:par>
                                <p:cTn id="49" presetID="39" presetClass="entr" presetSubtype="0" accel="100000"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p:cTn id="51" dur="500" fill="hold"/>
                                        <p:tgtEl>
                                          <p:spTgt spid="24"/>
                                        </p:tgtEl>
                                        <p:attrNameLst>
                                          <p:attrName>ppt_h</p:attrName>
                                        </p:attrNameLst>
                                      </p:cBhvr>
                                      <p:tavLst>
                                        <p:tav tm="0">
                                          <p:val>
                                            <p:strVal val="#ppt_h/20"/>
                                          </p:val>
                                        </p:tav>
                                        <p:tav tm="50000">
                                          <p:val>
                                            <p:strVal val="#ppt_h/20"/>
                                          </p:val>
                                        </p:tav>
                                        <p:tav tm="100000">
                                          <p:val>
                                            <p:strVal val="#ppt_h"/>
                                          </p:val>
                                        </p:tav>
                                      </p:tavLst>
                                    </p:anim>
                                    <p:anim calcmode="lin" valueType="num">
                                      <p:cBhvr>
                                        <p:cTn id="52" dur="500" fill="hold"/>
                                        <p:tgtEl>
                                          <p:spTgt spid="24"/>
                                        </p:tgtEl>
                                        <p:attrNameLst>
                                          <p:attrName>ppt_w</p:attrName>
                                        </p:attrNameLst>
                                      </p:cBhvr>
                                      <p:tavLst>
                                        <p:tav tm="0">
                                          <p:val>
                                            <p:strVal val="#ppt_w+.3"/>
                                          </p:val>
                                        </p:tav>
                                        <p:tav tm="50000">
                                          <p:val>
                                            <p:strVal val="#ppt_w+.3"/>
                                          </p:val>
                                        </p:tav>
                                        <p:tav tm="100000">
                                          <p:val>
                                            <p:strVal val="#ppt_w"/>
                                          </p:val>
                                        </p:tav>
                                      </p:tavLst>
                                    </p:anim>
                                    <p:anim calcmode="lin" valueType="num">
                                      <p:cBhvr>
                                        <p:cTn id="53" dur="500" fill="hold"/>
                                        <p:tgtEl>
                                          <p:spTgt spid="24"/>
                                        </p:tgtEl>
                                        <p:attrNameLst>
                                          <p:attrName>ppt_x</p:attrName>
                                        </p:attrNameLst>
                                      </p:cBhvr>
                                      <p:tavLst>
                                        <p:tav tm="0">
                                          <p:val>
                                            <p:strVal val="#ppt_x-.3"/>
                                          </p:val>
                                        </p:tav>
                                        <p:tav tm="50000">
                                          <p:val>
                                            <p:strVal val="#ppt_x"/>
                                          </p:val>
                                        </p:tav>
                                        <p:tav tm="100000">
                                          <p:val>
                                            <p:strVal val="#ppt_x"/>
                                          </p:val>
                                        </p:tav>
                                      </p:tavLst>
                                    </p:anim>
                                    <p:anim calcmode="lin" valueType="num">
                                      <p:cBhvr>
                                        <p:cTn id="54" dur="500" fill="hold"/>
                                        <p:tgtEl>
                                          <p:spTgt spid="24"/>
                                        </p:tgtEl>
                                        <p:attrNameLst>
                                          <p:attrName>ppt_y</p:attrName>
                                        </p:attrNameLst>
                                      </p:cBhvr>
                                      <p:tavLst>
                                        <p:tav tm="0">
                                          <p:val>
                                            <p:strVal val="#ppt_y"/>
                                          </p:val>
                                        </p:tav>
                                        <p:tav tm="100000">
                                          <p:val>
                                            <p:strVal val="#ppt_y"/>
                                          </p:val>
                                        </p:tav>
                                      </p:tavLst>
                                    </p:anim>
                                  </p:childTnLst>
                                </p:cTn>
                              </p:par>
                              <p:par>
                                <p:cTn id="55" presetID="39" presetClass="entr" presetSubtype="0" accel="10000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p:cTn id="57" dur="500" fill="hold"/>
                                        <p:tgtEl>
                                          <p:spTgt spid="25"/>
                                        </p:tgtEl>
                                        <p:attrNameLst>
                                          <p:attrName>ppt_h</p:attrName>
                                        </p:attrNameLst>
                                      </p:cBhvr>
                                      <p:tavLst>
                                        <p:tav tm="0">
                                          <p:val>
                                            <p:strVal val="#ppt_h/20"/>
                                          </p:val>
                                        </p:tav>
                                        <p:tav tm="50000">
                                          <p:val>
                                            <p:strVal val="#ppt_h/20"/>
                                          </p:val>
                                        </p:tav>
                                        <p:tav tm="100000">
                                          <p:val>
                                            <p:strVal val="#ppt_h"/>
                                          </p:val>
                                        </p:tav>
                                      </p:tavLst>
                                    </p:anim>
                                    <p:anim calcmode="lin" valueType="num">
                                      <p:cBhvr>
                                        <p:cTn id="58" dur="500" fill="hold"/>
                                        <p:tgtEl>
                                          <p:spTgt spid="25"/>
                                        </p:tgtEl>
                                        <p:attrNameLst>
                                          <p:attrName>ppt_w</p:attrName>
                                        </p:attrNameLst>
                                      </p:cBhvr>
                                      <p:tavLst>
                                        <p:tav tm="0">
                                          <p:val>
                                            <p:strVal val="#ppt_w+.3"/>
                                          </p:val>
                                        </p:tav>
                                        <p:tav tm="50000">
                                          <p:val>
                                            <p:strVal val="#ppt_w+.3"/>
                                          </p:val>
                                        </p:tav>
                                        <p:tav tm="100000">
                                          <p:val>
                                            <p:strVal val="#ppt_w"/>
                                          </p:val>
                                        </p:tav>
                                      </p:tavLst>
                                    </p:anim>
                                    <p:anim calcmode="lin" valueType="num">
                                      <p:cBhvr>
                                        <p:cTn id="59" dur="500" fill="hold"/>
                                        <p:tgtEl>
                                          <p:spTgt spid="25"/>
                                        </p:tgtEl>
                                        <p:attrNameLst>
                                          <p:attrName>ppt_x</p:attrName>
                                        </p:attrNameLst>
                                      </p:cBhvr>
                                      <p:tavLst>
                                        <p:tav tm="0">
                                          <p:val>
                                            <p:strVal val="#ppt_x-.3"/>
                                          </p:val>
                                        </p:tav>
                                        <p:tav tm="50000">
                                          <p:val>
                                            <p:strVal val="#ppt_x"/>
                                          </p:val>
                                        </p:tav>
                                        <p:tav tm="100000">
                                          <p:val>
                                            <p:strVal val="#ppt_x"/>
                                          </p:val>
                                        </p:tav>
                                      </p:tavLst>
                                    </p:anim>
                                    <p:anim calcmode="lin" valueType="num">
                                      <p:cBhvr>
                                        <p:cTn id="60"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39" presetClass="entr" presetSubtype="0" accel="100000" fill="hold" grpId="0" nodeType="clickEffect">
                                  <p:stCondLst>
                                    <p:cond delay="0"/>
                                  </p:stCondLst>
                                  <p:childTnLst>
                                    <p:set>
                                      <p:cBhvr>
                                        <p:cTn id="64" dur="1" fill="hold">
                                          <p:stCondLst>
                                            <p:cond delay="0"/>
                                          </p:stCondLst>
                                        </p:cTn>
                                        <p:tgtEl>
                                          <p:spTgt spid="8"/>
                                        </p:tgtEl>
                                        <p:attrNameLst>
                                          <p:attrName>style.visibility</p:attrName>
                                        </p:attrNameLst>
                                      </p:cBhvr>
                                      <p:to>
                                        <p:strVal val="visible"/>
                                      </p:to>
                                    </p:set>
                                    <p:anim calcmode="lin" valueType="num">
                                      <p:cBhvr>
                                        <p:cTn id="65" dur="500" fill="hold"/>
                                        <p:tgtEl>
                                          <p:spTgt spid="8"/>
                                        </p:tgtEl>
                                        <p:attrNameLst>
                                          <p:attrName>ppt_h</p:attrName>
                                        </p:attrNameLst>
                                      </p:cBhvr>
                                      <p:tavLst>
                                        <p:tav tm="0">
                                          <p:val>
                                            <p:strVal val="#ppt_h/20"/>
                                          </p:val>
                                        </p:tav>
                                        <p:tav tm="50000">
                                          <p:val>
                                            <p:strVal val="#ppt_h/20"/>
                                          </p:val>
                                        </p:tav>
                                        <p:tav tm="100000">
                                          <p:val>
                                            <p:strVal val="#ppt_h"/>
                                          </p:val>
                                        </p:tav>
                                      </p:tavLst>
                                    </p:anim>
                                    <p:anim calcmode="lin" valueType="num">
                                      <p:cBhvr>
                                        <p:cTn id="66" dur="500" fill="hold"/>
                                        <p:tgtEl>
                                          <p:spTgt spid="8"/>
                                        </p:tgtEl>
                                        <p:attrNameLst>
                                          <p:attrName>ppt_w</p:attrName>
                                        </p:attrNameLst>
                                      </p:cBhvr>
                                      <p:tavLst>
                                        <p:tav tm="0">
                                          <p:val>
                                            <p:strVal val="#ppt_w+.3"/>
                                          </p:val>
                                        </p:tav>
                                        <p:tav tm="50000">
                                          <p:val>
                                            <p:strVal val="#ppt_w+.3"/>
                                          </p:val>
                                        </p:tav>
                                        <p:tav tm="100000">
                                          <p:val>
                                            <p:strVal val="#ppt_w"/>
                                          </p:val>
                                        </p:tav>
                                      </p:tavLst>
                                    </p:anim>
                                    <p:anim calcmode="lin" valueType="num">
                                      <p:cBhvr>
                                        <p:cTn id="67" dur="500" fill="hold"/>
                                        <p:tgtEl>
                                          <p:spTgt spid="8"/>
                                        </p:tgtEl>
                                        <p:attrNameLst>
                                          <p:attrName>ppt_x</p:attrName>
                                        </p:attrNameLst>
                                      </p:cBhvr>
                                      <p:tavLst>
                                        <p:tav tm="0">
                                          <p:val>
                                            <p:strVal val="#ppt_x-.3"/>
                                          </p:val>
                                        </p:tav>
                                        <p:tav tm="50000">
                                          <p:val>
                                            <p:strVal val="#ppt_x"/>
                                          </p:val>
                                        </p:tav>
                                        <p:tav tm="100000">
                                          <p:val>
                                            <p:strVal val="#ppt_x"/>
                                          </p:val>
                                        </p:tav>
                                      </p:tavLst>
                                    </p:anim>
                                    <p:anim calcmode="lin" valueType="num">
                                      <p:cBhvr>
                                        <p:cTn id="68" dur="500" fill="hold"/>
                                        <p:tgtEl>
                                          <p:spTgt spid="8"/>
                                        </p:tgtEl>
                                        <p:attrNameLst>
                                          <p:attrName>ppt_y</p:attrName>
                                        </p:attrNameLst>
                                      </p:cBhvr>
                                      <p:tavLst>
                                        <p:tav tm="0">
                                          <p:val>
                                            <p:strVal val="#ppt_y"/>
                                          </p:val>
                                        </p:tav>
                                        <p:tav tm="100000">
                                          <p:val>
                                            <p:strVal val="#ppt_y"/>
                                          </p:val>
                                        </p:tav>
                                      </p:tavLst>
                                    </p:anim>
                                  </p:childTnLst>
                                </p:cTn>
                              </p:par>
                              <p:par>
                                <p:cTn id="69" presetID="39" presetClass="entr" presetSubtype="0" accel="100000" fill="hold" grpId="0" nodeType="withEffect">
                                  <p:stCondLst>
                                    <p:cond delay="0"/>
                                  </p:stCondLst>
                                  <p:childTnLst>
                                    <p:set>
                                      <p:cBhvr>
                                        <p:cTn id="70" dur="1" fill="hold">
                                          <p:stCondLst>
                                            <p:cond delay="0"/>
                                          </p:stCondLst>
                                        </p:cTn>
                                        <p:tgtEl>
                                          <p:spTgt spid="9"/>
                                        </p:tgtEl>
                                        <p:attrNameLst>
                                          <p:attrName>style.visibility</p:attrName>
                                        </p:attrNameLst>
                                      </p:cBhvr>
                                      <p:to>
                                        <p:strVal val="visible"/>
                                      </p:to>
                                    </p:set>
                                    <p:anim calcmode="lin" valueType="num">
                                      <p:cBhvr>
                                        <p:cTn id="71" dur="500" fill="hold"/>
                                        <p:tgtEl>
                                          <p:spTgt spid="9"/>
                                        </p:tgtEl>
                                        <p:attrNameLst>
                                          <p:attrName>ppt_h</p:attrName>
                                        </p:attrNameLst>
                                      </p:cBhvr>
                                      <p:tavLst>
                                        <p:tav tm="0">
                                          <p:val>
                                            <p:strVal val="#ppt_h/20"/>
                                          </p:val>
                                        </p:tav>
                                        <p:tav tm="50000">
                                          <p:val>
                                            <p:strVal val="#ppt_h/20"/>
                                          </p:val>
                                        </p:tav>
                                        <p:tav tm="100000">
                                          <p:val>
                                            <p:strVal val="#ppt_h"/>
                                          </p:val>
                                        </p:tav>
                                      </p:tavLst>
                                    </p:anim>
                                    <p:anim calcmode="lin" valueType="num">
                                      <p:cBhvr>
                                        <p:cTn id="72" dur="500" fill="hold"/>
                                        <p:tgtEl>
                                          <p:spTgt spid="9"/>
                                        </p:tgtEl>
                                        <p:attrNameLst>
                                          <p:attrName>ppt_w</p:attrName>
                                        </p:attrNameLst>
                                      </p:cBhvr>
                                      <p:tavLst>
                                        <p:tav tm="0">
                                          <p:val>
                                            <p:strVal val="#ppt_w+.3"/>
                                          </p:val>
                                        </p:tav>
                                        <p:tav tm="50000">
                                          <p:val>
                                            <p:strVal val="#ppt_w+.3"/>
                                          </p:val>
                                        </p:tav>
                                        <p:tav tm="100000">
                                          <p:val>
                                            <p:strVal val="#ppt_w"/>
                                          </p:val>
                                        </p:tav>
                                      </p:tavLst>
                                    </p:anim>
                                    <p:anim calcmode="lin" valueType="num">
                                      <p:cBhvr>
                                        <p:cTn id="73" dur="500" fill="hold"/>
                                        <p:tgtEl>
                                          <p:spTgt spid="9"/>
                                        </p:tgtEl>
                                        <p:attrNameLst>
                                          <p:attrName>ppt_x</p:attrName>
                                        </p:attrNameLst>
                                      </p:cBhvr>
                                      <p:tavLst>
                                        <p:tav tm="0">
                                          <p:val>
                                            <p:strVal val="#ppt_x-.3"/>
                                          </p:val>
                                        </p:tav>
                                        <p:tav tm="50000">
                                          <p:val>
                                            <p:strVal val="#ppt_x"/>
                                          </p:val>
                                        </p:tav>
                                        <p:tav tm="100000">
                                          <p:val>
                                            <p:strVal val="#ppt_x"/>
                                          </p:val>
                                        </p:tav>
                                      </p:tavLst>
                                    </p:anim>
                                    <p:anim calcmode="lin" valueType="num">
                                      <p:cBhvr>
                                        <p:cTn id="74" dur="500" fill="hold"/>
                                        <p:tgtEl>
                                          <p:spTgt spid="9"/>
                                        </p:tgtEl>
                                        <p:attrNameLst>
                                          <p:attrName>ppt_y</p:attrName>
                                        </p:attrNameLst>
                                      </p:cBhvr>
                                      <p:tavLst>
                                        <p:tav tm="0">
                                          <p:val>
                                            <p:strVal val="#ppt_y"/>
                                          </p:val>
                                        </p:tav>
                                        <p:tav tm="100000">
                                          <p:val>
                                            <p:strVal val="#ppt_y"/>
                                          </p:val>
                                        </p:tav>
                                      </p:tavLst>
                                    </p:anim>
                                  </p:childTnLst>
                                </p:cTn>
                              </p:par>
                              <p:par>
                                <p:cTn id="75" presetID="39" presetClass="entr" presetSubtype="0" accel="100000" fill="hold" grpId="0" nodeType="withEffect">
                                  <p:stCondLst>
                                    <p:cond delay="0"/>
                                  </p:stCondLst>
                                  <p:childTnLst>
                                    <p:set>
                                      <p:cBhvr>
                                        <p:cTn id="76" dur="1" fill="hold">
                                          <p:stCondLst>
                                            <p:cond delay="0"/>
                                          </p:stCondLst>
                                        </p:cTn>
                                        <p:tgtEl>
                                          <p:spTgt spid="27"/>
                                        </p:tgtEl>
                                        <p:attrNameLst>
                                          <p:attrName>style.visibility</p:attrName>
                                        </p:attrNameLst>
                                      </p:cBhvr>
                                      <p:to>
                                        <p:strVal val="visible"/>
                                      </p:to>
                                    </p:set>
                                    <p:anim calcmode="lin" valueType="num">
                                      <p:cBhvr>
                                        <p:cTn id="77" dur="500" fill="hold"/>
                                        <p:tgtEl>
                                          <p:spTgt spid="27"/>
                                        </p:tgtEl>
                                        <p:attrNameLst>
                                          <p:attrName>ppt_h</p:attrName>
                                        </p:attrNameLst>
                                      </p:cBhvr>
                                      <p:tavLst>
                                        <p:tav tm="0">
                                          <p:val>
                                            <p:strVal val="#ppt_h/20"/>
                                          </p:val>
                                        </p:tav>
                                        <p:tav tm="50000">
                                          <p:val>
                                            <p:strVal val="#ppt_h/20"/>
                                          </p:val>
                                        </p:tav>
                                        <p:tav tm="100000">
                                          <p:val>
                                            <p:strVal val="#ppt_h"/>
                                          </p:val>
                                        </p:tav>
                                      </p:tavLst>
                                    </p:anim>
                                    <p:anim calcmode="lin" valueType="num">
                                      <p:cBhvr>
                                        <p:cTn id="78" dur="500" fill="hold"/>
                                        <p:tgtEl>
                                          <p:spTgt spid="27"/>
                                        </p:tgtEl>
                                        <p:attrNameLst>
                                          <p:attrName>ppt_w</p:attrName>
                                        </p:attrNameLst>
                                      </p:cBhvr>
                                      <p:tavLst>
                                        <p:tav tm="0">
                                          <p:val>
                                            <p:strVal val="#ppt_w+.3"/>
                                          </p:val>
                                        </p:tav>
                                        <p:tav tm="50000">
                                          <p:val>
                                            <p:strVal val="#ppt_w+.3"/>
                                          </p:val>
                                        </p:tav>
                                        <p:tav tm="100000">
                                          <p:val>
                                            <p:strVal val="#ppt_w"/>
                                          </p:val>
                                        </p:tav>
                                      </p:tavLst>
                                    </p:anim>
                                    <p:anim calcmode="lin" valueType="num">
                                      <p:cBhvr>
                                        <p:cTn id="79" dur="500" fill="hold"/>
                                        <p:tgtEl>
                                          <p:spTgt spid="27"/>
                                        </p:tgtEl>
                                        <p:attrNameLst>
                                          <p:attrName>ppt_x</p:attrName>
                                        </p:attrNameLst>
                                      </p:cBhvr>
                                      <p:tavLst>
                                        <p:tav tm="0">
                                          <p:val>
                                            <p:strVal val="#ppt_x-.3"/>
                                          </p:val>
                                        </p:tav>
                                        <p:tav tm="50000">
                                          <p:val>
                                            <p:strVal val="#ppt_x"/>
                                          </p:val>
                                        </p:tav>
                                        <p:tav tm="100000">
                                          <p:val>
                                            <p:strVal val="#ppt_x"/>
                                          </p:val>
                                        </p:tav>
                                      </p:tavLst>
                                    </p:anim>
                                    <p:anim calcmode="lin" valueType="num">
                                      <p:cBhvr>
                                        <p:cTn id="80" dur="500" fill="hold"/>
                                        <p:tgtEl>
                                          <p:spTgt spid="27"/>
                                        </p:tgtEl>
                                        <p:attrNameLst>
                                          <p:attrName>ppt_y</p:attrName>
                                        </p:attrNameLst>
                                      </p:cBhvr>
                                      <p:tavLst>
                                        <p:tav tm="0">
                                          <p:val>
                                            <p:strVal val="#ppt_y"/>
                                          </p:val>
                                        </p:tav>
                                        <p:tav tm="100000">
                                          <p:val>
                                            <p:strVal val="#ppt_y"/>
                                          </p:val>
                                        </p:tav>
                                      </p:tavLst>
                                    </p:anim>
                                  </p:childTnLst>
                                </p:cTn>
                              </p:par>
                              <p:par>
                                <p:cTn id="81" presetID="39" presetClass="entr" presetSubtype="0" accel="100000" fill="hold" grpId="0" nodeType="withEffect">
                                  <p:stCondLst>
                                    <p:cond delay="0"/>
                                  </p:stCondLst>
                                  <p:childTnLst>
                                    <p:set>
                                      <p:cBhvr>
                                        <p:cTn id="82" dur="1" fill="hold">
                                          <p:stCondLst>
                                            <p:cond delay="0"/>
                                          </p:stCondLst>
                                        </p:cTn>
                                        <p:tgtEl>
                                          <p:spTgt spid="28"/>
                                        </p:tgtEl>
                                        <p:attrNameLst>
                                          <p:attrName>style.visibility</p:attrName>
                                        </p:attrNameLst>
                                      </p:cBhvr>
                                      <p:to>
                                        <p:strVal val="visible"/>
                                      </p:to>
                                    </p:set>
                                    <p:anim calcmode="lin" valueType="num">
                                      <p:cBhvr>
                                        <p:cTn id="83" dur="500" fill="hold"/>
                                        <p:tgtEl>
                                          <p:spTgt spid="28"/>
                                        </p:tgtEl>
                                        <p:attrNameLst>
                                          <p:attrName>ppt_h</p:attrName>
                                        </p:attrNameLst>
                                      </p:cBhvr>
                                      <p:tavLst>
                                        <p:tav tm="0">
                                          <p:val>
                                            <p:strVal val="#ppt_h/20"/>
                                          </p:val>
                                        </p:tav>
                                        <p:tav tm="50000">
                                          <p:val>
                                            <p:strVal val="#ppt_h/20"/>
                                          </p:val>
                                        </p:tav>
                                        <p:tav tm="100000">
                                          <p:val>
                                            <p:strVal val="#ppt_h"/>
                                          </p:val>
                                        </p:tav>
                                      </p:tavLst>
                                    </p:anim>
                                    <p:anim calcmode="lin" valueType="num">
                                      <p:cBhvr>
                                        <p:cTn id="84" dur="500" fill="hold"/>
                                        <p:tgtEl>
                                          <p:spTgt spid="28"/>
                                        </p:tgtEl>
                                        <p:attrNameLst>
                                          <p:attrName>ppt_w</p:attrName>
                                        </p:attrNameLst>
                                      </p:cBhvr>
                                      <p:tavLst>
                                        <p:tav tm="0">
                                          <p:val>
                                            <p:strVal val="#ppt_w+.3"/>
                                          </p:val>
                                        </p:tav>
                                        <p:tav tm="50000">
                                          <p:val>
                                            <p:strVal val="#ppt_w+.3"/>
                                          </p:val>
                                        </p:tav>
                                        <p:tav tm="100000">
                                          <p:val>
                                            <p:strVal val="#ppt_w"/>
                                          </p:val>
                                        </p:tav>
                                      </p:tavLst>
                                    </p:anim>
                                    <p:anim calcmode="lin" valueType="num">
                                      <p:cBhvr>
                                        <p:cTn id="85" dur="500" fill="hold"/>
                                        <p:tgtEl>
                                          <p:spTgt spid="28"/>
                                        </p:tgtEl>
                                        <p:attrNameLst>
                                          <p:attrName>ppt_x</p:attrName>
                                        </p:attrNameLst>
                                      </p:cBhvr>
                                      <p:tavLst>
                                        <p:tav tm="0">
                                          <p:val>
                                            <p:strVal val="#ppt_x-.3"/>
                                          </p:val>
                                        </p:tav>
                                        <p:tav tm="50000">
                                          <p:val>
                                            <p:strVal val="#ppt_x"/>
                                          </p:val>
                                        </p:tav>
                                        <p:tav tm="100000">
                                          <p:val>
                                            <p:strVal val="#ppt_x"/>
                                          </p:val>
                                        </p:tav>
                                      </p:tavLst>
                                    </p:anim>
                                    <p:anim calcmode="lin" valueType="num">
                                      <p:cBhvr>
                                        <p:cTn id="86" dur="5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39" presetClass="entr" presetSubtype="0" accel="100000" fill="hold" grpId="0" nodeType="clickEffect">
                                  <p:stCondLst>
                                    <p:cond delay="0"/>
                                  </p:stCondLst>
                                  <p:childTnLst>
                                    <p:set>
                                      <p:cBhvr>
                                        <p:cTn id="90" dur="1" fill="hold">
                                          <p:stCondLst>
                                            <p:cond delay="0"/>
                                          </p:stCondLst>
                                        </p:cTn>
                                        <p:tgtEl>
                                          <p:spTgt spid="11"/>
                                        </p:tgtEl>
                                        <p:attrNameLst>
                                          <p:attrName>style.visibility</p:attrName>
                                        </p:attrNameLst>
                                      </p:cBhvr>
                                      <p:to>
                                        <p:strVal val="visible"/>
                                      </p:to>
                                    </p:set>
                                    <p:anim calcmode="lin" valueType="num">
                                      <p:cBhvr>
                                        <p:cTn id="91" dur="500" fill="hold"/>
                                        <p:tgtEl>
                                          <p:spTgt spid="11"/>
                                        </p:tgtEl>
                                        <p:attrNameLst>
                                          <p:attrName>ppt_h</p:attrName>
                                        </p:attrNameLst>
                                      </p:cBhvr>
                                      <p:tavLst>
                                        <p:tav tm="0">
                                          <p:val>
                                            <p:strVal val="#ppt_h/20"/>
                                          </p:val>
                                        </p:tav>
                                        <p:tav tm="50000">
                                          <p:val>
                                            <p:strVal val="#ppt_h/20"/>
                                          </p:val>
                                        </p:tav>
                                        <p:tav tm="100000">
                                          <p:val>
                                            <p:strVal val="#ppt_h"/>
                                          </p:val>
                                        </p:tav>
                                      </p:tavLst>
                                    </p:anim>
                                    <p:anim calcmode="lin" valueType="num">
                                      <p:cBhvr>
                                        <p:cTn id="92" dur="500" fill="hold"/>
                                        <p:tgtEl>
                                          <p:spTgt spid="11"/>
                                        </p:tgtEl>
                                        <p:attrNameLst>
                                          <p:attrName>ppt_w</p:attrName>
                                        </p:attrNameLst>
                                      </p:cBhvr>
                                      <p:tavLst>
                                        <p:tav tm="0">
                                          <p:val>
                                            <p:strVal val="#ppt_w+.3"/>
                                          </p:val>
                                        </p:tav>
                                        <p:tav tm="50000">
                                          <p:val>
                                            <p:strVal val="#ppt_w+.3"/>
                                          </p:val>
                                        </p:tav>
                                        <p:tav tm="100000">
                                          <p:val>
                                            <p:strVal val="#ppt_w"/>
                                          </p:val>
                                        </p:tav>
                                      </p:tavLst>
                                    </p:anim>
                                    <p:anim calcmode="lin" valueType="num">
                                      <p:cBhvr>
                                        <p:cTn id="93" dur="500" fill="hold"/>
                                        <p:tgtEl>
                                          <p:spTgt spid="11"/>
                                        </p:tgtEl>
                                        <p:attrNameLst>
                                          <p:attrName>ppt_x</p:attrName>
                                        </p:attrNameLst>
                                      </p:cBhvr>
                                      <p:tavLst>
                                        <p:tav tm="0">
                                          <p:val>
                                            <p:strVal val="#ppt_x-.3"/>
                                          </p:val>
                                        </p:tav>
                                        <p:tav tm="50000">
                                          <p:val>
                                            <p:strVal val="#ppt_x"/>
                                          </p:val>
                                        </p:tav>
                                        <p:tav tm="100000">
                                          <p:val>
                                            <p:strVal val="#ppt_x"/>
                                          </p:val>
                                        </p:tav>
                                      </p:tavLst>
                                    </p:anim>
                                    <p:anim calcmode="lin" valueType="num">
                                      <p:cBhvr>
                                        <p:cTn id="94" dur="500" fill="hold"/>
                                        <p:tgtEl>
                                          <p:spTgt spid="11"/>
                                        </p:tgtEl>
                                        <p:attrNameLst>
                                          <p:attrName>ppt_y</p:attrName>
                                        </p:attrNameLst>
                                      </p:cBhvr>
                                      <p:tavLst>
                                        <p:tav tm="0">
                                          <p:val>
                                            <p:strVal val="#ppt_y"/>
                                          </p:val>
                                        </p:tav>
                                        <p:tav tm="100000">
                                          <p:val>
                                            <p:strVal val="#ppt_y"/>
                                          </p:val>
                                        </p:tav>
                                      </p:tavLst>
                                    </p:anim>
                                  </p:childTnLst>
                                </p:cTn>
                              </p:par>
                              <p:par>
                                <p:cTn id="95" presetID="39" presetClass="entr" presetSubtype="0" accel="100000" fill="hold" grpId="0" nodeType="withEffect">
                                  <p:stCondLst>
                                    <p:cond delay="0"/>
                                  </p:stCondLst>
                                  <p:childTnLst>
                                    <p:set>
                                      <p:cBhvr>
                                        <p:cTn id="96" dur="1" fill="hold">
                                          <p:stCondLst>
                                            <p:cond delay="0"/>
                                          </p:stCondLst>
                                        </p:cTn>
                                        <p:tgtEl>
                                          <p:spTgt spid="7"/>
                                        </p:tgtEl>
                                        <p:attrNameLst>
                                          <p:attrName>style.visibility</p:attrName>
                                        </p:attrNameLst>
                                      </p:cBhvr>
                                      <p:to>
                                        <p:strVal val="visible"/>
                                      </p:to>
                                    </p:set>
                                    <p:anim calcmode="lin" valueType="num">
                                      <p:cBhvr>
                                        <p:cTn id="97"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98"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99"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100"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39" presetClass="entr" presetSubtype="0" accel="100000" fill="hold" nodeType="clickEffect">
                                  <p:stCondLst>
                                    <p:cond delay="0"/>
                                  </p:stCondLst>
                                  <p:childTnLst>
                                    <p:set>
                                      <p:cBhvr>
                                        <p:cTn id="104" dur="1" fill="hold">
                                          <p:stCondLst>
                                            <p:cond delay="0"/>
                                          </p:stCondLst>
                                        </p:cTn>
                                        <p:tgtEl>
                                          <p:spTgt spid="12"/>
                                        </p:tgtEl>
                                        <p:attrNameLst>
                                          <p:attrName>style.visibility</p:attrName>
                                        </p:attrNameLst>
                                      </p:cBhvr>
                                      <p:to>
                                        <p:strVal val="visible"/>
                                      </p:to>
                                    </p:set>
                                    <p:anim calcmode="lin" valueType="num">
                                      <p:cBhvr>
                                        <p:cTn id="105" dur="500" fill="hold"/>
                                        <p:tgtEl>
                                          <p:spTgt spid="12"/>
                                        </p:tgtEl>
                                        <p:attrNameLst>
                                          <p:attrName>ppt_h</p:attrName>
                                        </p:attrNameLst>
                                      </p:cBhvr>
                                      <p:tavLst>
                                        <p:tav tm="0">
                                          <p:val>
                                            <p:strVal val="#ppt_h/20"/>
                                          </p:val>
                                        </p:tav>
                                        <p:tav tm="50000">
                                          <p:val>
                                            <p:strVal val="#ppt_h/20"/>
                                          </p:val>
                                        </p:tav>
                                        <p:tav tm="100000">
                                          <p:val>
                                            <p:strVal val="#ppt_h"/>
                                          </p:val>
                                        </p:tav>
                                      </p:tavLst>
                                    </p:anim>
                                    <p:anim calcmode="lin" valueType="num">
                                      <p:cBhvr>
                                        <p:cTn id="106" dur="500" fill="hold"/>
                                        <p:tgtEl>
                                          <p:spTgt spid="12"/>
                                        </p:tgtEl>
                                        <p:attrNameLst>
                                          <p:attrName>ppt_w</p:attrName>
                                        </p:attrNameLst>
                                      </p:cBhvr>
                                      <p:tavLst>
                                        <p:tav tm="0">
                                          <p:val>
                                            <p:strVal val="#ppt_w+.3"/>
                                          </p:val>
                                        </p:tav>
                                        <p:tav tm="50000">
                                          <p:val>
                                            <p:strVal val="#ppt_w+.3"/>
                                          </p:val>
                                        </p:tav>
                                        <p:tav tm="100000">
                                          <p:val>
                                            <p:strVal val="#ppt_w"/>
                                          </p:val>
                                        </p:tav>
                                      </p:tavLst>
                                    </p:anim>
                                    <p:anim calcmode="lin" valueType="num">
                                      <p:cBhvr>
                                        <p:cTn id="107" dur="500" fill="hold"/>
                                        <p:tgtEl>
                                          <p:spTgt spid="12"/>
                                        </p:tgtEl>
                                        <p:attrNameLst>
                                          <p:attrName>ppt_x</p:attrName>
                                        </p:attrNameLst>
                                      </p:cBhvr>
                                      <p:tavLst>
                                        <p:tav tm="0">
                                          <p:val>
                                            <p:strVal val="#ppt_x-.3"/>
                                          </p:val>
                                        </p:tav>
                                        <p:tav tm="50000">
                                          <p:val>
                                            <p:strVal val="#ppt_x"/>
                                          </p:val>
                                        </p:tav>
                                        <p:tav tm="100000">
                                          <p:val>
                                            <p:strVal val="#ppt_x"/>
                                          </p:val>
                                        </p:tav>
                                      </p:tavLst>
                                    </p:anim>
                                    <p:anim calcmode="lin" valueType="num">
                                      <p:cBhvr>
                                        <p:cTn id="108"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39" presetClass="entr" presetSubtype="0" accel="100000" fill="hold" nodeType="clickEffect">
                                  <p:stCondLst>
                                    <p:cond delay="0"/>
                                  </p:stCondLst>
                                  <p:childTnLst>
                                    <p:set>
                                      <p:cBhvr>
                                        <p:cTn id="112" dur="1" fill="hold">
                                          <p:stCondLst>
                                            <p:cond delay="0"/>
                                          </p:stCondLst>
                                        </p:cTn>
                                        <p:tgtEl>
                                          <p:spTgt spid="15"/>
                                        </p:tgtEl>
                                        <p:attrNameLst>
                                          <p:attrName>style.visibility</p:attrName>
                                        </p:attrNameLst>
                                      </p:cBhvr>
                                      <p:to>
                                        <p:strVal val="visible"/>
                                      </p:to>
                                    </p:set>
                                    <p:anim calcmode="lin" valueType="num">
                                      <p:cBhvr>
                                        <p:cTn id="113" dur="500" fill="hold"/>
                                        <p:tgtEl>
                                          <p:spTgt spid="15"/>
                                        </p:tgtEl>
                                        <p:attrNameLst>
                                          <p:attrName>ppt_h</p:attrName>
                                        </p:attrNameLst>
                                      </p:cBhvr>
                                      <p:tavLst>
                                        <p:tav tm="0">
                                          <p:val>
                                            <p:strVal val="#ppt_h/20"/>
                                          </p:val>
                                        </p:tav>
                                        <p:tav tm="50000">
                                          <p:val>
                                            <p:strVal val="#ppt_h/20"/>
                                          </p:val>
                                        </p:tav>
                                        <p:tav tm="100000">
                                          <p:val>
                                            <p:strVal val="#ppt_h"/>
                                          </p:val>
                                        </p:tav>
                                      </p:tavLst>
                                    </p:anim>
                                    <p:anim calcmode="lin" valueType="num">
                                      <p:cBhvr>
                                        <p:cTn id="114" dur="500" fill="hold"/>
                                        <p:tgtEl>
                                          <p:spTgt spid="15"/>
                                        </p:tgtEl>
                                        <p:attrNameLst>
                                          <p:attrName>ppt_w</p:attrName>
                                        </p:attrNameLst>
                                      </p:cBhvr>
                                      <p:tavLst>
                                        <p:tav tm="0">
                                          <p:val>
                                            <p:strVal val="#ppt_w+.3"/>
                                          </p:val>
                                        </p:tav>
                                        <p:tav tm="50000">
                                          <p:val>
                                            <p:strVal val="#ppt_w+.3"/>
                                          </p:val>
                                        </p:tav>
                                        <p:tav tm="100000">
                                          <p:val>
                                            <p:strVal val="#ppt_w"/>
                                          </p:val>
                                        </p:tav>
                                      </p:tavLst>
                                    </p:anim>
                                    <p:anim calcmode="lin" valueType="num">
                                      <p:cBhvr>
                                        <p:cTn id="115" dur="500" fill="hold"/>
                                        <p:tgtEl>
                                          <p:spTgt spid="15"/>
                                        </p:tgtEl>
                                        <p:attrNameLst>
                                          <p:attrName>ppt_x</p:attrName>
                                        </p:attrNameLst>
                                      </p:cBhvr>
                                      <p:tavLst>
                                        <p:tav tm="0">
                                          <p:val>
                                            <p:strVal val="#ppt_x-.3"/>
                                          </p:val>
                                        </p:tav>
                                        <p:tav tm="50000">
                                          <p:val>
                                            <p:strVal val="#ppt_x"/>
                                          </p:val>
                                        </p:tav>
                                        <p:tav tm="100000">
                                          <p:val>
                                            <p:strVal val="#ppt_x"/>
                                          </p:val>
                                        </p:tav>
                                      </p:tavLst>
                                    </p:anim>
                                    <p:anim calcmode="lin" valueType="num">
                                      <p:cBhvr>
                                        <p:cTn id="116"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39" presetClass="entr" presetSubtype="0" accel="100000" fill="hold" nodeType="clickEffect">
                                  <p:stCondLst>
                                    <p:cond delay="0"/>
                                  </p:stCondLst>
                                  <p:childTnLst>
                                    <p:set>
                                      <p:cBhvr>
                                        <p:cTn id="120" dur="1" fill="hold">
                                          <p:stCondLst>
                                            <p:cond delay="0"/>
                                          </p:stCondLst>
                                        </p:cTn>
                                        <p:tgtEl>
                                          <p:spTgt spid="14"/>
                                        </p:tgtEl>
                                        <p:attrNameLst>
                                          <p:attrName>style.visibility</p:attrName>
                                        </p:attrNameLst>
                                      </p:cBhvr>
                                      <p:to>
                                        <p:strVal val="visible"/>
                                      </p:to>
                                    </p:set>
                                    <p:anim calcmode="lin" valueType="num">
                                      <p:cBhvr>
                                        <p:cTn id="121" dur="500" fill="hold"/>
                                        <p:tgtEl>
                                          <p:spTgt spid="14"/>
                                        </p:tgtEl>
                                        <p:attrNameLst>
                                          <p:attrName>ppt_h</p:attrName>
                                        </p:attrNameLst>
                                      </p:cBhvr>
                                      <p:tavLst>
                                        <p:tav tm="0">
                                          <p:val>
                                            <p:strVal val="#ppt_h/20"/>
                                          </p:val>
                                        </p:tav>
                                        <p:tav tm="50000">
                                          <p:val>
                                            <p:strVal val="#ppt_h/20"/>
                                          </p:val>
                                        </p:tav>
                                        <p:tav tm="100000">
                                          <p:val>
                                            <p:strVal val="#ppt_h"/>
                                          </p:val>
                                        </p:tav>
                                      </p:tavLst>
                                    </p:anim>
                                    <p:anim calcmode="lin" valueType="num">
                                      <p:cBhvr>
                                        <p:cTn id="122" dur="500" fill="hold"/>
                                        <p:tgtEl>
                                          <p:spTgt spid="14"/>
                                        </p:tgtEl>
                                        <p:attrNameLst>
                                          <p:attrName>ppt_w</p:attrName>
                                        </p:attrNameLst>
                                      </p:cBhvr>
                                      <p:tavLst>
                                        <p:tav tm="0">
                                          <p:val>
                                            <p:strVal val="#ppt_w+.3"/>
                                          </p:val>
                                        </p:tav>
                                        <p:tav tm="50000">
                                          <p:val>
                                            <p:strVal val="#ppt_w+.3"/>
                                          </p:val>
                                        </p:tav>
                                        <p:tav tm="100000">
                                          <p:val>
                                            <p:strVal val="#ppt_w"/>
                                          </p:val>
                                        </p:tav>
                                      </p:tavLst>
                                    </p:anim>
                                    <p:anim calcmode="lin" valueType="num">
                                      <p:cBhvr>
                                        <p:cTn id="123" dur="500" fill="hold"/>
                                        <p:tgtEl>
                                          <p:spTgt spid="14"/>
                                        </p:tgtEl>
                                        <p:attrNameLst>
                                          <p:attrName>ppt_x</p:attrName>
                                        </p:attrNameLst>
                                      </p:cBhvr>
                                      <p:tavLst>
                                        <p:tav tm="0">
                                          <p:val>
                                            <p:strVal val="#ppt_x-.3"/>
                                          </p:val>
                                        </p:tav>
                                        <p:tav tm="50000">
                                          <p:val>
                                            <p:strVal val="#ppt_x"/>
                                          </p:val>
                                        </p:tav>
                                        <p:tav tm="100000">
                                          <p:val>
                                            <p:strVal val="#ppt_x"/>
                                          </p:val>
                                        </p:tav>
                                      </p:tavLst>
                                    </p:anim>
                                    <p:anim calcmode="lin" valueType="num">
                                      <p:cBhvr>
                                        <p:cTn id="124"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125" fill="hold">
                      <p:stCondLst>
                        <p:cond delay="indefinite"/>
                      </p:stCondLst>
                      <p:childTnLst>
                        <p:par>
                          <p:cTn id="126" fill="hold">
                            <p:stCondLst>
                              <p:cond delay="0"/>
                            </p:stCondLst>
                            <p:childTnLst>
                              <p:par>
                                <p:cTn id="127" presetID="39" presetClass="entr" presetSubtype="0" accel="100000" fill="hold" nodeType="clickEffect">
                                  <p:stCondLst>
                                    <p:cond delay="0"/>
                                  </p:stCondLst>
                                  <p:childTnLst>
                                    <p:set>
                                      <p:cBhvr>
                                        <p:cTn id="128" dur="1" fill="hold">
                                          <p:stCondLst>
                                            <p:cond delay="0"/>
                                          </p:stCondLst>
                                        </p:cTn>
                                        <p:tgtEl>
                                          <p:spTgt spid="13"/>
                                        </p:tgtEl>
                                        <p:attrNameLst>
                                          <p:attrName>style.visibility</p:attrName>
                                        </p:attrNameLst>
                                      </p:cBhvr>
                                      <p:to>
                                        <p:strVal val="visible"/>
                                      </p:to>
                                    </p:set>
                                    <p:anim calcmode="lin" valueType="num">
                                      <p:cBhvr>
                                        <p:cTn id="129" dur="500" fill="hold"/>
                                        <p:tgtEl>
                                          <p:spTgt spid="13"/>
                                        </p:tgtEl>
                                        <p:attrNameLst>
                                          <p:attrName>ppt_h</p:attrName>
                                        </p:attrNameLst>
                                      </p:cBhvr>
                                      <p:tavLst>
                                        <p:tav tm="0">
                                          <p:val>
                                            <p:strVal val="#ppt_h/20"/>
                                          </p:val>
                                        </p:tav>
                                        <p:tav tm="50000">
                                          <p:val>
                                            <p:strVal val="#ppt_h/20"/>
                                          </p:val>
                                        </p:tav>
                                        <p:tav tm="100000">
                                          <p:val>
                                            <p:strVal val="#ppt_h"/>
                                          </p:val>
                                        </p:tav>
                                      </p:tavLst>
                                    </p:anim>
                                    <p:anim calcmode="lin" valueType="num">
                                      <p:cBhvr>
                                        <p:cTn id="130" dur="500" fill="hold"/>
                                        <p:tgtEl>
                                          <p:spTgt spid="13"/>
                                        </p:tgtEl>
                                        <p:attrNameLst>
                                          <p:attrName>ppt_w</p:attrName>
                                        </p:attrNameLst>
                                      </p:cBhvr>
                                      <p:tavLst>
                                        <p:tav tm="0">
                                          <p:val>
                                            <p:strVal val="#ppt_w+.3"/>
                                          </p:val>
                                        </p:tav>
                                        <p:tav tm="50000">
                                          <p:val>
                                            <p:strVal val="#ppt_w+.3"/>
                                          </p:val>
                                        </p:tav>
                                        <p:tav tm="100000">
                                          <p:val>
                                            <p:strVal val="#ppt_w"/>
                                          </p:val>
                                        </p:tav>
                                      </p:tavLst>
                                    </p:anim>
                                    <p:anim calcmode="lin" valueType="num">
                                      <p:cBhvr>
                                        <p:cTn id="131" dur="500" fill="hold"/>
                                        <p:tgtEl>
                                          <p:spTgt spid="13"/>
                                        </p:tgtEl>
                                        <p:attrNameLst>
                                          <p:attrName>ppt_x</p:attrName>
                                        </p:attrNameLst>
                                      </p:cBhvr>
                                      <p:tavLst>
                                        <p:tav tm="0">
                                          <p:val>
                                            <p:strVal val="#ppt_x-.3"/>
                                          </p:val>
                                        </p:tav>
                                        <p:tav tm="50000">
                                          <p:val>
                                            <p:strVal val="#ppt_x"/>
                                          </p:val>
                                        </p:tav>
                                        <p:tav tm="100000">
                                          <p:val>
                                            <p:strVal val="#ppt_x"/>
                                          </p:val>
                                        </p:tav>
                                      </p:tavLst>
                                    </p:anim>
                                    <p:anim calcmode="lin" valueType="num">
                                      <p:cBhvr>
                                        <p:cTn id="132"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33" fill="hold">
                      <p:stCondLst>
                        <p:cond delay="indefinite"/>
                      </p:stCondLst>
                      <p:childTnLst>
                        <p:par>
                          <p:cTn id="134" fill="hold">
                            <p:stCondLst>
                              <p:cond delay="0"/>
                            </p:stCondLst>
                            <p:childTnLst>
                              <p:par>
                                <p:cTn id="135" presetID="39" presetClass="entr" presetSubtype="0" accel="100000" fill="hold" nodeType="clickEffect">
                                  <p:stCondLst>
                                    <p:cond delay="0"/>
                                  </p:stCondLst>
                                  <p:childTnLst>
                                    <p:set>
                                      <p:cBhvr>
                                        <p:cTn id="136" dur="1" fill="hold">
                                          <p:stCondLst>
                                            <p:cond delay="0"/>
                                          </p:stCondLst>
                                        </p:cTn>
                                        <p:tgtEl>
                                          <p:spTgt spid="18"/>
                                        </p:tgtEl>
                                        <p:attrNameLst>
                                          <p:attrName>style.visibility</p:attrName>
                                        </p:attrNameLst>
                                      </p:cBhvr>
                                      <p:to>
                                        <p:strVal val="visible"/>
                                      </p:to>
                                    </p:set>
                                    <p:anim calcmode="lin" valueType="num">
                                      <p:cBhvr>
                                        <p:cTn id="137" dur="500" fill="hold"/>
                                        <p:tgtEl>
                                          <p:spTgt spid="18"/>
                                        </p:tgtEl>
                                        <p:attrNameLst>
                                          <p:attrName>ppt_h</p:attrName>
                                        </p:attrNameLst>
                                      </p:cBhvr>
                                      <p:tavLst>
                                        <p:tav tm="0">
                                          <p:val>
                                            <p:strVal val="#ppt_h/20"/>
                                          </p:val>
                                        </p:tav>
                                        <p:tav tm="50000">
                                          <p:val>
                                            <p:strVal val="#ppt_h/20"/>
                                          </p:val>
                                        </p:tav>
                                        <p:tav tm="100000">
                                          <p:val>
                                            <p:strVal val="#ppt_h"/>
                                          </p:val>
                                        </p:tav>
                                      </p:tavLst>
                                    </p:anim>
                                    <p:anim calcmode="lin" valueType="num">
                                      <p:cBhvr>
                                        <p:cTn id="138" dur="500" fill="hold"/>
                                        <p:tgtEl>
                                          <p:spTgt spid="18"/>
                                        </p:tgtEl>
                                        <p:attrNameLst>
                                          <p:attrName>ppt_w</p:attrName>
                                        </p:attrNameLst>
                                      </p:cBhvr>
                                      <p:tavLst>
                                        <p:tav tm="0">
                                          <p:val>
                                            <p:strVal val="#ppt_w+.3"/>
                                          </p:val>
                                        </p:tav>
                                        <p:tav tm="50000">
                                          <p:val>
                                            <p:strVal val="#ppt_w+.3"/>
                                          </p:val>
                                        </p:tav>
                                        <p:tav tm="100000">
                                          <p:val>
                                            <p:strVal val="#ppt_w"/>
                                          </p:val>
                                        </p:tav>
                                      </p:tavLst>
                                    </p:anim>
                                    <p:anim calcmode="lin" valueType="num">
                                      <p:cBhvr>
                                        <p:cTn id="139" dur="500" fill="hold"/>
                                        <p:tgtEl>
                                          <p:spTgt spid="18"/>
                                        </p:tgtEl>
                                        <p:attrNameLst>
                                          <p:attrName>ppt_x</p:attrName>
                                        </p:attrNameLst>
                                      </p:cBhvr>
                                      <p:tavLst>
                                        <p:tav tm="0">
                                          <p:val>
                                            <p:strVal val="#ppt_x-.3"/>
                                          </p:val>
                                        </p:tav>
                                        <p:tav tm="50000">
                                          <p:val>
                                            <p:strVal val="#ppt_x"/>
                                          </p:val>
                                        </p:tav>
                                        <p:tav tm="100000">
                                          <p:val>
                                            <p:strVal val="#ppt_x"/>
                                          </p:val>
                                        </p:tav>
                                      </p:tavLst>
                                    </p:anim>
                                    <p:anim calcmode="lin" valueType="num">
                                      <p:cBhvr>
                                        <p:cTn id="140"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141" fill="hold">
                      <p:stCondLst>
                        <p:cond delay="indefinite"/>
                      </p:stCondLst>
                      <p:childTnLst>
                        <p:par>
                          <p:cTn id="142" fill="hold">
                            <p:stCondLst>
                              <p:cond delay="0"/>
                            </p:stCondLst>
                            <p:childTnLst>
                              <p:par>
                                <p:cTn id="143" presetID="39" presetClass="entr" presetSubtype="0" accel="100000" fill="hold" grpId="0" nodeType="clickEffect">
                                  <p:stCondLst>
                                    <p:cond delay="0"/>
                                  </p:stCondLst>
                                  <p:childTnLst>
                                    <p:set>
                                      <p:cBhvr>
                                        <p:cTn id="144" dur="1" fill="hold">
                                          <p:stCondLst>
                                            <p:cond delay="0"/>
                                          </p:stCondLst>
                                        </p:cTn>
                                        <p:tgtEl>
                                          <p:spTgt spid="19"/>
                                        </p:tgtEl>
                                        <p:attrNameLst>
                                          <p:attrName>style.visibility</p:attrName>
                                        </p:attrNameLst>
                                      </p:cBhvr>
                                      <p:to>
                                        <p:strVal val="visible"/>
                                      </p:to>
                                    </p:set>
                                    <p:anim calcmode="lin" valueType="num">
                                      <p:cBhvr>
                                        <p:cTn id="145" dur="500" fill="hold"/>
                                        <p:tgtEl>
                                          <p:spTgt spid="19"/>
                                        </p:tgtEl>
                                        <p:attrNameLst>
                                          <p:attrName>ppt_h</p:attrName>
                                        </p:attrNameLst>
                                      </p:cBhvr>
                                      <p:tavLst>
                                        <p:tav tm="0">
                                          <p:val>
                                            <p:strVal val="#ppt_h/20"/>
                                          </p:val>
                                        </p:tav>
                                        <p:tav tm="50000">
                                          <p:val>
                                            <p:strVal val="#ppt_h/20"/>
                                          </p:val>
                                        </p:tav>
                                        <p:tav tm="100000">
                                          <p:val>
                                            <p:strVal val="#ppt_h"/>
                                          </p:val>
                                        </p:tav>
                                      </p:tavLst>
                                    </p:anim>
                                    <p:anim calcmode="lin" valueType="num">
                                      <p:cBhvr>
                                        <p:cTn id="146" dur="500" fill="hold"/>
                                        <p:tgtEl>
                                          <p:spTgt spid="19"/>
                                        </p:tgtEl>
                                        <p:attrNameLst>
                                          <p:attrName>ppt_w</p:attrName>
                                        </p:attrNameLst>
                                      </p:cBhvr>
                                      <p:tavLst>
                                        <p:tav tm="0">
                                          <p:val>
                                            <p:strVal val="#ppt_w+.3"/>
                                          </p:val>
                                        </p:tav>
                                        <p:tav tm="50000">
                                          <p:val>
                                            <p:strVal val="#ppt_w+.3"/>
                                          </p:val>
                                        </p:tav>
                                        <p:tav tm="100000">
                                          <p:val>
                                            <p:strVal val="#ppt_w"/>
                                          </p:val>
                                        </p:tav>
                                      </p:tavLst>
                                    </p:anim>
                                    <p:anim calcmode="lin" valueType="num">
                                      <p:cBhvr>
                                        <p:cTn id="147" dur="500" fill="hold"/>
                                        <p:tgtEl>
                                          <p:spTgt spid="19"/>
                                        </p:tgtEl>
                                        <p:attrNameLst>
                                          <p:attrName>ppt_x</p:attrName>
                                        </p:attrNameLst>
                                      </p:cBhvr>
                                      <p:tavLst>
                                        <p:tav tm="0">
                                          <p:val>
                                            <p:strVal val="#ppt_x-.3"/>
                                          </p:val>
                                        </p:tav>
                                        <p:tav tm="50000">
                                          <p:val>
                                            <p:strVal val="#ppt_x"/>
                                          </p:val>
                                        </p:tav>
                                        <p:tav tm="100000">
                                          <p:val>
                                            <p:strVal val="#ppt_x"/>
                                          </p:val>
                                        </p:tav>
                                      </p:tavLst>
                                    </p:anim>
                                    <p:anim calcmode="lin" valueType="num">
                                      <p:cBhvr>
                                        <p:cTn id="148" dur="500" fill="hold"/>
                                        <p:tgtEl>
                                          <p:spTgt spid="19"/>
                                        </p:tgtEl>
                                        <p:attrNameLst>
                                          <p:attrName>ppt_y</p:attrName>
                                        </p:attrNameLst>
                                      </p:cBhvr>
                                      <p:tavLst>
                                        <p:tav tm="0">
                                          <p:val>
                                            <p:strVal val="#ppt_y"/>
                                          </p:val>
                                        </p:tav>
                                        <p:tav tm="100000">
                                          <p:val>
                                            <p:strVal val="#ppt_y"/>
                                          </p:val>
                                        </p:tav>
                                      </p:tavLst>
                                    </p:anim>
                                  </p:childTnLst>
                                </p:cTn>
                              </p:par>
                              <p:par>
                                <p:cTn id="149" presetID="39" presetClass="entr" presetSubtype="0" accel="100000" fill="hold" grpId="0" nodeType="withEffect">
                                  <p:stCondLst>
                                    <p:cond delay="0"/>
                                  </p:stCondLst>
                                  <p:childTnLst>
                                    <p:set>
                                      <p:cBhvr>
                                        <p:cTn id="150" dur="1" fill="hold">
                                          <p:stCondLst>
                                            <p:cond delay="0"/>
                                          </p:stCondLst>
                                        </p:cTn>
                                        <p:tgtEl>
                                          <p:spTgt spid="16"/>
                                        </p:tgtEl>
                                        <p:attrNameLst>
                                          <p:attrName>style.visibility</p:attrName>
                                        </p:attrNameLst>
                                      </p:cBhvr>
                                      <p:to>
                                        <p:strVal val="visible"/>
                                      </p:to>
                                    </p:set>
                                    <p:anim calcmode="lin" valueType="num">
                                      <p:cBhvr>
                                        <p:cTn id="151" dur="500" fill="hold"/>
                                        <p:tgtEl>
                                          <p:spTgt spid="16"/>
                                        </p:tgtEl>
                                        <p:attrNameLst>
                                          <p:attrName>ppt_h</p:attrName>
                                        </p:attrNameLst>
                                      </p:cBhvr>
                                      <p:tavLst>
                                        <p:tav tm="0">
                                          <p:val>
                                            <p:strVal val="#ppt_h/20"/>
                                          </p:val>
                                        </p:tav>
                                        <p:tav tm="50000">
                                          <p:val>
                                            <p:strVal val="#ppt_h/20"/>
                                          </p:val>
                                        </p:tav>
                                        <p:tav tm="100000">
                                          <p:val>
                                            <p:strVal val="#ppt_h"/>
                                          </p:val>
                                        </p:tav>
                                      </p:tavLst>
                                    </p:anim>
                                    <p:anim calcmode="lin" valueType="num">
                                      <p:cBhvr>
                                        <p:cTn id="152" dur="500" fill="hold"/>
                                        <p:tgtEl>
                                          <p:spTgt spid="16"/>
                                        </p:tgtEl>
                                        <p:attrNameLst>
                                          <p:attrName>ppt_w</p:attrName>
                                        </p:attrNameLst>
                                      </p:cBhvr>
                                      <p:tavLst>
                                        <p:tav tm="0">
                                          <p:val>
                                            <p:strVal val="#ppt_w+.3"/>
                                          </p:val>
                                        </p:tav>
                                        <p:tav tm="50000">
                                          <p:val>
                                            <p:strVal val="#ppt_w+.3"/>
                                          </p:val>
                                        </p:tav>
                                        <p:tav tm="100000">
                                          <p:val>
                                            <p:strVal val="#ppt_w"/>
                                          </p:val>
                                        </p:tav>
                                      </p:tavLst>
                                    </p:anim>
                                    <p:anim calcmode="lin" valueType="num">
                                      <p:cBhvr>
                                        <p:cTn id="153" dur="500" fill="hold"/>
                                        <p:tgtEl>
                                          <p:spTgt spid="16"/>
                                        </p:tgtEl>
                                        <p:attrNameLst>
                                          <p:attrName>ppt_x</p:attrName>
                                        </p:attrNameLst>
                                      </p:cBhvr>
                                      <p:tavLst>
                                        <p:tav tm="0">
                                          <p:val>
                                            <p:strVal val="#ppt_x-.3"/>
                                          </p:val>
                                        </p:tav>
                                        <p:tav tm="50000">
                                          <p:val>
                                            <p:strVal val="#ppt_x"/>
                                          </p:val>
                                        </p:tav>
                                        <p:tav tm="100000">
                                          <p:val>
                                            <p:strVal val="#ppt_x"/>
                                          </p:val>
                                        </p:tav>
                                      </p:tavLst>
                                    </p:anim>
                                    <p:anim calcmode="lin" valueType="num">
                                      <p:cBhvr>
                                        <p:cTn id="154"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155" fill="hold">
                      <p:stCondLst>
                        <p:cond delay="indefinite"/>
                      </p:stCondLst>
                      <p:childTnLst>
                        <p:par>
                          <p:cTn id="156" fill="hold">
                            <p:stCondLst>
                              <p:cond delay="0"/>
                            </p:stCondLst>
                            <p:childTnLst>
                              <p:par>
                                <p:cTn id="157" presetID="1" presetClass="entr" presetSubtype="0" fill="hold" grpId="0" nodeType="clickEffect">
                                  <p:stCondLst>
                                    <p:cond delay="0"/>
                                  </p:stCondLst>
                                  <p:childTnLst>
                                    <p:set>
                                      <p:cBhvr>
                                        <p:cTn id="15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159" fill="hold">
                      <p:stCondLst>
                        <p:cond delay="indefinite"/>
                      </p:stCondLst>
                      <p:childTnLst>
                        <p:par>
                          <p:cTn id="160" fill="hold">
                            <p:stCondLst>
                              <p:cond delay="0"/>
                            </p:stCondLst>
                            <p:childTnLst>
                              <p:par>
                                <p:cTn id="161" presetID="1" presetClass="entr" presetSubtype="0" fill="hold" grpId="0" nodeType="clickEffect">
                                  <p:stCondLst>
                                    <p:cond delay="0"/>
                                  </p:stCondLst>
                                  <p:childTnLst>
                                    <p:set>
                                      <p:cBhvr>
                                        <p:cTn id="16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7" grpId="0" animBg="1"/>
      <p:bldP spid="8" grpId="0" animBg="1"/>
      <p:bldP spid="9" grpId="0"/>
      <p:bldP spid="10" grpId="0"/>
      <p:bldP spid="11" grpId="0"/>
      <p:bldP spid="16" grpId="0" animBg="1"/>
      <p:bldP spid="19" grpId="0"/>
      <p:bldP spid="24" grpId="0" animBg="1"/>
      <p:bldP spid="25" grpId="0"/>
      <p:bldP spid="27" grpId="0" animBg="1"/>
      <p:bldP spid="28"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11-04 Lenses</a:t>
            </a:r>
          </a:p>
        </p:txBody>
      </p:sp>
      <p:sp>
        <p:nvSpPr>
          <p:cNvPr id="3" name="Content Placeholder 2"/>
          <p:cNvSpPr>
            <a:spLocks noGrp="1"/>
          </p:cNvSpPr>
          <p:nvPr>
            <p:ph idx="1"/>
          </p:nvPr>
        </p:nvSpPr>
        <p:spPr/>
        <p:txBody>
          <a:bodyPr>
            <a:normAutofit/>
          </a:bodyPr>
          <a:lstStyle/>
          <a:p>
            <a:r>
              <a:rPr lang="en-US" dirty="0"/>
              <a:t>Object between 2F and F</a:t>
            </a:r>
          </a:p>
          <a:p>
            <a:endParaRPr lang="en-US" dirty="0"/>
          </a:p>
          <a:p>
            <a:endParaRPr lang="en-US" dirty="0"/>
          </a:p>
          <a:p>
            <a:endParaRPr lang="en-US" dirty="0"/>
          </a:p>
          <a:p>
            <a:endParaRPr lang="en-US" dirty="0"/>
          </a:p>
          <a:p>
            <a:endParaRPr lang="en-US" dirty="0"/>
          </a:p>
          <a:p>
            <a:endParaRPr lang="en-US" dirty="0"/>
          </a:p>
          <a:p>
            <a:endParaRPr lang="en-US" dirty="0"/>
          </a:p>
          <a:p>
            <a:r>
              <a:rPr lang="en-US" dirty="0"/>
              <a:t>Image real, inverted, larger beyond 2F</a:t>
            </a:r>
          </a:p>
        </p:txBody>
      </p:sp>
      <p:sp>
        <p:nvSpPr>
          <p:cNvPr id="4" name="Oval 3"/>
          <p:cNvSpPr/>
          <p:nvPr/>
        </p:nvSpPr>
        <p:spPr>
          <a:xfrm>
            <a:off x="7518403" y="4145282"/>
            <a:ext cx="60959" cy="60959"/>
          </a:xfrm>
          <a:prstGeom prst="ellipse">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5" name="Straight Connector 4"/>
          <p:cNvCxnSpPr/>
          <p:nvPr/>
        </p:nvCxnSpPr>
        <p:spPr>
          <a:xfrm>
            <a:off x="304800" y="4191001"/>
            <a:ext cx="10871200" cy="1588"/>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6" name="Down Arrow 5"/>
          <p:cNvSpPr/>
          <p:nvPr/>
        </p:nvSpPr>
        <p:spPr>
          <a:xfrm flipV="1">
            <a:off x="1422401" y="3505201"/>
            <a:ext cx="264161" cy="68579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Oval 6"/>
          <p:cNvSpPr/>
          <p:nvPr/>
        </p:nvSpPr>
        <p:spPr>
          <a:xfrm>
            <a:off x="711203" y="4145282"/>
            <a:ext cx="60959" cy="60959"/>
          </a:xfrm>
          <a:prstGeom prst="ellipse">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TextBox 7"/>
          <p:cNvSpPr txBox="1"/>
          <p:nvPr/>
        </p:nvSpPr>
        <p:spPr>
          <a:xfrm>
            <a:off x="508000" y="4191001"/>
            <a:ext cx="609600" cy="461665"/>
          </a:xfrm>
          <a:prstGeom prst="rect">
            <a:avLst/>
          </a:prstGeom>
          <a:noFill/>
        </p:spPr>
        <p:txBody>
          <a:bodyPr wrap="square" rtlCol="0">
            <a:spAutoFit/>
          </a:bodyPr>
          <a:lstStyle/>
          <a:p>
            <a:r>
              <a:rPr lang="en-US" sz="2400" dirty="0"/>
              <a:t>2F</a:t>
            </a:r>
          </a:p>
        </p:txBody>
      </p:sp>
      <p:sp>
        <p:nvSpPr>
          <p:cNvPr id="9" name="TextBox 8"/>
          <p:cNvSpPr txBox="1"/>
          <p:nvPr/>
        </p:nvSpPr>
        <p:spPr>
          <a:xfrm>
            <a:off x="7315200" y="4191001"/>
            <a:ext cx="508000" cy="461665"/>
          </a:xfrm>
          <a:prstGeom prst="rect">
            <a:avLst/>
          </a:prstGeom>
          <a:noFill/>
        </p:spPr>
        <p:txBody>
          <a:bodyPr wrap="square" rtlCol="0">
            <a:spAutoFit/>
          </a:bodyPr>
          <a:lstStyle/>
          <a:p>
            <a:r>
              <a:rPr lang="en-US" sz="2400" dirty="0"/>
              <a:t>F</a:t>
            </a:r>
          </a:p>
        </p:txBody>
      </p:sp>
      <p:sp>
        <p:nvSpPr>
          <p:cNvPr id="10" name="TextBox 9"/>
          <p:cNvSpPr txBox="1"/>
          <p:nvPr/>
        </p:nvSpPr>
        <p:spPr>
          <a:xfrm>
            <a:off x="1016000" y="4419601"/>
            <a:ext cx="1320800" cy="461665"/>
          </a:xfrm>
          <a:prstGeom prst="rect">
            <a:avLst/>
          </a:prstGeom>
          <a:noFill/>
        </p:spPr>
        <p:txBody>
          <a:bodyPr wrap="square" rtlCol="0">
            <a:spAutoFit/>
          </a:bodyPr>
          <a:lstStyle/>
          <a:p>
            <a:r>
              <a:rPr lang="en-US" sz="2400" dirty="0"/>
              <a:t>Object</a:t>
            </a:r>
          </a:p>
        </p:txBody>
      </p:sp>
      <p:cxnSp>
        <p:nvCxnSpPr>
          <p:cNvPr id="11" name="Straight Arrow Connector 10"/>
          <p:cNvCxnSpPr>
            <a:stCxn id="6" idx="2"/>
          </p:cNvCxnSpPr>
          <p:nvPr/>
        </p:nvCxnSpPr>
        <p:spPr>
          <a:xfrm flipV="1">
            <a:off x="1554482" y="3504408"/>
            <a:ext cx="3729780" cy="792"/>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5283200" y="5180014"/>
            <a:ext cx="6908800" cy="15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6" idx="2"/>
          </p:cNvCxnSpPr>
          <p:nvPr/>
        </p:nvCxnSpPr>
        <p:spPr>
          <a:xfrm>
            <a:off x="1554482" y="3505200"/>
            <a:ext cx="10231119" cy="18288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5283200" y="3505200"/>
            <a:ext cx="6400800" cy="19050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Down Arrow 14"/>
          <p:cNvSpPr/>
          <p:nvPr/>
        </p:nvSpPr>
        <p:spPr>
          <a:xfrm>
            <a:off x="10769600" y="4190999"/>
            <a:ext cx="406400" cy="98901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16" name="Straight Arrow Connector 15"/>
          <p:cNvCxnSpPr>
            <a:stCxn id="6" idx="2"/>
          </p:cNvCxnSpPr>
          <p:nvPr/>
        </p:nvCxnSpPr>
        <p:spPr>
          <a:xfrm>
            <a:off x="1554482" y="3505200"/>
            <a:ext cx="3728719" cy="16764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10363200" y="3733801"/>
            <a:ext cx="1320800" cy="461665"/>
          </a:xfrm>
          <a:prstGeom prst="rect">
            <a:avLst/>
          </a:prstGeom>
          <a:noFill/>
        </p:spPr>
        <p:txBody>
          <a:bodyPr wrap="square" rtlCol="0">
            <a:spAutoFit/>
          </a:bodyPr>
          <a:lstStyle/>
          <a:p>
            <a:r>
              <a:rPr lang="en-US" sz="2400" dirty="0"/>
              <a:t>Image</a:t>
            </a:r>
          </a:p>
        </p:txBody>
      </p:sp>
      <p:grpSp>
        <p:nvGrpSpPr>
          <p:cNvPr id="18" name="Group 17"/>
          <p:cNvGrpSpPr/>
          <p:nvPr/>
        </p:nvGrpSpPr>
        <p:grpSpPr>
          <a:xfrm>
            <a:off x="1117600" y="2209800"/>
            <a:ext cx="8331200" cy="4013200"/>
            <a:chOff x="1828800" y="3200400"/>
            <a:chExt cx="6248400" cy="3657600"/>
          </a:xfrm>
        </p:grpSpPr>
        <p:grpSp>
          <p:nvGrpSpPr>
            <p:cNvPr id="19" name="Group 20"/>
            <p:cNvGrpSpPr/>
            <p:nvPr/>
          </p:nvGrpSpPr>
          <p:grpSpPr>
            <a:xfrm>
              <a:off x="1828800" y="3200400"/>
              <a:ext cx="6248400" cy="3657600"/>
              <a:chOff x="1828800" y="3200400"/>
              <a:chExt cx="6248400" cy="3657600"/>
            </a:xfrm>
          </p:grpSpPr>
          <p:sp>
            <p:nvSpPr>
              <p:cNvPr id="21" name="Arc 20"/>
              <p:cNvSpPr/>
              <p:nvPr/>
            </p:nvSpPr>
            <p:spPr>
              <a:xfrm>
                <a:off x="1828800" y="3200400"/>
                <a:ext cx="3505200" cy="3657600"/>
              </a:xfrm>
              <a:prstGeom prst="arc">
                <a:avLst>
                  <a:gd name="adj1" fmla="val 19519438"/>
                  <a:gd name="adj2" fmla="val 2081683"/>
                </a:avLst>
              </a:prstGeom>
              <a:ln w="1905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sp>
            <p:nvSpPr>
              <p:cNvPr id="22" name="Arc 21"/>
              <p:cNvSpPr/>
              <p:nvPr/>
            </p:nvSpPr>
            <p:spPr>
              <a:xfrm flipH="1">
                <a:off x="4572000" y="3200400"/>
                <a:ext cx="3505200" cy="3657600"/>
              </a:xfrm>
              <a:prstGeom prst="arc">
                <a:avLst>
                  <a:gd name="adj1" fmla="val 19516955"/>
                  <a:gd name="adj2" fmla="val 2071898"/>
                </a:avLst>
              </a:prstGeom>
              <a:ln w="1905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grpSp>
        <p:cxnSp>
          <p:nvCxnSpPr>
            <p:cNvPr id="20" name="Straight Connector 19"/>
            <p:cNvCxnSpPr>
              <a:endCxn id="21" idx="2"/>
            </p:cNvCxnSpPr>
            <p:nvPr/>
          </p:nvCxnSpPr>
          <p:spPr>
            <a:xfrm flipH="1">
              <a:off x="4952528" y="3886200"/>
              <a:ext cx="472" cy="2282072"/>
            </a:xfrm>
            <a:prstGeom prst="line">
              <a:avLst/>
            </a:prstGeom>
            <a:ln w="19050">
              <a:solidFill>
                <a:srgbClr val="0070C0"/>
              </a:solidFill>
              <a:prstDash val="sysDash"/>
            </a:ln>
          </p:spPr>
          <p:style>
            <a:lnRef idx="1">
              <a:schemeClr val="accent1"/>
            </a:lnRef>
            <a:fillRef idx="0">
              <a:schemeClr val="accent1"/>
            </a:fillRef>
            <a:effectRef idx="0">
              <a:schemeClr val="accent1"/>
            </a:effectRef>
            <a:fontRef idx="minor">
              <a:schemeClr val="tx1"/>
            </a:fontRef>
          </p:style>
        </p:cxnSp>
      </p:grpSp>
      <p:sp>
        <p:nvSpPr>
          <p:cNvPr id="23" name="Oval 22"/>
          <p:cNvSpPr/>
          <p:nvPr/>
        </p:nvSpPr>
        <p:spPr>
          <a:xfrm>
            <a:off x="2946403" y="4145282"/>
            <a:ext cx="60959" cy="60959"/>
          </a:xfrm>
          <a:prstGeom prst="ellipse">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4" name="TextBox 23"/>
          <p:cNvSpPr txBox="1"/>
          <p:nvPr/>
        </p:nvSpPr>
        <p:spPr>
          <a:xfrm>
            <a:off x="2743200" y="4191001"/>
            <a:ext cx="508000" cy="461665"/>
          </a:xfrm>
          <a:prstGeom prst="rect">
            <a:avLst/>
          </a:prstGeom>
          <a:noFill/>
        </p:spPr>
        <p:txBody>
          <a:bodyPr wrap="square" rtlCol="0">
            <a:spAutoFit/>
          </a:bodyPr>
          <a:lstStyle/>
          <a:p>
            <a:r>
              <a:rPr lang="en-US" sz="2400" dirty="0"/>
              <a:t>F</a:t>
            </a:r>
          </a:p>
        </p:txBody>
      </p:sp>
      <p:sp>
        <p:nvSpPr>
          <p:cNvPr id="25" name="Oval 24"/>
          <p:cNvSpPr/>
          <p:nvPr/>
        </p:nvSpPr>
        <p:spPr>
          <a:xfrm>
            <a:off x="9855203" y="4145282"/>
            <a:ext cx="60959" cy="60959"/>
          </a:xfrm>
          <a:prstGeom prst="ellipse">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 name="TextBox 25"/>
          <p:cNvSpPr txBox="1"/>
          <p:nvPr/>
        </p:nvSpPr>
        <p:spPr>
          <a:xfrm>
            <a:off x="9652000" y="4191001"/>
            <a:ext cx="609600" cy="461665"/>
          </a:xfrm>
          <a:prstGeom prst="rect">
            <a:avLst/>
          </a:prstGeom>
          <a:noFill/>
        </p:spPr>
        <p:txBody>
          <a:bodyPr wrap="square" rtlCol="0">
            <a:spAutoFit/>
          </a:bodyPr>
          <a:lstStyle/>
          <a:p>
            <a:r>
              <a:rPr lang="en-US" sz="2400" dirty="0"/>
              <a:t>2F</a:t>
            </a:r>
          </a:p>
        </p:txBody>
      </p:sp>
    </p:spTree>
    <p:extLst>
      <p:ext uri="{BB962C8B-B14F-4D97-AF65-F5344CB8AC3E}">
        <p14:creationId xmlns:p14="http://schemas.microsoft.com/office/powerpoint/2010/main" val="54920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9" presetClass="entr" presetSubtype="0" accel="10000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12" dur="5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13" dur="5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9" presetClass="entr" presetSubtype="0" accel="10000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ppt_h</p:attrName>
                                        </p:attrNameLst>
                                      </p:cBhvr>
                                      <p:tavLst>
                                        <p:tav tm="0">
                                          <p:val>
                                            <p:strVal val="#ppt_h/20"/>
                                          </p:val>
                                        </p:tav>
                                        <p:tav tm="50000">
                                          <p:val>
                                            <p:strVal val="#ppt_h/20"/>
                                          </p:val>
                                        </p:tav>
                                        <p:tav tm="100000">
                                          <p:val>
                                            <p:strVal val="#ppt_h"/>
                                          </p:val>
                                        </p:tav>
                                      </p:tavLst>
                                    </p:anim>
                                    <p:anim calcmode="lin" valueType="num">
                                      <p:cBhvr>
                                        <p:cTn id="20" dur="500" fill="hold"/>
                                        <p:tgtEl>
                                          <p:spTgt spid="18"/>
                                        </p:tgtEl>
                                        <p:attrNameLst>
                                          <p:attrName>ppt_w</p:attrName>
                                        </p:attrNameLst>
                                      </p:cBhvr>
                                      <p:tavLst>
                                        <p:tav tm="0">
                                          <p:val>
                                            <p:strVal val="#ppt_w+.3"/>
                                          </p:val>
                                        </p:tav>
                                        <p:tav tm="50000">
                                          <p:val>
                                            <p:strVal val="#ppt_w+.3"/>
                                          </p:val>
                                        </p:tav>
                                        <p:tav tm="100000">
                                          <p:val>
                                            <p:strVal val="#ppt_w"/>
                                          </p:val>
                                        </p:tav>
                                      </p:tavLst>
                                    </p:anim>
                                    <p:anim calcmode="lin" valueType="num">
                                      <p:cBhvr>
                                        <p:cTn id="21" dur="500" fill="hold"/>
                                        <p:tgtEl>
                                          <p:spTgt spid="18"/>
                                        </p:tgtEl>
                                        <p:attrNameLst>
                                          <p:attrName>ppt_x</p:attrName>
                                        </p:attrNameLst>
                                      </p:cBhvr>
                                      <p:tavLst>
                                        <p:tav tm="0">
                                          <p:val>
                                            <p:strVal val="#ppt_x-.3"/>
                                          </p:val>
                                        </p:tav>
                                        <p:tav tm="50000">
                                          <p:val>
                                            <p:strVal val="#ppt_x"/>
                                          </p:val>
                                        </p:tav>
                                        <p:tav tm="100000">
                                          <p:val>
                                            <p:strVal val="#ppt_x"/>
                                          </p:val>
                                        </p:tav>
                                      </p:tavLst>
                                    </p:anim>
                                    <p:anim calcmode="lin" valueType="num">
                                      <p:cBhvr>
                                        <p:cTn id="22"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9" presetClass="entr" presetSubtype="0" accel="10000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500" fill="hold"/>
                                        <p:tgtEl>
                                          <p:spTgt spid="4"/>
                                        </p:tgtEl>
                                        <p:attrNameLst>
                                          <p:attrName>ppt_h</p:attrName>
                                        </p:attrNameLst>
                                      </p:cBhvr>
                                      <p:tavLst>
                                        <p:tav tm="0">
                                          <p:val>
                                            <p:strVal val="#ppt_h/20"/>
                                          </p:val>
                                        </p:tav>
                                        <p:tav tm="50000">
                                          <p:val>
                                            <p:strVal val="#ppt_h/20"/>
                                          </p:val>
                                        </p:tav>
                                        <p:tav tm="100000">
                                          <p:val>
                                            <p:strVal val="#ppt_h"/>
                                          </p:val>
                                        </p:tav>
                                      </p:tavLst>
                                    </p:anim>
                                    <p:anim calcmode="lin" valueType="num">
                                      <p:cBhvr>
                                        <p:cTn id="28" dur="500" fill="hold"/>
                                        <p:tgtEl>
                                          <p:spTgt spid="4"/>
                                        </p:tgtEl>
                                        <p:attrNameLst>
                                          <p:attrName>ppt_w</p:attrName>
                                        </p:attrNameLst>
                                      </p:cBhvr>
                                      <p:tavLst>
                                        <p:tav tm="0">
                                          <p:val>
                                            <p:strVal val="#ppt_w+.3"/>
                                          </p:val>
                                        </p:tav>
                                        <p:tav tm="50000">
                                          <p:val>
                                            <p:strVal val="#ppt_w+.3"/>
                                          </p:val>
                                        </p:tav>
                                        <p:tav tm="100000">
                                          <p:val>
                                            <p:strVal val="#ppt_w"/>
                                          </p:val>
                                        </p:tav>
                                      </p:tavLst>
                                    </p:anim>
                                    <p:anim calcmode="lin" valueType="num">
                                      <p:cBhvr>
                                        <p:cTn id="29" dur="500" fill="hold"/>
                                        <p:tgtEl>
                                          <p:spTgt spid="4"/>
                                        </p:tgtEl>
                                        <p:attrNameLst>
                                          <p:attrName>ppt_x</p:attrName>
                                        </p:attrNameLst>
                                      </p:cBhvr>
                                      <p:tavLst>
                                        <p:tav tm="0">
                                          <p:val>
                                            <p:strVal val="#ppt_x-.3"/>
                                          </p:val>
                                        </p:tav>
                                        <p:tav tm="50000">
                                          <p:val>
                                            <p:strVal val="#ppt_x"/>
                                          </p:val>
                                        </p:tav>
                                        <p:tav tm="100000">
                                          <p:val>
                                            <p:strVal val="#ppt_x"/>
                                          </p:val>
                                        </p:tav>
                                      </p:tavLst>
                                    </p:anim>
                                    <p:anim calcmode="lin" valueType="num">
                                      <p:cBhvr>
                                        <p:cTn id="30" dur="500" fill="hold"/>
                                        <p:tgtEl>
                                          <p:spTgt spid="4"/>
                                        </p:tgtEl>
                                        <p:attrNameLst>
                                          <p:attrName>ppt_y</p:attrName>
                                        </p:attrNameLst>
                                      </p:cBhvr>
                                      <p:tavLst>
                                        <p:tav tm="0">
                                          <p:val>
                                            <p:strVal val="#ppt_y"/>
                                          </p:val>
                                        </p:tav>
                                        <p:tav tm="100000">
                                          <p:val>
                                            <p:strVal val="#ppt_y"/>
                                          </p:val>
                                        </p:tav>
                                      </p:tavLst>
                                    </p:anim>
                                  </p:childTnLst>
                                </p:cTn>
                              </p:par>
                              <p:par>
                                <p:cTn id="31" presetID="39" presetClass="entr" presetSubtype="0" accel="10000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ppt_h</p:attrName>
                                        </p:attrNameLst>
                                      </p:cBhvr>
                                      <p:tavLst>
                                        <p:tav tm="0">
                                          <p:val>
                                            <p:strVal val="#ppt_h/20"/>
                                          </p:val>
                                        </p:tav>
                                        <p:tav tm="50000">
                                          <p:val>
                                            <p:strVal val="#ppt_h/20"/>
                                          </p:val>
                                        </p:tav>
                                        <p:tav tm="100000">
                                          <p:val>
                                            <p:strVal val="#ppt_h"/>
                                          </p:val>
                                        </p:tav>
                                      </p:tavLst>
                                    </p:anim>
                                    <p:anim calcmode="lin" valueType="num">
                                      <p:cBhvr>
                                        <p:cTn id="34" dur="500" fill="hold"/>
                                        <p:tgtEl>
                                          <p:spTgt spid="9"/>
                                        </p:tgtEl>
                                        <p:attrNameLst>
                                          <p:attrName>ppt_w</p:attrName>
                                        </p:attrNameLst>
                                      </p:cBhvr>
                                      <p:tavLst>
                                        <p:tav tm="0">
                                          <p:val>
                                            <p:strVal val="#ppt_w+.3"/>
                                          </p:val>
                                        </p:tav>
                                        <p:tav tm="50000">
                                          <p:val>
                                            <p:strVal val="#ppt_w+.3"/>
                                          </p:val>
                                        </p:tav>
                                        <p:tav tm="100000">
                                          <p:val>
                                            <p:strVal val="#ppt_w"/>
                                          </p:val>
                                        </p:tav>
                                      </p:tavLst>
                                    </p:anim>
                                    <p:anim calcmode="lin" valueType="num">
                                      <p:cBhvr>
                                        <p:cTn id="35" dur="500" fill="hold"/>
                                        <p:tgtEl>
                                          <p:spTgt spid="9"/>
                                        </p:tgtEl>
                                        <p:attrNameLst>
                                          <p:attrName>ppt_x</p:attrName>
                                        </p:attrNameLst>
                                      </p:cBhvr>
                                      <p:tavLst>
                                        <p:tav tm="0">
                                          <p:val>
                                            <p:strVal val="#ppt_x-.3"/>
                                          </p:val>
                                        </p:tav>
                                        <p:tav tm="50000">
                                          <p:val>
                                            <p:strVal val="#ppt_x"/>
                                          </p:val>
                                        </p:tav>
                                        <p:tav tm="100000">
                                          <p:val>
                                            <p:strVal val="#ppt_x"/>
                                          </p:val>
                                        </p:tav>
                                      </p:tavLst>
                                    </p:anim>
                                    <p:anim calcmode="lin" valueType="num">
                                      <p:cBhvr>
                                        <p:cTn id="36" dur="500" fill="hold"/>
                                        <p:tgtEl>
                                          <p:spTgt spid="9"/>
                                        </p:tgtEl>
                                        <p:attrNameLst>
                                          <p:attrName>ppt_y</p:attrName>
                                        </p:attrNameLst>
                                      </p:cBhvr>
                                      <p:tavLst>
                                        <p:tav tm="0">
                                          <p:val>
                                            <p:strVal val="#ppt_y"/>
                                          </p:val>
                                        </p:tav>
                                        <p:tav tm="100000">
                                          <p:val>
                                            <p:strVal val="#ppt_y"/>
                                          </p:val>
                                        </p:tav>
                                      </p:tavLst>
                                    </p:anim>
                                  </p:childTnLst>
                                </p:cTn>
                              </p:par>
                              <p:par>
                                <p:cTn id="37" presetID="39" presetClass="entr" presetSubtype="0" accel="10000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cBhvr>
                                        <p:cTn id="39" dur="500" fill="hold"/>
                                        <p:tgtEl>
                                          <p:spTgt spid="23"/>
                                        </p:tgtEl>
                                        <p:attrNameLst>
                                          <p:attrName>ppt_h</p:attrName>
                                        </p:attrNameLst>
                                      </p:cBhvr>
                                      <p:tavLst>
                                        <p:tav tm="0">
                                          <p:val>
                                            <p:strVal val="#ppt_h/20"/>
                                          </p:val>
                                        </p:tav>
                                        <p:tav tm="50000">
                                          <p:val>
                                            <p:strVal val="#ppt_h/20"/>
                                          </p:val>
                                        </p:tav>
                                        <p:tav tm="100000">
                                          <p:val>
                                            <p:strVal val="#ppt_h"/>
                                          </p:val>
                                        </p:tav>
                                      </p:tavLst>
                                    </p:anim>
                                    <p:anim calcmode="lin" valueType="num">
                                      <p:cBhvr>
                                        <p:cTn id="40" dur="500" fill="hold"/>
                                        <p:tgtEl>
                                          <p:spTgt spid="23"/>
                                        </p:tgtEl>
                                        <p:attrNameLst>
                                          <p:attrName>ppt_w</p:attrName>
                                        </p:attrNameLst>
                                      </p:cBhvr>
                                      <p:tavLst>
                                        <p:tav tm="0">
                                          <p:val>
                                            <p:strVal val="#ppt_w+.3"/>
                                          </p:val>
                                        </p:tav>
                                        <p:tav tm="50000">
                                          <p:val>
                                            <p:strVal val="#ppt_w+.3"/>
                                          </p:val>
                                        </p:tav>
                                        <p:tav tm="100000">
                                          <p:val>
                                            <p:strVal val="#ppt_w"/>
                                          </p:val>
                                        </p:tav>
                                      </p:tavLst>
                                    </p:anim>
                                    <p:anim calcmode="lin" valueType="num">
                                      <p:cBhvr>
                                        <p:cTn id="41" dur="500" fill="hold"/>
                                        <p:tgtEl>
                                          <p:spTgt spid="23"/>
                                        </p:tgtEl>
                                        <p:attrNameLst>
                                          <p:attrName>ppt_x</p:attrName>
                                        </p:attrNameLst>
                                      </p:cBhvr>
                                      <p:tavLst>
                                        <p:tav tm="0">
                                          <p:val>
                                            <p:strVal val="#ppt_x-.3"/>
                                          </p:val>
                                        </p:tav>
                                        <p:tav tm="50000">
                                          <p:val>
                                            <p:strVal val="#ppt_x"/>
                                          </p:val>
                                        </p:tav>
                                        <p:tav tm="100000">
                                          <p:val>
                                            <p:strVal val="#ppt_x"/>
                                          </p:val>
                                        </p:tav>
                                      </p:tavLst>
                                    </p:anim>
                                    <p:anim calcmode="lin" valueType="num">
                                      <p:cBhvr>
                                        <p:cTn id="42" dur="500" fill="hold"/>
                                        <p:tgtEl>
                                          <p:spTgt spid="23"/>
                                        </p:tgtEl>
                                        <p:attrNameLst>
                                          <p:attrName>ppt_y</p:attrName>
                                        </p:attrNameLst>
                                      </p:cBhvr>
                                      <p:tavLst>
                                        <p:tav tm="0">
                                          <p:val>
                                            <p:strVal val="#ppt_y"/>
                                          </p:val>
                                        </p:tav>
                                        <p:tav tm="100000">
                                          <p:val>
                                            <p:strVal val="#ppt_y"/>
                                          </p:val>
                                        </p:tav>
                                      </p:tavLst>
                                    </p:anim>
                                  </p:childTnLst>
                                </p:cTn>
                              </p:par>
                              <p:par>
                                <p:cTn id="43" presetID="39" presetClass="entr" presetSubtype="0" accel="100000"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anim calcmode="lin" valueType="num">
                                      <p:cBhvr>
                                        <p:cTn id="45" dur="500" fill="hold"/>
                                        <p:tgtEl>
                                          <p:spTgt spid="24"/>
                                        </p:tgtEl>
                                        <p:attrNameLst>
                                          <p:attrName>ppt_h</p:attrName>
                                        </p:attrNameLst>
                                      </p:cBhvr>
                                      <p:tavLst>
                                        <p:tav tm="0">
                                          <p:val>
                                            <p:strVal val="#ppt_h/20"/>
                                          </p:val>
                                        </p:tav>
                                        <p:tav tm="50000">
                                          <p:val>
                                            <p:strVal val="#ppt_h/20"/>
                                          </p:val>
                                        </p:tav>
                                        <p:tav tm="100000">
                                          <p:val>
                                            <p:strVal val="#ppt_h"/>
                                          </p:val>
                                        </p:tav>
                                      </p:tavLst>
                                    </p:anim>
                                    <p:anim calcmode="lin" valueType="num">
                                      <p:cBhvr>
                                        <p:cTn id="46" dur="500" fill="hold"/>
                                        <p:tgtEl>
                                          <p:spTgt spid="24"/>
                                        </p:tgtEl>
                                        <p:attrNameLst>
                                          <p:attrName>ppt_w</p:attrName>
                                        </p:attrNameLst>
                                      </p:cBhvr>
                                      <p:tavLst>
                                        <p:tav tm="0">
                                          <p:val>
                                            <p:strVal val="#ppt_w+.3"/>
                                          </p:val>
                                        </p:tav>
                                        <p:tav tm="50000">
                                          <p:val>
                                            <p:strVal val="#ppt_w+.3"/>
                                          </p:val>
                                        </p:tav>
                                        <p:tav tm="100000">
                                          <p:val>
                                            <p:strVal val="#ppt_w"/>
                                          </p:val>
                                        </p:tav>
                                      </p:tavLst>
                                    </p:anim>
                                    <p:anim calcmode="lin" valueType="num">
                                      <p:cBhvr>
                                        <p:cTn id="47" dur="500" fill="hold"/>
                                        <p:tgtEl>
                                          <p:spTgt spid="24"/>
                                        </p:tgtEl>
                                        <p:attrNameLst>
                                          <p:attrName>ppt_x</p:attrName>
                                        </p:attrNameLst>
                                      </p:cBhvr>
                                      <p:tavLst>
                                        <p:tav tm="0">
                                          <p:val>
                                            <p:strVal val="#ppt_x-.3"/>
                                          </p:val>
                                        </p:tav>
                                        <p:tav tm="50000">
                                          <p:val>
                                            <p:strVal val="#ppt_x"/>
                                          </p:val>
                                        </p:tav>
                                        <p:tav tm="100000">
                                          <p:val>
                                            <p:strVal val="#ppt_x"/>
                                          </p:val>
                                        </p:tav>
                                      </p:tavLst>
                                    </p:anim>
                                    <p:anim calcmode="lin" valueType="num">
                                      <p:cBhvr>
                                        <p:cTn id="48"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39" presetClass="entr" presetSubtype="0" accel="100000" fill="hold" grpId="0" nodeType="clickEffect">
                                  <p:stCondLst>
                                    <p:cond delay="0"/>
                                  </p:stCondLst>
                                  <p:childTnLst>
                                    <p:set>
                                      <p:cBhvr>
                                        <p:cTn id="52" dur="1" fill="hold">
                                          <p:stCondLst>
                                            <p:cond delay="0"/>
                                          </p:stCondLst>
                                        </p:cTn>
                                        <p:tgtEl>
                                          <p:spTgt spid="7"/>
                                        </p:tgtEl>
                                        <p:attrNameLst>
                                          <p:attrName>style.visibility</p:attrName>
                                        </p:attrNameLst>
                                      </p:cBhvr>
                                      <p:to>
                                        <p:strVal val="visible"/>
                                      </p:to>
                                    </p:set>
                                    <p:anim calcmode="lin" valueType="num">
                                      <p:cBhvr>
                                        <p:cTn id="53"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54"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55"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56" dur="500" fill="hold"/>
                                        <p:tgtEl>
                                          <p:spTgt spid="7"/>
                                        </p:tgtEl>
                                        <p:attrNameLst>
                                          <p:attrName>ppt_y</p:attrName>
                                        </p:attrNameLst>
                                      </p:cBhvr>
                                      <p:tavLst>
                                        <p:tav tm="0">
                                          <p:val>
                                            <p:strVal val="#ppt_y"/>
                                          </p:val>
                                        </p:tav>
                                        <p:tav tm="100000">
                                          <p:val>
                                            <p:strVal val="#ppt_y"/>
                                          </p:val>
                                        </p:tav>
                                      </p:tavLst>
                                    </p:anim>
                                  </p:childTnLst>
                                </p:cTn>
                              </p:par>
                              <p:par>
                                <p:cTn id="57" presetID="39" presetClass="entr" presetSubtype="0" accel="100000" fill="hold" grpId="0" nodeType="withEffect">
                                  <p:stCondLst>
                                    <p:cond delay="0"/>
                                  </p:stCondLst>
                                  <p:childTnLst>
                                    <p:set>
                                      <p:cBhvr>
                                        <p:cTn id="58" dur="1" fill="hold">
                                          <p:stCondLst>
                                            <p:cond delay="0"/>
                                          </p:stCondLst>
                                        </p:cTn>
                                        <p:tgtEl>
                                          <p:spTgt spid="8"/>
                                        </p:tgtEl>
                                        <p:attrNameLst>
                                          <p:attrName>style.visibility</p:attrName>
                                        </p:attrNameLst>
                                      </p:cBhvr>
                                      <p:to>
                                        <p:strVal val="visible"/>
                                      </p:to>
                                    </p:set>
                                    <p:anim calcmode="lin" valueType="num">
                                      <p:cBhvr>
                                        <p:cTn id="59" dur="500" fill="hold"/>
                                        <p:tgtEl>
                                          <p:spTgt spid="8"/>
                                        </p:tgtEl>
                                        <p:attrNameLst>
                                          <p:attrName>ppt_h</p:attrName>
                                        </p:attrNameLst>
                                      </p:cBhvr>
                                      <p:tavLst>
                                        <p:tav tm="0">
                                          <p:val>
                                            <p:strVal val="#ppt_h/20"/>
                                          </p:val>
                                        </p:tav>
                                        <p:tav tm="50000">
                                          <p:val>
                                            <p:strVal val="#ppt_h/20"/>
                                          </p:val>
                                        </p:tav>
                                        <p:tav tm="100000">
                                          <p:val>
                                            <p:strVal val="#ppt_h"/>
                                          </p:val>
                                        </p:tav>
                                      </p:tavLst>
                                    </p:anim>
                                    <p:anim calcmode="lin" valueType="num">
                                      <p:cBhvr>
                                        <p:cTn id="60" dur="500" fill="hold"/>
                                        <p:tgtEl>
                                          <p:spTgt spid="8"/>
                                        </p:tgtEl>
                                        <p:attrNameLst>
                                          <p:attrName>ppt_w</p:attrName>
                                        </p:attrNameLst>
                                      </p:cBhvr>
                                      <p:tavLst>
                                        <p:tav tm="0">
                                          <p:val>
                                            <p:strVal val="#ppt_w+.3"/>
                                          </p:val>
                                        </p:tav>
                                        <p:tav tm="50000">
                                          <p:val>
                                            <p:strVal val="#ppt_w+.3"/>
                                          </p:val>
                                        </p:tav>
                                        <p:tav tm="100000">
                                          <p:val>
                                            <p:strVal val="#ppt_w"/>
                                          </p:val>
                                        </p:tav>
                                      </p:tavLst>
                                    </p:anim>
                                    <p:anim calcmode="lin" valueType="num">
                                      <p:cBhvr>
                                        <p:cTn id="61" dur="500" fill="hold"/>
                                        <p:tgtEl>
                                          <p:spTgt spid="8"/>
                                        </p:tgtEl>
                                        <p:attrNameLst>
                                          <p:attrName>ppt_x</p:attrName>
                                        </p:attrNameLst>
                                      </p:cBhvr>
                                      <p:tavLst>
                                        <p:tav tm="0">
                                          <p:val>
                                            <p:strVal val="#ppt_x-.3"/>
                                          </p:val>
                                        </p:tav>
                                        <p:tav tm="50000">
                                          <p:val>
                                            <p:strVal val="#ppt_x"/>
                                          </p:val>
                                        </p:tav>
                                        <p:tav tm="100000">
                                          <p:val>
                                            <p:strVal val="#ppt_x"/>
                                          </p:val>
                                        </p:tav>
                                      </p:tavLst>
                                    </p:anim>
                                    <p:anim calcmode="lin" valueType="num">
                                      <p:cBhvr>
                                        <p:cTn id="62" dur="500" fill="hold"/>
                                        <p:tgtEl>
                                          <p:spTgt spid="8"/>
                                        </p:tgtEl>
                                        <p:attrNameLst>
                                          <p:attrName>ppt_y</p:attrName>
                                        </p:attrNameLst>
                                      </p:cBhvr>
                                      <p:tavLst>
                                        <p:tav tm="0">
                                          <p:val>
                                            <p:strVal val="#ppt_y"/>
                                          </p:val>
                                        </p:tav>
                                        <p:tav tm="100000">
                                          <p:val>
                                            <p:strVal val="#ppt_y"/>
                                          </p:val>
                                        </p:tav>
                                      </p:tavLst>
                                    </p:anim>
                                  </p:childTnLst>
                                </p:cTn>
                              </p:par>
                              <p:par>
                                <p:cTn id="63" presetID="39" presetClass="entr" presetSubtype="0" accel="100000" fill="hold" grpId="0" nodeType="withEffect">
                                  <p:stCondLst>
                                    <p:cond delay="0"/>
                                  </p:stCondLst>
                                  <p:childTnLst>
                                    <p:set>
                                      <p:cBhvr>
                                        <p:cTn id="64" dur="1" fill="hold">
                                          <p:stCondLst>
                                            <p:cond delay="0"/>
                                          </p:stCondLst>
                                        </p:cTn>
                                        <p:tgtEl>
                                          <p:spTgt spid="25"/>
                                        </p:tgtEl>
                                        <p:attrNameLst>
                                          <p:attrName>style.visibility</p:attrName>
                                        </p:attrNameLst>
                                      </p:cBhvr>
                                      <p:to>
                                        <p:strVal val="visible"/>
                                      </p:to>
                                    </p:set>
                                    <p:anim calcmode="lin" valueType="num">
                                      <p:cBhvr>
                                        <p:cTn id="65" dur="500" fill="hold"/>
                                        <p:tgtEl>
                                          <p:spTgt spid="25"/>
                                        </p:tgtEl>
                                        <p:attrNameLst>
                                          <p:attrName>ppt_h</p:attrName>
                                        </p:attrNameLst>
                                      </p:cBhvr>
                                      <p:tavLst>
                                        <p:tav tm="0">
                                          <p:val>
                                            <p:strVal val="#ppt_h/20"/>
                                          </p:val>
                                        </p:tav>
                                        <p:tav tm="50000">
                                          <p:val>
                                            <p:strVal val="#ppt_h/20"/>
                                          </p:val>
                                        </p:tav>
                                        <p:tav tm="100000">
                                          <p:val>
                                            <p:strVal val="#ppt_h"/>
                                          </p:val>
                                        </p:tav>
                                      </p:tavLst>
                                    </p:anim>
                                    <p:anim calcmode="lin" valueType="num">
                                      <p:cBhvr>
                                        <p:cTn id="66" dur="500" fill="hold"/>
                                        <p:tgtEl>
                                          <p:spTgt spid="25"/>
                                        </p:tgtEl>
                                        <p:attrNameLst>
                                          <p:attrName>ppt_w</p:attrName>
                                        </p:attrNameLst>
                                      </p:cBhvr>
                                      <p:tavLst>
                                        <p:tav tm="0">
                                          <p:val>
                                            <p:strVal val="#ppt_w+.3"/>
                                          </p:val>
                                        </p:tav>
                                        <p:tav tm="50000">
                                          <p:val>
                                            <p:strVal val="#ppt_w+.3"/>
                                          </p:val>
                                        </p:tav>
                                        <p:tav tm="100000">
                                          <p:val>
                                            <p:strVal val="#ppt_w"/>
                                          </p:val>
                                        </p:tav>
                                      </p:tavLst>
                                    </p:anim>
                                    <p:anim calcmode="lin" valueType="num">
                                      <p:cBhvr>
                                        <p:cTn id="67" dur="500" fill="hold"/>
                                        <p:tgtEl>
                                          <p:spTgt spid="25"/>
                                        </p:tgtEl>
                                        <p:attrNameLst>
                                          <p:attrName>ppt_x</p:attrName>
                                        </p:attrNameLst>
                                      </p:cBhvr>
                                      <p:tavLst>
                                        <p:tav tm="0">
                                          <p:val>
                                            <p:strVal val="#ppt_x-.3"/>
                                          </p:val>
                                        </p:tav>
                                        <p:tav tm="50000">
                                          <p:val>
                                            <p:strVal val="#ppt_x"/>
                                          </p:val>
                                        </p:tav>
                                        <p:tav tm="100000">
                                          <p:val>
                                            <p:strVal val="#ppt_x"/>
                                          </p:val>
                                        </p:tav>
                                      </p:tavLst>
                                    </p:anim>
                                    <p:anim calcmode="lin" valueType="num">
                                      <p:cBhvr>
                                        <p:cTn id="68" dur="500" fill="hold"/>
                                        <p:tgtEl>
                                          <p:spTgt spid="25"/>
                                        </p:tgtEl>
                                        <p:attrNameLst>
                                          <p:attrName>ppt_y</p:attrName>
                                        </p:attrNameLst>
                                      </p:cBhvr>
                                      <p:tavLst>
                                        <p:tav tm="0">
                                          <p:val>
                                            <p:strVal val="#ppt_y"/>
                                          </p:val>
                                        </p:tav>
                                        <p:tav tm="100000">
                                          <p:val>
                                            <p:strVal val="#ppt_y"/>
                                          </p:val>
                                        </p:tav>
                                      </p:tavLst>
                                    </p:anim>
                                  </p:childTnLst>
                                </p:cTn>
                              </p:par>
                              <p:par>
                                <p:cTn id="69" presetID="39" presetClass="entr" presetSubtype="0" accel="100000" fill="hold" grpId="0" nodeType="withEffect">
                                  <p:stCondLst>
                                    <p:cond delay="0"/>
                                  </p:stCondLst>
                                  <p:childTnLst>
                                    <p:set>
                                      <p:cBhvr>
                                        <p:cTn id="70" dur="1" fill="hold">
                                          <p:stCondLst>
                                            <p:cond delay="0"/>
                                          </p:stCondLst>
                                        </p:cTn>
                                        <p:tgtEl>
                                          <p:spTgt spid="26"/>
                                        </p:tgtEl>
                                        <p:attrNameLst>
                                          <p:attrName>style.visibility</p:attrName>
                                        </p:attrNameLst>
                                      </p:cBhvr>
                                      <p:to>
                                        <p:strVal val="visible"/>
                                      </p:to>
                                    </p:set>
                                    <p:anim calcmode="lin" valueType="num">
                                      <p:cBhvr>
                                        <p:cTn id="71" dur="500" fill="hold"/>
                                        <p:tgtEl>
                                          <p:spTgt spid="26"/>
                                        </p:tgtEl>
                                        <p:attrNameLst>
                                          <p:attrName>ppt_h</p:attrName>
                                        </p:attrNameLst>
                                      </p:cBhvr>
                                      <p:tavLst>
                                        <p:tav tm="0">
                                          <p:val>
                                            <p:strVal val="#ppt_h/20"/>
                                          </p:val>
                                        </p:tav>
                                        <p:tav tm="50000">
                                          <p:val>
                                            <p:strVal val="#ppt_h/20"/>
                                          </p:val>
                                        </p:tav>
                                        <p:tav tm="100000">
                                          <p:val>
                                            <p:strVal val="#ppt_h"/>
                                          </p:val>
                                        </p:tav>
                                      </p:tavLst>
                                    </p:anim>
                                    <p:anim calcmode="lin" valueType="num">
                                      <p:cBhvr>
                                        <p:cTn id="72" dur="500" fill="hold"/>
                                        <p:tgtEl>
                                          <p:spTgt spid="26"/>
                                        </p:tgtEl>
                                        <p:attrNameLst>
                                          <p:attrName>ppt_w</p:attrName>
                                        </p:attrNameLst>
                                      </p:cBhvr>
                                      <p:tavLst>
                                        <p:tav tm="0">
                                          <p:val>
                                            <p:strVal val="#ppt_w+.3"/>
                                          </p:val>
                                        </p:tav>
                                        <p:tav tm="50000">
                                          <p:val>
                                            <p:strVal val="#ppt_w+.3"/>
                                          </p:val>
                                        </p:tav>
                                        <p:tav tm="100000">
                                          <p:val>
                                            <p:strVal val="#ppt_w"/>
                                          </p:val>
                                        </p:tav>
                                      </p:tavLst>
                                    </p:anim>
                                    <p:anim calcmode="lin" valueType="num">
                                      <p:cBhvr>
                                        <p:cTn id="73" dur="500" fill="hold"/>
                                        <p:tgtEl>
                                          <p:spTgt spid="26"/>
                                        </p:tgtEl>
                                        <p:attrNameLst>
                                          <p:attrName>ppt_x</p:attrName>
                                        </p:attrNameLst>
                                      </p:cBhvr>
                                      <p:tavLst>
                                        <p:tav tm="0">
                                          <p:val>
                                            <p:strVal val="#ppt_x-.3"/>
                                          </p:val>
                                        </p:tav>
                                        <p:tav tm="50000">
                                          <p:val>
                                            <p:strVal val="#ppt_x"/>
                                          </p:val>
                                        </p:tav>
                                        <p:tav tm="100000">
                                          <p:val>
                                            <p:strVal val="#ppt_x"/>
                                          </p:val>
                                        </p:tav>
                                      </p:tavLst>
                                    </p:anim>
                                    <p:anim calcmode="lin" valueType="num">
                                      <p:cBhvr>
                                        <p:cTn id="74"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39" presetClass="entr" presetSubtype="0" accel="100000" fill="hold" grpId="0" nodeType="clickEffect">
                                  <p:stCondLst>
                                    <p:cond delay="0"/>
                                  </p:stCondLst>
                                  <p:childTnLst>
                                    <p:set>
                                      <p:cBhvr>
                                        <p:cTn id="78" dur="1" fill="hold">
                                          <p:stCondLst>
                                            <p:cond delay="0"/>
                                          </p:stCondLst>
                                        </p:cTn>
                                        <p:tgtEl>
                                          <p:spTgt spid="10"/>
                                        </p:tgtEl>
                                        <p:attrNameLst>
                                          <p:attrName>style.visibility</p:attrName>
                                        </p:attrNameLst>
                                      </p:cBhvr>
                                      <p:to>
                                        <p:strVal val="visible"/>
                                      </p:to>
                                    </p:set>
                                    <p:anim calcmode="lin" valueType="num">
                                      <p:cBhvr>
                                        <p:cTn id="79" dur="500" fill="hold"/>
                                        <p:tgtEl>
                                          <p:spTgt spid="10"/>
                                        </p:tgtEl>
                                        <p:attrNameLst>
                                          <p:attrName>ppt_h</p:attrName>
                                        </p:attrNameLst>
                                      </p:cBhvr>
                                      <p:tavLst>
                                        <p:tav tm="0">
                                          <p:val>
                                            <p:strVal val="#ppt_h/20"/>
                                          </p:val>
                                        </p:tav>
                                        <p:tav tm="50000">
                                          <p:val>
                                            <p:strVal val="#ppt_h/20"/>
                                          </p:val>
                                        </p:tav>
                                        <p:tav tm="100000">
                                          <p:val>
                                            <p:strVal val="#ppt_h"/>
                                          </p:val>
                                        </p:tav>
                                      </p:tavLst>
                                    </p:anim>
                                    <p:anim calcmode="lin" valueType="num">
                                      <p:cBhvr>
                                        <p:cTn id="80" dur="500" fill="hold"/>
                                        <p:tgtEl>
                                          <p:spTgt spid="10"/>
                                        </p:tgtEl>
                                        <p:attrNameLst>
                                          <p:attrName>ppt_w</p:attrName>
                                        </p:attrNameLst>
                                      </p:cBhvr>
                                      <p:tavLst>
                                        <p:tav tm="0">
                                          <p:val>
                                            <p:strVal val="#ppt_w+.3"/>
                                          </p:val>
                                        </p:tav>
                                        <p:tav tm="50000">
                                          <p:val>
                                            <p:strVal val="#ppt_w+.3"/>
                                          </p:val>
                                        </p:tav>
                                        <p:tav tm="100000">
                                          <p:val>
                                            <p:strVal val="#ppt_w"/>
                                          </p:val>
                                        </p:tav>
                                      </p:tavLst>
                                    </p:anim>
                                    <p:anim calcmode="lin" valueType="num">
                                      <p:cBhvr>
                                        <p:cTn id="81" dur="500" fill="hold"/>
                                        <p:tgtEl>
                                          <p:spTgt spid="10"/>
                                        </p:tgtEl>
                                        <p:attrNameLst>
                                          <p:attrName>ppt_x</p:attrName>
                                        </p:attrNameLst>
                                      </p:cBhvr>
                                      <p:tavLst>
                                        <p:tav tm="0">
                                          <p:val>
                                            <p:strVal val="#ppt_x-.3"/>
                                          </p:val>
                                        </p:tav>
                                        <p:tav tm="50000">
                                          <p:val>
                                            <p:strVal val="#ppt_x"/>
                                          </p:val>
                                        </p:tav>
                                        <p:tav tm="100000">
                                          <p:val>
                                            <p:strVal val="#ppt_x"/>
                                          </p:val>
                                        </p:tav>
                                      </p:tavLst>
                                    </p:anim>
                                    <p:anim calcmode="lin" valueType="num">
                                      <p:cBhvr>
                                        <p:cTn id="82" dur="500" fill="hold"/>
                                        <p:tgtEl>
                                          <p:spTgt spid="10"/>
                                        </p:tgtEl>
                                        <p:attrNameLst>
                                          <p:attrName>ppt_y</p:attrName>
                                        </p:attrNameLst>
                                      </p:cBhvr>
                                      <p:tavLst>
                                        <p:tav tm="0">
                                          <p:val>
                                            <p:strVal val="#ppt_y"/>
                                          </p:val>
                                        </p:tav>
                                        <p:tav tm="100000">
                                          <p:val>
                                            <p:strVal val="#ppt_y"/>
                                          </p:val>
                                        </p:tav>
                                      </p:tavLst>
                                    </p:anim>
                                  </p:childTnLst>
                                </p:cTn>
                              </p:par>
                              <p:par>
                                <p:cTn id="83" presetID="39" presetClass="entr" presetSubtype="0" accel="100000" fill="hold" grpId="0" nodeType="withEffect">
                                  <p:stCondLst>
                                    <p:cond delay="0"/>
                                  </p:stCondLst>
                                  <p:childTnLst>
                                    <p:set>
                                      <p:cBhvr>
                                        <p:cTn id="84" dur="1" fill="hold">
                                          <p:stCondLst>
                                            <p:cond delay="0"/>
                                          </p:stCondLst>
                                        </p:cTn>
                                        <p:tgtEl>
                                          <p:spTgt spid="6"/>
                                        </p:tgtEl>
                                        <p:attrNameLst>
                                          <p:attrName>style.visibility</p:attrName>
                                        </p:attrNameLst>
                                      </p:cBhvr>
                                      <p:to>
                                        <p:strVal val="visible"/>
                                      </p:to>
                                    </p:set>
                                    <p:anim calcmode="lin" valueType="num">
                                      <p:cBhvr>
                                        <p:cTn id="85" dur="500" fill="hold"/>
                                        <p:tgtEl>
                                          <p:spTgt spid="6"/>
                                        </p:tgtEl>
                                        <p:attrNameLst>
                                          <p:attrName>ppt_h</p:attrName>
                                        </p:attrNameLst>
                                      </p:cBhvr>
                                      <p:tavLst>
                                        <p:tav tm="0">
                                          <p:val>
                                            <p:strVal val="#ppt_h/20"/>
                                          </p:val>
                                        </p:tav>
                                        <p:tav tm="50000">
                                          <p:val>
                                            <p:strVal val="#ppt_h/20"/>
                                          </p:val>
                                        </p:tav>
                                        <p:tav tm="100000">
                                          <p:val>
                                            <p:strVal val="#ppt_h"/>
                                          </p:val>
                                        </p:tav>
                                      </p:tavLst>
                                    </p:anim>
                                    <p:anim calcmode="lin" valueType="num">
                                      <p:cBhvr>
                                        <p:cTn id="86" dur="500" fill="hold"/>
                                        <p:tgtEl>
                                          <p:spTgt spid="6"/>
                                        </p:tgtEl>
                                        <p:attrNameLst>
                                          <p:attrName>ppt_w</p:attrName>
                                        </p:attrNameLst>
                                      </p:cBhvr>
                                      <p:tavLst>
                                        <p:tav tm="0">
                                          <p:val>
                                            <p:strVal val="#ppt_w+.3"/>
                                          </p:val>
                                        </p:tav>
                                        <p:tav tm="50000">
                                          <p:val>
                                            <p:strVal val="#ppt_w+.3"/>
                                          </p:val>
                                        </p:tav>
                                        <p:tav tm="100000">
                                          <p:val>
                                            <p:strVal val="#ppt_w"/>
                                          </p:val>
                                        </p:tav>
                                      </p:tavLst>
                                    </p:anim>
                                    <p:anim calcmode="lin" valueType="num">
                                      <p:cBhvr>
                                        <p:cTn id="87" dur="500" fill="hold"/>
                                        <p:tgtEl>
                                          <p:spTgt spid="6"/>
                                        </p:tgtEl>
                                        <p:attrNameLst>
                                          <p:attrName>ppt_x</p:attrName>
                                        </p:attrNameLst>
                                      </p:cBhvr>
                                      <p:tavLst>
                                        <p:tav tm="0">
                                          <p:val>
                                            <p:strVal val="#ppt_x-.3"/>
                                          </p:val>
                                        </p:tav>
                                        <p:tav tm="50000">
                                          <p:val>
                                            <p:strVal val="#ppt_x"/>
                                          </p:val>
                                        </p:tav>
                                        <p:tav tm="100000">
                                          <p:val>
                                            <p:strVal val="#ppt_x"/>
                                          </p:val>
                                        </p:tav>
                                      </p:tavLst>
                                    </p:anim>
                                    <p:anim calcmode="lin" valueType="num">
                                      <p:cBhvr>
                                        <p:cTn id="8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39" presetClass="entr" presetSubtype="0" accel="100000" fill="hold" nodeType="clickEffect">
                                  <p:stCondLst>
                                    <p:cond delay="0"/>
                                  </p:stCondLst>
                                  <p:childTnLst>
                                    <p:set>
                                      <p:cBhvr>
                                        <p:cTn id="92" dur="1" fill="hold">
                                          <p:stCondLst>
                                            <p:cond delay="0"/>
                                          </p:stCondLst>
                                        </p:cTn>
                                        <p:tgtEl>
                                          <p:spTgt spid="11"/>
                                        </p:tgtEl>
                                        <p:attrNameLst>
                                          <p:attrName>style.visibility</p:attrName>
                                        </p:attrNameLst>
                                      </p:cBhvr>
                                      <p:to>
                                        <p:strVal val="visible"/>
                                      </p:to>
                                    </p:set>
                                    <p:anim calcmode="lin" valueType="num">
                                      <p:cBhvr>
                                        <p:cTn id="93" dur="500" fill="hold"/>
                                        <p:tgtEl>
                                          <p:spTgt spid="11"/>
                                        </p:tgtEl>
                                        <p:attrNameLst>
                                          <p:attrName>ppt_h</p:attrName>
                                        </p:attrNameLst>
                                      </p:cBhvr>
                                      <p:tavLst>
                                        <p:tav tm="0">
                                          <p:val>
                                            <p:strVal val="#ppt_h/20"/>
                                          </p:val>
                                        </p:tav>
                                        <p:tav tm="50000">
                                          <p:val>
                                            <p:strVal val="#ppt_h/20"/>
                                          </p:val>
                                        </p:tav>
                                        <p:tav tm="100000">
                                          <p:val>
                                            <p:strVal val="#ppt_h"/>
                                          </p:val>
                                        </p:tav>
                                      </p:tavLst>
                                    </p:anim>
                                    <p:anim calcmode="lin" valueType="num">
                                      <p:cBhvr>
                                        <p:cTn id="94" dur="500" fill="hold"/>
                                        <p:tgtEl>
                                          <p:spTgt spid="11"/>
                                        </p:tgtEl>
                                        <p:attrNameLst>
                                          <p:attrName>ppt_w</p:attrName>
                                        </p:attrNameLst>
                                      </p:cBhvr>
                                      <p:tavLst>
                                        <p:tav tm="0">
                                          <p:val>
                                            <p:strVal val="#ppt_w+.3"/>
                                          </p:val>
                                        </p:tav>
                                        <p:tav tm="50000">
                                          <p:val>
                                            <p:strVal val="#ppt_w+.3"/>
                                          </p:val>
                                        </p:tav>
                                        <p:tav tm="100000">
                                          <p:val>
                                            <p:strVal val="#ppt_w"/>
                                          </p:val>
                                        </p:tav>
                                      </p:tavLst>
                                    </p:anim>
                                    <p:anim calcmode="lin" valueType="num">
                                      <p:cBhvr>
                                        <p:cTn id="95" dur="500" fill="hold"/>
                                        <p:tgtEl>
                                          <p:spTgt spid="11"/>
                                        </p:tgtEl>
                                        <p:attrNameLst>
                                          <p:attrName>ppt_x</p:attrName>
                                        </p:attrNameLst>
                                      </p:cBhvr>
                                      <p:tavLst>
                                        <p:tav tm="0">
                                          <p:val>
                                            <p:strVal val="#ppt_x-.3"/>
                                          </p:val>
                                        </p:tav>
                                        <p:tav tm="50000">
                                          <p:val>
                                            <p:strVal val="#ppt_x"/>
                                          </p:val>
                                        </p:tav>
                                        <p:tav tm="100000">
                                          <p:val>
                                            <p:strVal val="#ppt_x"/>
                                          </p:val>
                                        </p:tav>
                                      </p:tavLst>
                                    </p:anim>
                                    <p:anim calcmode="lin" valueType="num">
                                      <p:cBhvr>
                                        <p:cTn id="96"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39" presetClass="entr" presetSubtype="0" accel="100000" fill="hold" nodeType="clickEffect">
                                  <p:stCondLst>
                                    <p:cond delay="0"/>
                                  </p:stCondLst>
                                  <p:childTnLst>
                                    <p:set>
                                      <p:cBhvr>
                                        <p:cTn id="100" dur="1" fill="hold">
                                          <p:stCondLst>
                                            <p:cond delay="0"/>
                                          </p:stCondLst>
                                        </p:cTn>
                                        <p:tgtEl>
                                          <p:spTgt spid="14"/>
                                        </p:tgtEl>
                                        <p:attrNameLst>
                                          <p:attrName>style.visibility</p:attrName>
                                        </p:attrNameLst>
                                      </p:cBhvr>
                                      <p:to>
                                        <p:strVal val="visible"/>
                                      </p:to>
                                    </p:set>
                                    <p:anim calcmode="lin" valueType="num">
                                      <p:cBhvr>
                                        <p:cTn id="101" dur="500" fill="hold"/>
                                        <p:tgtEl>
                                          <p:spTgt spid="14"/>
                                        </p:tgtEl>
                                        <p:attrNameLst>
                                          <p:attrName>ppt_h</p:attrName>
                                        </p:attrNameLst>
                                      </p:cBhvr>
                                      <p:tavLst>
                                        <p:tav tm="0">
                                          <p:val>
                                            <p:strVal val="#ppt_h/20"/>
                                          </p:val>
                                        </p:tav>
                                        <p:tav tm="50000">
                                          <p:val>
                                            <p:strVal val="#ppt_h/20"/>
                                          </p:val>
                                        </p:tav>
                                        <p:tav tm="100000">
                                          <p:val>
                                            <p:strVal val="#ppt_h"/>
                                          </p:val>
                                        </p:tav>
                                      </p:tavLst>
                                    </p:anim>
                                    <p:anim calcmode="lin" valueType="num">
                                      <p:cBhvr>
                                        <p:cTn id="102" dur="500" fill="hold"/>
                                        <p:tgtEl>
                                          <p:spTgt spid="14"/>
                                        </p:tgtEl>
                                        <p:attrNameLst>
                                          <p:attrName>ppt_w</p:attrName>
                                        </p:attrNameLst>
                                      </p:cBhvr>
                                      <p:tavLst>
                                        <p:tav tm="0">
                                          <p:val>
                                            <p:strVal val="#ppt_w+.3"/>
                                          </p:val>
                                        </p:tav>
                                        <p:tav tm="50000">
                                          <p:val>
                                            <p:strVal val="#ppt_w+.3"/>
                                          </p:val>
                                        </p:tav>
                                        <p:tav tm="100000">
                                          <p:val>
                                            <p:strVal val="#ppt_w"/>
                                          </p:val>
                                        </p:tav>
                                      </p:tavLst>
                                    </p:anim>
                                    <p:anim calcmode="lin" valueType="num">
                                      <p:cBhvr>
                                        <p:cTn id="103" dur="500" fill="hold"/>
                                        <p:tgtEl>
                                          <p:spTgt spid="14"/>
                                        </p:tgtEl>
                                        <p:attrNameLst>
                                          <p:attrName>ppt_x</p:attrName>
                                        </p:attrNameLst>
                                      </p:cBhvr>
                                      <p:tavLst>
                                        <p:tav tm="0">
                                          <p:val>
                                            <p:strVal val="#ppt_x-.3"/>
                                          </p:val>
                                        </p:tav>
                                        <p:tav tm="50000">
                                          <p:val>
                                            <p:strVal val="#ppt_x"/>
                                          </p:val>
                                        </p:tav>
                                        <p:tav tm="100000">
                                          <p:val>
                                            <p:strVal val="#ppt_x"/>
                                          </p:val>
                                        </p:tav>
                                      </p:tavLst>
                                    </p:anim>
                                    <p:anim calcmode="lin" valueType="num">
                                      <p:cBhvr>
                                        <p:cTn id="104"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39" presetClass="entr" presetSubtype="0" accel="100000" fill="hold" nodeType="clickEffect">
                                  <p:stCondLst>
                                    <p:cond delay="0"/>
                                  </p:stCondLst>
                                  <p:childTnLst>
                                    <p:set>
                                      <p:cBhvr>
                                        <p:cTn id="108" dur="1" fill="hold">
                                          <p:stCondLst>
                                            <p:cond delay="0"/>
                                          </p:stCondLst>
                                        </p:cTn>
                                        <p:tgtEl>
                                          <p:spTgt spid="16"/>
                                        </p:tgtEl>
                                        <p:attrNameLst>
                                          <p:attrName>style.visibility</p:attrName>
                                        </p:attrNameLst>
                                      </p:cBhvr>
                                      <p:to>
                                        <p:strVal val="visible"/>
                                      </p:to>
                                    </p:set>
                                    <p:anim calcmode="lin" valueType="num">
                                      <p:cBhvr>
                                        <p:cTn id="109" dur="500" fill="hold"/>
                                        <p:tgtEl>
                                          <p:spTgt spid="16"/>
                                        </p:tgtEl>
                                        <p:attrNameLst>
                                          <p:attrName>ppt_h</p:attrName>
                                        </p:attrNameLst>
                                      </p:cBhvr>
                                      <p:tavLst>
                                        <p:tav tm="0">
                                          <p:val>
                                            <p:strVal val="#ppt_h/20"/>
                                          </p:val>
                                        </p:tav>
                                        <p:tav tm="50000">
                                          <p:val>
                                            <p:strVal val="#ppt_h/20"/>
                                          </p:val>
                                        </p:tav>
                                        <p:tav tm="100000">
                                          <p:val>
                                            <p:strVal val="#ppt_h"/>
                                          </p:val>
                                        </p:tav>
                                      </p:tavLst>
                                    </p:anim>
                                    <p:anim calcmode="lin" valueType="num">
                                      <p:cBhvr>
                                        <p:cTn id="110" dur="500" fill="hold"/>
                                        <p:tgtEl>
                                          <p:spTgt spid="16"/>
                                        </p:tgtEl>
                                        <p:attrNameLst>
                                          <p:attrName>ppt_w</p:attrName>
                                        </p:attrNameLst>
                                      </p:cBhvr>
                                      <p:tavLst>
                                        <p:tav tm="0">
                                          <p:val>
                                            <p:strVal val="#ppt_w+.3"/>
                                          </p:val>
                                        </p:tav>
                                        <p:tav tm="50000">
                                          <p:val>
                                            <p:strVal val="#ppt_w+.3"/>
                                          </p:val>
                                        </p:tav>
                                        <p:tav tm="100000">
                                          <p:val>
                                            <p:strVal val="#ppt_w"/>
                                          </p:val>
                                        </p:tav>
                                      </p:tavLst>
                                    </p:anim>
                                    <p:anim calcmode="lin" valueType="num">
                                      <p:cBhvr>
                                        <p:cTn id="111" dur="500" fill="hold"/>
                                        <p:tgtEl>
                                          <p:spTgt spid="16"/>
                                        </p:tgtEl>
                                        <p:attrNameLst>
                                          <p:attrName>ppt_x</p:attrName>
                                        </p:attrNameLst>
                                      </p:cBhvr>
                                      <p:tavLst>
                                        <p:tav tm="0">
                                          <p:val>
                                            <p:strVal val="#ppt_x-.3"/>
                                          </p:val>
                                        </p:tav>
                                        <p:tav tm="50000">
                                          <p:val>
                                            <p:strVal val="#ppt_x"/>
                                          </p:val>
                                        </p:tav>
                                        <p:tav tm="100000">
                                          <p:val>
                                            <p:strVal val="#ppt_x"/>
                                          </p:val>
                                        </p:tav>
                                      </p:tavLst>
                                    </p:anim>
                                    <p:anim calcmode="lin" valueType="num">
                                      <p:cBhvr>
                                        <p:cTn id="112"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113" fill="hold">
                      <p:stCondLst>
                        <p:cond delay="indefinite"/>
                      </p:stCondLst>
                      <p:childTnLst>
                        <p:par>
                          <p:cTn id="114" fill="hold">
                            <p:stCondLst>
                              <p:cond delay="0"/>
                            </p:stCondLst>
                            <p:childTnLst>
                              <p:par>
                                <p:cTn id="115" presetID="39" presetClass="entr" presetSubtype="0" accel="100000" fill="hold" nodeType="clickEffect">
                                  <p:stCondLst>
                                    <p:cond delay="0"/>
                                  </p:stCondLst>
                                  <p:childTnLst>
                                    <p:set>
                                      <p:cBhvr>
                                        <p:cTn id="116" dur="1" fill="hold">
                                          <p:stCondLst>
                                            <p:cond delay="0"/>
                                          </p:stCondLst>
                                        </p:cTn>
                                        <p:tgtEl>
                                          <p:spTgt spid="12"/>
                                        </p:tgtEl>
                                        <p:attrNameLst>
                                          <p:attrName>style.visibility</p:attrName>
                                        </p:attrNameLst>
                                      </p:cBhvr>
                                      <p:to>
                                        <p:strVal val="visible"/>
                                      </p:to>
                                    </p:set>
                                    <p:anim calcmode="lin" valueType="num">
                                      <p:cBhvr>
                                        <p:cTn id="117" dur="500" fill="hold"/>
                                        <p:tgtEl>
                                          <p:spTgt spid="12"/>
                                        </p:tgtEl>
                                        <p:attrNameLst>
                                          <p:attrName>ppt_h</p:attrName>
                                        </p:attrNameLst>
                                      </p:cBhvr>
                                      <p:tavLst>
                                        <p:tav tm="0">
                                          <p:val>
                                            <p:strVal val="#ppt_h/20"/>
                                          </p:val>
                                        </p:tav>
                                        <p:tav tm="50000">
                                          <p:val>
                                            <p:strVal val="#ppt_h/20"/>
                                          </p:val>
                                        </p:tav>
                                        <p:tav tm="100000">
                                          <p:val>
                                            <p:strVal val="#ppt_h"/>
                                          </p:val>
                                        </p:tav>
                                      </p:tavLst>
                                    </p:anim>
                                    <p:anim calcmode="lin" valueType="num">
                                      <p:cBhvr>
                                        <p:cTn id="118" dur="500" fill="hold"/>
                                        <p:tgtEl>
                                          <p:spTgt spid="12"/>
                                        </p:tgtEl>
                                        <p:attrNameLst>
                                          <p:attrName>ppt_w</p:attrName>
                                        </p:attrNameLst>
                                      </p:cBhvr>
                                      <p:tavLst>
                                        <p:tav tm="0">
                                          <p:val>
                                            <p:strVal val="#ppt_w+.3"/>
                                          </p:val>
                                        </p:tav>
                                        <p:tav tm="50000">
                                          <p:val>
                                            <p:strVal val="#ppt_w+.3"/>
                                          </p:val>
                                        </p:tav>
                                        <p:tav tm="100000">
                                          <p:val>
                                            <p:strVal val="#ppt_w"/>
                                          </p:val>
                                        </p:tav>
                                      </p:tavLst>
                                    </p:anim>
                                    <p:anim calcmode="lin" valueType="num">
                                      <p:cBhvr>
                                        <p:cTn id="119" dur="500" fill="hold"/>
                                        <p:tgtEl>
                                          <p:spTgt spid="12"/>
                                        </p:tgtEl>
                                        <p:attrNameLst>
                                          <p:attrName>ppt_x</p:attrName>
                                        </p:attrNameLst>
                                      </p:cBhvr>
                                      <p:tavLst>
                                        <p:tav tm="0">
                                          <p:val>
                                            <p:strVal val="#ppt_x-.3"/>
                                          </p:val>
                                        </p:tav>
                                        <p:tav tm="50000">
                                          <p:val>
                                            <p:strVal val="#ppt_x"/>
                                          </p:val>
                                        </p:tav>
                                        <p:tav tm="100000">
                                          <p:val>
                                            <p:strVal val="#ppt_x"/>
                                          </p:val>
                                        </p:tav>
                                      </p:tavLst>
                                    </p:anim>
                                    <p:anim calcmode="lin" valueType="num">
                                      <p:cBhvr>
                                        <p:cTn id="120"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39" presetClass="entr" presetSubtype="0" accel="100000" fill="hold" nodeType="clickEffect">
                                  <p:stCondLst>
                                    <p:cond delay="0"/>
                                  </p:stCondLst>
                                  <p:childTnLst>
                                    <p:set>
                                      <p:cBhvr>
                                        <p:cTn id="124" dur="1" fill="hold">
                                          <p:stCondLst>
                                            <p:cond delay="0"/>
                                          </p:stCondLst>
                                        </p:cTn>
                                        <p:tgtEl>
                                          <p:spTgt spid="13"/>
                                        </p:tgtEl>
                                        <p:attrNameLst>
                                          <p:attrName>style.visibility</p:attrName>
                                        </p:attrNameLst>
                                      </p:cBhvr>
                                      <p:to>
                                        <p:strVal val="visible"/>
                                      </p:to>
                                    </p:set>
                                    <p:anim calcmode="lin" valueType="num">
                                      <p:cBhvr>
                                        <p:cTn id="125" dur="500" fill="hold"/>
                                        <p:tgtEl>
                                          <p:spTgt spid="13"/>
                                        </p:tgtEl>
                                        <p:attrNameLst>
                                          <p:attrName>ppt_h</p:attrName>
                                        </p:attrNameLst>
                                      </p:cBhvr>
                                      <p:tavLst>
                                        <p:tav tm="0">
                                          <p:val>
                                            <p:strVal val="#ppt_h/20"/>
                                          </p:val>
                                        </p:tav>
                                        <p:tav tm="50000">
                                          <p:val>
                                            <p:strVal val="#ppt_h/20"/>
                                          </p:val>
                                        </p:tav>
                                        <p:tav tm="100000">
                                          <p:val>
                                            <p:strVal val="#ppt_h"/>
                                          </p:val>
                                        </p:tav>
                                      </p:tavLst>
                                    </p:anim>
                                    <p:anim calcmode="lin" valueType="num">
                                      <p:cBhvr>
                                        <p:cTn id="126" dur="500" fill="hold"/>
                                        <p:tgtEl>
                                          <p:spTgt spid="13"/>
                                        </p:tgtEl>
                                        <p:attrNameLst>
                                          <p:attrName>ppt_w</p:attrName>
                                        </p:attrNameLst>
                                      </p:cBhvr>
                                      <p:tavLst>
                                        <p:tav tm="0">
                                          <p:val>
                                            <p:strVal val="#ppt_w+.3"/>
                                          </p:val>
                                        </p:tav>
                                        <p:tav tm="50000">
                                          <p:val>
                                            <p:strVal val="#ppt_w+.3"/>
                                          </p:val>
                                        </p:tav>
                                        <p:tav tm="100000">
                                          <p:val>
                                            <p:strVal val="#ppt_w"/>
                                          </p:val>
                                        </p:tav>
                                      </p:tavLst>
                                    </p:anim>
                                    <p:anim calcmode="lin" valueType="num">
                                      <p:cBhvr>
                                        <p:cTn id="127" dur="500" fill="hold"/>
                                        <p:tgtEl>
                                          <p:spTgt spid="13"/>
                                        </p:tgtEl>
                                        <p:attrNameLst>
                                          <p:attrName>ppt_x</p:attrName>
                                        </p:attrNameLst>
                                      </p:cBhvr>
                                      <p:tavLst>
                                        <p:tav tm="0">
                                          <p:val>
                                            <p:strVal val="#ppt_x-.3"/>
                                          </p:val>
                                        </p:tav>
                                        <p:tav tm="50000">
                                          <p:val>
                                            <p:strVal val="#ppt_x"/>
                                          </p:val>
                                        </p:tav>
                                        <p:tav tm="100000">
                                          <p:val>
                                            <p:strVal val="#ppt_x"/>
                                          </p:val>
                                        </p:tav>
                                      </p:tavLst>
                                    </p:anim>
                                    <p:anim calcmode="lin" valueType="num">
                                      <p:cBhvr>
                                        <p:cTn id="128"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39" presetClass="entr" presetSubtype="0" accel="100000" fill="hold" grpId="0" nodeType="clickEffect">
                                  <p:stCondLst>
                                    <p:cond delay="0"/>
                                  </p:stCondLst>
                                  <p:childTnLst>
                                    <p:set>
                                      <p:cBhvr>
                                        <p:cTn id="132" dur="1" fill="hold">
                                          <p:stCondLst>
                                            <p:cond delay="0"/>
                                          </p:stCondLst>
                                        </p:cTn>
                                        <p:tgtEl>
                                          <p:spTgt spid="17"/>
                                        </p:tgtEl>
                                        <p:attrNameLst>
                                          <p:attrName>style.visibility</p:attrName>
                                        </p:attrNameLst>
                                      </p:cBhvr>
                                      <p:to>
                                        <p:strVal val="visible"/>
                                      </p:to>
                                    </p:set>
                                    <p:anim calcmode="lin" valueType="num">
                                      <p:cBhvr>
                                        <p:cTn id="133" dur="500" fill="hold"/>
                                        <p:tgtEl>
                                          <p:spTgt spid="17"/>
                                        </p:tgtEl>
                                        <p:attrNameLst>
                                          <p:attrName>ppt_h</p:attrName>
                                        </p:attrNameLst>
                                      </p:cBhvr>
                                      <p:tavLst>
                                        <p:tav tm="0">
                                          <p:val>
                                            <p:strVal val="#ppt_h/20"/>
                                          </p:val>
                                        </p:tav>
                                        <p:tav tm="50000">
                                          <p:val>
                                            <p:strVal val="#ppt_h/20"/>
                                          </p:val>
                                        </p:tav>
                                        <p:tav tm="100000">
                                          <p:val>
                                            <p:strVal val="#ppt_h"/>
                                          </p:val>
                                        </p:tav>
                                      </p:tavLst>
                                    </p:anim>
                                    <p:anim calcmode="lin" valueType="num">
                                      <p:cBhvr>
                                        <p:cTn id="134" dur="500" fill="hold"/>
                                        <p:tgtEl>
                                          <p:spTgt spid="17"/>
                                        </p:tgtEl>
                                        <p:attrNameLst>
                                          <p:attrName>ppt_w</p:attrName>
                                        </p:attrNameLst>
                                      </p:cBhvr>
                                      <p:tavLst>
                                        <p:tav tm="0">
                                          <p:val>
                                            <p:strVal val="#ppt_w+.3"/>
                                          </p:val>
                                        </p:tav>
                                        <p:tav tm="50000">
                                          <p:val>
                                            <p:strVal val="#ppt_w+.3"/>
                                          </p:val>
                                        </p:tav>
                                        <p:tav tm="100000">
                                          <p:val>
                                            <p:strVal val="#ppt_w"/>
                                          </p:val>
                                        </p:tav>
                                      </p:tavLst>
                                    </p:anim>
                                    <p:anim calcmode="lin" valueType="num">
                                      <p:cBhvr>
                                        <p:cTn id="135" dur="500" fill="hold"/>
                                        <p:tgtEl>
                                          <p:spTgt spid="17"/>
                                        </p:tgtEl>
                                        <p:attrNameLst>
                                          <p:attrName>ppt_x</p:attrName>
                                        </p:attrNameLst>
                                      </p:cBhvr>
                                      <p:tavLst>
                                        <p:tav tm="0">
                                          <p:val>
                                            <p:strVal val="#ppt_x-.3"/>
                                          </p:val>
                                        </p:tav>
                                        <p:tav tm="50000">
                                          <p:val>
                                            <p:strVal val="#ppt_x"/>
                                          </p:val>
                                        </p:tav>
                                        <p:tav tm="100000">
                                          <p:val>
                                            <p:strVal val="#ppt_x"/>
                                          </p:val>
                                        </p:tav>
                                      </p:tavLst>
                                    </p:anim>
                                    <p:anim calcmode="lin" valueType="num">
                                      <p:cBhvr>
                                        <p:cTn id="136" dur="500" fill="hold"/>
                                        <p:tgtEl>
                                          <p:spTgt spid="17"/>
                                        </p:tgtEl>
                                        <p:attrNameLst>
                                          <p:attrName>ppt_y</p:attrName>
                                        </p:attrNameLst>
                                      </p:cBhvr>
                                      <p:tavLst>
                                        <p:tav tm="0">
                                          <p:val>
                                            <p:strVal val="#ppt_y"/>
                                          </p:val>
                                        </p:tav>
                                        <p:tav tm="100000">
                                          <p:val>
                                            <p:strVal val="#ppt_y"/>
                                          </p:val>
                                        </p:tav>
                                      </p:tavLst>
                                    </p:anim>
                                  </p:childTnLst>
                                </p:cTn>
                              </p:par>
                              <p:par>
                                <p:cTn id="137" presetID="39" presetClass="entr" presetSubtype="0" accel="100000" fill="hold" grpId="0" nodeType="withEffect">
                                  <p:stCondLst>
                                    <p:cond delay="0"/>
                                  </p:stCondLst>
                                  <p:childTnLst>
                                    <p:set>
                                      <p:cBhvr>
                                        <p:cTn id="138" dur="1" fill="hold">
                                          <p:stCondLst>
                                            <p:cond delay="0"/>
                                          </p:stCondLst>
                                        </p:cTn>
                                        <p:tgtEl>
                                          <p:spTgt spid="15"/>
                                        </p:tgtEl>
                                        <p:attrNameLst>
                                          <p:attrName>style.visibility</p:attrName>
                                        </p:attrNameLst>
                                      </p:cBhvr>
                                      <p:to>
                                        <p:strVal val="visible"/>
                                      </p:to>
                                    </p:set>
                                    <p:anim calcmode="lin" valueType="num">
                                      <p:cBhvr>
                                        <p:cTn id="139" dur="500" fill="hold"/>
                                        <p:tgtEl>
                                          <p:spTgt spid="15"/>
                                        </p:tgtEl>
                                        <p:attrNameLst>
                                          <p:attrName>ppt_h</p:attrName>
                                        </p:attrNameLst>
                                      </p:cBhvr>
                                      <p:tavLst>
                                        <p:tav tm="0">
                                          <p:val>
                                            <p:strVal val="#ppt_h/20"/>
                                          </p:val>
                                        </p:tav>
                                        <p:tav tm="50000">
                                          <p:val>
                                            <p:strVal val="#ppt_h/20"/>
                                          </p:val>
                                        </p:tav>
                                        <p:tav tm="100000">
                                          <p:val>
                                            <p:strVal val="#ppt_h"/>
                                          </p:val>
                                        </p:tav>
                                      </p:tavLst>
                                    </p:anim>
                                    <p:anim calcmode="lin" valueType="num">
                                      <p:cBhvr>
                                        <p:cTn id="140" dur="500" fill="hold"/>
                                        <p:tgtEl>
                                          <p:spTgt spid="15"/>
                                        </p:tgtEl>
                                        <p:attrNameLst>
                                          <p:attrName>ppt_w</p:attrName>
                                        </p:attrNameLst>
                                      </p:cBhvr>
                                      <p:tavLst>
                                        <p:tav tm="0">
                                          <p:val>
                                            <p:strVal val="#ppt_w+.3"/>
                                          </p:val>
                                        </p:tav>
                                        <p:tav tm="50000">
                                          <p:val>
                                            <p:strVal val="#ppt_w+.3"/>
                                          </p:val>
                                        </p:tav>
                                        <p:tav tm="100000">
                                          <p:val>
                                            <p:strVal val="#ppt_w"/>
                                          </p:val>
                                        </p:tav>
                                      </p:tavLst>
                                    </p:anim>
                                    <p:anim calcmode="lin" valueType="num">
                                      <p:cBhvr>
                                        <p:cTn id="141" dur="500" fill="hold"/>
                                        <p:tgtEl>
                                          <p:spTgt spid="15"/>
                                        </p:tgtEl>
                                        <p:attrNameLst>
                                          <p:attrName>ppt_x</p:attrName>
                                        </p:attrNameLst>
                                      </p:cBhvr>
                                      <p:tavLst>
                                        <p:tav tm="0">
                                          <p:val>
                                            <p:strVal val="#ppt_x-.3"/>
                                          </p:val>
                                        </p:tav>
                                        <p:tav tm="50000">
                                          <p:val>
                                            <p:strVal val="#ppt_x"/>
                                          </p:val>
                                        </p:tav>
                                        <p:tav tm="100000">
                                          <p:val>
                                            <p:strVal val="#ppt_x"/>
                                          </p:val>
                                        </p:tav>
                                      </p:tavLst>
                                    </p:anim>
                                    <p:anim calcmode="lin" valueType="num">
                                      <p:cBhvr>
                                        <p:cTn id="142"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143" fill="hold">
                      <p:stCondLst>
                        <p:cond delay="indefinite"/>
                      </p:stCondLst>
                      <p:childTnLst>
                        <p:par>
                          <p:cTn id="144" fill="hold">
                            <p:stCondLst>
                              <p:cond delay="0"/>
                            </p:stCondLst>
                            <p:childTnLst>
                              <p:par>
                                <p:cTn id="145" presetID="1" presetClass="entr" presetSubtype="0" fill="hold" grpId="0" nodeType="clickEffect">
                                  <p:stCondLst>
                                    <p:cond delay="0"/>
                                  </p:stCondLst>
                                  <p:childTnLst>
                                    <p:set>
                                      <p:cBhvr>
                                        <p:cTn id="14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6" grpId="0" animBg="1"/>
      <p:bldP spid="7" grpId="0" animBg="1"/>
      <p:bldP spid="8" grpId="0"/>
      <p:bldP spid="9" grpId="0"/>
      <p:bldP spid="10" grpId="0"/>
      <p:bldP spid="15" grpId="0" animBg="1"/>
      <p:bldP spid="17" grpId="0"/>
      <p:bldP spid="23" grpId="0" animBg="1"/>
      <p:bldP spid="24" grpId="0"/>
      <p:bldP spid="25" grpId="0" animBg="1"/>
      <p:bldP spid="26"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11-04 Lenses</a:t>
            </a:r>
          </a:p>
        </p:txBody>
      </p:sp>
      <p:sp>
        <p:nvSpPr>
          <p:cNvPr id="3" name="Content Placeholder 2"/>
          <p:cNvSpPr>
            <a:spLocks noGrp="1"/>
          </p:cNvSpPr>
          <p:nvPr>
            <p:ph idx="1"/>
          </p:nvPr>
        </p:nvSpPr>
        <p:spPr/>
        <p:txBody>
          <a:bodyPr>
            <a:normAutofit/>
          </a:bodyPr>
          <a:lstStyle/>
          <a:p>
            <a:r>
              <a:rPr lang="en-US" dirty="0"/>
              <a:t>Object between F and lens</a:t>
            </a:r>
          </a:p>
          <a:p>
            <a:endParaRPr lang="en-US" dirty="0"/>
          </a:p>
          <a:p>
            <a:endParaRPr lang="en-US" dirty="0"/>
          </a:p>
          <a:p>
            <a:endParaRPr lang="en-US" dirty="0"/>
          </a:p>
          <a:p>
            <a:endParaRPr lang="en-US" dirty="0"/>
          </a:p>
          <a:p>
            <a:endParaRPr lang="en-US" dirty="0"/>
          </a:p>
          <a:p>
            <a:endParaRPr lang="en-US" dirty="0"/>
          </a:p>
          <a:p>
            <a:endParaRPr lang="en-US" dirty="0"/>
          </a:p>
          <a:p>
            <a:r>
              <a:rPr lang="en-US" dirty="0"/>
              <a:t>Image virtual, upright, between 2F and F on side with object</a:t>
            </a:r>
          </a:p>
        </p:txBody>
      </p:sp>
      <p:sp>
        <p:nvSpPr>
          <p:cNvPr id="4" name="Oval 3"/>
          <p:cNvSpPr/>
          <p:nvPr/>
        </p:nvSpPr>
        <p:spPr>
          <a:xfrm>
            <a:off x="7518403" y="4145282"/>
            <a:ext cx="60959" cy="60959"/>
          </a:xfrm>
          <a:prstGeom prst="ellipse">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5" name="Straight Connector 4"/>
          <p:cNvCxnSpPr/>
          <p:nvPr/>
        </p:nvCxnSpPr>
        <p:spPr>
          <a:xfrm>
            <a:off x="304800" y="4191001"/>
            <a:ext cx="10871200" cy="1588"/>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6" name="Down Arrow 5"/>
          <p:cNvSpPr/>
          <p:nvPr/>
        </p:nvSpPr>
        <p:spPr>
          <a:xfrm flipV="1">
            <a:off x="3556000" y="3810000"/>
            <a:ext cx="304800" cy="41804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Oval 6"/>
          <p:cNvSpPr/>
          <p:nvPr/>
        </p:nvSpPr>
        <p:spPr>
          <a:xfrm>
            <a:off x="711203" y="4145282"/>
            <a:ext cx="60959" cy="60959"/>
          </a:xfrm>
          <a:prstGeom prst="ellipse">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TextBox 7"/>
          <p:cNvSpPr txBox="1"/>
          <p:nvPr/>
        </p:nvSpPr>
        <p:spPr>
          <a:xfrm>
            <a:off x="508000" y="4191001"/>
            <a:ext cx="609600" cy="461665"/>
          </a:xfrm>
          <a:prstGeom prst="rect">
            <a:avLst/>
          </a:prstGeom>
          <a:noFill/>
        </p:spPr>
        <p:txBody>
          <a:bodyPr wrap="square" rtlCol="0">
            <a:spAutoFit/>
          </a:bodyPr>
          <a:lstStyle/>
          <a:p>
            <a:r>
              <a:rPr lang="en-US" sz="2400" dirty="0"/>
              <a:t>2F</a:t>
            </a:r>
          </a:p>
        </p:txBody>
      </p:sp>
      <p:sp>
        <p:nvSpPr>
          <p:cNvPr id="9" name="TextBox 8"/>
          <p:cNvSpPr txBox="1"/>
          <p:nvPr/>
        </p:nvSpPr>
        <p:spPr>
          <a:xfrm>
            <a:off x="7315200" y="4191001"/>
            <a:ext cx="508000" cy="461665"/>
          </a:xfrm>
          <a:prstGeom prst="rect">
            <a:avLst/>
          </a:prstGeom>
          <a:noFill/>
        </p:spPr>
        <p:txBody>
          <a:bodyPr wrap="square" rtlCol="0">
            <a:spAutoFit/>
          </a:bodyPr>
          <a:lstStyle/>
          <a:p>
            <a:r>
              <a:rPr lang="en-US" sz="2400" dirty="0"/>
              <a:t>F</a:t>
            </a:r>
          </a:p>
        </p:txBody>
      </p:sp>
      <p:sp>
        <p:nvSpPr>
          <p:cNvPr id="10" name="TextBox 9"/>
          <p:cNvSpPr txBox="1"/>
          <p:nvPr/>
        </p:nvSpPr>
        <p:spPr>
          <a:xfrm>
            <a:off x="3149600" y="4419601"/>
            <a:ext cx="1320800" cy="461665"/>
          </a:xfrm>
          <a:prstGeom prst="rect">
            <a:avLst/>
          </a:prstGeom>
          <a:noFill/>
        </p:spPr>
        <p:txBody>
          <a:bodyPr wrap="square" rtlCol="0">
            <a:spAutoFit/>
          </a:bodyPr>
          <a:lstStyle/>
          <a:p>
            <a:r>
              <a:rPr lang="en-US" sz="2400" dirty="0"/>
              <a:t>Object</a:t>
            </a:r>
          </a:p>
        </p:txBody>
      </p:sp>
      <p:cxnSp>
        <p:nvCxnSpPr>
          <p:cNvPr id="11" name="Straight Arrow Connector 10"/>
          <p:cNvCxnSpPr>
            <a:stCxn id="6" idx="2"/>
          </p:cNvCxnSpPr>
          <p:nvPr/>
        </p:nvCxnSpPr>
        <p:spPr>
          <a:xfrm flipV="1">
            <a:off x="3708400" y="3809207"/>
            <a:ext cx="1575861" cy="792"/>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5283200" y="3124201"/>
            <a:ext cx="5181600" cy="15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6" idx="2"/>
          </p:cNvCxnSpPr>
          <p:nvPr/>
        </p:nvCxnSpPr>
        <p:spPr>
          <a:xfrm>
            <a:off x="3708400" y="3810000"/>
            <a:ext cx="7061200" cy="1752601"/>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5259632" y="3810795"/>
            <a:ext cx="5384800" cy="8382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Down Arrow 14"/>
          <p:cNvSpPr/>
          <p:nvPr/>
        </p:nvSpPr>
        <p:spPr>
          <a:xfrm flipV="1">
            <a:off x="812800" y="3124201"/>
            <a:ext cx="304800" cy="106679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16" name="Straight Arrow Connector 15"/>
          <p:cNvCxnSpPr>
            <a:stCxn id="23" idx="1"/>
          </p:cNvCxnSpPr>
          <p:nvPr/>
        </p:nvCxnSpPr>
        <p:spPr>
          <a:xfrm flipV="1">
            <a:off x="2955329" y="3124205"/>
            <a:ext cx="2327872" cy="1030004"/>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508000" y="4495801"/>
            <a:ext cx="1320800" cy="461665"/>
          </a:xfrm>
          <a:prstGeom prst="rect">
            <a:avLst/>
          </a:prstGeom>
          <a:noFill/>
        </p:spPr>
        <p:txBody>
          <a:bodyPr wrap="square" rtlCol="0">
            <a:spAutoFit/>
          </a:bodyPr>
          <a:lstStyle/>
          <a:p>
            <a:r>
              <a:rPr lang="en-US" sz="2400" dirty="0"/>
              <a:t>Image</a:t>
            </a:r>
          </a:p>
        </p:txBody>
      </p:sp>
      <p:grpSp>
        <p:nvGrpSpPr>
          <p:cNvPr id="18" name="Group 17"/>
          <p:cNvGrpSpPr/>
          <p:nvPr/>
        </p:nvGrpSpPr>
        <p:grpSpPr>
          <a:xfrm>
            <a:off x="1117600" y="2159000"/>
            <a:ext cx="8331200" cy="4013200"/>
            <a:chOff x="1828800" y="3200400"/>
            <a:chExt cx="6248400" cy="3657600"/>
          </a:xfrm>
        </p:grpSpPr>
        <p:grpSp>
          <p:nvGrpSpPr>
            <p:cNvPr id="19" name="Group 20"/>
            <p:cNvGrpSpPr/>
            <p:nvPr/>
          </p:nvGrpSpPr>
          <p:grpSpPr>
            <a:xfrm>
              <a:off x="1828800" y="3200400"/>
              <a:ext cx="6248400" cy="3657600"/>
              <a:chOff x="1828800" y="3200400"/>
              <a:chExt cx="6248400" cy="3657600"/>
            </a:xfrm>
          </p:grpSpPr>
          <p:sp>
            <p:nvSpPr>
              <p:cNvPr id="21" name="Arc 20"/>
              <p:cNvSpPr/>
              <p:nvPr/>
            </p:nvSpPr>
            <p:spPr>
              <a:xfrm>
                <a:off x="1828800" y="3200400"/>
                <a:ext cx="3505200" cy="3657600"/>
              </a:xfrm>
              <a:prstGeom prst="arc">
                <a:avLst>
                  <a:gd name="adj1" fmla="val 19525025"/>
                  <a:gd name="adj2" fmla="val 2076096"/>
                </a:avLst>
              </a:prstGeom>
              <a:ln w="1905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sp>
            <p:nvSpPr>
              <p:cNvPr id="22" name="Arc 21"/>
              <p:cNvSpPr/>
              <p:nvPr/>
            </p:nvSpPr>
            <p:spPr>
              <a:xfrm flipH="1">
                <a:off x="4572000" y="3200400"/>
                <a:ext cx="3505200" cy="3657600"/>
              </a:xfrm>
              <a:prstGeom prst="arc">
                <a:avLst>
                  <a:gd name="adj1" fmla="val 19525025"/>
                  <a:gd name="adj2" fmla="val 2065843"/>
                </a:avLst>
              </a:prstGeom>
              <a:ln w="1905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grpSp>
        <p:cxnSp>
          <p:nvCxnSpPr>
            <p:cNvPr id="20" name="Straight Connector 19"/>
            <p:cNvCxnSpPr>
              <a:endCxn id="21" idx="2"/>
            </p:cNvCxnSpPr>
            <p:nvPr/>
          </p:nvCxnSpPr>
          <p:spPr>
            <a:xfrm>
              <a:off x="4952999" y="3886200"/>
              <a:ext cx="1375" cy="2279650"/>
            </a:xfrm>
            <a:prstGeom prst="line">
              <a:avLst/>
            </a:prstGeom>
            <a:ln w="19050">
              <a:solidFill>
                <a:srgbClr val="0070C0"/>
              </a:solidFill>
              <a:prstDash val="sysDash"/>
            </a:ln>
          </p:spPr>
          <p:style>
            <a:lnRef idx="1">
              <a:schemeClr val="accent1"/>
            </a:lnRef>
            <a:fillRef idx="0">
              <a:schemeClr val="accent1"/>
            </a:fillRef>
            <a:effectRef idx="0">
              <a:schemeClr val="accent1"/>
            </a:effectRef>
            <a:fontRef idx="minor">
              <a:schemeClr val="tx1"/>
            </a:fontRef>
          </p:style>
        </p:cxnSp>
      </p:grpSp>
      <p:sp>
        <p:nvSpPr>
          <p:cNvPr id="23" name="Oval 22"/>
          <p:cNvSpPr/>
          <p:nvPr/>
        </p:nvSpPr>
        <p:spPr>
          <a:xfrm>
            <a:off x="2946403" y="4145282"/>
            <a:ext cx="60959" cy="60959"/>
          </a:xfrm>
          <a:prstGeom prst="ellipse">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4" name="TextBox 23"/>
          <p:cNvSpPr txBox="1"/>
          <p:nvPr/>
        </p:nvSpPr>
        <p:spPr>
          <a:xfrm>
            <a:off x="2743200" y="4191001"/>
            <a:ext cx="508000" cy="461665"/>
          </a:xfrm>
          <a:prstGeom prst="rect">
            <a:avLst/>
          </a:prstGeom>
          <a:noFill/>
        </p:spPr>
        <p:txBody>
          <a:bodyPr wrap="square" rtlCol="0">
            <a:spAutoFit/>
          </a:bodyPr>
          <a:lstStyle/>
          <a:p>
            <a:r>
              <a:rPr lang="en-US" sz="2400" dirty="0"/>
              <a:t>F</a:t>
            </a:r>
          </a:p>
        </p:txBody>
      </p:sp>
      <p:sp>
        <p:nvSpPr>
          <p:cNvPr id="25" name="Oval 24"/>
          <p:cNvSpPr/>
          <p:nvPr/>
        </p:nvSpPr>
        <p:spPr>
          <a:xfrm>
            <a:off x="9855203" y="4145282"/>
            <a:ext cx="60959" cy="60959"/>
          </a:xfrm>
          <a:prstGeom prst="ellipse">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 name="TextBox 25"/>
          <p:cNvSpPr txBox="1"/>
          <p:nvPr/>
        </p:nvSpPr>
        <p:spPr>
          <a:xfrm>
            <a:off x="9652000" y="4191001"/>
            <a:ext cx="609600" cy="461665"/>
          </a:xfrm>
          <a:prstGeom prst="rect">
            <a:avLst/>
          </a:prstGeom>
          <a:noFill/>
        </p:spPr>
        <p:txBody>
          <a:bodyPr wrap="square" rtlCol="0">
            <a:spAutoFit/>
          </a:bodyPr>
          <a:lstStyle/>
          <a:p>
            <a:r>
              <a:rPr lang="en-US" sz="2400" dirty="0"/>
              <a:t>2F</a:t>
            </a:r>
          </a:p>
        </p:txBody>
      </p:sp>
      <p:cxnSp>
        <p:nvCxnSpPr>
          <p:cNvPr id="43" name="Straight Connector 42"/>
          <p:cNvCxnSpPr/>
          <p:nvPr/>
        </p:nvCxnSpPr>
        <p:spPr>
          <a:xfrm flipH="1" flipV="1">
            <a:off x="203206" y="3124202"/>
            <a:ext cx="5080001" cy="1588"/>
          </a:xfrm>
          <a:prstGeom prst="line">
            <a:avLst/>
          </a:prstGeom>
          <a:ln w="38100">
            <a:solidFill>
              <a:srgbClr val="92D050"/>
            </a:solidFill>
            <a:prstDash val="dash"/>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H="1" flipV="1">
            <a:off x="304800" y="3048000"/>
            <a:ext cx="4978403" cy="762000"/>
          </a:xfrm>
          <a:prstGeom prst="line">
            <a:avLst/>
          </a:prstGeom>
          <a:ln w="38100">
            <a:solidFill>
              <a:srgbClr val="92D050"/>
            </a:solidFill>
            <a:prstDash val="dash"/>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a:stCxn id="6" idx="2"/>
          </p:cNvCxnSpPr>
          <p:nvPr/>
        </p:nvCxnSpPr>
        <p:spPr>
          <a:xfrm flipH="1" flipV="1">
            <a:off x="406400" y="2971801"/>
            <a:ext cx="3302000" cy="838199"/>
          </a:xfrm>
          <a:prstGeom prst="line">
            <a:avLst/>
          </a:prstGeom>
          <a:ln w="38100">
            <a:solidFill>
              <a:srgbClr val="92D050"/>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4622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9" presetClass="entr" presetSubtype="0" accel="10000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12" dur="5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13" dur="5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9" presetClass="entr" presetSubtype="0" accel="10000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ppt_h</p:attrName>
                                        </p:attrNameLst>
                                      </p:cBhvr>
                                      <p:tavLst>
                                        <p:tav tm="0">
                                          <p:val>
                                            <p:strVal val="#ppt_h/20"/>
                                          </p:val>
                                        </p:tav>
                                        <p:tav tm="50000">
                                          <p:val>
                                            <p:strVal val="#ppt_h/20"/>
                                          </p:val>
                                        </p:tav>
                                        <p:tav tm="100000">
                                          <p:val>
                                            <p:strVal val="#ppt_h"/>
                                          </p:val>
                                        </p:tav>
                                      </p:tavLst>
                                    </p:anim>
                                    <p:anim calcmode="lin" valueType="num">
                                      <p:cBhvr>
                                        <p:cTn id="20" dur="500" fill="hold"/>
                                        <p:tgtEl>
                                          <p:spTgt spid="18"/>
                                        </p:tgtEl>
                                        <p:attrNameLst>
                                          <p:attrName>ppt_w</p:attrName>
                                        </p:attrNameLst>
                                      </p:cBhvr>
                                      <p:tavLst>
                                        <p:tav tm="0">
                                          <p:val>
                                            <p:strVal val="#ppt_w+.3"/>
                                          </p:val>
                                        </p:tav>
                                        <p:tav tm="50000">
                                          <p:val>
                                            <p:strVal val="#ppt_w+.3"/>
                                          </p:val>
                                        </p:tav>
                                        <p:tav tm="100000">
                                          <p:val>
                                            <p:strVal val="#ppt_w"/>
                                          </p:val>
                                        </p:tav>
                                      </p:tavLst>
                                    </p:anim>
                                    <p:anim calcmode="lin" valueType="num">
                                      <p:cBhvr>
                                        <p:cTn id="21" dur="500" fill="hold"/>
                                        <p:tgtEl>
                                          <p:spTgt spid="18"/>
                                        </p:tgtEl>
                                        <p:attrNameLst>
                                          <p:attrName>ppt_x</p:attrName>
                                        </p:attrNameLst>
                                      </p:cBhvr>
                                      <p:tavLst>
                                        <p:tav tm="0">
                                          <p:val>
                                            <p:strVal val="#ppt_x-.3"/>
                                          </p:val>
                                        </p:tav>
                                        <p:tav tm="50000">
                                          <p:val>
                                            <p:strVal val="#ppt_x"/>
                                          </p:val>
                                        </p:tav>
                                        <p:tav tm="100000">
                                          <p:val>
                                            <p:strVal val="#ppt_x"/>
                                          </p:val>
                                        </p:tav>
                                      </p:tavLst>
                                    </p:anim>
                                    <p:anim calcmode="lin" valueType="num">
                                      <p:cBhvr>
                                        <p:cTn id="22"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9" presetClass="entr" presetSubtype="0" accel="10000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500" fill="hold"/>
                                        <p:tgtEl>
                                          <p:spTgt spid="4"/>
                                        </p:tgtEl>
                                        <p:attrNameLst>
                                          <p:attrName>ppt_h</p:attrName>
                                        </p:attrNameLst>
                                      </p:cBhvr>
                                      <p:tavLst>
                                        <p:tav tm="0">
                                          <p:val>
                                            <p:strVal val="#ppt_h/20"/>
                                          </p:val>
                                        </p:tav>
                                        <p:tav tm="50000">
                                          <p:val>
                                            <p:strVal val="#ppt_h/20"/>
                                          </p:val>
                                        </p:tav>
                                        <p:tav tm="100000">
                                          <p:val>
                                            <p:strVal val="#ppt_h"/>
                                          </p:val>
                                        </p:tav>
                                      </p:tavLst>
                                    </p:anim>
                                    <p:anim calcmode="lin" valueType="num">
                                      <p:cBhvr>
                                        <p:cTn id="28" dur="500" fill="hold"/>
                                        <p:tgtEl>
                                          <p:spTgt spid="4"/>
                                        </p:tgtEl>
                                        <p:attrNameLst>
                                          <p:attrName>ppt_w</p:attrName>
                                        </p:attrNameLst>
                                      </p:cBhvr>
                                      <p:tavLst>
                                        <p:tav tm="0">
                                          <p:val>
                                            <p:strVal val="#ppt_w+.3"/>
                                          </p:val>
                                        </p:tav>
                                        <p:tav tm="50000">
                                          <p:val>
                                            <p:strVal val="#ppt_w+.3"/>
                                          </p:val>
                                        </p:tav>
                                        <p:tav tm="100000">
                                          <p:val>
                                            <p:strVal val="#ppt_w"/>
                                          </p:val>
                                        </p:tav>
                                      </p:tavLst>
                                    </p:anim>
                                    <p:anim calcmode="lin" valueType="num">
                                      <p:cBhvr>
                                        <p:cTn id="29" dur="500" fill="hold"/>
                                        <p:tgtEl>
                                          <p:spTgt spid="4"/>
                                        </p:tgtEl>
                                        <p:attrNameLst>
                                          <p:attrName>ppt_x</p:attrName>
                                        </p:attrNameLst>
                                      </p:cBhvr>
                                      <p:tavLst>
                                        <p:tav tm="0">
                                          <p:val>
                                            <p:strVal val="#ppt_x-.3"/>
                                          </p:val>
                                        </p:tav>
                                        <p:tav tm="50000">
                                          <p:val>
                                            <p:strVal val="#ppt_x"/>
                                          </p:val>
                                        </p:tav>
                                        <p:tav tm="100000">
                                          <p:val>
                                            <p:strVal val="#ppt_x"/>
                                          </p:val>
                                        </p:tav>
                                      </p:tavLst>
                                    </p:anim>
                                    <p:anim calcmode="lin" valueType="num">
                                      <p:cBhvr>
                                        <p:cTn id="30" dur="500" fill="hold"/>
                                        <p:tgtEl>
                                          <p:spTgt spid="4"/>
                                        </p:tgtEl>
                                        <p:attrNameLst>
                                          <p:attrName>ppt_y</p:attrName>
                                        </p:attrNameLst>
                                      </p:cBhvr>
                                      <p:tavLst>
                                        <p:tav tm="0">
                                          <p:val>
                                            <p:strVal val="#ppt_y"/>
                                          </p:val>
                                        </p:tav>
                                        <p:tav tm="100000">
                                          <p:val>
                                            <p:strVal val="#ppt_y"/>
                                          </p:val>
                                        </p:tav>
                                      </p:tavLst>
                                    </p:anim>
                                  </p:childTnLst>
                                </p:cTn>
                              </p:par>
                              <p:par>
                                <p:cTn id="31" presetID="39" presetClass="entr" presetSubtype="0" accel="10000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ppt_h</p:attrName>
                                        </p:attrNameLst>
                                      </p:cBhvr>
                                      <p:tavLst>
                                        <p:tav tm="0">
                                          <p:val>
                                            <p:strVal val="#ppt_h/20"/>
                                          </p:val>
                                        </p:tav>
                                        <p:tav tm="50000">
                                          <p:val>
                                            <p:strVal val="#ppt_h/20"/>
                                          </p:val>
                                        </p:tav>
                                        <p:tav tm="100000">
                                          <p:val>
                                            <p:strVal val="#ppt_h"/>
                                          </p:val>
                                        </p:tav>
                                      </p:tavLst>
                                    </p:anim>
                                    <p:anim calcmode="lin" valueType="num">
                                      <p:cBhvr>
                                        <p:cTn id="34" dur="500" fill="hold"/>
                                        <p:tgtEl>
                                          <p:spTgt spid="9"/>
                                        </p:tgtEl>
                                        <p:attrNameLst>
                                          <p:attrName>ppt_w</p:attrName>
                                        </p:attrNameLst>
                                      </p:cBhvr>
                                      <p:tavLst>
                                        <p:tav tm="0">
                                          <p:val>
                                            <p:strVal val="#ppt_w+.3"/>
                                          </p:val>
                                        </p:tav>
                                        <p:tav tm="50000">
                                          <p:val>
                                            <p:strVal val="#ppt_w+.3"/>
                                          </p:val>
                                        </p:tav>
                                        <p:tav tm="100000">
                                          <p:val>
                                            <p:strVal val="#ppt_w"/>
                                          </p:val>
                                        </p:tav>
                                      </p:tavLst>
                                    </p:anim>
                                    <p:anim calcmode="lin" valueType="num">
                                      <p:cBhvr>
                                        <p:cTn id="35" dur="500" fill="hold"/>
                                        <p:tgtEl>
                                          <p:spTgt spid="9"/>
                                        </p:tgtEl>
                                        <p:attrNameLst>
                                          <p:attrName>ppt_x</p:attrName>
                                        </p:attrNameLst>
                                      </p:cBhvr>
                                      <p:tavLst>
                                        <p:tav tm="0">
                                          <p:val>
                                            <p:strVal val="#ppt_x-.3"/>
                                          </p:val>
                                        </p:tav>
                                        <p:tav tm="50000">
                                          <p:val>
                                            <p:strVal val="#ppt_x"/>
                                          </p:val>
                                        </p:tav>
                                        <p:tav tm="100000">
                                          <p:val>
                                            <p:strVal val="#ppt_x"/>
                                          </p:val>
                                        </p:tav>
                                      </p:tavLst>
                                    </p:anim>
                                    <p:anim calcmode="lin" valueType="num">
                                      <p:cBhvr>
                                        <p:cTn id="36" dur="500" fill="hold"/>
                                        <p:tgtEl>
                                          <p:spTgt spid="9"/>
                                        </p:tgtEl>
                                        <p:attrNameLst>
                                          <p:attrName>ppt_y</p:attrName>
                                        </p:attrNameLst>
                                      </p:cBhvr>
                                      <p:tavLst>
                                        <p:tav tm="0">
                                          <p:val>
                                            <p:strVal val="#ppt_y"/>
                                          </p:val>
                                        </p:tav>
                                        <p:tav tm="100000">
                                          <p:val>
                                            <p:strVal val="#ppt_y"/>
                                          </p:val>
                                        </p:tav>
                                      </p:tavLst>
                                    </p:anim>
                                  </p:childTnLst>
                                </p:cTn>
                              </p:par>
                              <p:par>
                                <p:cTn id="37" presetID="39" presetClass="entr" presetSubtype="0" accel="10000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cBhvr>
                                        <p:cTn id="39" dur="500" fill="hold"/>
                                        <p:tgtEl>
                                          <p:spTgt spid="23"/>
                                        </p:tgtEl>
                                        <p:attrNameLst>
                                          <p:attrName>ppt_h</p:attrName>
                                        </p:attrNameLst>
                                      </p:cBhvr>
                                      <p:tavLst>
                                        <p:tav tm="0">
                                          <p:val>
                                            <p:strVal val="#ppt_h/20"/>
                                          </p:val>
                                        </p:tav>
                                        <p:tav tm="50000">
                                          <p:val>
                                            <p:strVal val="#ppt_h/20"/>
                                          </p:val>
                                        </p:tav>
                                        <p:tav tm="100000">
                                          <p:val>
                                            <p:strVal val="#ppt_h"/>
                                          </p:val>
                                        </p:tav>
                                      </p:tavLst>
                                    </p:anim>
                                    <p:anim calcmode="lin" valueType="num">
                                      <p:cBhvr>
                                        <p:cTn id="40" dur="500" fill="hold"/>
                                        <p:tgtEl>
                                          <p:spTgt spid="23"/>
                                        </p:tgtEl>
                                        <p:attrNameLst>
                                          <p:attrName>ppt_w</p:attrName>
                                        </p:attrNameLst>
                                      </p:cBhvr>
                                      <p:tavLst>
                                        <p:tav tm="0">
                                          <p:val>
                                            <p:strVal val="#ppt_w+.3"/>
                                          </p:val>
                                        </p:tav>
                                        <p:tav tm="50000">
                                          <p:val>
                                            <p:strVal val="#ppt_w+.3"/>
                                          </p:val>
                                        </p:tav>
                                        <p:tav tm="100000">
                                          <p:val>
                                            <p:strVal val="#ppt_w"/>
                                          </p:val>
                                        </p:tav>
                                      </p:tavLst>
                                    </p:anim>
                                    <p:anim calcmode="lin" valueType="num">
                                      <p:cBhvr>
                                        <p:cTn id="41" dur="500" fill="hold"/>
                                        <p:tgtEl>
                                          <p:spTgt spid="23"/>
                                        </p:tgtEl>
                                        <p:attrNameLst>
                                          <p:attrName>ppt_x</p:attrName>
                                        </p:attrNameLst>
                                      </p:cBhvr>
                                      <p:tavLst>
                                        <p:tav tm="0">
                                          <p:val>
                                            <p:strVal val="#ppt_x-.3"/>
                                          </p:val>
                                        </p:tav>
                                        <p:tav tm="50000">
                                          <p:val>
                                            <p:strVal val="#ppt_x"/>
                                          </p:val>
                                        </p:tav>
                                        <p:tav tm="100000">
                                          <p:val>
                                            <p:strVal val="#ppt_x"/>
                                          </p:val>
                                        </p:tav>
                                      </p:tavLst>
                                    </p:anim>
                                    <p:anim calcmode="lin" valueType="num">
                                      <p:cBhvr>
                                        <p:cTn id="42" dur="500" fill="hold"/>
                                        <p:tgtEl>
                                          <p:spTgt spid="23"/>
                                        </p:tgtEl>
                                        <p:attrNameLst>
                                          <p:attrName>ppt_y</p:attrName>
                                        </p:attrNameLst>
                                      </p:cBhvr>
                                      <p:tavLst>
                                        <p:tav tm="0">
                                          <p:val>
                                            <p:strVal val="#ppt_y"/>
                                          </p:val>
                                        </p:tav>
                                        <p:tav tm="100000">
                                          <p:val>
                                            <p:strVal val="#ppt_y"/>
                                          </p:val>
                                        </p:tav>
                                      </p:tavLst>
                                    </p:anim>
                                  </p:childTnLst>
                                </p:cTn>
                              </p:par>
                              <p:par>
                                <p:cTn id="43" presetID="39" presetClass="entr" presetSubtype="0" accel="100000"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anim calcmode="lin" valueType="num">
                                      <p:cBhvr>
                                        <p:cTn id="45" dur="500" fill="hold"/>
                                        <p:tgtEl>
                                          <p:spTgt spid="24"/>
                                        </p:tgtEl>
                                        <p:attrNameLst>
                                          <p:attrName>ppt_h</p:attrName>
                                        </p:attrNameLst>
                                      </p:cBhvr>
                                      <p:tavLst>
                                        <p:tav tm="0">
                                          <p:val>
                                            <p:strVal val="#ppt_h/20"/>
                                          </p:val>
                                        </p:tav>
                                        <p:tav tm="50000">
                                          <p:val>
                                            <p:strVal val="#ppt_h/20"/>
                                          </p:val>
                                        </p:tav>
                                        <p:tav tm="100000">
                                          <p:val>
                                            <p:strVal val="#ppt_h"/>
                                          </p:val>
                                        </p:tav>
                                      </p:tavLst>
                                    </p:anim>
                                    <p:anim calcmode="lin" valueType="num">
                                      <p:cBhvr>
                                        <p:cTn id="46" dur="500" fill="hold"/>
                                        <p:tgtEl>
                                          <p:spTgt spid="24"/>
                                        </p:tgtEl>
                                        <p:attrNameLst>
                                          <p:attrName>ppt_w</p:attrName>
                                        </p:attrNameLst>
                                      </p:cBhvr>
                                      <p:tavLst>
                                        <p:tav tm="0">
                                          <p:val>
                                            <p:strVal val="#ppt_w+.3"/>
                                          </p:val>
                                        </p:tav>
                                        <p:tav tm="50000">
                                          <p:val>
                                            <p:strVal val="#ppt_w+.3"/>
                                          </p:val>
                                        </p:tav>
                                        <p:tav tm="100000">
                                          <p:val>
                                            <p:strVal val="#ppt_w"/>
                                          </p:val>
                                        </p:tav>
                                      </p:tavLst>
                                    </p:anim>
                                    <p:anim calcmode="lin" valueType="num">
                                      <p:cBhvr>
                                        <p:cTn id="47" dur="500" fill="hold"/>
                                        <p:tgtEl>
                                          <p:spTgt spid="24"/>
                                        </p:tgtEl>
                                        <p:attrNameLst>
                                          <p:attrName>ppt_x</p:attrName>
                                        </p:attrNameLst>
                                      </p:cBhvr>
                                      <p:tavLst>
                                        <p:tav tm="0">
                                          <p:val>
                                            <p:strVal val="#ppt_x-.3"/>
                                          </p:val>
                                        </p:tav>
                                        <p:tav tm="50000">
                                          <p:val>
                                            <p:strVal val="#ppt_x"/>
                                          </p:val>
                                        </p:tav>
                                        <p:tav tm="100000">
                                          <p:val>
                                            <p:strVal val="#ppt_x"/>
                                          </p:val>
                                        </p:tav>
                                      </p:tavLst>
                                    </p:anim>
                                    <p:anim calcmode="lin" valueType="num">
                                      <p:cBhvr>
                                        <p:cTn id="48"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39" presetClass="entr" presetSubtype="0" accel="100000" fill="hold" grpId="0" nodeType="clickEffect">
                                  <p:stCondLst>
                                    <p:cond delay="0"/>
                                  </p:stCondLst>
                                  <p:childTnLst>
                                    <p:set>
                                      <p:cBhvr>
                                        <p:cTn id="52" dur="1" fill="hold">
                                          <p:stCondLst>
                                            <p:cond delay="0"/>
                                          </p:stCondLst>
                                        </p:cTn>
                                        <p:tgtEl>
                                          <p:spTgt spid="7"/>
                                        </p:tgtEl>
                                        <p:attrNameLst>
                                          <p:attrName>style.visibility</p:attrName>
                                        </p:attrNameLst>
                                      </p:cBhvr>
                                      <p:to>
                                        <p:strVal val="visible"/>
                                      </p:to>
                                    </p:set>
                                    <p:anim calcmode="lin" valueType="num">
                                      <p:cBhvr>
                                        <p:cTn id="53"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54"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55"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56" dur="500" fill="hold"/>
                                        <p:tgtEl>
                                          <p:spTgt spid="7"/>
                                        </p:tgtEl>
                                        <p:attrNameLst>
                                          <p:attrName>ppt_y</p:attrName>
                                        </p:attrNameLst>
                                      </p:cBhvr>
                                      <p:tavLst>
                                        <p:tav tm="0">
                                          <p:val>
                                            <p:strVal val="#ppt_y"/>
                                          </p:val>
                                        </p:tav>
                                        <p:tav tm="100000">
                                          <p:val>
                                            <p:strVal val="#ppt_y"/>
                                          </p:val>
                                        </p:tav>
                                      </p:tavLst>
                                    </p:anim>
                                  </p:childTnLst>
                                </p:cTn>
                              </p:par>
                              <p:par>
                                <p:cTn id="57" presetID="39" presetClass="entr" presetSubtype="0" accel="100000" fill="hold" grpId="0" nodeType="withEffect">
                                  <p:stCondLst>
                                    <p:cond delay="0"/>
                                  </p:stCondLst>
                                  <p:childTnLst>
                                    <p:set>
                                      <p:cBhvr>
                                        <p:cTn id="58" dur="1" fill="hold">
                                          <p:stCondLst>
                                            <p:cond delay="0"/>
                                          </p:stCondLst>
                                        </p:cTn>
                                        <p:tgtEl>
                                          <p:spTgt spid="8"/>
                                        </p:tgtEl>
                                        <p:attrNameLst>
                                          <p:attrName>style.visibility</p:attrName>
                                        </p:attrNameLst>
                                      </p:cBhvr>
                                      <p:to>
                                        <p:strVal val="visible"/>
                                      </p:to>
                                    </p:set>
                                    <p:anim calcmode="lin" valueType="num">
                                      <p:cBhvr>
                                        <p:cTn id="59" dur="500" fill="hold"/>
                                        <p:tgtEl>
                                          <p:spTgt spid="8"/>
                                        </p:tgtEl>
                                        <p:attrNameLst>
                                          <p:attrName>ppt_h</p:attrName>
                                        </p:attrNameLst>
                                      </p:cBhvr>
                                      <p:tavLst>
                                        <p:tav tm="0">
                                          <p:val>
                                            <p:strVal val="#ppt_h/20"/>
                                          </p:val>
                                        </p:tav>
                                        <p:tav tm="50000">
                                          <p:val>
                                            <p:strVal val="#ppt_h/20"/>
                                          </p:val>
                                        </p:tav>
                                        <p:tav tm="100000">
                                          <p:val>
                                            <p:strVal val="#ppt_h"/>
                                          </p:val>
                                        </p:tav>
                                      </p:tavLst>
                                    </p:anim>
                                    <p:anim calcmode="lin" valueType="num">
                                      <p:cBhvr>
                                        <p:cTn id="60" dur="500" fill="hold"/>
                                        <p:tgtEl>
                                          <p:spTgt spid="8"/>
                                        </p:tgtEl>
                                        <p:attrNameLst>
                                          <p:attrName>ppt_w</p:attrName>
                                        </p:attrNameLst>
                                      </p:cBhvr>
                                      <p:tavLst>
                                        <p:tav tm="0">
                                          <p:val>
                                            <p:strVal val="#ppt_w+.3"/>
                                          </p:val>
                                        </p:tav>
                                        <p:tav tm="50000">
                                          <p:val>
                                            <p:strVal val="#ppt_w+.3"/>
                                          </p:val>
                                        </p:tav>
                                        <p:tav tm="100000">
                                          <p:val>
                                            <p:strVal val="#ppt_w"/>
                                          </p:val>
                                        </p:tav>
                                      </p:tavLst>
                                    </p:anim>
                                    <p:anim calcmode="lin" valueType="num">
                                      <p:cBhvr>
                                        <p:cTn id="61" dur="500" fill="hold"/>
                                        <p:tgtEl>
                                          <p:spTgt spid="8"/>
                                        </p:tgtEl>
                                        <p:attrNameLst>
                                          <p:attrName>ppt_x</p:attrName>
                                        </p:attrNameLst>
                                      </p:cBhvr>
                                      <p:tavLst>
                                        <p:tav tm="0">
                                          <p:val>
                                            <p:strVal val="#ppt_x-.3"/>
                                          </p:val>
                                        </p:tav>
                                        <p:tav tm="50000">
                                          <p:val>
                                            <p:strVal val="#ppt_x"/>
                                          </p:val>
                                        </p:tav>
                                        <p:tav tm="100000">
                                          <p:val>
                                            <p:strVal val="#ppt_x"/>
                                          </p:val>
                                        </p:tav>
                                      </p:tavLst>
                                    </p:anim>
                                    <p:anim calcmode="lin" valueType="num">
                                      <p:cBhvr>
                                        <p:cTn id="62" dur="500" fill="hold"/>
                                        <p:tgtEl>
                                          <p:spTgt spid="8"/>
                                        </p:tgtEl>
                                        <p:attrNameLst>
                                          <p:attrName>ppt_y</p:attrName>
                                        </p:attrNameLst>
                                      </p:cBhvr>
                                      <p:tavLst>
                                        <p:tav tm="0">
                                          <p:val>
                                            <p:strVal val="#ppt_y"/>
                                          </p:val>
                                        </p:tav>
                                        <p:tav tm="100000">
                                          <p:val>
                                            <p:strVal val="#ppt_y"/>
                                          </p:val>
                                        </p:tav>
                                      </p:tavLst>
                                    </p:anim>
                                  </p:childTnLst>
                                </p:cTn>
                              </p:par>
                              <p:par>
                                <p:cTn id="63" presetID="39" presetClass="entr" presetSubtype="0" accel="100000" fill="hold" grpId="0" nodeType="withEffect">
                                  <p:stCondLst>
                                    <p:cond delay="0"/>
                                  </p:stCondLst>
                                  <p:childTnLst>
                                    <p:set>
                                      <p:cBhvr>
                                        <p:cTn id="64" dur="1" fill="hold">
                                          <p:stCondLst>
                                            <p:cond delay="0"/>
                                          </p:stCondLst>
                                        </p:cTn>
                                        <p:tgtEl>
                                          <p:spTgt spid="25"/>
                                        </p:tgtEl>
                                        <p:attrNameLst>
                                          <p:attrName>style.visibility</p:attrName>
                                        </p:attrNameLst>
                                      </p:cBhvr>
                                      <p:to>
                                        <p:strVal val="visible"/>
                                      </p:to>
                                    </p:set>
                                    <p:anim calcmode="lin" valueType="num">
                                      <p:cBhvr>
                                        <p:cTn id="65" dur="500" fill="hold"/>
                                        <p:tgtEl>
                                          <p:spTgt spid="25"/>
                                        </p:tgtEl>
                                        <p:attrNameLst>
                                          <p:attrName>ppt_h</p:attrName>
                                        </p:attrNameLst>
                                      </p:cBhvr>
                                      <p:tavLst>
                                        <p:tav tm="0">
                                          <p:val>
                                            <p:strVal val="#ppt_h/20"/>
                                          </p:val>
                                        </p:tav>
                                        <p:tav tm="50000">
                                          <p:val>
                                            <p:strVal val="#ppt_h/20"/>
                                          </p:val>
                                        </p:tav>
                                        <p:tav tm="100000">
                                          <p:val>
                                            <p:strVal val="#ppt_h"/>
                                          </p:val>
                                        </p:tav>
                                      </p:tavLst>
                                    </p:anim>
                                    <p:anim calcmode="lin" valueType="num">
                                      <p:cBhvr>
                                        <p:cTn id="66" dur="500" fill="hold"/>
                                        <p:tgtEl>
                                          <p:spTgt spid="25"/>
                                        </p:tgtEl>
                                        <p:attrNameLst>
                                          <p:attrName>ppt_w</p:attrName>
                                        </p:attrNameLst>
                                      </p:cBhvr>
                                      <p:tavLst>
                                        <p:tav tm="0">
                                          <p:val>
                                            <p:strVal val="#ppt_w+.3"/>
                                          </p:val>
                                        </p:tav>
                                        <p:tav tm="50000">
                                          <p:val>
                                            <p:strVal val="#ppt_w+.3"/>
                                          </p:val>
                                        </p:tav>
                                        <p:tav tm="100000">
                                          <p:val>
                                            <p:strVal val="#ppt_w"/>
                                          </p:val>
                                        </p:tav>
                                      </p:tavLst>
                                    </p:anim>
                                    <p:anim calcmode="lin" valueType="num">
                                      <p:cBhvr>
                                        <p:cTn id="67" dur="500" fill="hold"/>
                                        <p:tgtEl>
                                          <p:spTgt spid="25"/>
                                        </p:tgtEl>
                                        <p:attrNameLst>
                                          <p:attrName>ppt_x</p:attrName>
                                        </p:attrNameLst>
                                      </p:cBhvr>
                                      <p:tavLst>
                                        <p:tav tm="0">
                                          <p:val>
                                            <p:strVal val="#ppt_x-.3"/>
                                          </p:val>
                                        </p:tav>
                                        <p:tav tm="50000">
                                          <p:val>
                                            <p:strVal val="#ppt_x"/>
                                          </p:val>
                                        </p:tav>
                                        <p:tav tm="100000">
                                          <p:val>
                                            <p:strVal val="#ppt_x"/>
                                          </p:val>
                                        </p:tav>
                                      </p:tavLst>
                                    </p:anim>
                                    <p:anim calcmode="lin" valueType="num">
                                      <p:cBhvr>
                                        <p:cTn id="68" dur="500" fill="hold"/>
                                        <p:tgtEl>
                                          <p:spTgt spid="25"/>
                                        </p:tgtEl>
                                        <p:attrNameLst>
                                          <p:attrName>ppt_y</p:attrName>
                                        </p:attrNameLst>
                                      </p:cBhvr>
                                      <p:tavLst>
                                        <p:tav tm="0">
                                          <p:val>
                                            <p:strVal val="#ppt_y"/>
                                          </p:val>
                                        </p:tav>
                                        <p:tav tm="100000">
                                          <p:val>
                                            <p:strVal val="#ppt_y"/>
                                          </p:val>
                                        </p:tav>
                                      </p:tavLst>
                                    </p:anim>
                                  </p:childTnLst>
                                </p:cTn>
                              </p:par>
                              <p:par>
                                <p:cTn id="69" presetID="39" presetClass="entr" presetSubtype="0" accel="100000" fill="hold" grpId="0" nodeType="withEffect">
                                  <p:stCondLst>
                                    <p:cond delay="0"/>
                                  </p:stCondLst>
                                  <p:childTnLst>
                                    <p:set>
                                      <p:cBhvr>
                                        <p:cTn id="70" dur="1" fill="hold">
                                          <p:stCondLst>
                                            <p:cond delay="0"/>
                                          </p:stCondLst>
                                        </p:cTn>
                                        <p:tgtEl>
                                          <p:spTgt spid="26"/>
                                        </p:tgtEl>
                                        <p:attrNameLst>
                                          <p:attrName>style.visibility</p:attrName>
                                        </p:attrNameLst>
                                      </p:cBhvr>
                                      <p:to>
                                        <p:strVal val="visible"/>
                                      </p:to>
                                    </p:set>
                                    <p:anim calcmode="lin" valueType="num">
                                      <p:cBhvr>
                                        <p:cTn id="71" dur="500" fill="hold"/>
                                        <p:tgtEl>
                                          <p:spTgt spid="26"/>
                                        </p:tgtEl>
                                        <p:attrNameLst>
                                          <p:attrName>ppt_h</p:attrName>
                                        </p:attrNameLst>
                                      </p:cBhvr>
                                      <p:tavLst>
                                        <p:tav tm="0">
                                          <p:val>
                                            <p:strVal val="#ppt_h/20"/>
                                          </p:val>
                                        </p:tav>
                                        <p:tav tm="50000">
                                          <p:val>
                                            <p:strVal val="#ppt_h/20"/>
                                          </p:val>
                                        </p:tav>
                                        <p:tav tm="100000">
                                          <p:val>
                                            <p:strVal val="#ppt_h"/>
                                          </p:val>
                                        </p:tav>
                                      </p:tavLst>
                                    </p:anim>
                                    <p:anim calcmode="lin" valueType="num">
                                      <p:cBhvr>
                                        <p:cTn id="72" dur="500" fill="hold"/>
                                        <p:tgtEl>
                                          <p:spTgt spid="26"/>
                                        </p:tgtEl>
                                        <p:attrNameLst>
                                          <p:attrName>ppt_w</p:attrName>
                                        </p:attrNameLst>
                                      </p:cBhvr>
                                      <p:tavLst>
                                        <p:tav tm="0">
                                          <p:val>
                                            <p:strVal val="#ppt_w+.3"/>
                                          </p:val>
                                        </p:tav>
                                        <p:tav tm="50000">
                                          <p:val>
                                            <p:strVal val="#ppt_w+.3"/>
                                          </p:val>
                                        </p:tav>
                                        <p:tav tm="100000">
                                          <p:val>
                                            <p:strVal val="#ppt_w"/>
                                          </p:val>
                                        </p:tav>
                                      </p:tavLst>
                                    </p:anim>
                                    <p:anim calcmode="lin" valueType="num">
                                      <p:cBhvr>
                                        <p:cTn id="73" dur="500" fill="hold"/>
                                        <p:tgtEl>
                                          <p:spTgt spid="26"/>
                                        </p:tgtEl>
                                        <p:attrNameLst>
                                          <p:attrName>ppt_x</p:attrName>
                                        </p:attrNameLst>
                                      </p:cBhvr>
                                      <p:tavLst>
                                        <p:tav tm="0">
                                          <p:val>
                                            <p:strVal val="#ppt_x-.3"/>
                                          </p:val>
                                        </p:tav>
                                        <p:tav tm="50000">
                                          <p:val>
                                            <p:strVal val="#ppt_x"/>
                                          </p:val>
                                        </p:tav>
                                        <p:tav tm="100000">
                                          <p:val>
                                            <p:strVal val="#ppt_x"/>
                                          </p:val>
                                        </p:tav>
                                      </p:tavLst>
                                    </p:anim>
                                    <p:anim calcmode="lin" valueType="num">
                                      <p:cBhvr>
                                        <p:cTn id="74"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39" presetClass="entr" presetSubtype="0" accel="100000" fill="hold" grpId="0" nodeType="clickEffect">
                                  <p:stCondLst>
                                    <p:cond delay="0"/>
                                  </p:stCondLst>
                                  <p:childTnLst>
                                    <p:set>
                                      <p:cBhvr>
                                        <p:cTn id="78" dur="1" fill="hold">
                                          <p:stCondLst>
                                            <p:cond delay="0"/>
                                          </p:stCondLst>
                                        </p:cTn>
                                        <p:tgtEl>
                                          <p:spTgt spid="10"/>
                                        </p:tgtEl>
                                        <p:attrNameLst>
                                          <p:attrName>style.visibility</p:attrName>
                                        </p:attrNameLst>
                                      </p:cBhvr>
                                      <p:to>
                                        <p:strVal val="visible"/>
                                      </p:to>
                                    </p:set>
                                    <p:anim calcmode="lin" valueType="num">
                                      <p:cBhvr>
                                        <p:cTn id="79" dur="500" fill="hold"/>
                                        <p:tgtEl>
                                          <p:spTgt spid="10"/>
                                        </p:tgtEl>
                                        <p:attrNameLst>
                                          <p:attrName>ppt_h</p:attrName>
                                        </p:attrNameLst>
                                      </p:cBhvr>
                                      <p:tavLst>
                                        <p:tav tm="0">
                                          <p:val>
                                            <p:strVal val="#ppt_h/20"/>
                                          </p:val>
                                        </p:tav>
                                        <p:tav tm="50000">
                                          <p:val>
                                            <p:strVal val="#ppt_h/20"/>
                                          </p:val>
                                        </p:tav>
                                        <p:tav tm="100000">
                                          <p:val>
                                            <p:strVal val="#ppt_h"/>
                                          </p:val>
                                        </p:tav>
                                      </p:tavLst>
                                    </p:anim>
                                    <p:anim calcmode="lin" valueType="num">
                                      <p:cBhvr>
                                        <p:cTn id="80" dur="500" fill="hold"/>
                                        <p:tgtEl>
                                          <p:spTgt spid="10"/>
                                        </p:tgtEl>
                                        <p:attrNameLst>
                                          <p:attrName>ppt_w</p:attrName>
                                        </p:attrNameLst>
                                      </p:cBhvr>
                                      <p:tavLst>
                                        <p:tav tm="0">
                                          <p:val>
                                            <p:strVal val="#ppt_w+.3"/>
                                          </p:val>
                                        </p:tav>
                                        <p:tav tm="50000">
                                          <p:val>
                                            <p:strVal val="#ppt_w+.3"/>
                                          </p:val>
                                        </p:tav>
                                        <p:tav tm="100000">
                                          <p:val>
                                            <p:strVal val="#ppt_w"/>
                                          </p:val>
                                        </p:tav>
                                      </p:tavLst>
                                    </p:anim>
                                    <p:anim calcmode="lin" valueType="num">
                                      <p:cBhvr>
                                        <p:cTn id="81" dur="500" fill="hold"/>
                                        <p:tgtEl>
                                          <p:spTgt spid="10"/>
                                        </p:tgtEl>
                                        <p:attrNameLst>
                                          <p:attrName>ppt_x</p:attrName>
                                        </p:attrNameLst>
                                      </p:cBhvr>
                                      <p:tavLst>
                                        <p:tav tm="0">
                                          <p:val>
                                            <p:strVal val="#ppt_x-.3"/>
                                          </p:val>
                                        </p:tav>
                                        <p:tav tm="50000">
                                          <p:val>
                                            <p:strVal val="#ppt_x"/>
                                          </p:val>
                                        </p:tav>
                                        <p:tav tm="100000">
                                          <p:val>
                                            <p:strVal val="#ppt_x"/>
                                          </p:val>
                                        </p:tav>
                                      </p:tavLst>
                                    </p:anim>
                                    <p:anim calcmode="lin" valueType="num">
                                      <p:cBhvr>
                                        <p:cTn id="82" dur="500" fill="hold"/>
                                        <p:tgtEl>
                                          <p:spTgt spid="10"/>
                                        </p:tgtEl>
                                        <p:attrNameLst>
                                          <p:attrName>ppt_y</p:attrName>
                                        </p:attrNameLst>
                                      </p:cBhvr>
                                      <p:tavLst>
                                        <p:tav tm="0">
                                          <p:val>
                                            <p:strVal val="#ppt_y"/>
                                          </p:val>
                                        </p:tav>
                                        <p:tav tm="100000">
                                          <p:val>
                                            <p:strVal val="#ppt_y"/>
                                          </p:val>
                                        </p:tav>
                                      </p:tavLst>
                                    </p:anim>
                                  </p:childTnLst>
                                </p:cTn>
                              </p:par>
                              <p:par>
                                <p:cTn id="83" presetID="39" presetClass="entr" presetSubtype="0" accel="100000" fill="hold" grpId="0" nodeType="withEffect">
                                  <p:stCondLst>
                                    <p:cond delay="0"/>
                                  </p:stCondLst>
                                  <p:childTnLst>
                                    <p:set>
                                      <p:cBhvr>
                                        <p:cTn id="84" dur="1" fill="hold">
                                          <p:stCondLst>
                                            <p:cond delay="0"/>
                                          </p:stCondLst>
                                        </p:cTn>
                                        <p:tgtEl>
                                          <p:spTgt spid="6"/>
                                        </p:tgtEl>
                                        <p:attrNameLst>
                                          <p:attrName>style.visibility</p:attrName>
                                        </p:attrNameLst>
                                      </p:cBhvr>
                                      <p:to>
                                        <p:strVal val="visible"/>
                                      </p:to>
                                    </p:set>
                                    <p:anim calcmode="lin" valueType="num">
                                      <p:cBhvr>
                                        <p:cTn id="85" dur="500" fill="hold"/>
                                        <p:tgtEl>
                                          <p:spTgt spid="6"/>
                                        </p:tgtEl>
                                        <p:attrNameLst>
                                          <p:attrName>ppt_h</p:attrName>
                                        </p:attrNameLst>
                                      </p:cBhvr>
                                      <p:tavLst>
                                        <p:tav tm="0">
                                          <p:val>
                                            <p:strVal val="#ppt_h/20"/>
                                          </p:val>
                                        </p:tav>
                                        <p:tav tm="50000">
                                          <p:val>
                                            <p:strVal val="#ppt_h/20"/>
                                          </p:val>
                                        </p:tav>
                                        <p:tav tm="100000">
                                          <p:val>
                                            <p:strVal val="#ppt_h"/>
                                          </p:val>
                                        </p:tav>
                                      </p:tavLst>
                                    </p:anim>
                                    <p:anim calcmode="lin" valueType="num">
                                      <p:cBhvr>
                                        <p:cTn id="86" dur="500" fill="hold"/>
                                        <p:tgtEl>
                                          <p:spTgt spid="6"/>
                                        </p:tgtEl>
                                        <p:attrNameLst>
                                          <p:attrName>ppt_w</p:attrName>
                                        </p:attrNameLst>
                                      </p:cBhvr>
                                      <p:tavLst>
                                        <p:tav tm="0">
                                          <p:val>
                                            <p:strVal val="#ppt_w+.3"/>
                                          </p:val>
                                        </p:tav>
                                        <p:tav tm="50000">
                                          <p:val>
                                            <p:strVal val="#ppt_w+.3"/>
                                          </p:val>
                                        </p:tav>
                                        <p:tav tm="100000">
                                          <p:val>
                                            <p:strVal val="#ppt_w"/>
                                          </p:val>
                                        </p:tav>
                                      </p:tavLst>
                                    </p:anim>
                                    <p:anim calcmode="lin" valueType="num">
                                      <p:cBhvr>
                                        <p:cTn id="87" dur="500" fill="hold"/>
                                        <p:tgtEl>
                                          <p:spTgt spid="6"/>
                                        </p:tgtEl>
                                        <p:attrNameLst>
                                          <p:attrName>ppt_x</p:attrName>
                                        </p:attrNameLst>
                                      </p:cBhvr>
                                      <p:tavLst>
                                        <p:tav tm="0">
                                          <p:val>
                                            <p:strVal val="#ppt_x-.3"/>
                                          </p:val>
                                        </p:tav>
                                        <p:tav tm="50000">
                                          <p:val>
                                            <p:strVal val="#ppt_x"/>
                                          </p:val>
                                        </p:tav>
                                        <p:tav tm="100000">
                                          <p:val>
                                            <p:strVal val="#ppt_x"/>
                                          </p:val>
                                        </p:tav>
                                      </p:tavLst>
                                    </p:anim>
                                    <p:anim calcmode="lin" valueType="num">
                                      <p:cBhvr>
                                        <p:cTn id="8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39" presetClass="entr" presetSubtype="0" accel="100000" fill="hold" nodeType="clickEffect">
                                  <p:stCondLst>
                                    <p:cond delay="0"/>
                                  </p:stCondLst>
                                  <p:childTnLst>
                                    <p:set>
                                      <p:cBhvr>
                                        <p:cTn id="92" dur="1" fill="hold">
                                          <p:stCondLst>
                                            <p:cond delay="0"/>
                                          </p:stCondLst>
                                        </p:cTn>
                                        <p:tgtEl>
                                          <p:spTgt spid="11"/>
                                        </p:tgtEl>
                                        <p:attrNameLst>
                                          <p:attrName>style.visibility</p:attrName>
                                        </p:attrNameLst>
                                      </p:cBhvr>
                                      <p:to>
                                        <p:strVal val="visible"/>
                                      </p:to>
                                    </p:set>
                                    <p:anim calcmode="lin" valueType="num">
                                      <p:cBhvr>
                                        <p:cTn id="93" dur="500" fill="hold"/>
                                        <p:tgtEl>
                                          <p:spTgt spid="11"/>
                                        </p:tgtEl>
                                        <p:attrNameLst>
                                          <p:attrName>ppt_h</p:attrName>
                                        </p:attrNameLst>
                                      </p:cBhvr>
                                      <p:tavLst>
                                        <p:tav tm="0">
                                          <p:val>
                                            <p:strVal val="#ppt_h/20"/>
                                          </p:val>
                                        </p:tav>
                                        <p:tav tm="50000">
                                          <p:val>
                                            <p:strVal val="#ppt_h/20"/>
                                          </p:val>
                                        </p:tav>
                                        <p:tav tm="100000">
                                          <p:val>
                                            <p:strVal val="#ppt_h"/>
                                          </p:val>
                                        </p:tav>
                                      </p:tavLst>
                                    </p:anim>
                                    <p:anim calcmode="lin" valueType="num">
                                      <p:cBhvr>
                                        <p:cTn id="94" dur="500" fill="hold"/>
                                        <p:tgtEl>
                                          <p:spTgt spid="11"/>
                                        </p:tgtEl>
                                        <p:attrNameLst>
                                          <p:attrName>ppt_w</p:attrName>
                                        </p:attrNameLst>
                                      </p:cBhvr>
                                      <p:tavLst>
                                        <p:tav tm="0">
                                          <p:val>
                                            <p:strVal val="#ppt_w+.3"/>
                                          </p:val>
                                        </p:tav>
                                        <p:tav tm="50000">
                                          <p:val>
                                            <p:strVal val="#ppt_w+.3"/>
                                          </p:val>
                                        </p:tav>
                                        <p:tav tm="100000">
                                          <p:val>
                                            <p:strVal val="#ppt_w"/>
                                          </p:val>
                                        </p:tav>
                                      </p:tavLst>
                                    </p:anim>
                                    <p:anim calcmode="lin" valueType="num">
                                      <p:cBhvr>
                                        <p:cTn id="95" dur="500" fill="hold"/>
                                        <p:tgtEl>
                                          <p:spTgt spid="11"/>
                                        </p:tgtEl>
                                        <p:attrNameLst>
                                          <p:attrName>ppt_x</p:attrName>
                                        </p:attrNameLst>
                                      </p:cBhvr>
                                      <p:tavLst>
                                        <p:tav tm="0">
                                          <p:val>
                                            <p:strVal val="#ppt_x-.3"/>
                                          </p:val>
                                        </p:tav>
                                        <p:tav tm="50000">
                                          <p:val>
                                            <p:strVal val="#ppt_x"/>
                                          </p:val>
                                        </p:tav>
                                        <p:tav tm="100000">
                                          <p:val>
                                            <p:strVal val="#ppt_x"/>
                                          </p:val>
                                        </p:tav>
                                      </p:tavLst>
                                    </p:anim>
                                    <p:anim calcmode="lin" valueType="num">
                                      <p:cBhvr>
                                        <p:cTn id="96"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39" presetClass="entr" presetSubtype="0" accel="100000" fill="hold" nodeType="clickEffect">
                                  <p:stCondLst>
                                    <p:cond delay="0"/>
                                  </p:stCondLst>
                                  <p:childTnLst>
                                    <p:set>
                                      <p:cBhvr>
                                        <p:cTn id="100" dur="1" fill="hold">
                                          <p:stCondLst>
                                            <p:cond delay="0"/>
                                          </p:stCondLst>
                                        </p:cTn>
                                        <p:tgtEl>
                                          <p:spTgt spid="14"/>
                                        </p:tgtEl>
                                        <p:attrNameLst>
                                          <p:attrName>style.visibility</p:attrName>
                                        </p:attrNameLst>
                                      </p:cBhvr>
                                      <p:to>
                                        <p:strVal val="visible"/>
                                      </p:to>
                                    </p:set>
                                    <p:anim calcmode="lin" valueType="num">
                                      <p:cBhvr>
                                        <p:cTn id="101" dur="500" fill="hold"/>
                                        <p:tgtEl>
                                          <p:spTgt spid="14"/>
                                        </p:tgtEl>
                                        <p:attrNameLst>
                                          <p:attrName>ppt_h</p:attrName>
                                        </p:attrNameLst>
                                      </p:cBhvr>
                                      <p:tavLst>
                                        <p:tav tm="0">
                                          <p:val>
                                            <p:strVal val="#ppt_h/20"/>
                                          </p:val>
                                        </p:tav>
                                        <p:tav tm="50000">
                                          <p:val>
                                            <p:strVal val="#ppt_h/20"/>
                                          </p:val>
                                        </p:tav>
                                        <p:tav tm="100000">
                                          <p:val>
                                            <p:strVal val="#ppt_h"/>
                                          </p:val>
                                        </p:tav>
                                      </p:tavLst>
                                    </p:anim>
                                    <p:anim calcmode="lin" valueType="num">
                                      <p:cBhvr>
                                        <p:cTn id="102" dur="500" fill="hold"/>
                                        <p:tgtEl>
                                          <p:spTgt spid="14"/>
                                        </p:tgtEl>
                                        <p:attrNameLst>
                                          <p:attrName>ppt_w</p:attrName>
                                        </p:attrNameLst>
                                      </p:cBhvr>
                                      <p:tavLst>
                                        <p:tav tm="0">
                                          <p:val>
                                            <p:strVal val="#ppt_w+.3"/>
                                          </p:val>
                                        </p:tav>
                                        <p:tav tm="50000">
                                          <p:val>
                                            <p:strVal val="#ppt_w+.3"/>
                                          </p:val>
                                        </p:tav>
                                        <p:tav tm="100000">
                                          <p:val>
                                            <p:strVal val="#ppt_w"/>
                                          </p:val>
                                        </p:tav>
                                      </p:tavLst>
                                    </p:anim>
                                    <p:anim calcmode="lin" valueType="num">
                                      <p:cBhvr>
                                        <p:cTn id="103" dur="500" fill="hold"/>
                                        <p:tgtEl>
                                          <p:spTgt spid="14"/>
                                        </p:tgtEl>
                                        <p:attrNameLst>
                                          <p:attrName>ppt_x</p:attrName>
                                        </p:attrNameLst>
                                      </p:cBhvr>
                                      <p:tavLst>
                                        <p:tav tm="0">
                                          <p:val>
                                            <p:strVal val="#ppt_x-.3"/>
                                          </p:val>
                                        </p:tav>
                                        <p:tav tm="50000">
                                          <p:val>
                                            <p:strVal val="#ppt_x"/>
                                          </p:val>
                                        </p:tav>
                                        <p:tav tm="100000">
                                          <p:val>
                                            <p:strVal val="#ppt_x"/>
                                          </p:val>
                                        </p:tav>
                                      </p:tavLst>
                                    </p:anim>
                                    <p:anim calcmode="lin" valueType="num">
                                      <p:cBhvr>
                                        <p:cTn id="104"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39" presetClass="entr" presetSubtype="0" accel="100000" fill="hold" nodeType="clickEffect">
                                  <p:stCondLst>
                                    <p:cond delay="0"/>
                                  </p:stCondLst>
                                  <p:childTnLst>
                                    <p:set>
                                      <p:cBhvr>
                                        <p:cTn id="108" dur="1" fill="hold">
                                          <p:stCondLst>
                                            <p:cond delay="0"/>
                                          </p:stCondLst>
                                        </p:cTn>
                                        <p:tgtEl>
                                          <p:spTgt spid="16"/>
                                        </p:tgtEl>
                                        <p:attrNameLst>
                                          <p:attrName>style.visibility</p:attrName>
                                        </p:attrNameLst>
                                      </p:cBhvr>
                                      <p:to>
                                        <p:strVal val="visible"/>
                                      </p:to>
                                    </p:set>
                                    <p:anim calcmode="lin" valueType="num">
                                      <p:cBhvr>
                                        <p:cTn id="109" dur="500" fill="hold"/>
                                        <p:tgtEl>
                                          <p:spTgt spid="16"/>
                                        </p:tgtEl>
                                        <p:attrNameLst>
                                          <p:attrName>ppt_h</p:attrName>
                                        </p:attrNameLst>
                                      </p:cBhvr>
                                      <p:tavLst>
                                        <p:tav tm="0">
                                          <p:val>
                                            <p:strVal val="#ppt_h/20"/>
                                          </p:val>
                                        </p:tav>
                                        <p:tav tm="50000">
                                          <p:val>
                                            <p:strVal val="#ppt_h/20"/>
                                          </p:val>
                                        </p:tav>
                                        <p:tav tm="100000">
                                          <p:val>
                                            <p:strVal val="#ppt_h"/>
                                          </p:val>
                                        </p:tav>
                                      </p:tavLst>
                                    </p:anim>
                                    <p:anim calcmode="lin" valueType="num">
                                      <p:cBhvr>
                                        <p:cTn id="110" dur="500" fill="hold"/>
                                        <p:tgtEl>
                                          <p:spTgt spid="16"/>
                                        </p:tgtEl>
                                        <p:attrNameLst>
                                          <p:attrName>ppt_w</p:attrName>
                                        </p:attrNameLst>
                                      </p:cBhvr>
                                      <p:tavLst>
                                        <p:tav tm="0">
                                          <p:val>
                                            <p:strVal val="#ppt_w+.3"/>
                                          </p:val>
                                        </p:tav>
                                        <p:tav tm="50000">
                                          <p:val>
                                            <p:strVal val="#ppt_w+.3"/>
                                          </p:val>
                                        </p:tav>
                                        <p:tav tm="100000">
                                          <p:val>
                                            <p:strVal val="#ppt_w"/>
                                          </p:val>
                                        </p:tav>
                                      </p:tavLst>
                                    </p:anim>
                                    <p:anim calcmode="lin" valueType="num">
                                      <p:cBhvr>
                                        <p:cTn id="111" dur="500" fill="hold"/>
                                        <p:tgtEl>
                                          <p:spTgt spid="16"/>
                                        </p:tgtEl>
                                        <p:attrNameLst>
                                          <p:attrName>ppt_x</p:attrName>
                                        </p:attrNameLst>
                                      </p:cBhvr>
                                      <p:tavLst>
                                        <p:tav tm="0">
                                          <p:val>
                                            <p:strVal val="#ppt_x-.3"/>
                                          </p:val>
                                        </p:tav>
                                        <p:tav tm="50000">
                                          <p:val>
                                            <p:strVal val="#ppt_x"/>
                                          </p:val>
                                        </p:tav>
                                        <p:tav tm="100000">
                                          <p:val>
                                            <p:strVal val="#ppt_x"/>
                                          </p:val>
                                        </p:tav>
                                      </p:tavLst>
                                    </p:anim>
                                    <p:anim calcmode="lin" valueType="num">
                                      <p:cBhvr>
                                        <p:cTn id="112"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113" fill="hold">
                      <p:stCondLst>
                        <p:cond delay="indefinite"/>
                      </p:stCondLst>
                      <p:childTnLst>
                        <p:par>
                          <p:cTn id="114" fill="hold">
                            <p:stCondLst>
                              <p:cond delay="0"/>
                            </p:stCondLst>
                            <p:childTnLst>
                              <p:par>
                                <p:cTn id="115" presetID="39" presetClass="entr" presetSubtype="0" accel="100000" fill="hold" nodeType="clickEffect">
                                  <p:stCondLst>
                                    <p:cond delay="0"/>
                                  </p:stCondLst>
                                  <p:childTnLst>
                                    <p:set>
                                      <p:cBhvr>
                                        <p:cTn id="116" dur="1" fill="hold">
                                          <p:stCondLst>
                                            <p:cond delay="0"/>
                                          </p:stCondLst>
                                        </p:cTn>
                                        <p:tgtEl>
                                          <p:spTgt spid="12"/>
                                        </p:tgtEl>
                                        <p:attrNameLst>
                                          <p:attrName>style.visibility</p:attrName>
                                        </p:attrNameLst>
                                      </p:cBhvr>
                                      <p:to>
                                        <p:strVal val="visible"/>
                                      </p:to>
                                    </p:set>
                                    <p:anim calcmode="lin" valueType="num">
                                      <p:cBhvr>
                                        <p:cTn id="117" dur="500" fill="hold"/>
                                        <p:tgtEl>
                                          <p:spTgt spid="12"/>
                                        </p:tgtEl>
                                        <p:attrNameLst>
                                          <p:attrName>ppt_h</p:attrName>
                                        </p:attrNameLst>
                                      </p:cBhvr>
                                      <p:tavLst>
                                        <p:tav tm="0">
                                          <p:val>
                                            <p:strVal val="#ppt_h/20"/>
                                          </p:val>
                                        </p:tav>
                                        <p:tav tm="50000">
                                          <p:val>
                                            <p:strVal val="#ppt_h/20"/>
                                          </p:val>
                                        </p:tav>
                                        <p:tav tm="100000">
                                          <p:val>
                                            <p:strVal val="#ppt_h"/>
                                          </p:val>
                                        </p:tav>
                                      </p:tavLst>
                                    </p:anim>
                                    <p:anim calcmode="lin" valueType="num">
                                      <p:cBhvr>
                                        <p:cTn id="118" dur="500" fill="hold"/>
                                        <p:tgtEl>
                                          <p:spTgt spid="12"/>
                                        </p:tgtEl>
                                        <p:attrNameLst>
                                          <p:attrName>ppt_w</p:attrName>
                                        </p:attrNameLst>
                                      </p:cBhvr>
                                      <p:tavLst>
                                        <p:tav tm="0">
                                          <p:val>
                                            <p:strVal val="#ppt_w+.3"/>
                                          </p:val>
                                        </p:tav>
                                        <p:tav tm="50000">
                                          <p:val>
                                            <p:strVal val="#ppt_w+.3"/>
                                          </p:val>
                                        </p:tav>
                                        <p:tav tm="100000">
                                          <p:val>
                                            <p:strVal val="#ppt_w"/>
                                          </p:val>
                                        </p:tav>
                                      </p:tavLst>
                                    </p:anim>
                                    <p:anim calcmode="lin" valueType="num">
                                      <p:cBhvr>
                                        <p:cTn id="119" dur="500" fill="hold"/>
                                        <p:tgtEl>
                                          <p:spTgt spid="12"/>
                                        </p:tgtEl>
                                        <p:attrNameLst>
                                          <p:attrName>ppt_x</p:attrName>
                                        </p:attrNameLst>
                                      </p:cBhvr>
                                      <p:tavLst>
                                        <p:tav tm="0">
                                          <p:val>
                                            <p:strVal val="#ppt_x-.3"/>
                                          </p:val>
                                        </p:tav>
                                        <p:tav tm="50000">
                                          <p:val>
                                            <p:strVal val="#ppt_x"/>
                                          </p:val>
                                        </p:tav>
                                        <p:tav tm="100000">
                                          <p:val>
                                            <p:strVal val="#ppt_x"/>
                                          </p:val>
                                        </p:tav>
                                      </p:tavLst>
                                    </p:anim>
                                    <p:anim calcmode="lin" valueType="num">
                                      <p:cBhvr>
                                        <p:cTn id="120"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39" presetClass="entr" presetSubtype="0" accel="100000" fill="hold" nodeType="clickEffect">
                                  <p:stCondLst>
                                    <p:cond delay="0"/>
                                  </p:stCondLst>
                                  <p:childTnLst>
                                    <p:set>
                                      <p:cBhvr>
                                        <p:cTn id="124" dur="1" fill="hold">
                                          <p:stCondLst>
                                            <p:cond delay="0"/>
                                          </p:stCondLst>
                                        </p:cTn>
                                        <p:tgtEl>
                                          <p:spTgt spid="13"/>
                                        </p:tgtEl>
                                        <p:attrNameLst>
                                          <p:attrName>style.visibility</p:attrName>
                                        </p:attrNameLst>
                                      </p:cBhvr>
                                      <p:to>
                                        <p:strVal val="visible"/>
                                      </p:to>
                                    </p:set>
                                    <p:anim calcmode="lin" valueType="num">
                                      <p:cBhvr>
                                        <p:cTn id="125" dur="500" fill="hold"/>
                                        <p:tgtEl>
                                          <p:spTgt spid="13"/>
                                        </p:tgtEl>
                                        <p:attrNameLst>
                                          <p:attrName>ppt_h</p:attrName>
                                        </p:attrNameLst>
                                      </p:cBhvr>
                                      <p:tavLst>
                                        <p:tav tm="0">
                                          <p:val>
                                            <p:strVal val="#ppt_h/20"/>
                                          </p:val>
                                        </p:tav>
                                        <p:tav tm="50000">
                                          <p:val>
                                            <p:strVal val="#ppt_h/20"/>
                                          </p:val>
                                        </p:tav>
                                        <p:tav tm="100000">
                                          <p:val>
                                            <p:strVal val="#ppt_h"/>
                                          </p:val>
                                        </p:tav>
                                      </p:tavLst>
                                    </p:anim>
                                    <p:anim calcmode="lin" valueType="num">
                                      <p:cBhvr>
                                        <p:cTn id="126" dur="500" fill="hold"/>
                                        <p:tgtEl>
                                          <p:spTgt spid="13"/>
                                        </p:tgtEl>
                                        <p:attrNameLst>
                                          <p:attrName>ppt_w</p:attrName>
                                        </p:attrNameLst>
                                      </p:cBhvr>
                                      <p:tavLst>
                                        <p:tav tm="0">
                                          <p:val>
                                            <p:strVal val="#ppt_w+.3"/>
                                          </p:val>
                                        </p:tav>
                                        <p:tav tm="50000">
                                          <p:val>
                                            <p:strVal val="#ppt_w+.3"/>
                                          </p:val>
                                        </p:tav>
                                        <p:tav tm="100000">
                                          <p:val>
                                            <p:strVal val="#ppt_w"/>
                                          </p:val>
                                        </p:tav>
                                      </p:tavLst>
                                    </p:anim>
                                    <p:anim calcmode="lin" valueType="num">
                                      <p:cBhvr>
                                        <p:cTn id="127" dur="500" fill="hold"/>
                                        <p:tgtEl>
                                          <p:spTgt spid="13"/>
                                        </p:tgtEl>
                                        <p:attrNameLst>
                                          <p:attrName>ppt_x</p:attrName>
                                        </p:attrNameLst>
                                      </p:cBhvr>
                                      <p:tavLst>
                                        <p:tav tm="0">
                                          <p:val>
                                            <p:strVal val="#ppt_x-.3"/>
                                          </p:val>
                                        </p:tav>
                                        <p:tav tm="50000">
                                          <p:val>
                                            <p:strVal val="#ppt_x"/>
                                          </p:val>
                                        </p:tav>
                                        <p:tav tm="100000">
                                          <p:val>
                                            <p:strVal val="#ppt_x"/>
                                          </p:val>
                                        </p:tav>
                                      </p:tavLst>
                                    </p:anim>
                                    <p:anim calcmode="lin" valueType="num">
                                      <p:cBhvr>
                                        <p:cTn id="128"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39" presetClass="entr" presetSubtype="0" accel="100000" fill="hold" nodeType="clickEffect">
                                  <p:stCondLst>
                                    <p:cond delay="0"/>
                                  </p:stCondLst>
                                  <p:childTnLst>
                                    <p:set>
                                      <p:cBhvr>
                                        <p:cTn id="132" dur="1" fill="hold">
                                          <p:stCondLst>
                                            <p:cond delay="0"/>
                                          </p:stCondLst>
                                        </p:cTn>
                                        <p:tgtEl>
                                          <p:spTgt spid="43"/>
                                        </p:tgtEl>
                                        <p:attrNameLst>
                                          <p:attrName>style.visibility</p:attrName>
                                        </p:attrNameLst>
                                      </p:cBhvr>
                                      <p:to>
                                        <p:strVal val="visible"/>
                                      </p:to>
                                    </p:set>
                                    <p:anim calcmode="lin" valueType="num">
                                      <p:cBhvr>
                                        <p:cTn id="133" dur="500" fill="hold"/>
                                        <p:tgtEl>
                                          <p:spTgt spid="43"/>
                                        </p:tgtEl>
                                        <p:attrNameLst>
                                          <p:attrName>ppt_h</p:attrName>
                                        </p:attrNameLst>
                                      </p:cBhvr>
                                      <p:tavLst>
                                        <p:tav tm="0">
                                          <p:val>
                                            <p:strVal val="#ppt_h/20"/>
                                          </p:val>
                                        </p:tav>
                                        <p:tav tm="50000">
                                          <p:val>
                                            <p:strVal val="#ppt_h/20"/>
                                          </p:val>
                                        </p:tav>
                                        <p:tav tm="100000">
                                          <p:val>
                                            <p:strVal val="#ppt_h"/>
                                          </p:val>
                                        </p:tav>
                                      </p:tavLst>
                                    </p:anim>
                                    <p:anim calcmode="lin" valueType="num">
                                      <p:cBhvr>
                                        <p:cTn id="134" dur="500" fill="hold"/>
                                        <p:tgtEl>
                                          <p:spTgt spid="43"/>
                                        </p:tgtEl>
                                        <p:attrNameLst>
                                          <p:attrName>ppt_w</p:attrName>
                                        </p:attrNameLst>
                                      </p:cBhvr>
                                      <p:tavLst>
                                        <p:tav tm="0">
                                          <p:val>
                                            <p:strVal val="#ppt_w+.3"/>
                                          </p:val>
                                        </p:tav>
                                        <p:tav tm="50000">
                                          <p:val>
                                            <p:strVal val="#ppt_w+.3"/>
                                          </p:val>
                                        </p:tav>
                                        <p:tav tm="100000">
                                          <p:val>
                                            <p:strVal val="#ppt_w"/>
                                          </p:val>
                                        </p:tav>
                                      </p:tavLst>
                                    </p:anim>
                                    <p:anim calcmode="lin" valueType="num">
                                      <p:cBhvr>
                                        <p:cTn id="135" dur="500" fill="hold"/>
                                        <p:tgtEl>
                                          <p:spTgt spid="43"/>
                                        </p:tgtEl>
                                        <p:attrNameLst>
                                          <p:attrName>ppt_x</p:attrName>
                                        </p:attrNameLst>
                                      </p:cBhvr>
                                      <p:tavLst>
                                        <p:tav tm="0">
                                          <p:val>
                                            <p:strVal val="#ppt_x-.3"/>
                                          </p:val>
                                        </p:tav>
                                        <p:tav tm="50000">
                                          <p:val>
                                            <p:strVal val="#ppt_x"/>
                                          </p:val>
                                        </p:tav>
                                        <p:tav tm="100000">
                                          <p:val>
                                            <p:strVal val="#ppt_x"/>
                                          </p:val>
                                        </p:tav>
                                      </p:tavLst>
                                    </p:anim>
                                    <p:anim calcmode="lin" valueType="num">
                                      <p:cBhvr>
                                        <p:cTn id="136" dur="500" fill="hold"/>
                                        <p:tgtEl>
                                          <p:spTgt spid="43"/>
                                        </p:tgtEl>
                                        <p:attrNameLst>
                                          <p:attrName>ppt_y</p:attrName>
                                        </p:attrNameLst>
                                      </p:cBhvr>
                                      <p:tavLst>
                                        <p:tav tm="0">
                                          <p:val>
                                            <p:strVal val="#ppt_y"/>
                                          </p:val>
                                        </p:tav>
                                        <p:tav tm="100000">
                                          <p:val>
                                            <p:strVal val="#ppt_y"/>
                                          </p:val>
                                        </p:tav>
                                      </p:tavLst>
                                    </p:anim>
                                  </p:childTnLst>
                                </p:cTn>
                              </p:par>
                            </p:childTnLst>
                          </p:cTn>
                        </p:par>
                      </p:childTnLst>
                    </p:cTn>
                  </p:par>
                  <p:par>
                    <p:cTn id="137" fill="hold">
                      <p:stCondLst>
                        <p:cond delay="indefinite"/>
                      </p:stCondLst>
                      <p:childTnLst>
                        <p:par>
                          <p:cTn id="138" fill="hold">
                            <p:stCondLst>
                              <p:cond delay="0"/>
                            </p:stCondLst>
                            <p:childTnLst>
                              <p:par>
                                <p:cTn id="139" presetID="39" presetClass="entr" presetSubtype="0" accel="100000" fill="hold" nodeType="clickEffect">
                                  <p:stCondLst>
                                    <p:cond delay="0"/>
                                  </p:stCondLst>
                                  <p:childTnLst>
                                    <p:set>
                                      <p:cBhvr>
                                        <p:cTn id="140" dur="1" fill="hold">
                                          <p:stCondLst>
                                            <p:cond delay="0"/>
                                          </p:stCondLst>
                                        </p:cTn>
                                        <p:tgtEl>
                                          <p:spTgt spid="45"/>
                                        </p:tgtEl>
                                        <p:attrNameLst>
                                          <p:attrName>style.visibility</p:attrName>
                                        </p:attrNameLst>
                                      </p:cBhvr>
                                      <p:to>
                                        <p:strVal val="visible"/>
                                      </p:to>
                                    </p:set>
                                    <p:anim calcmode="lin" valueType="num">
                                      <p:cBhvr>
                                        <p:cTn id="141" dur="500" fill="hold"/>
                                        <p:tgtEl>
                                          <p:spTgt spid="45"/>
                                        </p:tgtEl>
                                        <p:attrNameLst>
                                          <p:attrName>ppt_h</p:attrName>
                                        </p:attrNameLst>
                                      </p:cBhvr>
                                      <p:tavLst>
                                        <p:tav tm="0">
                                          <p:val>
                                            <p:strVal val="#ppt_h/20"/>
                                          </p:val>
                                        </p:tav>
                                        <p:tav tm="50000">
                                          <p:val>
                                            <p:strVal val="#ppt_h/20"/>
                                          </p:val>
                                        </p:tav>
                                        <p:tav tm="100000">
                                          <p:val>
                                            <p:strVal val="#ppt_h"/>
                                          </p:val>
                                        </p:tav>
                                      </p:tavLst>
                                    </p:anim>
                                    <p:anim calcmode="lin" valueType="num">
                                      <p:cBhvr>
                                        <p:cTn id="142" dur="500" fill="hold"/>
                                        <p:tgtEl>
                                          <p:spTgt spid="45"/>
                                        </p:tgtEl>
                                        <p:attrNameLst>
                                          <p:attrName>ppt_w</p:attrName>
                                        </p:attrNameLst>
                                      </p:cBhvr>
                                      <p:tavLst>
                                        <p:tav tm="0">
                                          <p:val>
                                            <p:strVal val="#ppt_w+.3"/>
                                          </p:val>
                                        </p:tav>
                                        <p:tav tm="50000">
                                          <p:val>
                                            <p:strVal val="#ppt_w+.3"/>
                                          </p:val>
                                        </p:tav>
                                        <p:tav tm="100000">
                                          <p:val>
                                            <p:strVal val="#ppt_w"/>
                                          </p:val>
                                        </p:tav>
                                      </p:tavLst>
                                    </p:anim>
                                    <p:anim calcmode="lin" valueType="num">
                                      <p:cBhvr>
                                        <p:cTn id="143" dur="500" fill="hold"/>
                                        <p:tgtEl>
                                          <p:spTgt spid="45"/>
                                        </p:tgtEl>
                                        <p:attrNameLst>
                                          <p:attrName>ppt_x</p:attrName>
                                        </p:attrNameLst>
                                      </p:cBhvr>
                                      <p:tavLst>
                                        <p:tav tm="0">
                                          <p:val>
                                            <p:strVal val="#ppt_x-.3"/>
                                          </p:val>
                                        </p:tav>
                                        <p:tav tm="50000">
                                          <p:val>
                                            <p:strVal val="#ppt_x"/>
                                          </p:val>
                                        </p:tav>
                                        <p:tav tm="100000">
                                          <p:val>
                                            <p:strVal val="#ppt_x"/>
                                          </p:val>
                                        </p:tav>
                                      </p:tavLst>
                                    </p:anim>
                                    <p:anim calcmode="lin" valueType="num">
                                      <p:cBhvr>
                                        <p:cTn id="144" dur="500" fill="hold"/>
                                        <p:tgtEl>
                                          <p:spTgt spid="45"/>
                                        </p:tgtEl>
                                        <p:attrNameLst>
                                          <p:attrName>ppt_y</p:attrName>
                                        </p:attrNameLst>
                                      </p:cBhvr>
                                      <p:tavLst>
                                        <p:tav tm="0">
                                          <p:val>
                                            <p:strVal val="#ppt_y"/>
                                          </p:val>
                                        </p:tav>
                                        <p:tav tm="100000">
                                          <p:val>
                                            <p:strVal val="#ppt_y"/>
                                          </p:val>
                                        </p:tav>
                                      </p:tavLst>
                                    </p:anim>
                                  </p:childTnLst>
                                </p:cTn>
                              </p:par>
                            </p:childTnLst>
                          </p:cTn>
                        </p:par>
                      </p:childTnLst>
                    </p:cTn>
                  </p:par>
                  <p:par>
                    <p:cTn id="145" fill="hold">
                      <p:stCondLst>
                        <p:cond delay="indefinite"/>
                      </p:stCondLst>
                      <p:childTnLst>
                        <p:par>
                          <p:cTn id="146" fill="hold">
                            <p:stCondLst>
                              <p:cond delay="0"/>
                            </p:stCondLst>
                            <p:childTnLst>
                              <p:par>
                                <p:cTn id="147" presetID="39" presetClass="entr" presetSubtype="0" accel="100000" fill="hold" nodeType="clickEffect">
                                  <p:stCondLst>
                                    <p:cond delay="0"/>
                                  </p:stCondLst>
                                  <p:childTnLst>
                                    <p:set>
                                      <p:cBhvr>
                                        <p:cTn id="148" dur="1" fill="hold">
                                          <p:stCondLst>
                                            <p:cond delay="0"/>
                                          </p:stCondLst>
                                        </p:cTn>
                                        <p:tgtEl>
                                          <p:spTgt spid="44"/>
                                        </p:tgtEl>
                                        <p:attrNameLst>
                                          <p:attrName>style.visibility</p:attrName>
                                        </p:attrNameLst>
                                      </p:cBhvr>
                                      <p:to>
                                        <p:strVal val="visible"/>
                                      </p:to>
                                    </p:set>
                                    <p:anim calcmode="lin" valueType="num">
                                      <p:cBhvr>
                                        <p:cTn id="149" dur="500" fill="hold"/>
                                        <p:tgtEl>
                                          <p:spTgt spid="44"/>
                                        </p:tgtEl>
                                        <p:attrNameLst>
                                          <p:attrName>ppt_h</p:attrName>
                                        </p:attrNameLst>
                                      </p:cBhvr>
                                      <p:tavLst>
                                        <p:tav tm="0">
                                          <p:val>
                                            <p:strVal val="#ppt_h/20"/>
                                          </p:val>
                                        </p:tav>
                                        <p:tav tm="50000">
                                          <p:val>
                                            <p:strVal val="#ppt_h/20"/>
                                          </p:val>
                                        </p:tav>
                                        <p:tav tm="100000">
                                          <p:val>
                                            <p:strVal val="#ppt_h"/>
                                          </p:val>
                                        </p:tav>
                                      </p:tavLst>
                                    </p:anim>
                                    <p:anim calcmode="lin" valueType="num">
                                      <p:cBhvr>
                                        <p:cTn id="150" dur="500" fill="hold"/>
                                        <p:tgtEl>
                                          <p:spTgt spid="44"/>
                                        </p:tgtEl>
                                        <p:attrNameLst>
                                          <p:attrName>ppt_w</p:attrName>
                                        </p:attrNameLst>
                                      </p:cBhvr>
                                      <p:tavLst>
                                        <p:tav tm="0">
                                          <p:val>
                                            <p:strVal val="#ppt_w+.3"/>
                                          </p:val>
                                        </p:tav>
                                        <p:tav tm="50000">
                                          <p:val>
                                            <p:strVal val="#ppt_w+.3"/>
                                          </p:val>
                                        </p:tav>
                                        <p:tav tm="100000">
                                          <p:val>
                                            <p:strVal val="#ppt_w"/>
                                          </p:val>
                                        </p:tav>
                                      </p:tavLst>
                                    </p:anim>
                                    <p:anim calcmode="lin" valueType="num">
                                      <p:cBhvr>
                                        <p:cTn id="151" dur="500" fill="hold"/>
                                        <p:tgtEl>
                                          <p:spTgt spid="44"/>
                                        </p:tgtEl>
                                        <p:attrNameLst>
                                          <p:attrName>ppt_x</p:attrName>
                                        </p:attrNameLst>
                                      </p:cBhvr>
                                      <p:tavLst>
                                        <p:tav tm="0">
                                          <p:val>
                                            <p:strVal val="#ppt_x-.3"/>
                                          </p:val>
                                        </p:tav>
                                        <p:tav tm="50000">
                                          <p:val>
                                            <p:strVal val="#ppt_x"/>
                                          </p:val>
                                        </p:tav>
                                        <p:tav tm="100000">
                                          <p:val>
                                            <p:strVal val="#ppt_x"/>
                                          </p:val>
                                        </p:tav>
                                      </p:tavLst>
                                    </p:anim>
                                    <p:anim calcmode="lin" valueType="num">
                                      <p:cBhvr>
                                        <p:cTn id="152" dur="500" fill="hold"/>
                                        <p:tgtEl>
                                          <p:spTgt spid="44"/>
                                        </p:tgtEl>
                                        <p:attrNameLst>
                                          <p:attrName>ppt_y</p:attrName>
                                        </p:attrNameLst>
                                      </p:cBhvr>
                                      <p:tavLst>
                                        <p:tav tm="0">
                                          <p:val>
                                            <p:strVal val="#ppt_y"/>
                                          </p:val>
                                        </p:tav>
                                        <p:tav tm="100000">
                                          <p:val>
                                            <p:strVal val="#ppt_y"/>
                                          </p:val>
                                        </p:tav>
                                      </p:tavLst>
                                    </p:anim>
                                  </p:childTnLst>
                                </p:cTn>
                              </p:par>
                            </p:childTnLst>
                          </p:cTn>
                        </p:par>
                      </p:childTnLst>
                    </p:cTn>
                  </p:par>
                  <p:par>
                    <p:cTn id="153" fill="hold">
                      <p:stCondLst>
                        <p:cond delay="indefinite"/>
                      </p:stCondLst>
                      <p:childTnLst>
                        <p:par>
                          <p:cTn id="154" fill="hold">
                            <p:stCondLst>
                              <p:cond delay="0"/>
                            </p:stCondLst>
                            <p:childTnLst>
                              <p:par>
                                <p:cTn id="155" presetID="39" presetClass="entr" presetSubtype="0" accel="100000" fill="hold" grpId="0" nodeType="clickEffect">
                                  <p:stCondLst>
                                    <p:cond delay="0"/>
                                  </p:stCondLst>
                                  <p:childTnLst>
                                    <p:set>
                                      <p:cBhvr>
                                        <p:cTn id="156" dur="1" fill="hold">
                                          <p:stCondLst>
                                            <p:cond delay="0"/>
                                          </p:stCondLst>
                                        </p:cTn>
                                        <p:tgtEl>
                                          <p:spTgt spid="17"/>
                                        </p:tgtEl>
                                        <p:attrNameLst>
                                          <p:attrName>style.visibility</p:attrName>
                                        </p:attrNameLst>
                                      </p:cBhvr>
                                      <p:to>
                                        <p:strVal val="visible"/>
                                      </p:to>
                                    </p:set>
                                    <p:anim calcmode="lin" valueType="num">
                                      <p:cBhvr>
                                        <p:cTn id="157" dur="500" fill="hold"/>
                                        <p:tgtEl>
                                          <p:spTgt spid="17"/>
                                        </p:tgtEl>
                                        <p:attrNameLst>
                                          <p:attrName>ppt_h</p:attrName>
                                        </p:attrNameLst>
                                      </p:cBhvr>
                                      <p:tavLst>
                                        <p:tav tm="0">
                                          <p:val>
                                            <p:strVal val="#ppt_h/20"/>
                                          </p:val>
                                        </p:tav>
                                        <p:tav tm="50000">
                                          <p:val>
                                            <p:strVal val="#ppt_h/20"/>
                                          </p:val>
                                        </p:tav>
                                        <p:tav tm="100000">
                                          <p:val>
                                            <p:strVal val="#ppt_h"/>
                                          </p:val>
                                        </p:tav>
                                      </p:tavLst>
                                    </p:anim>
                                    <p:anim calcmode="lin" valueType="num">
                                      <p:cBhvr>
                                        <p:cTn id="158" dur="500" fill="hold"/>
                                        <p:tgtEl>
                                          <p:spTgt spid="17"/>
                                        </p:tgtEl>
                                        <p:attrNameLst>
                                          <p:attrName>ppt_w</p:attrName>
                                        </p:attrNameLst>
                                      </p:cBhvr>
                                      <p:tavLst>
                                        <p:tav tm="0">
                                          <p:val>
                                            <p:strVal val="#ppt_w+.3"/>
                                          </p:val>
                                        </p:tav>
                                        <p:tav tm="50000">
                                          <p:val>
                                            <p:strVal val="#ppt_w+.3"/>
                                          </p:val>
                                        </p:tav>
                                        <p:tav tm="100000">
                                          <p:val>
                                            <p:strVal val="#ppt_w"/>
                                          </p:val>
                                        </p:tav>
                                      </p:tavLst>
                                    </p:anim>
                                    <p:anim calcmode="lin" valueType="num">
                                      <p:cBhvr>
                                        <p:cTn id="159" dur="500" fill="hold"/>
                                        <p:tgtEl>
                                          <p:spTgt spid="17"/>
                                        </p:tgtEl>
                                        <p:attrNameLst>
                                          <p:attrName>ppt_x</p:attrName>
                                        </p:attrNameLst>
                                      </p:cBhvr>
                                      <p:tavLst>
                                        <p:tav tm="0">
                                          <p:val>
                                            <p:strVal val="#ppt_x-.3"/>
                                          </p:val>
                                        </p:tav>
                                        <p:tav tm="50000">
                                          <p:val>
                                            <p:strVal val="#ppt_x"/>
                                          </p:val>
                                        </p:tav>
                                        <p:tav tm="100000">
                                          <p:val>
                                            <p:strVal val="#ppt_x"/>
                                          </p:val>
                                        </p:tav>
                                      </p:tavLst>
                                    </p:anim>
                                    <p:anim calcmode="lin" valueType="num">
                                      <p:cBhvr>
                                        <p:cTn id="160" dur="500" fill="hold"/>
                                        <p:tgtEl>
                                          <p:spTgt spid="17"/>
                                        </p:tgtEl>
                                        <p:attrNameLst>
                                          <p:attrName>ppt_y</p:attrName>
                                        </p:attrNameLst>
                                      </p:cBhvr>
                                      <p:tavLst>
                                        <p:tav tm="0">
                                          <p:val>
                                            <p:strVal val="#ppt_y"/>
                                          </p:val>
                                        </p:tav>
                                        <p:tav tm="100000">
                                          <p:val>
                                            <p:strVal val="#ppt_y"/>
                                          </p:val>
                                        </p:tav>
                                      </p:tavLst>
                                    </p:anim>
                                  </p:childTnLst>
                                </p:cTn>
                              </p:par>
                              <p:par>
                                <p:cTn id="161" presetID="39" presetClass="entr" presetSubtype="0" accel="100000" fill="hold" grpId="0" nodeType="withEffect">
                                  <p:stCondLst>
                                    <p:cond delay="0"/>
                                  </p:stCondLst>
                                  <p:childTnLst>
                                    <p:set>
                                      <p:cBhvr>
                                        <p:cTn id="162" dur="1" fill="hold">
                                          <p:stCondLst>
                                            <p:cond delay="0"/>
                                          </p:stCondLst>
                                        </p:cTn>
                                        <p:tgtEl>
                                          <p:spTgt spid="15"/>
                                        </p:tgtEl>
                                        <p:attrNameLst>
                                          <p:attrName>style.visibility</p:attrName>
                                        </p:attrNameLst>
                                      </p:cBhvr>
                                      <p:to>
                                        <p:strVal val="visible"/>
                                      </p:to>
                                    </p:set>
                                    <p:anim calcmode="lin" valueType="num">
                                      <p:cBhvr>
                                        <p:cTn id="163" dur="500" fill="hold"/>
                                        <p:tgtEl>
                                          <p:spTgt spid="15"/>
                                        </p:tgtEl>
                                        <p:attrNameLst>
                                          <p:attrName>ppt_h</p:attrName>
                                        </p:attrNameLst>
                                      </p:cBhvr>
                                      <p:tavLst>
                                        <p:tav tm="0">
                                          <p:val>
                                            <p:strVal val="#ppt_h/20"/>
                                          </p:val>
                                        </p:tav>
                                        <p:tav tm="50000">
                                          <p:val>
                                            <p:strVal val="#ppt_h/20"/>
                                          </p:val>
                                        </p:tav>
                                        <p:tav tm="100000">
                                          <p:val>
                                            <p:strVal val="#ppt_h"/>
                                          </p:val>
                                        </p:tav>
                                      </p:tavLst>
                                    </p:anim>
                                    <p:anim calcmode="lin" valueType="num">
                                      <p:cBhvr>
                                        <p:cTn id="164" dur="500" fill="hold"/>
                                        <p:tgtEl>
                                          <p:spTgt spid="15"/>
                                        </p:tgtEl>
                                        <p:attrNameLst>
                                          <p:attrName>ppt_w</p:attrName>
                                        </p:attrNameLst>
                                      </p:cBhvr>
                                      <p:tavLst>
                                        <p:tav tm="0">
                                          <p:val>
                                            <p:strVal val="#ppt_w+.3"/>
                                          </p:val>
                                        </p:tav>
                                        <p:tav tm="50000">
                                          <p:val>
                                            <p:strVal val="#ppt_w+.3"/>
                                          </p:val>
                                        </p:tav>
                                        <p:tav tm="100000">
                                          <p:val>
                                            <p:strVal val="#ppt_w"/>
                                          </p:val>
                                        </p:tav>
                                      </p:tavLst>
                                    </p:anim>
                                    <p:anim calcmode="lin" valueType="num">
                                      <p:cBhvr>
                                        <p:cTn id="165" dur="500" fill="hold"/>
                                        <p:tgtEl>
                                          <p:spTgt spid="15"/>
                                        </p:tgtEl>
                                        <p:attrNameLst>
                                          <p:attrName>ppt_x</p:attrName>
                                        </p:attrNameLst>
                                      </p:cBhvr>
                                      <p:tavLst>
                                        <p:tav tm="0">
                                          <p:val>
                                            <p:strVal val="#ppt_x-.3"/>
                                          </p:val>
                                        </p:tav>
                                        <p:tav tm="50000">
                                          <p:val>
                                            <p:strVal val="#ppt_x"/>
                                          </p:val>
                                        </p:tav>
                                        <p:tav tm="100000">
                                          <p:val>
                                            <p:strVal val="#ppt_x"/>
                                          </p:val>
                                        </p:tav>
                                      </p:tavLst>
                                    </p:anim>
                                    <p:anim calcmode="lin" valueType="num">
                                      <p:cBhvr>
                                        <p:cTn id="166"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167" fill="hold">
                      <p:stCondLst>
                        <p:cond delay="indefinite"/>
                      </p:stCondLst>
                      <p:childTnLst>
                        <p:par>
                          <p:cTn id="168" fill="hold">
                            <p:stCondLst>
                              <p:cond delay="0"/>
                            </p:stCondLst>
                            <p:childTnLst>
                              <p:par>
                                <p:cTn id="169" presetID="1" presetClass="entr" presetSubtype="0" fill="hold" grpId="0" nodeType="clickEffect">
                                  <p:stCondLst>
                                    <p:cond delay="0"/>
                                  </p:stCondLst>
                                  <p:childTnLst>
                                    <p:set>
                                      <p:cBhvr>
                                        <p:cTn id="17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6" grpId="0" animBg="1"/>
      <p:bldP spid="7" grpId="0" animBg="1"/>
      <p:bldP spid="8" grpId="0"/>
      <p:bldP spid="9" grpId="0"/>
      <p:bldP spid="10" grpId="0"/>
      <p:bldP spid="15" grpId="0" animBg="1"/>
      <p:bldP spid="17" grpId="0"/>
      <p:bldP spid="23" grpId="0" animBg="1"/>
      <p:bldP spid="24" grpId="0"/>
      <p:bldP spid="25" grpId="0" animBg="1"/>
      <p:bldP spid="26"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11944"/>
            <a:ext cx="12192000" cy="780256"/>
          </a:xfrm>
        </p:spPr>
        <p:txBody>
          <a:bodyPr>
            <a:normAutofit/>
          </a:bodyPr>
          <a:lstStyle/>
          <a:p>
            <a:r>
              <a:rPr lang="en-US" dirty="0"/>
              <a:t>11-04 Lenses</a:t>
            </a:r>
          </a:p>
        </p:txBody>
      </p:sp>
      <p:sp>
        <p:nvSpPr>
          <p:cNvPr id="3" name="Content Placeholder 2"/>
          <p:cNvSpPr>
            <a:spLocks noGrp="1"/>
          </p:cNvSpPr>
          <p:nvPr>
            <p:ph idx="1"/>
          </p:nvPr>
        </p:nvSpPr>
        <p:spPr/>
        <p:txBody>
          <a:bodyPr>
            <a:normAutofit/>
          </a:bodyPr>
          <a:lstStyle/>
          <a:p>
            <a:r>
              <a:rPr lang="en-US" dirty="0"/>
              <a:t>Diverging Lens</a:t>
            </a:r>
          </a:p>
          <a:p>
            <a:endParaRPr lang="en-US" dirty="0"/>
          </a:p>
          <a:p>
            <a:endParaRPr lang="en-US" dirty="0"/>
          </a:p>
          <a:p>
            <a:endParaRPr lang="en-US" dirty="0"/>
          </a:p>
          <a:p>
            <a:endParaRPr lang="en-US" dirty="0"/>
          </a:p>
          <a:p>
            <a:endParaRPr lang="en-US" dirty="0"/>
          </a:p>
          <a:p>
            <a:endParaRPr lang="en-US" dirty="0"/>
          </a:p>
          <a:p>
            <a:r>
              <a:rPr lang="en-US" dirty="0"/>
              <a:t>Image virtual, upright, smaller between F and lens</a:t>
            </a:r>
          </a:p>
        </p:txBody>
      </p:sp>
      <p:sp>
        <p:nvSpPr>
          <p:cNvPr id="4" name="Oval 3"/>
          <p:cNvSpPr/>
          <p:nvPr/>
        </p:nvSpPr>
        <p:spPr>
          <a:xfrm>
            <a:off x="7518403" y="3611882"/>
            <a:ext cx="60959" cy="60959"/>
          </a:xfrm>
          <a:prstGeom prst="ellipse">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5" name="Straight Connector 4"/>
          <p:cNvCxnSpPr/>
          <p:nvPr/>
        </p:nvCxnSpPr>
        <p:spPr>
          <a:xfrm>
            <a:off x="304800" y="3657601"/>
            <a:ext cx="10871200" cy="1588"/>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6" name="Down Arrow 5"/>
          <p:cNvSpPr/>
          <p:nvPr/>
        </p:nvSpPr>
        <p:spPr>
          <a:xfrm flipV="1">
            <a:off x="2133600" y="3276600"/>
            <a:ext cx="304800" cy="4206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Oval 6"/>
          <p:cNvSpPr/>
          <p:nvPr/>
        </p:nvSpPr>
        <p:spPr>
          <a:xfrm>
            <a:off x="711203" y="3611882"/>
            <a:ext cx="60959" cy="60959"/>
          </a:xfrm>
          <a:prstGeom prst="ellipse">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TextBox 7"/>
          <p:cNvSpPr txBox="1"/>
          <p:nvPr/>
        </p:nvSpPr>
        <p:spPr>
          <a:xfrm>
            <a:off x="508000" y="3657601"/>
            <a:ext cx="609600" cy="461665"/>
          </a:xfrm>
          <a:prstGeom prst="rect">
            <a:avLst/>
          </a:prstGeom>
          <a:noFill/>
        </p:spPr>
        <p:txBody>
          <a:bodyPr wrap="square" rtlCol="0">
            <a:spAutoFit/>
          </a:bodyPr>
          <a:lstStyle/>
          <a:p>
            <a:r>
              <a:rPr lang="en-US" sz="2400" dirty="0"/>
              <a:t>2F</a:t>
            </a:r>
          </a:p>
        </p:txBody>
      </p:sp>
      <p:sp>
        <p:nvSpPr>
          <p:cNvPr id="9" name="TextBox 8"/>
          <p:cNvSpPr txBox="1"/>
          <p:nvPr/>
        </p:nvSpPr>
        <p:spPr>
          <a:xfrm>
            <a:off x="7315200" y="3657601"/>
            <a:ext cx="508000" cy="461665"/>
          </a:xfrm>
          <a:prstGeom prst="rect">
            <a:avLst/>
          </a:prstGeom>
          <a:noFill/>
        </p:spPr>
        <p:txBody>
          <a:bodyPr wrap="square" rtlCol="0">
            <a:spAutoFit/>
          </a:bodyPr>
          <a:lstStyle/>
          <a:p>
            <a:r>
              <a:rPr lang="en-US" sz="2400" dirty="0"/>
              <a:t>F</a:t>
            </a:r>
          </a:p>
        </p:txBody>
      </p:sp>
      <p:sp>
        <p:nvSpPr>
          <p:cNvPr id="10" name="TextBox 9"/>
          <p:cNvSpPr txBox="1"/>
          <p:nvPr/>
        </p:nvSpPr>
        <p:spPr>
          <a:xfrm>
            <a:off x="1625600" y="3733801"/>
            <a:ext cx="1320800" cy="461665"/>
          </a:xfrm>
          <a:prstGeom prst="rect">
            <a:avLst/>
          </a:prstGeom>
          <a:noFill/>
        </p:spPr>
        <p:txBody>
          <a:bodyPr wrap="square" rtlCol="0">
            <a:spAutoFit/>
          </a:bodyPr>
          <a:lstStyle/>
          <a:p>
            <a:r>
              <a:rPr lang="en-US" sz="2400" dirty="0"/>
              <a:t>Object</a:t>
            </a:r>
          </a:p>
        </p:txBody>
      </p:sp>
      <p:cxnSp>
        <p:nvCxnSpPr>
          <p:cNvPr id="11" name="Straight Arrow Connector 10"/>
          <p:cNvCxnSpPr>
            <a:stCxn id="6" idx="2"/>
          </p:cNvCxnSpPr>
          <p:nvPr/>
        </p:nvCxnSpPr>
        <p:spPr>
          <a:xfrm flipV="1">
            <a:off x="2286000" y="3275808"/>
            <a:ext cx="2896661" cy="793"/>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5181600" y="3505201"/>
            <a:ext cx="5181600" cy="15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6" idx="2"/>
          </p:cNvCxnSpPr>
          <p:nvPr/>
        </p:nvCxnSpPr>
        <p:spPr>
          <a:xfrm>
            <a:off x="2286000" y="3276600"/>
            <a:ext cx="7264400" cy="9144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5283200" y="2438400"/>
            <a:ext cx="5384800" cy="8382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Down Arrow 14"/>
          <p:cNvSpPr/>
          <p:nvPr/>
        </p:nvSpPr>
        <p:spPr>
          <a:xfrm flipV="1">
            <a:off x="3759200" y="3505200"/>
            <a:ext cx="203200" cy="1682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16" name="Straight Arrow Connector 15"/>
          <p:cNvCxnSpPr>
            <a:stCxn id="6" idx="2"/>
          </p:cNvCxnSpPr>
          <p:nvPr/>
        </p:nvCxnSpPr>
        <p:spPr>
          <a:xfrm>
            <a:off x="2286000" y="3276600"/>
            <a:ext cx="2895600" cy="2286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3352800" y="3733801"/>
            <a:ext cx="1320800" cy="461665"/>
          </a:xfrm>
          <a:prstGeom prst="rect">
            <a:avLst/>
          </a:prstGeom>
          <a:noFill/>
        </p:spPr>
        <p:txBody>
          <a:bodyPr wrap="square" rtlCol="0">
            <a:spAutoFit/>
          </a:bodyPr>
          <a:lstStyle/>
          <a:p>
            <a:r>
              <a:rPr lang="en-US" sz="2400" dirty="0"/>
              <a:t>Image</a:t>
            </a:r>
          </a:p>
        </p:txBody>
      </p:sp>
      <p:sp>
        <p:nvSpPr>
          <p:cNvPr id="23" name="Oval 22"/>
          <p:cNvSpPr/>
          <p:nvPr/>
        </p:nvSpPr>
        <p:spPr>
          <a:xfrm>
            <a:off x="2946403" y="3611882"/>
            <a:ext cx="60959" cy="60959"/>
          </a:xfrm>
          <a:prstGeom prst="ellipse">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4" name="TextBox 23"/>
          <p:cNvSpPr txBox="1"/>
          <p:nvPr/>
        </p:nvSpPr>
        <p:spPr>
          <a:xfrm>
            <a:off x="2743200" y="3657601"/>
            <a:ext cx="508000" cy="461665"/>
          </a:xfrm>
          <a:prstGeom prst="rect">
            <a:avLst/>
          </a:prstGeom>
          <a:noFill/>
        </p:spPr>
        <p:txBody>
          <a:bodyPr wrap="square" rtlCol="0">
            <a:spAutoFit/>
          </a:bodyPr>
          <a:lstStyle/>
          <a:p>
            <a:r>
              <a:rPr lang="en-US" sz="2400" dirty="0"/>
              <a:t>F</a:t>
            </a:r>
          </a:p>
        </p:txBody>
      </p:sp>
      <p:sp>
        <p:nvSpPr>
          <p:cNvPr id="25" name="Oval 24"/>
          <p:cNvSpPr/>
          <p:nvPr/>
        </p:nvSpPr>
        <p:spPr>
          <a:xfrm>
            <a:off x="9855203" y="3611882"/>
            <a:ext cx="60959" cy="60959"/>
          </a:xfrm>
          <a:prstGeom prst="ellipse">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 name="TextBox 25"/>
          <p:cNvSpPr txBox="1"/>
          <p:nvPr/>
        </p:nvSpPr>
        <p:spPr>
          <a:xfrm>
            <a:off x="9652000" y="3657601"/>
            <a:ext cx="609600" cy="461665"/>
          </a:xfrm>
          <a:prstGeom prst="rect">
            <a:avLst/>
          </a:prstGeom>
          <a:noFill/>
        </p:spPr>
        <p:txBody>
          <a:bodyPr wrap="square" rtlCol="0">
            <a:spAutoFit/>
          </a:bodyPr>
          <a:lstStyle/>
          <a:p>
            <a:r>
              <a:rPr lang="en-US" sz="2400" dirty="0"/>
              <a:t>2F</a:t>
            </a:r>
          </a:p>
        </p:txBody>
      </p:sp>
      <p:cxnSp>
        <p:nvCxnSpPr>
          <p:cNvPr id="27" name="Straight Connector 26"/>
          <p:cNvCxnSpPr/>
          <p:nvPr/>
        </p:nvCxnSpPr>
        <p:spPr>
          <a:xfrm flipH="1" flipV="1">
            <a:off x="5181607" y="3505205"/>
            <a:ext cx="3657599" cy="228601"/>
          </a:xfrm>
          <a:prstGeom prst="line">
            <a:avLst/>
          </a:prstGeom>
          <a:ln w="381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a:off x="873955" y="3277395"/>
            <a:ext cx="4368803" cy="685800"/>
          </a:xfrm>
          <a:prstGeom prst="line">
            <a:avLst/>
          </a:prstGeom>
          <a:ln w="38100">
            <a:solidFill>
              <a:srgbClr val="FFC000"/>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flipV="1">
            <a:off x="406400" y="3505202"/>
            <a:ext cx="4673600" cy="1588"/>
          </a:xfrm>
          <a:prstGeom prst="line">
            <a:avLst/>
          </a:prstGeom>
          <a:ln w="38100">
            <a:solidFill>
              <a:srgbClr val="FFC000"/>
            </a:solidFill>
            <a:prstDash val="dash"/>
          </a:ln>
        </p:spPr>
        <p:style>
          <a:lnRef idx="1">
            <a:schemeClr val="accent1"/>
          </a:lnRef>
          <a:fillRef idx="0">
            <a:schemeClr val="accent1"/>
          </a:fillRef>
          <a:effectRef idx="0">
            <a:schemeClr val="accent1"/>
          </a:effectRef>
          <a:fontRef idx="minor">
            <a:schemeClr val="tx1"/>
          </a:fontRef>
        </p:style>
      </p:cxnSp>
      <p:grpSp>
        <p:nvGrpSpPr>
          <p:cNvPr id="37" name="Group 36"/>
          <p:cNvGrpSpPr/>
          <p:nvPr/>
        </p:nvGrpSpPr>
        <p:grpSpPr>
          <a:xfrm>
            <a:off x="304800" y="1625600"/>
            <a:ext cx="9753600" cy="4038600"/>
            <a:chOff x="762000" y="2362200"/>
            <a:chExt cx="7315200" cy="3657600"/>
          </a:xfrm>
        </p:grpSpPr>
        <p:sp>
          <p:nvSpPr>
            <p:cNvPr id="21" name="Arc 20"/>
            <p:cNvSpPr/>
            <p:nvPr/>
          </p:nvSpPr>
          <p:spPr>
            <a:xfrm>
              <a:off x="762000" y="2362200"/>
              <a:ext cx="3505200" cy="3657600"/>
            </a:xfrm>
            <a:prstGeom prst="arc">
              <a:avLst>
                <a:gd name="adj1" fmla="val 19517788"/>
                <a:gd name="adj2" fmla="val 2076787"/>
              </a:avLst>
            </a:prstGeom>
            <a:ln w="1905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sp>
          <p:nvSpPr>
            <p:cNvPr id="22" name="Arc 21"/>
            <p:cNvSpPr/>
            <p:nvPr/>
          </p:nvSpPr>
          <p:spPr>
            <a:xfrm flipH="1">
              <a:off x="4572000" y="2362200"/>
              <a:ext cx="3505200" cy="3657600"/>
            </a:xfrm>
            <a:prstGeom prst="arc">
              <a:avLst>
                <a:gd name="adj1" fmla="val 19498234"/>
                <a:gd name="adj2" fmla="val 2089489"/>
              </a:avLst>
            </a:prstGeom>
            <a:ln w="1905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cxnSp>
          <p:nvCxnSpPr>
            <p:cNvPr id="20" name="Straight Connector 19"/>
            <p:cNvCxnSpPr/>
            <p:nvPr/>
          </p:nvCxnSpPr>
          <p:spPr>
            <a:xfrm rot="16200000" flipH="1">
              <a:off x="3279245" y="4188356"/>
              <a:ext cx="2281032" cy="321"/>
            </a:xfrm>
            <a:prstGeom prst="line">
              <a:avLst/>
            </a:prstGeom>
            <a:ln w="19050">
              <a:solidFill>
                <a:srgbClr val="0070C0"/>
              </a:solidFill>
              <a:prstDash val="sysDash"/>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endCxn id="22" idx="0"/>
            </p:cNvCxnSpPr>
            <p:nvPr/>
          </p:nvCxnSpPr>
          <p:spPr>
            <a:xfrm flipV="1">
              <a:off x="3886200" y="3043253"/>
              <a:ext cx="1073932" cy="4750"/>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a:stCxn id="21" idx="2"/>
            </p:cNvCxnSpPr>
            <p:nvPr/>
          </p:nvCxnSpPr>
          <p:spPr>
            <a:xfrm>
              <a:off x="3887346" y="5327950"/>
              <a:ext cx="1065653" cy="6050"/>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grpSp>
      <p:sp>
        <p:nvSpPr>
          <p:cNvPr id="18" name="TextBox 17"/>
          <p:cNvSpPr txBox="1"/>
          <p:nvPr/>
        </p:nvSpPr>
        <p:spPr>
          <a:xfrm>
            <a:off x="3058356" y="1193800"/>
            <a:ext cx="9235244" cy="1200329"/>
          </a:xfrm>
          <a:prstGeom prst="rect">
            <a:avLst/>
          </a:prstGeom>
          <a:noFill/>
        </p:spPr>
        <p:txBody>
          <a:bodyPr wrap="square" rtlCol="0">
            <a:spAutoFit/>
          </a:bodyPr>
          <a:lstStyle/>
          <a:p>
            <a:r>
              <a:rPr lang="en-US" sz="2400" dirty="0"/>
              <a:t>Ray 1 now bends away from axis so that it looks like it came from F</a:t>
            </a:r>
          </a:p>
          <a:p>
            <a:r>
              <a:rPr lang="en-US" sz="2400" dirty="0"/>
              <a:t>Ray 2 starts by aiming at far F</a:t>
            </a:r>
          </a:p>
          <a:p>
            <a:r>
              <a:rPr lang="en-US" sz="2400" dirty="0"/>
              <a:t>Ray 3 same as before</a:t>
            </a:r>
          </a:p>
        </p:txBody>
      </p:sp>
    </p:spTree>
    <p:extLst>
      <p:ext uri="{BB962C8B-B14F-4D97-AF65-F5344CB8AC3E}">
        <p14:creationId xmlns:p14="http://schemas.microsoft.com/office/powerpoint/2010/main" val="4100213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39" presetClass="entr" presetSubtype="0" accel="10000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24" dur="5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25" dur="5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26"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9" presetClass="entr" presetSubtype="0" accel="100000" fill="hold" nodeType="click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p:cTn id="31" dur="500" fill="hold"/>
                                        <p:tgtEl>
                                          <p:spTgt spid="37"/>
                                        </p:tgtEl>
                                        <p:attrNameLst>
                                          <p:attrName>ppt_h</p:attrName>
                                        </p:attrNameLst>
                                      </p:cBhvr>
                                      <p:tavLst>
                                        <p:tav tm="0">
                                          <p:val>
                                            <p:strVal val="#ppt_h/20"/>
                                          </p:val>
                                        </p:tav>
                                        <p:tav tm="50000">
                                          <p:val>
                                            <p:strVal val="#ppt_h/20"/>
                                          </p:val>
                                        </p:tav>
                                        <p:tav tm="100000">
                                          <p:val>
                                            <p:strVal val="#ppt_h"/>
                                          </p:val>
                                        </p:tav>
                                      </p:tavLst>
                                    </p:anim>
                                    <p:anim calcmode="lin" valueType="num">
                                      <p:cBhvr>
                                        <p:cTn id="32" dur="500" fill="hold"/>
                                        <p:tgtEl>
                                          <p:spTgt spid="37"/>
                                        </p:tgtEl>
                                        <p:attrNameLst>
                                          <p:attrName>ppt_w</p:attrName>
                                        </p:attrNameLst>
                                      </p:cBhvr>
                                      <p:tavLst>
                                        <p:tav tm="0">
                                          <p:val>
                                            <p:strVal val="#ppt_w+.3"/>
                                          </p:val>
                                        </p:tav>
                                        <p:tav tm="50000">
                                          <p:val>
                                            <p:strVal val="#ppt_w+.3"/>
                                          </p:val>
                                        </p:tav>
                                        <p:tav tm="100000">
                                          <p:val>
                                            <p:strVal val="#ppt_w"/>
                                          </p:val>
                                        </p:tav>
                                      </p:tavLst>
                                    </p:anim>
                                    <p:anim calcmode="lin" valueType="num">
                                      <p:cBhvr>
                                        <p:cTn id="33" dur="500" fill="hold"/>
                                        <p:tgtEl>
                                          <p:spTgt spid="37"/>
                                        </p:tgtEl>
                                        <p:attrNameLst>
                                          <p:attrName>ppt_x</p:attrName>
                                        </p:attrNameLst>
                                      </p:cBhvr>
                                      <p:tavLst>
                                        <p:tav tm="0">
                                          <p:val>
                                            <p:strVal val="#ppt_x-.3"/>
                                          </p:val>
                                        </p:tav>
                                        <p:tav tm="50000">
                                          <p:val>
                                            <p:strVal val="#ppt_x"/>
                                          </p:val>
                                        </p:tav>
                                        <p:tav tm="100000">
                                          <p:val>
                                            <p:strVal val="#ppt_x"/>
                                          </p:val>
                                        </p:tav>
                                      </p:tavLst>
                                    </p:anim>
                                    <p:anim calcmode="lin" valueType="num">
                                      <p:cBhvr>
                                        <p:cTn id="34" dur="500" fill="hold"/>
                                        <p:tgtEl>
                                          <p:spTgt spid="37"/>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9" presetClass="entr" presetSubtype="0" accel="100000"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p:cTn id="39" dur="500" fill="hold"/>
                                        <p:tgtEl>
                                          <p:spTgt spid="4"/>
                                        </p:tgtEl>
                                        <p:attrNameLst>
                                          <p:attrName>ppt_h</p:attrName>
                                        </p:attrNameLst>
                                      </p:cBhvr>
                                      <p:tavLst>
                                        <p:tav tm="0">
                                          <p:val>
                                            <p:strVal val="#ppt_h/20"/>
                                          </p:val>
                                        </p:tav>
                                        <p:tav tm="50000">
                                          <p:val>
                                            <p:strVal val="#ppt_h/20"/>
                                          </p:val>
                                        </p:tav>
                                        <p:tav tm="100000">
                                          <p:val>
                                            <p:strVal val="#ppt_h"/>
                                          </p:val>
                                        </p:tav>
                                      </p:tavLst>
                                    </p:anim>
                                    <p:anim calcmode="lin" valueType="num">
                                      <p:cBhvr>
                                        <p:cTn id="40" dur="500" fill="hold"/>
                                        <p:tgtEl>
                                          <p:spTgt spid="4"/>
                                        </p:tgtEl>
                                        <p:attrNameLst>
                                          <p:attrName>ppt_w</p:attrName>
                                        </p:attrNameLst>
                                      </p:cBhvr>
                                      <p:tavLst>
                                        <p:tav tm="0">
                                          <p:val>
                                            <p:strVal val="#ppt_w+.3"/>
                                          </p:val>
                                        </p:tav>
                                        <p:tav tm="50000">
                                          <p:val>
                                            <p:strVal val="#ppt_w+.3"/>
                                          </p:val>
                                        </p:tav>
                                        <p:tav tm="100000">
                                          <p:val>
                                            <p:strVal val="#ppt_w"/>
                                          </p:val>
                                        </p:tav>
                                      </p:tavLst>
                                    </p:anim>
                                    <p:anim calcmode="lin" valueType="num">
                                      <p:cBhvr>
                                        <p:cTn id="41" dur="500" fill="hold"/>
                                        <p:tgtEl>
                                          <p:spTgt spid="4"/>
                                        </p:tgtEl>
                                        <p:attrNameLst>
                                          <p:attrName>ppt_x</p:attrName>
                                        </p:attrNameLst>
                                      </p:cBhvr>
                                      <p:tavLst>
                                        <p:tav tm="0">
                                          <p:val>
                                            <p:strVal val="#ppt_x-.3"/>
                                          </p:val>
                                        </p:tav>
                                        <p:tav tm="50000">
                                          <p:val>
                                            <p:strVal val="#ppt_x"/>
                                          </p:val>
                                        </p:tav>
                                        <p:tav tm="100000">
                                          <p:val>
                                            <p:strVal val="#ppt_x"/>
                                          </p:val>
                                        </p:tav>
                                      </p:tavLst>
                                    </p:anim>
                                    <p:anim calcmode="lin" valueType="num">
                                      <p:cBhvr>
                                        <p:cTn id="42" dur="500" fill="hold"/>
                                        <p:tgtEl>
                                          <p:spTgt spid="4"/>
                                        </p:tgtEl>
                                        <p:attrNameLst>
                                          <p:attrName>ppt_y</p:attrName>
                                        </p:attrNameLst>
                                      </p:cBhvr>
                                      <p:tavLst>
                                        <p:tav tm="0">
                                          <p:val>
                                            <p:strVal val="#ppt_y"/>
                                          </p:val>
                                        </p:tav>
                                        <p:tav tm="100000">
                                          <p:val>
                                            <p:strVal val="#ppt_y"/>
                                          </p:val>
                                        </p:tav>
                                      </p:tavLst>
                                    </p:anim>
                                  </p:childTnLst>
                                </p:cTn>
                              </p:par>
                              <p:par>
                                <p:cTn id="43" presetID="39" presetClass="entr" presetSubtype="0" accel="100000" fill="hold" grpId="0" nodeType="with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500" fill="hold"/>
                                        <p:tgtEl>
                                          <p:spTgt spid="9"/>
                                        </p:tgtEl>
                                        <p:attrNameLst>
                                          <p:attrName>ppt_h</p:attrName>
                                        </p:attrNameLst>
                                      </p:cBhvr>
                                      <p:tavLst>
                                        <p:tav tm="0">
                                          <p:val>
                                            <p:strVal val="#ppt_h/20"/>
                                          </p:val>
                                        </p:tav>
                                        <p:tav tm="50000">
                                          <p:val>
                                            <p:strVal val="#ppt_h/20"/>
                                          </p:val>
                                        </p:tav>
                                        <p:tav tm="100000">
                                          <p:val>
                                            <p:strVal val="#ppt_h"/>
                                          </p:val>
                                        </p:tav>
                                      </p:tavLst>
                                    </p:anim>
                                    <p:anim calcmode="lin" valueType="num">
                                      <p:cBhvr>
                                        <p:cTn id="46" dur="500" fill="hold"/>
                                        <p:tgtEl>
                                          <p:spTgt spid="9"/>
                                        </p:tgtEl>
                                        <p:attrNameLst>
                                          <p:attrName>ppt_w</p:attrName>
                                        </p:attrNameLst>
                                      </p:cBhvr>
                                      <p:tavLst>
                                        <p:tav tm="0">
                                          <p:val>
                                            <p:strVal val="#ppt_w+.3"/>
                                          </p:val>
                                        </p:tav>
                                        <p:tav tm="50000">
                                          <p:val>
                                            <p:strVal val="#ppt_w+.3"/>
                                          </p:val>
                                        </p:tav>
                                        <p:tav tm="100000">
                                          <p:val>
                                            <p:strVal val="#ppt_w"/>
                                          </p:val>
                                        </p:tav>
                                      </p:tavLst>
                                    </p:anim>
                                    <p:anim calcmode="lin" valueType="num">
                                      <p:cBhvr>
                                        <p:cTn id="47" dur="500" fill="hold"/>
                                        <p:tgtEl>
                                          <p:spTgt spid="9"/>
                                        </p:tgtEl>
                                        <p:attrNameLst>
                                          <p:attrName>ppt_x</p:attrName>
                                        </p:attrNameLst>
                                      </p:cBhvr>
                                      <p:tavLst>
                                        <p:tav tm="0">
                                          <p:val>
                                            <p:strVal val="#ppt_x-.3"/>
                                          </p:val>
                                        </p:tav>
                                        <p:tav tm="50000">
                                          <p:val>
                                            <p:strVal val="#ppt_x"/>
                                          </p:val>
                                        </p:tav>
                                        <p:tav tm="100000">
                                          <p:val>
                                            <p:strVal val="#ppt_x"/>
                                          </p:val>
                                        </p:tav>
                                      </p:tavLst>
                                    </p:anim>
                                    <p:anim calcmode="lin" valueType="num">
                                      <p:cBhvr>
                                        <p:cTn id="48" dur="500" fill="hold"/>
                                        <p:tgtEl>
                                          <p:spTgt spid="9"/>
                                        </p:tgtEl>
                                        <p:attrNameLst>
                                          <p:attrName>ppt_y</p:attrName>
                                        </p:attrNameLst>
                                      </p:cBhvr>
                                      <p:tavLst>
                                        <p:tav tm="0">
                                          <p:val>
                                            <p:strVal val="#ppt_y"/>
                                          </p:val>
                                        </p:tav>
                                        <p:tav tm="100000">
                                          <p:val>
                                            <p:strVal val="#ppt_y"/>
                                          </p:val>
                                        </p:tav>
                                      </p:tavLst>
                                    </p:anim>
                                  </p:childTnLst>
                                </p:cTn>
                              </p:par>
                              <p:par>
                                <p:cTn id="49" presetID="39" presetClass="entr" presetSubtype="0" accel="100000"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p:cTn id="51" dur="500" fill="hold"/>
                                        <p:tgtEl>
                                          <p:spTgt spid="23"/>
                                        </p:tgtEl>
                                        <p:attrNameLst>
                                          <p:attrName>ppt_h</p:attrName>
                                        </p:attrNameLst>
                                      </p:cBhvr>
                                      <p:tavLst>
                                        <p:tav tm="0">
                                          <p:val>
                                            <p:strVal val="#ppt_h/20"/>
                                          </p:val>
                                        </p:tav>
                                        <p:tav tm="50000">
                                          <p:val>
                                            <p:strVal val="#ppt_h/20"/>
                                          </p:val>
                                        </p:tav>
                                        <p:tav tm="100000">
                                          <p:val>
                                            <p:strVal val="#ppt_h"/>
                                          </p:val>
                                        </p:tav>
                                      </p:tavLst>
                                    </p:anim>
                                    <p:anim calcmode="lin" valueType="num">
                                      <p:cBhvr>
                                        <p:cTn id="52" dur="500" fill="hold"/>
                                        <p:tgtEl>
                                          <p:spTgt spid="23"/>
                                        </p:tgtEl>
                                        <p:attrNameLst>
                                          <p:attrName>ppt_w</p:attrName>
                                        </p:attrNameLst>
                                      </p:cBhvr>
                                      <p:tavLst>
                                        <p:tav tm="0">
                                          <p:val>
                                            <p:strVal val="#ppt_w+.3"/>
                                          </p:val>
                                        </p:tav>
                                        <p:tav tm="50000">
                                          <p:val>
                                            <p:strVal val="#ppt_w+.3"/>
                                          </p:val>
                                        </p:tav>
                                        <p:tav tm="100000">
                                          <p:val>
                                            <p:strVal val="#ppt_w"/>
                                          </p:val>
                                        </p:tav>
                                      </p:tavLst>
                                    </p:anim>
                                    <p:anim calcmode="lin" valueType="num">
                                      <p:cBhvr>
                                        <p:cTn id="53" dur="500" fill="hold"/>
                                        <p:tgtEl>
                                          <p:spTgt spid="23"/>
                                        </p:tgtEl>
                                        <p:attrNameLst>
                                          <p:attrName>ppt_x</p:attrName>
                                        </p:attrNameLst>
                                      </p:cBhvr>
                                      <p:tavLst>
                                        <p:tav tm="0">
                                          <p:val>
                                            <p:strVal val="#ppt_x-.3"/>
                                          </p:val>
                                        </p:tav>
                                        <p:tav tm="50000">
                                          <p:val>
                                            <p:strVal val="#ppt_x"/>
                                          </p:val>
                                        </p:tav>
                                        <p:tav tm="100000">
                                          <p:val>
                                            <p:strVal val="#ppt_x"/>
                                          </p:val>
                                        </p:tav>
                                      </p:tavLst>
                                    </p:anim>
                                    <p:anim calcmode="lin" valueType="num">
                                      <p:cBhvr>
                                        <p:cTn id="54" dur="500" fill="hold"/>
                                        <p:tgtEl>
                                          <p:spTgt spid="23"/>
                                        </p:tgtEl>
                                        <p:attrNameLst>
                                          <p:attrName>ppt_y</p:attrName>
                                        </p:attrNameLst>
                                      </p:cBhvr>
                                      <p:tavLst>
                                        <p:tav tm="0">
                                          <p:val>
                                            <p:strVal val="#ppt_y"/>
                                          </p:val>
                                        </p:tav>
                                        <p:tav tm="100000">
                                          <p:val>
                                            <p:strVal val="#ppt_y"/>
                                          </p:val>
                                        </p:tav>
                                      </p:tavLst>
                                    </p:anim>
                                  </p:childTnLst>
                                </p:cTn>
                              </p:par>
                              <p:par>
                                <p:cTn id="55" presetID="39" presetClass="entr" presetSubtype="0" accel="100000"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 calcmode="lin" valueType="num">
                                      <p:cBhvr>
                                        <p:cTn id="57" dur="500" fill="hold"/>
                                        <p:tgtEl>
                                          <p:spTgt spid="24"/>
                                        </p:tgtEl>
                                        <p:attrNameLst>
                                          <p:attrName>ppt_h</p:attrName>
                                        </p:attrNameLst>
                                      </p:cBhvr>
                                      <p:tavLst>
                                        <p:tav tm="0">
                                          <p:val>
                                            <p:strVal val="#ppt_h/20"/>
                                          </p:val>
                                        </p:tav>
                                        <p:tav tm="50000">
                                          <p:val>
                                            <p:strVal val="#ppt_h/20"/>
                                          </p:val>
                                        </p:tav>
                                        <p:tav tm="100000">
                                          <p:val>
                                            <p:strVal val="#ppt_h"/>
                                          </p:val>
                                        </p:tav>
                                      </p:tavLst>
                                    </p:anim>
                                    <p:anim calcmode="lin" valueType="num">
                                      <p:cBhvr>
                                        <p:cTn id="58" dur="500" fill="hold"/>
                                        <p:tgtEl>
                                          <p:spTgt spid="24"/>
                                        </p:tgtEl>
                                        <p:attrNameLst>
                                          <p:attrName>ppt_w</p:attrName>
                                        </p:attrNameLst>
                                      </p:cBhvr>
                                      <p:tavLst>
                                        <p:tav tm="0">
                                          <p:val>
                                            <p:strVal val="#ppt_w+.3"/>
                                          </p:val>
                                        </p:tav>
                                        <p:tav tm="50000">
                                          <p:val>
                                            <p:strVal val="#ppt_w+.3"/>
                                          </p:val>
                                        </p:tav>
                                        <p:tav tm="100000">
                                          <p:val>
                                            <p:strVal val="#ppt_w"/>
                                          </p:val>
                                        </p:tav>
                                      </p:tavLst>
                                    </p:anim>
                                    <p:anim calcmode="lin" valueType="num">
                                      <p:cBhvr>
                                        <p:cTn id="59" dur="500" fill="hold"/>
                                        <p:tgtEl>
                                          <p:spTgt spid="24"/>
                                        </p:tgtEl>
                                        <p:attrNameLst>
                                          <p:attrName>ppt_x</p:attrName>
                                        </p:attrNameLst>
                                      </p:cBhvr>
                                      <p:tavLst>
                                        <p:tav tm="0">
                                          <p:val>
                                            <p:strVal val="#ppt_x-.3"/>
                                          </p:val>
                                        </p:tav>
                                        <p:tav tm="50000">
                                          <p:val>
                                            <p:strVal val="#ppt_x"/>
                                          </p:val>
                                        </p:tav>
                                        <p:tav tm="100000">
                                          <p:val>
                                            <p:strVal val="#ppt_x"/>
                                          </p:val>
                                        </p:tav>
                                      </p:tavLst>
                                    </p:anim>
                                    <p:anim calcmode="lin" valueType="num">
                                      <p:cBhvr>
                                        <p:cTn id="60"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39" presetClass="entr" presetSubtype="0" accel="100000" fill="hold" grpId="0" nodeType="clickEffect">
                                  <p:stCondLst>
                                    <p:cond delay="0"/>
                                  </p:stCondLst>
                                  <p:childTnLst>
                                    <p:set>
                                      <p:cBhvr>
                                        <p:cTn id="64" dur="1" fill="hold">
                                          <p:stCondLst>
                                            <p:cond delay="0"/>
                                          </p:stCondLst>
                                        </p:cTn>
                                        <p:tgtEl>
                                          <p:spTgt spid="7"/>
                                        </p:tgtEl>
                                        <p:attrNameLst>
                                          <p:attrName>style.visibility</p:attrName>
                                        </p:attrNameLst>
                                      </p:cBhvr>
                                      <p:to>
                                        <p:strVal val="visible"/>
                                      </p:to>
                                    </p:set>
                                    <p:anim calcmode="lin" valueType="num">
                                      <p:cBhvr>
                                        <p:cTn id="65"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66"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67"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68" dur="500" fill="hold"/>
                                        <p:tgtEl>
                                          <p:spTgt spid="7"/>
                                        </p:tgtEl>
                                        <p:attrNameLst>
                                          <p:attrName>ppt_y</p:attrName>
                                        </p:attrNameLst>
                                      </p:cBhvr>
                                      <p:tavLst>
                                        <p:tav tm="0">
                                          <p:val>
                                            <p:strVal val="#ppt_y"/>
                                          </p:val>
                                        </p:tav>
                                        <p:tav tm="100000">
                                          <p:val>
                                            <p:strVal val="#ppt_y"/>
                                          </p:val>
                                        </p:tav>
                                      </p:tavLst>
                                    </p:anim>
                                  </p:childTnLst>
                                </p:cTn>
                              </p:par>
                              <p:par>
                                <p:cTn id="69" presetID="39" presetClass="entr" presetSubtype="0" accel="100000" fill="hold" grpId="0" nodeType="withEffect">
                                  <p:stCondLst>
                                    <p:cond delay="0"/>
                                  </p:stCondLst>
                                  <p:childTnLst>
                                    <p:set>
                                      <p:cBhvr>
                                        <p:cTn id="70" dur="1" fill="hold">
                                          <p:stCondLst>
                                            <p:cond delay="0"/>
                                          </p:stCondLst>
                                        </p:cTn>
                                        <p:tgtEl>
                                          <p:spTgt spid="8"/>
                                        </p:tgtEl>
                                        <p:attrNameLst>
                                          <p:attrName>style.visibility</p:attrName>
                                        </p:attrNameLst>
                                      </p:cBhvr>
                                      <p:to>
                                        <p:strVal val="visible"/>
                                      </p:to>
                                    </p:set>
                                    <p:anim calcmode="lin" valueType="num">
                                      <p:cBhvr>
                                        <p:cTn id="71" dur="500" fill="hold"/>
                                        <p:tgtEl>
                                          <p:spTgt spid="8"/>
                                        </p:tgtEl>
                                        <p:attrNameLst>
                                          <p:attrName>ppt_h</p:attrName>
                                        </p:attrNameLst>
                                      </p:cBhvr>
                                      <p:tavLst>
                                        <p:tav tm="0">
                                          <p:val>
                                            <p:strVal val="#ppt_h/20"/>
                                          </p:val>
                                        </p:tav>
                                        <p:tav tm="50000">
                                          <p:val>
                                            <p:strVal val="#ppt_h/20"/>
                                          </p:val>
                                        </p:tav>
                                        <p:tav tm="100000">
                                          <p:val>
                                            <p:strVal val="#ppt_h"/>
                                          </p:val>
                                        </p:tav>
                                      </p:tavLst>
                                    </p:anim>
                                    <p:anim calcmode="lin" valueType="num">
                                      <p:cBhvr>
                                        <p:cTn id="72" dur="500" fill="hold"/>
                                        <p:tgtEl>
                                          <p:spTgt spid="8"/>
                                        </p:tgtEl>
                                        <p:attrNameLst>
                                          <p:attrName>ppt_w</p:attrName>
                                        </p:attrNameLst>
                                      </p:cBhvr>
                                      <p:tavLst>
                                        <p:tav tm="0">
                                          <p:val>
                                            <p:strVal val="#ppt_w+.3"/>
                                          </p:val>
                                        </p:tav>
                                        <p:tav tm="50000">
                                          <p:val>
                                            <p:strVal val="#ppt_w+.3"/>
                                          </p:val>
                                        </p:tav>
                                        <p:tav tm="100000">
                                          <p:val>
                                            <p:strVal val="#ppt_w"/>
                                          </p:val>
                                        </p:tav>
                                      </p:tavLst>
                                    </p:anim>
                                    <p:anim calcmode="lin" valueType="num">
                                      <p:cBhvr>
                                        <p:cTn id="73" dur="500" fill="hold"/>
                                        <p:tgtEl>
                                          <p:spTgt spid="8"/>
                                        </p:tgtEl>
                                        <p:attrNameLst>
                                          <p:attrName>ppt_x</p:attrName>
                                        </p:attrNameLst>
                                      </p:cBhvr>
                                      <p:tavLst>
                                        <p:tav tm="0">
                                          <p:val>
                                            <p:strVal val="#ppt_x-.3"/>
                                          </p:val>
                                        </p:tav>
                                        <p:tav tm="50000">
                                          <p:val>
                                            <p:strVal val="#ppt_x"/>
                                          </p:val>
                                        </p:tav>
                                        <p:tav tm="100000">
                                          <p:val>
                                            <p:strVal val="#ppt_x"/>
                                          </p:val>
                                        </p:tav>
                                      </p:tavLst>
                                    </p:anim>
                                    <p:anim calcmode="lin" valueType="num">
                                      <p:cBhvr>
                                        <p:cTn id="74" dur="500" fill="hold"/>
                                        <p:tgtEl>
                                          <p:spTgt spid="8"/>
                                        </p:tgtEl>
                                        <p:attrNameLst>
                                          <p:attrName>ppt_y</p:attrName>
                                        </p:attrNameLst>
                                      </p:cBhvr>
                                      <p:tavLst>
                                        <p:tav tm="0">
                                          <p:val>
                                            <p:strVal val="#ppt_y"/>
                                          </p:val>
                                        </p:tav>
                                        <p:tav tm="100000">
                                          <p:val>
                                            <p:strVal val="#ppt_y"/>
                                          </p:val>
                                        </p:tav>
                                      </p:tavLst>
                                    </p:anim>
                                  </p:childTnLst>
                                </p:cTn>
                              </p:par>
                              <p:par>
                                <p:cTn id="75" presetID="39" presetClass="entr" presetSubtype="0" accel="100000" fill="hold" grpId="0" nodeType="withEffect">
                                  <p:stCondLst>
                                    <p:cond delay="0"/>
                                  </p:stCondLst>
                                  <p:childTnLst>
                                    <p:set>
                                      <p:cBhvr>
                                        <p:cTn id="76" dur="1" fill="hold">
                                          <p:stCondLst>
                                            <p:cond delay="0"/>
                                          </p:stCondLst>
                                        </p:cTn>
                                        <p:tgtEl>
                                          <p:spTgt spid="25"/>
                                        </p:tgtEl>
                                        <p:attrNameLst>
                                          <p:attrName>style.visibility</p:attrName>
                                        </p:attrNameLst>
                                      </p:cBhvr>
                                      <p:to>
                                        <p:strVal val="visible"/>
                                      </p:to>
                                    </p:set>
                                    <p:anim calcmode="lin" valueType="num">
                                      <p:cBhvr>
                                        <p:cTn id="77" dur="500" fill="hold"/>
                                        <p:tgtEl>
                                          <p:spTgt spid="25"/>
                                        </p:tgtEl>
                                        <p:attrNameLst>
                                          <p:attrName>ppt_h</p:attrName>
                                        </p:attrNameLst>
                                      </p:cBhvr>
                                      <p:tavLst>
                                        <p:tav tm="0">
                                          <p:val>
                                            <p:strVal val="#ppt_h/20"/>
                                          </p:val>
                                        </p:tav>
                                        <p:tav tm="50000">
                                          <p:val>
                                            <p:strVal val="#ppt_h/20"/>
                                          </p:val>
                                        </p:tav>
                                        <p:tav tm="100000">
                                          <p:val>
                                            <p:strVal val="#ppt_h"/>
                                          </p:val>
                                        </p:tav>
                                      </p:tavLst>
                                    </p:anim>
                                    <p:anim calcmode="lin" valueType="num">
                                      <p:cBhvr>
                                        <p:cTn id="78" dur="500" fill="hold"/>
                                        <p:tgtEl>
                                          <p:spTgt spid="25"/>
                                        </p:tgtEl>
                                        <p:attrNameLst>
                                          <p:attrName>ppt_w</p:attrName>
                                        </p:attrNameLst>
                                      </p:cBhvr>
                                      <p:tavLst>
                                        <p:tav tm="0">
                                          <p:val>
                                            <p:strVal val="#ppt_w+.3"/>
                                          </p:val>
                                        </p:tav>
                                        <p:tav tm="50000">
                                          <p:val>
                                            <p:strVal val="#ppt_w+.3"/>
                                          </p:val>
                                        </p:tav>
                                        <p:tav tm="100000">
                                          <p:val>
                                            <p:strVal val="#ppt_w"/>
                                          </p:val>
                                        </p:tav>
                                      </p:tavLst>
                                    </p:anim>
                                    <p:anim calcmode="lin" valueType="num">
                                      <p:cBhvr>
                                        <p:cTn id="79" dur="500" fill="hold"/>
                                        <p:tgtEl>
                                          <p:spTgt spid="25"/>
                                        </p:tgtEl>
                                        <p:attrNameLst>
                                          <p:attrName>ppt_x</p:attrName>
                                        </p:attrNameLst>
                                      </p:cBhvr>
                                      <p:tavLst>
                                        <p:tav tm="0">
                                          <p:val>
                                            <p:strVal val="#ppt_x-.3"/>
                                          </p:val>
                                        </p:tav>
                                        <p:tav tm="50000">
                                          <p:val>
                                            <p:strVal val="#ppt_x"/>
                                          </p:val>
                                        </p:tav>
                                        <p:tav tm="100000">
                                          <p:val>
                                            <p:strVal val="#ppt_x"/>
                                          </p:val>
                                        </p:tav>
                                      </p:tavLst>
                                    </p:anim>
                                    <p:anim calcmode="lin" valueType="num">
                                      <p:cBhvr>
                                        <p:cTn id="80" dur="500" fill="hold"/>
                                        <p:tgtEl>
                                          <p:spTgt spid="25"/>
                                        </p:tgtEl>
                                        <p:attrNameLst>
                                          <p:attrName>ppt_y</p:attrName>
                                        </p:attrNameLst>
                                      </p:cBhvr>
                                      <p:tavLst>
                                        <p:tav tm="0">
                                          <p:val>
                                            <p:strVal val="#ppt_y"/>
                                          </p:val>
                                        </p:tav>
                                        <p:tav tm="100000">
                                          <p:val>
                                            <p:strVal val="#ppt_y"/>
                                          </p:val>
                                        </p:tav>
                                      </p:tavLst>
                                    </p:anim>
                                  </p:childTnLst>
                                </p:cTn>
                              </p:par>
                              <p:par>
                                <p:cTn id="81" presetID="39" presetClass="entr" presetSubtype="0" accel="100000" fill="hold" grpId="0" nodeType="withEffect">
                                  <p:stCondLst>
                                    <p:cond delay="0"/>
                                  </p:stCondLst>
                                  <p:childTnLst>
                                    <p:set>
                                      <p:cBhvr>
                                        <p:cTn id="82" dur="1" fill="hold">
                                          <p:stCondLst>
                                            <p:cond delay="0"/>
                                          </p:stCondLst>
                                        </p:cTn>
                                        <p:tgtEl>
                                          <p:spTgt spid="26"/>
                                        </p:tgtEl>
                                        <p:attrNameLst>
                                          <p:attrName>style.visibility</p:attrName>
                                        </p:attrNameLst>
                                      </p:cBhvr>
                                      <p:to>
                                        <p:strVal val="visible"/>
                                      </p:to>
                                    </p:set>
                                    <p:anim calcmode="lin" valueType="num">
                                      <p:cBhvr>
                                        <p:cTn id="83" dur="500" fill="hold"/>
                                        <p:tgtEl>
                                          <p:spTgt spid="26"/>
                                        </p:tgtEl>
                                        <p:attrNameLst>
                                          <p:attrName>ppt_h</p:attrName>
                                        </p:attrNameLst>
                                      </p:cBhvr>
                                      <p:tavLst>
                                        <p:tav tm="0">
                                          <p:val>
                                            <p:strVal val="#ppt_h/20"/>
                                          </p:val>
                                        </p:tav>
                                        <p:tav tm="50000">
                                          <p:val>
                                            <p:strVal val="#ppt_h/20"/>
                                          </p:val>
                                        </p:tav>
                                        <p:tav tm="100000">
                                          <p:val>
                                            <p:strVal val="#ppt_h"/>
                                          </p:val>
                                        </p:tav>
                                      </p:tavLst>
                                    </p:anim>
                                    <p:anim calcmode="lin" valueType="num">
                                      <p:cBhvr>
                                        <p:cTn id="84" dur="500" fill="hold"/>
                                        <p:tgtEl>
                                          <p:spTgt spid="26"/>
                                        </p:tgtEl>
                                        <p:attrNameLst>
                                          <p:attrName>ppt_w</p:attrName>
                                        </p:attrNameLst>
                                      </p:cBhvr>
                                      <p:tavLst>
                                        <p:tav tm="0">
                                          <p:val>
                                            <p:strVal val="#ppt_w+.3"/>
                                          </p:val>
                                        </p:tav>
                                        <p:tav tm="50000">
                                          <p:val>
                                            <p:strVal val="#ppt_w+.3"/>
                                          </p:val>
                                        </p:tav>
                                        <p:tav tm="100000">
                                          <p:val>
                                            <p:strVal val="#ppt_w"/>
                                          </p:val>
                                        </p:tav>
                                      </p:tavLst>
                                    </p:anim>
                                    <p:anim calcmode="lin" valueType="num">
                                      <p:cBhvr>
                                        <p:cTn id="85" dur="500" fill="hold"/>
                                        <p:tgtEl>
                                          <p:spTgt spid="26"/>
                                        </p:tgtEl>
                                        <p:attrNameLst>
                                          <p:attrName>ppt_x</p:attrName>
                                        </p:attrNameLst>
                                      </p:cBhvr>
                                      <p:tavLst>
                                        <p:tav tm="0">
                                          <p:val>
                                            <p:strVal val="#ppt_x-.3"/>
                                          </p:val>
                                        </p:tav>
                                        <p:tav tm="50000">
                                          <p:val>
                                            <p:strVal val="#ppt_x"/>
                                          </p:val>
                                        </p:tav>
                                        <p:tav tm="100000">
                                          <p:val>
                                            <p:strVal val="#ppt_x"/>
                                          </p:val>
                                        </p:tav>
                                      </p:tavLst>
                                    </p:anim>
                                    <p:anim calcmode="lin" valueType="num">
                                      <p:cBhvr>
                                        <p:cTn id="86"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39" presetClass="entr" presetSubtype="0" accel="100000" fill="hold" grpId="0" nodeType="clickEffect">
                                  <p:stCondLst>
                                    <p:cond delay="0"/>
                                  </p:stCondLst>
                                  <p:childTnLst>
                                    <p:set>
                                      <p:cBhvr>
                                        <p:cTn id="90" dur="1" fill="hold">
                                          <p:stCondLst>
                                            <p:cond delay="0"/>
                                          </p:stCondLst>
                                        </p:cTn>
                                        <p:tgtEl>
                                          <p:spTgt spid="10"/>
                                        </p:tgtEl>
                                        <p:attrNameLst>
                                          <p:attrName>style.visibility</p:attrName>
                                        </p:attrNameLst>
                                      </p:cBhvr>
                                      <p:to>
                                        <p:strVal val="visible"/>
                                      </p:to>
                                    </p:set>
                                    <p:anim calcmode="lin" valueType="num">
                                      <p:cBhvr>
                                        <p:cTn id="91" dur="500" fill="hold"/>
                                        <p:tgtEl>
                                          <p:spTgt spid="10"/>
                                        </p:tgtEl>
                                        <p:attrNameLst>
                                          <p:attrName>ppt_h</p:attrName>
                                        </p:attrNameLst>
                                      </p:cBhvr>
                                      <p:tavLst>
                                        <p:tav tm="0">
                                          <p:val>
                                            <p:strVal val="#ppt_h/20"/>
                                          </p:val>
                                        </p:tav>
                                        <p:tav tm="50000">
                                          <p:val>
                                            <p:strVal val="#ppt_h/20"/>
                                          </p:val>
                                        </p:tav>
                                        <p:tav tm="100000">
                                          <p:val>
                                            <p:strVal val="#ppt_h"/>
                                          </p:val>
                                        </p:tav>
                                      </p:tavLst>
                                    </p:anim>
                                    <p:anim calcmode="lin" valueType="num">
                                      <p:cBhvr>
                                        <p:cTn id="92" dur="500" fill="hold"/>
                                        <p:tgtEl>
                                          <p:spTgt spid="10"/>
                                        </p:tgtEl>
                                        <p:attrNameLst>
                                          <p:attrName>ppt_w</p:attrName>
                                        </p:attrNameLst>
                                      </p:cBhvr>
                                      <p:tavLst>
                                        <p:tav tm="0">
                                          <p:val>
                                            <p:strVal val="#ppt_w+.3"/>
                                          </p:val>
                                        </p:tav>
                                        <p:tav tm="50000">
                                          <p:val>
                                            <p:strVal val="#ppt_w+.3"/>
                                          </p:val>
                                        </p:tav>
                                        <p:tav tm="100000">
                                          <p:val>
                                            <p:strVal val="#ppt_w"/>
                                          </p:val>
                                        </p:tav>
                                      </p:tavLst>
                                    </p:anim>
                                    <p:anim calcmode="lin" valueType="num">
                                      <p:cBhvr>
                                        <p:cTn id="93" dur="500" fill="hold"/>
                                        <p:tgtEl>
                                          <p:spTgt spid="10"/>
                                        </p:tgtEl>
                                        <p:attrNameLst>
                                          <p:attrName>ppt_x</p:attrName>
                                        </p:attrNameLst>
                                      </p:cBhvr>
                                      <p:tavLst>
                                        <p:tav tm="0">
                                          <p:val>
                                            <p:strVal val="#ppt_x-.3"/>
                                          </p:val>
                                        </p:tav>
                                        <p:tav tm="50000">
                                          <p:val>
                                            <p:strVal val="#ppt_x"/>
                                          </p:val>
                                        </p:tav>
                                        <p:tav tm="100000">
                                          <p:val>
                                            <p:strVal val="#ppt_x"/>
                                          </p:val>
                                        </p:tav>
                                      </p:tavLst>
                                    </p:anim>
                                    <p:anim calcmode="lin" valueType="num">
                                      <p:cBhvr>
                                        <p:cTn id="94" dur="500" fill="hold"/>
                                        <p:tgtEl>
                                          <p:spTgt spid="10"/>
                                        </p:tgtEl>
                                        <p:attrNameLst>
                                          <p:attrName>ppt_y</p:attrName>
                                        </p:attrNameLst>
                                      </p:cBhvr>
                                      <p:tavLst>
                                        <p:tav tm="0">
                                          <p:val>
                                            <p:strVal val="#ppt_y"/>
                                          </p:val>
                                        </p:tav>
                                        <p:tav tm="100000">
                                          <p:val>
                                            <p:strVal val="#ppt_y"/>
                                          </p:val>
                                        </p:tav>
                                      </p:tavLst>
                                    </p:anim>
                                  </p:childTnLst>
                                </p:cTn>
                              </p:par>
                              <p:par>
                                <p:cTn id="95" presetID="39" presetClass="entr" presetSubtype="0" accel="100000" fill="hold" grpId="0" nodeType="withEffect">
                                  <p:stCondLst>
                                    <p:cond delay="0"/>
                                  </p:stCondLst>
                                  <p:childTnLst>
                                    <p:set>
                                      <p:cBhvr>
                                        <p:cTn id="96" dur="1" fill="hold">
                                          <p:stCondLst>
                                            <p:cond delay="0"/>
                                          </p:stCondLst>
                                        </p:cTn>
                                        <p:tgtEl>
                                          <p:spTgt spid="6"/>
                                        </p:tgtEl>
                                        <p:attrNameLst>
                                          <p:attrName>style.visibility</p:attrName>
                                        </p:attrNameLst>
                                      </p:cBhvr>
                                      <p:to>
                                        <p:strVal val="visible"/>
                                      </p:to>
                                    </p:set>
                                    <p:anim calcmode="lin" valueType="num">
                                      <p:cBhvr>
                                        <p:cTn id="97" dur="500" fill="hold"/>
                                        <p:tgtEl>
                                          <p:spTgt spid="6"/>
                                        </p:tgtEl>
                                        <p:attrNameLst>
                                          <p:attrName>ppt_h</p:attrName>
                                        </p:attrNameLst>
                                      </p:cBhvr>
                                      <p:tavLst>
                                        <p:tav tm="0">
                                          <p:val>
                                            <p:strVal val="#ppt_h/20"/>
                                          </p:val>
                                        </p:tav>
                                        <p:tav tm="50000">
                                          <p:val>
                                            <p:strVal val="#ppt_h/20"/>
                                          </p:val>
                                        </p:tav>
                                        <p:tav tm="100000">
                                          <p:val>
                                            <p:strVal val="#ppt_h"/>
                                          </p:val>
                                        </p:tav>
                                      </p:tavLst>
                                    </p:anim>
                                    <p:anim calcmode="lin" valueType="num">
                                      <p:cBhvr>
                                        <p:cTn id="98" dur="500" fill="hold"/>
                                        <p:tgtEl>
                                          <p:spTgt spid="6"/>
                                        </p:tgtEl>
                                        <p:attrNameLst>
                                          <p:attrName>ppt_w</p:attrName>
                                        </p:attrNameLst>
                                      </p:cBhvr>
                                      <p:tavLst>
                                        <p:tav tm="0">
                                          <p:val>
                                            <p:strVal val="#ppt_w+.3"/>
                                          </p:val>
                                        </p:tav>
                                        <p:tav tm="50000">
                                          <p:val>
                                            <p:strVal val="#ppt_w+.3"/>
                                          </p:val>
                                        </p:tav>
                                        <p:tav tm="100000">
                                          <p:val>
                                            <p:strVal val="#ppt_w"/>
                                          </p:val>
                                        </p:tav>
                                      </p:tavLst>
                                    </p:anim>
                                    <p:anim calcmode="lin" valueType="num">
                                      <p:cBhvr>
                                        <p:cTn id="99" dur="500" fill="hold"/>
                                        <p:tgtEl>
                                          <p:spTgt spid="6"/>
                                        </p:tgtEl>
                                        <p:attrNameLst>
                                          <p:attrName>ppt_x</p:attrName>
                                        </p:attrNameLst>
                                      </p:cBhvr>
                                      <p:tavLst>
                                        <p:tav tm="0">
                                          <p:val>
                                            <p:strVal val="#ppt_x-.3"/>
                                          </p:val>
                                        </p:tav>
                                        <p:tav tm="50000">
                                          <p:val>
                                            <p:strVal val="#ppt_x"/>
                                          </p:val>
                                        </p:tav>
                                        <p:tav tm="100000">
                                          <p:val>
                                            <p:strVal val="#ppt_x"/>
                                          </p:val>
                                        </p:tav>
                                      </p:tavLst>
                                    </p:anim>
                                    <p:anim calcmode="lin" valueType="num">
                                      <p:cBhvr>
                                        <p:cTn id="100"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39" presetClass="entr" presetSubtype="0" accel="100000" fill="hold" nodeType="clickEffect">
                                  <p:stCondLst>
                                    <p:cond delay="0"/>
                                  </p:stCondLst>
                                  <p:childTnLst>
                                    <p:set>
                                      <p:cBhvr>
                                        <p:cTn id="104" dur="1" fill="hold">
                                          <p:stCondLst>
                                            <p:cond delay="0"/>
                                          </p:stCondLst>
                                        </p:cTn>
                                        <p:tgtEl>
                                          <p:spTgt spid="11"/>
                                        </p:tgtEl>
                                        <p:attrNameLst>
                                          <p:attrName>style.visibility</p:attrName>
                                        </p:attrNameLst>
                                      </p:cBhvr>
                                      <p:to>
                                        <p:strVal val="visible"/>
                                      </p:to>
                                    </p:set>
                                    <p:anim calcmode="lin" valueType="num">
                                      <p:cBhvr>
                                        <p:cTn id="105" dur="500" fill="hold"/>
                                        <p:tgtEl>
                                          <p:spTgt spid="11"/>
                                        </p:tgtEl>
                                        <p:attrNameLst>
                                          <p:attrName>ppt_h</p:attrName>
                                        </p:attrNameLst>
                                      </p:cBhvr>
                                      <p:tavLst>
                                        <p:tav tm="0">
                                          <p:val>
                                            <p:strVal val="#ppt_h/20"/>
                                          </p:val>
                                        </p:tav>
                                        <p:tav tm="50000">
                                          <p:val>
                                            <p:strVal val="#ppt_h/20"/>
                                          </p:val>
                                        </p:tav>
                                        <p:tav tm="100000">
                                          <p:val>
                                            <p:strVal val="#ppt_h"/>
                                          </p:val>
                                        </p:tav>
                                      </p:tavLst>
                                    </p:anim>
                                    <p:anim calcmode="lin" valueType="num">
                                      <p:cBhvr>
                                        <p:cTn id="106" dur="500" fill="hold"/>
                                        <p:tgtEl>
                                          <p:spTgt spid="11"/>
                                        </p:tgtEl>
                                        <p:attrNameLst>
                                          <p:attrName>ppt_w</p:attrName>
                                        </p:attrNameLst>
                                      </p:cBhvr>
                                      <p:tavLst>
                                        <p:tav tm="0">
                                          <p:val>
                                            <p:strVal val="#ppt_w+.3"/>
                                          </p:val>
                                        </p:tav>
                                        <p:tav tm="50000">
                                          <p:val>
                                            <p:strVal val="#ppt_w+.3"/>
                                          </p:val>
                                        </p:tav>
                                        <p:tav tm="100000">
                                          <p:val>
                                            <p:strVal val="#ppt_w"/>
                                          </p:val>
                                        </p:tav>
                                      </p:tavLst>
                                    </p:anim>
                                    <p:anim calcmode="lin" valueType="num">
                                      <p:cBhvr>
                                        <p:cTn id="107" dur="500" fill="hold"/>
                                        <p:tgtEl>
                                          <p:spTgt spid="11"/>
                                        </p:tgtEl>
                                        <p:attrNameLst>
                                          <p:attrName>ppt_x</p:attrName>
                                        </p:attrNameLst>
                                      </p:cBhvr>
                                      <p:tavLst>
                                        <p:tav tm="0">
                                          <p:val>
                                            <p:strVal val="#ppt_x-.3"/>
                                          </p:val>
                                        </p:tav>
                                        <p:tav tm="50000">
                                          <p:val>
                                            <p:strVal val="#ppt_x"/>
                                          </p:val>
                                        </p:tav>
                                        <p:tav tm="100000">
                                          <p:val>
                                            <p:strVal val="#ppt_x"/>
                                          </p:val>
                                        </p:tav>
                                      </p:tavLst>
                                    </p:anim>
                                    <p:anim calcmode="lin" valueType="num">
                                      <p:cBhvr>
                                        <p:cTn id="108"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39" presetClass="entr" presetSubtype="0" accel="100000" fill="hold" nodeType="clickEffect">
                                  <p:stCondLst>
                                    <p:cond delay="0"/>
                                  </p:stCondLst>
                                  <p:childTnLst>
                                    <p:set>
                                      <p:cBhvr>
                                        <p:cTn id="112" dur="1" fill="hold">
                                          <p:stCondLst>
                                            <p:cond delay="0"/>
                                          </p:stCondLst>
                                        </p:cTn>
                                        <p:tgtEl>
                                          <p:spTgt spid="14"/>
                                        </p:tgtEl>
                                        <p:attrNameLst>
                                          <p:attrName>style.visibility</p:attrName>
                                        </p:attrNameLst>
                                      </p:cBhvr>
                                      <p:to>
                                        <p:strVal val="visible"/>
                                      </p:to>
                                    </p:set>
                                    <p:anim calcmode="lin" valueType="num">
                                      <p:cBhvr>
                                        <p:cTn id="113" dur="500" fill="hold"/>
                                        <p:tgtEl>
                                          <p:spTgt spid="14"/>
                                        </p:tgtEl>
                                        <p:attrNameLst>
                                          <p:attrName>ppt_h</p:attrName>
                                        </p:attrNameLst>
                                      </p:cBhvr>
                                      <p:tavLst>
                                        <p:tav tm="0">
                                          <p:val>
                                            <p:strVal val="#ppt_h/20"/>
                                          </p:val>
                                        </p:tav>
                                        <p:tav tm="50000">
                                          <p:val>
                                            <p:strVal val="#ppt_h/20"/>
                                          </p:val>
                                        </p:tav>
                                        <p:tav tm="100000">
                                          <p:val>
                                            <p:strVal val="#ppt_h"/>
                                          </p:val>
                                        </p:tav>
                                      </p:tavLst>
                                    </p:anim>
                                    <p:anim calcmode="lin" valueType="num">
                                      <p:cBhvr>
                                        <p:cTn id="114" dur="500" fill="hold"/>
                                        <p:tgtEl>
                                          <p:spTgt spid="14"/>
                                        </p:tgtEl>
                                        <p:attrNameLst>
                                          <p:attrName>ppt_w</p:attrName>
                                        </p:attrNameLst>
                                      </p:cBhvr>
                                      <p:tavLst>
                                        <p:tav tm="0">
                                          <p:val>
                                            <p:strVal val="#ppt_w+.3"/>
                                          </p:val>
                                        </p:tav>
                                        <p:tav tm="50000">
                                          <p:val>
                                            <p:strVal val="#ppt_w+.3"/>
                                          </p:val>
                                        </p:tav>
                                        <p:tav tm="100000">
                                          <p:val>
                                            <p:strVal val="#ppt_w"/>
                                          </p:val>
                                        </p:tav>
                                      </p:tavLst>
                                    </p:anim>
                                    <p:anim calcmode="lin" valueType="num">
                                      <p:cBhvr>
                                        <p:cTn id="115" dur="500" fill="hold"/>
                                        <p:tgtEl>
                                          <p:spTgt spid="14"/>
                                        </p:tgtEl>
                                        <p:attrNameLst>
                                          <p:attrName>ppt_x</p:attrName>
                                        </p:attrNameLst>
                                      </p:cBhvr>
                                      <p:tavLst>
                                        <p:tav tm="0">
                                          <p:val>
                                            <p:strVal val="#ppt_x-.3"/>
                                          </p:val>
                                        </p:tav>
                                        <p:tav tm="50000">
                                          <p:val>
                                            <p:strVal val="#ppt_x"/>
                                          </p:val>
                                        </p:tav>
                                        <p:tav tm="100000">
                                          <p:val>
                                            <p:strVal val="#ppt_x"/>
                                          </p:val>
                                        </p:tav>
                                      </p:tavLst>
                                    </p:anim>
                                    <p:anim calcmode="lin" valueType="num">
                                      <p:cBhvr>
                                        <p:cTn id="116" dur="500" fill="hold"/>
                                        <p:tgtEl>
                                          <p:spTgt spid="14"/>
                                        </p:tgtEl>
                                        <p:attrNameLst>
                                          <p:attrName>ppt_y</p:attrName>
                                        </p:attrNameLst>
                                      </p:cBhvr>
                                      <p:tavLst>
                                        <p:tav tm="0">
                                          <p:val>
                                            <p:strVal val="#ppt_y"/>
                                          </p:val>
                                        </p:tav>
                                        <p:tav tm="100000">
                                          <p:val>
                                            <p:strVal val="#ppt_y"/>
                                          </p:val>
                                        </p:tav>
                                      </p:tavLst>
                                    </p:anim>
                                  </p:childTnLst>
                                </p:cTn>
                              </p:par>
                              <p:par>
                                <p:cTn id="117" presetID="39" presetClass="entr" presetSubtype="0" accel="100000" fill="hold" nodeType="withEffect">
                                  <p:stCondLst>
                                    <p:cond delay="0"/>
                                  </p:stCondLst>
                                  <p:childTnLst>
                                    <p:set>
                                      <p:cBhvr>
                                        <p:cTn id="118" dur="1" fill="hold">
                                          <p:stCondLst>
                                            <p:cond delay="0"/>
                                          </p:stCondLst>
                                        </p:cTn>
                                        <p:tgtEl>
                                          <p:spTgt spid="28"/>
                                        </p:tgtEl>
                                        <p:attrNameLst>
                                          <p:attrName>style.visibility</p:attrName>
                                        </p:attrNameLst>
                                      </p:cBhvr>
                                      <p:to>
                                        <p:strVal val="visible"/>
                                      </p:to>
                                    </p:set>
                                    <p:anim calcmode="lin" valueType="num">
                                      <p:cBhvr>
                                        <p:cTn id="119" dur="500" fill="hold"/>
                                        <p:tgtEl>
                                          <p:spTgt spid="28"/>
                                        </p:tgtEl>
                                        <p:attrNameLst>
                                          <p:attrName>ppt_h</p:attrName>
                                        </p:attrNameLst>
                                      </p:cBhvr>
                                      <p:tavLst>
                                        <p:tav tm="0">
                                          <p:val>
                                            <p:strVal val="#ppt_h/20"/>
                                          </p:val>
                                        </p:tav>
                                        <p:tav tm="50000">
                                          <p:val>
                                            <p:strVal val="#ppt_h/20"/>
                                          </p:val>
                                        </p:tav>
                                        <p:tav tm="100000">
                                          <p:val>
                                            <p:strVal val="#ppt_h"/>
                                          </p:val>
                                        </p:tav>
                                      </p:tavLst>
                                    </p:anim>
                                    <p:anim calcmode="lin" valueType="num">
                                      <p:cBhvr>
                                        <p:cTn id="120" dur="500" fill="hold"/>
                                        <p:tgtEl>
                                          <p:spTgt spid="28"/>
                                        </p:tgtEl>
                                        <p:attrNameLst>
                                          <p:attrName>ppt_w</p:attrName>
                                        </p:attrNameLst>
                                      </p:cBhvr>
                                      <p:tavLst>
                                        <p:tav tm="0">
                                          <p:val>
                                            <p:strVal val="#ppt_w+.3"/>
                                          </p:val>
                                        </p:tav>
                                        <p:tav tm="50000">
                                          <p:val>
                                            <p:strVal val="#ppt_w+.3"/>
                                          </p:val>
                                        </p:tav>
                                        <p:tav tm="100000">
                                          <p:val>
                                            <p:strVal val="#ppt_w"/>
                                          </p:val>
                                        </p:tav>
                                      </p:tavLst>
                                    </p:anim>
                                    <p:anim calcmode="lin" valueType="num">
                                      <p:cBhvr>
                                        <p:cTn id="121" dur="500" fill="hold"/>
                                        <p:tgtEl>
                                          <p:spTgt spid="28"/>
                                        </p:tgtEl>
                                        <p:attrNameLst>
                                          <p:attrName>ppt_x</p:attrName>
                                        </p:attrNameLst>
                                      </p:cBhvr>
                                      <p:tavLst>
                                        <p:tav tm="0">
                                          <p:val>
                                            <p:strVal val="#ppt_x-.3"/>
                                          </p:val>
                                        </p:tav>
                                        <p:tav tm="50000">
                                          <p:val>
                                            <p:strVal val="#ppt_x"/>
                                          </p:val>
                                        </p:tav>
                                        <p:tav tm="100000">
                                          <p:val>
                                            <p:strVal val="#ppt_x"/>
                                          </p:val>
                                        </p:tav>
                                      </p:tavLst>
                                    </p:anim>
                                    <p:anim calcmode="lin" valueType="num">
                                      <p:cBhvr>
                                        <p:cTn id="122" dur="5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123" fill="hold">
                      <p:stCondLst>
                        <p:cond delay="indefinite"/>
                      </p:stCondLst>
                      <p:childTnLst>
                        <p:par>
                          <p:cTn id="124" fill="hold">
                            <p:stCondLst>
                              <p:cond delay="0"/>
                            </p:stCondLst>
                            <p:childTnLst>
                              <p:par>
                                <p:cTn id="125" presetID="39" presetClass="entr" presetSubtype="0" accel="100000" fill="hold" nodeType="clickEffect">
                                  <p:stCondLst>
                                    <p:cond delay="0"/>
                                  </p:stCondLst>
                                  <p:childTnLst>
                                    <p:set>
                                      <p:cBhvr>
                                        <p:cTn id="126" dur="1" fill="hold">
                                          <p:stCondLst>
                                            <p:cond delay="0"/>
                                          </p:stCondLst>
                                        </p:cTn>
                                        <p:tgtEl>
                                          <p:spTgt spid="16"/>
                                        </p:tgtEl>
                                        <p:attrNameLst>
                                          <p:attrName>style.visibility</p:attrName>
                                        </p:attrNameLst>
                                      </p:cBhvr>
                                      <p:to>
                                        <p:strVal val="visible"/>
                                      </p:to>
                                    </p:set>
                                    <p:anim calcmode="lin" valueType="num">
                                      <p:cBhvr>
                                        <p:cTn id="127" dur="500" fill="hold"/>
                                        <p:tgtEl>
                                          <p:spTgt spid="16"/>
                                        </p:tgtEl>
                                        <p:attrNameLst>
                                          <p:attrName>ppt_h</p:attrName>
                                        </p:attrNameLst>
                                      </p:cBhvr>
                                      <p:tavLst>
                                        <p:tav tm="0">
                                          <p:val>
                                            <p:strVal val="#ppt_h/20"/>
                                          </p:val>
                                        </p:tav>
                                        <p:tav tm="50000">
                                          <p:val>
                                            <p:strVal val="#ppt_h/20"/>
                                          </p:val>
                                        </p:tav>
                                        <p:tav tm="100000">
                                          <p:val>
                                            <p:strVal val="#ppt_h"/>
                                          </p:val>
                                        </p:tav>
                                      </p:tavLst>
                                    </p:anim>
                                    <p:anim calcmode="lin" valueType="num">
                                      <p:cBhvr>
                                        <p:cTn id="128" dur="500" fill="hold"/>
                                        <p:tgtEl>
                                          <p:spTgt spid="16"/>
                                        </p:tgtEl>
                                        <p:attrNameLst>
                                          <p:attrName>ppt_w</p:attrName>
                                        </p:attrNameLst>
                                      </p:cBhvr>
                                      <p:tavLst>
                                        <p:tav tm="0">
                                          <p:val>
                                            <p:strVal val="#ppt_w+.3"/>
                                          </p:val>
                                        </p:tav>
                                        <p:tav tm="50000">
                                          <p:val>
                                            <p:strVal val="#ppt_w+.3"/>
                                          </p:val>
                                        </p:tav>
                                        <p:tav tm="100000">
                                          <p:val>
                                            <p:strVal val="#ppt_w"/>
                                          </p:val>
                                        </p:tav>
                                      </p:tavLst>
                                    </p:anim>
                                    <p:anim calcmode="lin" valueType="num">
                                      <p:cBhvr>
                                        <p:cTn id="129" dur="500" fill="hold"/>
                                        <p:tgtEl>
                                          <p:spTgt spid="16"/>
                                        </p:tgtEl>
                                        <p:attrNameLst>
                                          <p:attrName>ppt_x</p:attrName>
                                        </p:attrNameLst>
                                      </p:cBhvr>
                                      <p:tavLst>
                                        <p:tav tm="0">
                                          <p:val>
                                            <p:strVal val="#ppt_x-.3"/>
                                          </p:val>
                                        </p:tav>
                                        <p:tav tm="50000">
                                          <p:val>
                                            <p:strVal val="#ppt_x"/>
                                          </p:val>
                                        </p:tav>
                                        <p:tav tm="100000">
                                          <p:val>
                                            <p:strVal val="#ppt_x"/>
                                          </p:val>
                                        </p:tav>
                                      </p:tavLst>
                                    </p:anim>
                                    <p:anim calcmode="lin" valueType="num">
                                      <p:cBhvr>
                                        <p:cTn id="130" dur="500" fill="hold"/>
                                        <p:tgtEl>
                                          <p:spTgt spid="16"/>
                                        </p:tgtEl>
                                        <p:attrNameLst>
                                          <p:attrName>ppt_y</p:attrName>
                                        </p:attrNameLst>
                                      </p:cBhvr>
                                      <p:tavLst>
                                        <p:tav tm="0">
                                          <p:val>
                                            <p:strVal val="#ppt_y"/>
                                          </p:val>
                                        </p:tav>
                                        <p:tav tm="100000">
                                          <p:val>
                                            <p:strVal val="#ppt_y"/>
                                          </p:val>
                                        </p:tav>
                                      </p:tavLst>
                                    </p:anim>
                                  </p:childTnLst>
                                </p:cTn>
                              </p:par>
                              <p:par>
                                <p:cTn id="131" presetID="39" presetClass="entr" presetSubtype="0" accel="100000" fill="hold" nodeType="withEffect">
                                  <p:stCondLst>
                                    <p:cond delay="0"/>
                                  </p:stCondLst>
                                  <p:childTnLst>
                                    <p:set>
                                      <p:cBhvr>
                                        <p:cTn id="132" dur="1" fill="hold">
                                          <p:stCondLst>
                                            <p:cond delay="0"/>
                                          </p:stCondLst>
                                        </p:cTn>
                                        <p:tgtEl>
                                          <p:spTgt spid="27"/>
                                        </p:tgtEl>
                                        <p:attrNameLst>
                                          <p:attrName>style.visibility</p:attrName>
                                        </p:attrNameLst>
                                      </p:cBhvr>
                                      <p:to>
                                        <p:strVal val="visible"/>
                                      </p:to>
                                    </p:set>
                                    <p:anim calcmode="lin" valueType="num">
                                      <p:cBhvr>
                                        <p:cTn id="133" dur="500" fill="hold"/>
                                        <p:tgtEl>
                                          <p:spTgt spid="27"/>
                                        </p:tgtEl>
                                        <p:attrNameLst>
                                          <p:attrName>ppt_h</p:attrName>
                                        </p:attrNameLst>
                                      </p:cBhvr>
                                      <p:tavLst>
                                        <p:tav tm="0">
                                          <p:val>
                                            <p:strVal val="#ppt_h/20"/>
                                          </p:val>
                                        </p:tav>
                                        <p:tav tm="50000">
                                          <p:val>
                                            <p:strVal val="#ppt_h/20"/>
                                          </p:val>
                                        </p:tav>
                                        <p:tav tm="100000">
                                          <p:val>
                                            <p:strVal val="#ppt_h"/>
                                          </p:val>
                                        </p:tav>
                                      </p:tavLst>
                                    </p:anim>
                                    <p:anim calcmode="lin" valueType="num">
                                      <p:cBhvr>
                                        <p:cTn id="134" dur="500" fill="hold"/>
                                        <p:tgtEl>
                                          <p:spTgt spid="27"/>
                                        </p:tgtEl>
                                        <p:attrNameLst>
                                          <p:attrName>ppt_w</p:attrName>
                                        </p:attrNameLst>
                                      </p:cBhvr>
                                      <p:tavLst>
                                        <p:tav tm="0">
                                          <p:val>
                                            <p:strVal val="#ppt_w+.3"/>
                                          </p:val>
                                        </p:tav>
                                        <p:tav tm="50000">
                                          <p:val>
                                            <p:strVal val="#ppt_w+.3"/>
                                          </p:val>
                                        </p:tav>
                                        <p:tav tm="100000">
                                          <p:val>
                                            <p:strVal val="#ppt_w"/>
                                          </p:val>
                                        </p:tav>
                                      </p:tavLst>
                                    </p:anim>
                                    <p:anim calcmode="lin" valueType="num">
                                      <p:cBhvr>
                                        <p:cTn id="135" dur="500" fill="hold"/>
                                        <p:tgtEl>
                                          <p:spTgt spid="27"/>
                                        </p:tgtEl>
                                        <p:attrNameLst>
                                          <p:attrName>ppt_x</p:attrName>
                                        </p:attrNameLst>
                                      </p:cBhvr>
                                      <p:tavLst>
                                        <p:tav tm="0">
                                          <p:val>
                                            <p:strVal val="#ppt_x-.3"/>
                                          </p:val>
                                        </p:tav>
                                        <p:tav tm="50000">
                                          <p:val>
                                            <p:strVal val="#ppt_x"/>
                                          </p:val>
                                        </p:tav>
                                        <p:tav tm="100000">
                                          <p:val>
                                            <p:strVal val="#ppt_x"/>
                                          </p:val>
                                        </p:tav>
                                      </p:tavLst>
                                    </p:anim>
                                    <p:anim calcmode="lin" valueType="num">
                                      <p:cBhvr>
                                        <p:cTn id="136"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137" fill="hold">
                      <p:stCondLst>
                        <p:cond delay="indefinite"/>
                      </p:stCondLst>
                      <p:childTnLst>
                        <p:par>
                          <p:cTn id="138" fill="hold">
                            <p:stCondLst>
                              <p:cond delay="0"/>
                            </p:stCondLst>
                            <p:childTnLst>
                              <p:par>
                                <p:cTn id="139" presetID="39" presetClass="entr" presetSubtype="0" accel="100000" fill="hold" nodeType="clickEffect">
                                  <p:stCondLst>
                                    <p:cond delay="0"/>
                                  </p:stCondLst>
                                  <p:childTnLst>
                                    <p:set>
                                      <p:cBhvr>
                                        <p:cTn id="140" dur="1" fill="hold">
                                          <p:stCondLst>
                                            <p:cond delay="0"/>
                                          </p:stCondLst>
                                        </p:cTn>
                                        <p:tgtEl>
                                          <p:spTgt spid="12"/>
                                        </p:tgtEl>
                                        <p:attrNameLst>
                                          <p:attrName>style.visibility</p:attrName>
                                        </p:attrNameLst>
                                      </p:cBhvr>
                                      <p:to>
                                        <p:strVal val="visible"/>
                                      </p:to>
                                    </p:set>
                                    <p:anim calcmode="lin" valueType="num">
                                      <p:cBhvr>
                                        <p:cTn id="141" dur="500" fill="hold"/>
                                        <p:tgtEl>
                                          <p:spTgt spid="12"/>
                                        </p:tgtEl>
                                        <p:attrNameLst>
                                          <p:attrName>ppt_h</p:attrName>
                                        </p:attrNameLst>
                                      </p:cBhvr>
                                      <p:tavLst>
                                        <p:tav tm="0">
                                          <p:val>
                                            <p:strVal val="#ppt_h/20"/>
                                          </p:val>
                                        </p:tav>
                                        <p:tav tm="50000">
                                          <p:val>
                                            <p:strVal val="#ppt_h/20"/>
                                          </p:val>
                                        </p:tav>
                                        <p:tav tm="100000">
                                          <p:val>
                                            <p:strVal val="#ppt_h"/>
                                          </p:val>
                                        </p:tav>
                                      </p:tavLst>
                                    </p:anim>
                                    <p:anim calcmode="lin" valueType="num">
                                      <p:cBhvr>
                                        <p:cTn id="142" dur="500" fill="hold"/>
                                        <p:tgtEl>
                                          <p:spTgt spid="12"/>
                                        </p:tgtEl>
                                        <p:attrNameLst>
                                          <p:attrName>ppt_w</p:attrName>
                                        </p:attrNameLst>
                                      </p:cBhvr>
                                      <p:tavLst>
                                        <p:tav tm="0">
                                          <p:val>
                                            <p:strVal val="#ppt_w+.3"/>
                                          </p:val>
                                        </p:tav>
                                        <p:tav tm="50000">
                                          <p:val>
                                            <p:strVal val="#ppt_w+.3"/>
                                          </p:val>
                                        </p:tav>
                                        <p:tav tm="100000">
                                          <p:val>
                                            <p:strVal val="#ppt_w"/>
                                          </p:val>
                                        </p:tav>
                                      </p:tavLst>
                                    </p:anim>
                                    <p:anim calcmode="lin" valueType="num">
                                      <p:cBhvr>
                                        <p:cTn id="143" dur="500" fill="hold"/>
                                        <p:tgtEl>
                                          <p:spTgt spid="12"/>
                                        </p:tgtEl>
                                        <p:attrNameLst>
                                          <p:attrName>ppt_x</p:attrName>
                                        </p:attrNameLst>
                                      </p:cBhvr>
                                      <p:tavLst>
                                        <p:tav tm="0">
                                          <p:val>
                                            <p:strVal val="#ppt_x-.3"/>
                                          </p:val>
                                        </p:tav>
                                        <p:tav tm="50000">
                                          <p:val>
                                            <p:strVal val="#ppt_x"/>
                                          </p:val>
                                        </p:tav>
                                        <p:tav tm="100000">
                                          <p:val>
                                            <p:strVal val="#ppt_x"/>
                                          </p:val>
                                        </p:tav>
                                      </p:tavLst>
                                    </p:anim>
                                    <p:anim calcmode="lin" valueType="num">
                                      <p:cBhvr>
                                        <p:cTn id="144" dur="500" fill="hold"/>
                                        <p:tgtEl>
                                          <p:spTgt spid="12"/>
                                        </p:tgtEl>
                                        <p:attrNameLst>
                                          <p:attrName>ppt_y</p:attrName>
                                        </p:attrNameLst>
                                      </p:cBhvr>
                                      <p:tavLst>
                                        <p:tav tm="0">
                                          <p:val>
                                            <p:strVal val="#ppt_y"/>
                                          </p:val>
                                        </p:tav>
                                        <p:tav tm="100000">
                                          <p:val>
                                            <p:strVal val="#ppt_y"/>
                                          </p:val>
                                        </p:tav>
                                      </p:tavLst>
                                    </p:anim>
                                  </p:childTnLst>
                                </p:cTn>
                              </p:par>
                              <p:par>
                                <p:cTn id="145" presetID="39" presetClass="entr" presetSubtype="0" accel="100000" fill="hold" nodeType="withEffect">
                                  <p:stCondLst>
                                    <p:cond delay="0"/>
                                  </p:stCondLst>
                                  <p:childTnLst>
                                    <p:set>
                                      <p:cBhvr>
                                        <p:cTn id="146" dur="1" fill="hold">
                                          <p:stCondLst>
                                            <p:cond delay="0"/>
                                          </p:stCondLst>
                                        </p:cTn>
                                        <p:tgtEl>
                                          <p:spTgt spid="29"/>
                                        </p:tgtEl>
                                        <p:attrNameLst>
                                          <p:attrName>style.visibility</p:attrName>
                                        </p:attrNameLst>
                                      </p:cBhvr>
                                      <p:to>
                                        <p:strVal val="visible"/>
                                      </p:to>
                                    </p:set>
                                    <p:anim calcmode="lin" valueType="num">
                                      <p:cBhvr>
                                        <p:cTn id="147" dur="500" fill="hold"/>
                                        <p:tgtEl>
                                          <p:spTgt spid="29"/>
                                        </p:tgtEl>
                                        <p:attrNameLst>
                                          <p:attrName>ppt_h</p:attrName>
                                        </p:attrNameLst>
                                      </p:cBhvr>
                                      <p:tavLst>
                                        <p:tav tm="0">
                                          <p:val>
                                            <p:strVal val="#ppt_h/20"/>
                                          </p:val>
                                        </p:tav>
                                        <p:tav tm="50000">
                                          <p:val>
                                            <p:strVal val="#ppt_h/20"/>
                                          </p:val>
                                        </p:tav>
                                        <p:tav tm="100000">
                                          <p:val>
                                            <p:strVal val="#ppt_h"/>
                                          </p:val>
                                        </p:tav>
                                      </p:tavLst>
                                    </p:anim>
                                    <p:anim calcmode="lin" valueType="num">
                                      <p:cBhvr>
                                        <p:cTn id="148" dur="500" fill="hold"/>
                                        <p:tgtEl>
                                          <p:spTgt spid="29"/>
                                        </p:tgtEl>
                                        <p:attrNameLst>
                                          <p:attrName>ppt_w</p:attrName>
                                        </p:attrNameLst>
                                      </p:cBhvr>
                                      <p:tavLst>
                                        <p:tav tm="0">
                                          <p:val>
                                            <p:strVal val="#ppt_w+.3"/>
                                          </p:val>
                                        </p:tav>
                                        <p:tav tm="50000">
                                          <p:val>
                                            <p:strVal val="#ppt_w+.3"/>
                                          </p:val>
                                        </p:tav>
                                        <p:tav tm="100000">
                                          <p:val>
                                            <p:strVal val="#ppt_w"/>
                                          </p:val>
                                        </p:tav>
                                      </p:tavLst>
                                    </p:anim>
                                    <p:anim calcmode="lin" valueType="num">
                                      <p:cBhvr>
                                        <p:cTn id="149" dur="500" fill="hold"/>
                                        <p:tgtEl>
                                          <p:spTgt spid="29"/>
                                        </p:tgtEl>
                                        <p:attrNameLst>
                                          <p:attrName>ppt_x</p:attrName>
                                        </p:attrNameLst>
                                      </p:cBhvr>
                                      <p:tavLst>
                                        <p:tav tm="0">
                                          <p:val>
                                            <p:strVal val="#ppt_x-.3"/>
                                          </p:val>
                                        </p:tav>
                                        <p:tav tm="50000">
                                          <p:val>
                                            <p:strVal val="#ppt_x"/>
                                          </p:val>
                                        </p:tav>
                                        <p:tav tm="100000">
                                          <p:val>
                                            <p:strVal val="#ppt_x"/>
                                          </p:val>
                                        </p:tav>
                                      </p:tavLst>
                                    </p:anim>
                                    <p:anim calcmode="lin" valueType="num">
                                      <p:cBhvr>
                                        <p:cTn id="150"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39" presetClass="entr" presetSubtype="0" accel="100000" fill="hold" nodeType="clickEffect">
                                  <p:stCondLst>
                                    <p:cond delay="0"/>
                                  </p:stCondLst>
                                  <p:childTnLst>
                                    <p:set>
                                      <p:cBhvr>
                                        <p:cTn id="154" dur="1" fill="hold">
                                          <p:stCondLst>
                                            <p:cond delay="0"/>
                                          </p:stCondLst>
                                        </p:cTn>
                                        <p:tgtEl>
                                          <p:spTgt spid="13"/>
                                        </p:tgtEl>
                                        <p:attrNameLst>
                                          <p:attrName>style.visibility</p:attrName>
                                        </p:attrNameLst>
                                      </p:cBhvr>
                                      <p:to>
                                        <p:strVal val="visible"/>
                                      </p:to>
                                    </p:set>
                                    <p:anim calcmode="lin" valueType="num">
                                      <p:cBhvr>
                                        <p:cTn id="155" dur="500" fill="hold"/>
                                        <p:tgtEl>
                                          <p:spTgt spid="13"/>
                                        </p:tgtEl>
                                        <p:attrNameLst>
                                          <p:attrName>ppt_h</p:attrName>
                                        </p:attrNameLst>
                                      </p:cBhvr>
                                      <p:tavLst>
                                        <p:tav tm="0">
                                          <p:val>
                                            <p:strVal val="#ppt_h/20"/>
                                          </p:val>
                                        </p:tav>
                                        <p:tav tm="50000">
                                          <p:val>
                                            <p:strVal val="#ppt_h/20"/>
                                          </p:val>
                                        </p:tav>
                                        <p:tav tm="100000">
                                          <p:val>
                                            <p:strVal val="#ppt_h"/>
                                          </p:val>
                                        </p:tav>
                                      </p:tavLst>
                                    </p:anim>
                                    <p:anim calcmode="lin" valueType="num">
                                      <p:cBhvr>
                                        <p:cTn id="156" dur="500" fill="hold"/>
                                        <p:tgtEl>
                                          <p:spTgt spid="13"/>
                                        </p:tgtEl>
                                        <p:attrNameLst>
                                          <p:attrName>ppt_w</p:attrName>
                                        </p:attrNameLst>
                                      </p:cBhvr>
                                      <p:tavLst>
                                        <p:tav tm="0">
                                          <p:val>
                                            <p:strVal val="#ppt_w+.3"/>
                                          </p:val>
                                        </p:tav>
                                        <p:tav tm="50000">
                                          <p:val>
                                            <p:strVal val="#ppt_w+.3"/>
                                          </p:val>
                                        </p:tav>
                                        <p:tav tm="100000">
                                          <p:val>
                                            <p:strVal val="#ppt_w"/>
                                          </p:val>
                                        </p:tav>
                                      </p:tavLst>
                                    </p:anim>
                                    <p:anim calcmode="lin" valueType="num">
                                      <p:cBhvr>
                                        <p:cTn id="157" dur="500" fill="hold"/>
                                        <p:tgtEl>
                                          <p:spTgt spid="13"/>
                                        </p:tgtEl>
                                        <p:attrNameLst>
                                          <p:attrName>ppt_x</p:attrName>
                                        </p:attrNameLst>
                                      </p:cBhvr>
                                      <p:tavLst>
                                        <p:tav tm="0">
                                          <p:val>
                                            <p:strVal val="#ppt_x-.3"/>
                                          </p:val>
                                        </p:tav>
                                        <p:tav tm="50000">
                                          <p:val>
                                            <p:strVal val="#ppt_x"/>
                                          </p:val>
                                        </p:tav>
                                        <p:tav tm="100000">
                                          <p:val>
                                            <p:strVal val="#ppt_x"/>
                                          </p:val>
                                        </p:tav>
                                      </p:tavLst>
                                    </p:anim>
                                    <p:anim calcmode="lin" valueType="num">
                                      <p:cBhvr>
                                        <p:cTn id="158"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59" fill="hold">
                      <p:stCondLst>
                        <p:cond delay="indefinite"/>
                      </p:stCondLst>
                      <p:childTnLst>
                        <p:par>
                          <p:cTn id="160" fill="hold">
                            <p:stCondLst>
                              <p:cond delay="0"/>
                            </p:stCondLst>
                            <p:childTnLst>
                              <p:par>
                                <p:cTn id="161" presetID="39" presetClass="entr" presetSubtype="0" accel="100000" fill="hold" grpId="0" nodeType="clickEffect">
                                  <p:stCondLst>
                                    <p:cond delay="0"/>
                                  </p:stCondLst>
                                  <p:childTnLst>
                                    <p:set>
                                      <p:cBhvr>
                                        <p:cTn id="162" dur="1" fill="hold">
                                          <p:stCondLst>
                                            <p:cond delay="0"/>
                                          </p:stCondLst>
                                        </p:cTn>
                                        <p:tgtEl>
                                          <p:spTgt spid="17"/>
                                        </p:tgtEl>
                                        <p:attrNameLst>
                                          <p:attrName>style.visibility</p:attrName>
                                        </p:attrNameLst>
                                      </p:cBhvr>
                                      <p:to>
                                        <p:strVal val="visible"/>
                                      </p:to>
                                    </p:set>
                                    <p:anim calcmode="lin" valueType="num">
                                      <p:cBhvr>
                                        <p:cTn id="163" dur="500" fill="hold"/>
                                        <p:tgtEl>
                                          <p:spTgt spid="17"/>
                                        </p:tgtEl>
                                        <p:attrNameLst>
                                          <p:attrName>ppt_h</p:attrName>
                                        </p:attrNameLst>
                                      </p:cBhvr>
                                      <p:tavLst>
                                        <p:tav tm="0">
                                          <p:val>
                                            <p:strVal val="#ppt_h/20"/>
                                          </p:val>
                                        </p:tav>
                                        <p:tav tm="50000">
                                          <p:val>
                                            <p:strVal val="#ppt_h/20"/>
                                          </p:val>
                                        </p:tav>
                                        <p:tav tm="100000">
                                          <p:val>
                                            <p:strVal val="#ppt_h"/>
                                          </p:val>
                                        </p:tav>
                                      </p:tavLst>
                                    </p:anim>
                                    <p:anim calcmode="lin" valueType="num">
                                      <p:cBhvr>
                                        <p:cTn id="164" dur="500" fill="hold"/>
                                        <p:tgtEl>
                                          <p:spTgt spid="17"/>
                                        </p:tgtEl>
                                        <p:attrNameLst>
                                          <p:attrName>ppt_w</p:attrName>
                                        </p:attrNameLst>
                                      </p:cBhvr>
                                      <p:tavLst>
                                        <p:tav tm="0">
                                          <p:val>
                                            <p:strVal val="#ppt_w+.3"/>
                                          </p:val>
                                        </p:tav>
                                        <p:tav tm="50000">
                                          <p:val>
                                            <p:strVal val="#ppt_w+.3"/>
                                          </p:val>
                                        </p:tav>
                                        <p:tav tm="100000">
                                          <p:val>
                                            <p:strVal val="#ppt_w"/>
                                          </p:val>
                                        </p:tav>
                                      </p:tavLst>
                                    </p:anim>
                                    <p:anim calcmode="lin" valueType="num">
                                      <p:cBhvr>
                                        <p:cTn id="165" dur="500" fill="hold"/>
                                        <p:tgtEl>
                                          <p:spTgt spid="17"/>
                                        </p:tgtEl>
                                        <p:attrNameLst>
                                          <p:attrName>ppt_x</p:attrName>
                                        </p:attrNameLst>
                                      </p:cBhvr>
                                      <p:tavLst>
                                        <p:tav tm="0">
                                          <p:val>
                                            <p:strVal val="#ppt_x-.3"/>
                                          </p:val>
                                        </p:tav>
                                        <p:tav tm="50000">
                                          <p:val>
                                            <p:strVal val="#ppt_x"/>
                                          </p:val>
                                        </p:tav>
                                        <p:tav tm="100000">
                                          <p:val>
                                            <p:strVal val="#ppt_x"/>
                                          </p:val>
                                        </p:tav>
                                      </p:tavLst>
                                    </p:anim>
                                    <p:anim calcmode="lin" valueType="num">
                                      <p:cBhvr>
                                        <p:cTn id="166" dur="500" fill="hold"/>
                                        <p:tgtEl>
                                          <p:spTgt spid="17"/>
                                        </p:tgtEl>
                                        <p:attrNameLst>
                                          <p:attrName>ppt_y</p:attrName>
                                        </p:attrNameLst>
                                      </p:cBhvr>
                                      <p:tavLst>
                                        <p:tav tm="0">
                                          <p:val>
                                            <p:strVal val="#ppt_y"/>
                                          </p:val>
                                        </p:tav>
                                        <p:tav tm="100000">
                                          <p:val>
                                            <p:strVal val="#ppt_y"/>
                                          </p:val>
                                        </p:tav>
                                      </p:tavLst>
                                    </p:anim>
                                  </p:childTnLst>
                                </p:cTn>
                              </p:par>
                              <p:par>
                                <p:cTn id="167" presetID="39" presetClass="entr" presetSubtype="0" accel="100000" fill="hold" grpId="0" nodeType="withEffect">
                                  <p:stCondLst>
                                    <p:cond delay="0"/>
                                  </p:stCondLst>
                                  <p:childTnLst>
                                    <p:set>
                                      <p:cBhvr>
                                        <p:cTn id="168" dur="1" fill="hold">
                                          <p:stCondLst>
                                            <p:cond delay="0"/>
                                          </p:stCondLst>
                                        </p:cTn>
                                        <p:tgtEl>
                                          <p:spTgt spid="15"/>
                                        </p:tgtEl>
                                        <p:attrNameLst>
                                          <p:attrName>style.visibility</p:attrName>
                                        </p:attrNameLst>
                                      </p:cBhvr>
                                      <p:to>
                                        <p:strVal val="visible"/>
                                      </p:to>
                                    </p:set>
                                    <p:anim calcmode="lin" valueType="num">
                                      <p:cBhvr>
                                        <p:cTn id="169" dur="500" fill="hold"/>
                                        <p:tgtEl>
                                          <p:spTgt spid="15"/>
                                        </p:tgtEl>
                                        <p:attrNameLst>
                                          <p:attrName>ppt_h</p:attrName>
                                        </p:attrNameLst>
                                      </p:cBhvr>
                                      <p:tavLst>
                                        <p:tav tm="0">
                                          <p:val>
                                            <p:strVal val="#ppt_h/20"/>
                                          </p:val>
                                        </p:tav>
                                        <p:tav tm="50000">
                                          <p:val>
                                            <p:strVal val="#ppt_h/20"/>
                                          </p:val>
                                        </p:tav>
                                        <p:tav tm="100000">
                                          <p:val>
                                            <p:strVal val="#ppt_h"/>
                                          </p:val>
                                        </p:tav>
                                      </p:tavLst>
                                    </p:anim>
                                    <p:anim calcmode="lin" valueType="num">
                                      <p:cBhvr>
                                        <p:cTn id="170" dur="500" fill="hold"/>
                                        <p:tgtEl>
                                          <p:spTgt spid="15"/>
                                        </p:tgtEl>
                                        <p:attrNameLst>
                                          <p:attrName>ppt_w</p:attrName>
                                        </p:attrNameLst>
                                      </p:cBhvr>
                                      <p:tavLst>
                                        <p:tav tm="0">
                                          <p:val>
                                            <p:strVal val="#ppt_w+.3"/>
                                          </p:val>
                                        </p:tav>
                                        <p:tav tm="50000">
                                          <p:val>
                                            <p:strVal val="#ppt_w+.3"/>
                                          </p:val>
                                        </p:tav>
                                        <p:tav tm="100000">
                                          <p:val>
                                            <p:strVal val="#ppt_w"/>
                                          </p:val>
                                        </p:tav>
                                      </p:tavLst>
                                    </p:anim>
                                    <p:anim calcmode="lin" valueType="num">
                                      <p:cBhvr>
                                        <p:cTn id="171" dur="500" fill="hold"/>
                                        <p:tgtEl>
                                          <p:spTgt spid="15"/>
                                        </p:tgtEl>
                                        <p:attrNameLst>
                                          <p:attrName>ppt_x</p:attrName>
                                        </p:attrNameLst>
                                      </p:cBhvr>
                                      <p:tavLst>
                                        <p:tav tm="0">
                                          <p:val>
                                            <p:strVal val="#ppt_x-.3"/>
                                          </p:val>
                                        </p:tav>
                                        <p:tav tm="50000">
                                          <p:val>
                                            <p:strVal val="#ppt_x"/>
                                          </p:val>
                                        </p:tav>
                                        <p:tav tm="100000">
                                          <p:val>
                                            <p:strVal val="#ppt_x"/>
                                          </p:val>
                                        </p:tav>
                                      </p:tavLst>
                                    </p:anim>
                                    <p:anim calcmode="lin" valueType="num">
                                      <p:cBhvr>
                                        <p:cTn id="172"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173" fill="hold">
                      <p:stCondLst>
                        <p:cond delay="indefinite"/>
                      </p:stCondLst>
                      <p:childTnLst>
                        <p:par>
                          <p:cTn id="174" fill="hold">
                            <p:stCondLst>
                              <p:cond delay="0"/>
                            </p:stCondLst>
                            <p:childTnLst>
                              <p:par>
                                <p:cTn id="175" presetID="1" presetClass="entr" presetSubtype="0" fill="hold" grpId="0" nodeType="clickEffect">
                                  <p:stCondLst>
                                    <p:cond delay="0"/>
                                  </p:stCondLst>
                                  <p:childTnLst>
                                    <p:set>
                                      <p:cBhvr>
                                        <p:cTn id="17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uiExpand="1" animBg="1"/>
      <p:bldP spid="6" grpId="0" uiExpand="1" animBg="1"/>
      <p:bldP spid="7" grpId="0" uiExpand="1" animBg="1"/>
      <p:bldP spid="8" grpId="0" uiExpand="1"/>
      <p:bldP spid="9" grpId="0" uiExpand="1"/>
      <p:bldP spid="10" grpId="0" uiExpand="1"/>
      <p:bldP spid="15" grpId="0" uiExpand="1" animBg="1"/>
      <p:bldP spid="17" grpId="0" uiExpand="1"/>
      <p:bldP spid="23" grpId="0" uiExpand="1" animBg="1"/>
      <p:bldP spid="24" grpId="0" uiExpand="1"/>
      <p:bldP spid="25" grpId="0" uiExpand="1" animBg="1"/>
      <p:bldP spid="26" grpId="0" uiExpand="1"/>
      <p:bldP spid="18" grpId="0" uiExpand="1"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11-04 Lenses</a:t>
            </a: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normAutofit/>
              </a:bodyPr>
              <a:lstStyle/>
              <a:p>
                <a:r>
                  <a:rPr lang="en-US" dirty="0"/>
                  <a:t>Thin-lens equation</a:t>
                </a:r>
              </a:p>
              <a:p>
                <a14:m>
                  <m:oMath xmlns:m="http://schemas.openxmlformats.org/officeDocument/2006/math">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𝑓</m:t>
                        </m:r>
                      </m:den>
                    </m:f>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sSub>
                          <m:sSubPr>
                            <m:ctrlPr>
                              <a:rPr lang="en-US" b="0" i="1" smtClean="0">
                                <a:latin typeface="Cambria Math" panose="02040503050406030204" pitchFamily="18" charset="0"/>
                              </a:rPr>
                            </m:ctrlPr>
                          </m:sSubPr>
                          <m:e>
                            <m:r>
                              <a:rPr lang="en-US" b="0" i="1" smtClean="0">
                                <a:latin typeface="Cambria Math"/>
                              </a:rPr>
                              <m:t>𝑑</m:t>
                            </m:r>
                          </m:e>
                          <m:sub>
                            <m:r>
                              <a:rPr lang="en-US" b="0" i="1" smtClean="0">
                                <a:latin typeface="Cambria Math"/>
                              </a:rPr>
                              <m:t>𝑜</m:t>
                            </m:r>
                          </m:sub>
                        </m:sSub>
                      </m:den>
                    </m:f>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sSub>
                          <m:sSubPr>
                            <m:ctrlPr>
                              <a:rPr lang="en-US" b="0" i="1" smtClean="0">
                                <a:latin typeface="Cambria Math" panose="02040503050406030204" pitchFamily="18" charset="0"/>
                              </a:rPr>
                            </m:ctrlPr>
                          </m:sSubPr>
                          <m:e>
                            <m:r>
                              <a:rPr lang="en-US" b="0" i="1" smtClean="0">
                                <a:latin typeface="Cambria Math"/>
                              </a:rPr>
                              <m:t>𝑑</m:t>
                            </m:r>
                          </m:e>
                          <m:sub>
                            <m:r>
                              <a:rPr lang="en-US" b="0" i="1" smtClean="0">
                                <a:latin typeface="Cambria Math"/>
                              </a:rPr>
                              <m:t>𝑖</m:t>
                            </m:r>
                          </m:sub>
                        </m:sSub>
                      </m:den>
                    </m:f>
                  </m:oMath>
                </a14:m>
                <a:endParaRPr lang="en-US" dirty="0"/>
              </a:p>
              <a:p>
                <a:endParaRPr lang="en-US" dirty="0"/>
              </a:p>
              <a:p>
                <a:r>
                  <a:rPr lang="en-US" dirty="0"/>
                  <a:t>Converging Lens</a:t>
                </a:r>
              </a:p>
              <a:p>
                <a:pPr lvl="1"/>
                <a:r>
                  <a:rPr lang="en-US" i="1" dirty="0"/>
                  <a:t>f</a:t>
                </a:r>
                <a:r>
                  <a:rPr lang="en-US" dirty="0"/>
                  <a:t> +</a:t>
                </a:r>
              </a:p>
              <a:p>
                <a:pPr lvl="1"/>
                <a:r>
                  <a:rPr lang="en-US" i="1" dirty="0"/>
                  <a:t>d</a:t>
                </a:r>
                <a:r>
                  <a:rPr lang="en-US" i="1" baseline="-25000" dirty="0"/>
                  <a:t>o</a:t>
                </a:r>
                <a:r>
                  <a:rPr lang="en-US" i="1" dirty="0"/>
                  <a:t> + </a:t>
                </a:r>
                <a:r>
                  <a:rPr lang="en-US" dirty="0"/>
                  <a:t>if real (left side)</a:t>
                </a:r>
              </a:p>
              <a:p>
                <a:pPr lvl="1"/>
                <a:r>
                  <a:rPr lang="en-US" i="1" dirty="0" err="1"/>
                  <a:t>d</a:t>
                </a:r>
                <a:r>
                  <a:rPr lang="en-US" i="1" baseline="-25000" dirty="0" err="1"/>
                  <a:t>i</a:t>
                </a:r>
                <a:r>
                  <a:rPr lang="en-US" i="1" dirty="0"/>
                  <a:t> + </a:t>
                </a:r>
                <a:r>
                  <a:rPr lang="en-US" dirty="0"/>
                  <a:t>if real (right side)</a:t>
                </a:r>
              </a:p>
              <a:p>
                <a:pPr lvl="1"/>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a:blip r:embed="rId3"/>
                <a:stretch>
                  <a:fillRect l="-3036" t="-34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Content Placeholder 5"/>
              <p:cNvSpPr>
                <a:spLocks noGrp="1"/>
              </p:cNvSpPr>
              <p:nvPr>
                <p:ph sz="half" idx="2"/>
              </p:nvPr>
            </p:nvSpPr>
            <p:spPr/>
            <p:txBody>
              <a:bodyPr>
                <a:normAutofit/>
              </a:bodyPr>
              <a:lstStyle/>
              <a:p>
                <a:r>
                  <a:rPr lang="en-US" dirty="0"/>
                  <a:t>Magnification equation</a:t>
                </a:r>
              </a:p>
              <a:p>
                <a14:m>
                  <m:oMath xmlns:m="http://schemas.openxmlformats.org/officeDocument/2006/math">
                    <m:r>
                      <a:rPr lang="en-US" b="0" i="1" smtClean="0">
                        <a:latin typeface="Cambria Math"/>
                      </a:rPr>
                      <m:t>𝑚</m:t>
                    </m:r>
                    <m:r>
                      <a:rPr lang="en-US" b="0" i="1" smtClean="0">
                        <a:latin typeface="Cambria Math"/>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h</m:t>
                            </m:r>
                          </m:e>
                          <m:sub>
                            <m:r>
                              <a:rPr lang="en-US" b="0" i="1" smtClean="0">
                                <a:latin typeface="Cambria Math"/>
                              </a:rPr>
                              <m:t>𝑖</m:t>
                            </m:r>
                          </m:sub>
                        </m:sSub>
                      </m:num>
                      <m:den>
                        <m:sSub>
                          <m:sSubPr>
                            <m:ctrlPr>
                              <a:rPr lang="en-US" b="0" i="1" smtClean="0">
                                <a:latin typeface="Cambria Math" panose="02040503050406030204" pitchFamily="18" charset="0"/>
                              </a:rPr>
                            </m:ctrlPr>
                          </m:sSubPr>
                          <m:e>
                            <m:r>
                              <a:rPr lang="en-US" b="0" i="1" smtClean="0">
                                <a:latin typeface="Cambria Math"/>
                              </a:rPr>
                              <m:t>h</m:t>
                            </m:r>
                          </m:e>
                          <m:sub>
                            <m:r>
                              <a:rPr lang="en-US" b="0" i="1" smtClean="0">
                                <a:latin typeface="Cambria Math"/>
                              </a:rPr>
                              <m:t>𝑜</m:t>
                            </m:r>
                          </m:sub>
                        </m:sSub>
                      </m:den>
                    </m:f>
                    <m:r>
                      <a:rPr lang="en-US" b="0" i="1" smtClean="0">
                        <a:latin typeface="Cambria Math"/>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𝑑</m:t>
                            </m:r>
                          </m:e>
                          <m:sub>
                            <m:r>
                              <a:rPr lang="en-US" b="0" i="1" smtClean="0">
                                <a:latin typeface="Cambria Math"/>
                              </a:rPr>
                              <m:t>𝑖</m:t>
                            </m:r>
                          </m:sub>
                        </m:sSub>
                      </m:num>
                      <m:den>
                        <m:sSub>
                          <m:sSubPr>
                            <m:ctrlPr>
                              <a:rPr lang="en-US" b="0" i="1" smtClean="0">
                                <a:latin typeface="Cambria Math" panose="02040503050406030204" pitchFamily="18" charset="0"/>
                              </a:rPr>
                            </m:ctrlPr>
                          </m:sSubPr>
                          <m:e>
                            <m:r>
                              <a:rPr lang="en-US" b="0" i="1" smtClean="0">
                                <a:latin typeface="Cambria Math"/>
                              </a:rPr>
                              <m:t>𝑑</m:t>
                            </m:r>
                          </m:e>
                          <m:sub>
                            <m:r>
                              <a:rPr lang="en-US" b="0" i="1" smtClean="0">
                                <a:latin typeface="Cambria Math"/>
                              </a:rPr>
                              <m:t>𝑜</m:t>
                            </m:r>
                          </m:sub>
                        </m:sSub>
                      </m:den>
                    </m:f>
                  </m:oMath>
                </a14:m>
                <a:endParaRPr lang="en-US" dirty="0"/>
              </a:p>
              <a:p>
                <a:endParaRPr lang="en-US" dirty="0"/>
              </a:p>
              <a:p>
                <a:r>
                  <a:rPr lang="en-US" dirty="0"/>
                  <a:t>Diverging Lens</a:t>
                </a:r>
              </a:p>
              <a:p>
                <a:pPr lvl="1"/>
                <a:r>
                  <a:rPr lang="en-US" i="1" dirty="0"/>
                  <a:t>f</a:t>
                </a:r>
                <a:r>
                  <a:rPr lang="en-US" dirty="0"/>
                  <a:t> -</a:t>
                </a:r>
              </a:p>
              <a:p>
                <a:pPr lvl="1"/>
                <a:r>
                  <a:rPr lang="en-US" i="1" dirty="0"/>
                  <a:t>d</a:t>
                </a:r>
                <a:r>
                  <a:rPr lang="en-US" i="1" baseline="-25000" dirty="0"/>
                  <a:t>o</a:t>
                </a:r>
                <a:r>
                  <a:rPr lang="en-US" i="1" dirty="0"/>
                  <a:t> + </a:t>
                </a:r>
                <a:r>
                  <a:rPr lang="en-US" dirty="0"/>
                  <a:t>if real (left side)</a:t>
                </a:r>
              </a:p>
              <a:p>
                <a:pPr lvl="1"/>
                <a:r>
                  <a:rPr lang="en-US" i="1" dirty="0" err="1"/>
                  <a:t>d</a:t>
                </a:r>
                <a:r>
                  <a:rPr lang="en-US" i="1" baseline="-25000" dirty="0" err="1"/>
                  <a:t>i</a:t>
                </a:r>
                <a:r>
                  <a:rPr lang="en-US" i="1" dirty="0"/>
                  <a:t> - </a:t>
                </a:r>
                <a:r>
                  <a:rPr lang="en-US" dirty="0"/>
                  <a:t>if virtual (left side)</a:t>
                </a:r>
              </a:p>
              <a:p>
                <a:pPr lvl="1"/>
                <a:endParaRPr lang="en-US" dirty="0"/>
              </a:p>
              <a:p>
                <a:endParaRPr lang="en-US" dirty="0"/>
              </a:p>
            </p:txBody>
          </p:sp>
        </mc:Choice>
        <mc:Fallback xmlns="">
          <p:sp>
            <p:nvSpPr>
              <p:cNvPr id="6" name="Content Placeholder 5"/>
              <p:cNvSpPr>
                <a:spLocks noGrp="1" noRot="1" noChangeAspect="1" noMove="1" noResize="1" noEditPoints="1" noAdjustHandles="1" noChangeArrowheads="1" noChangeShapeType="1" noTextEdit="1"/>
              </p:cNvSpPr>
              <p:nvPr>
                <p:ph sz="half" idx="2"/>
              </p:nvPr>
            </p:nvSpPr>
            <p:spPr>
              <a:blipFill>
                <a:blip r:embed="rId4"/>
                <a:stretch>
                  <a:fillRect l="-3141" t="-3424"/>
                </a:stretch>
              </a:blipFill>
            </p:spPr>
            <p:txBody>
              <a:bodyPr/>
              <a:lstStyle/>
              <a:p>
                <a:r>
                  <a:rPr lang="en-US">
                    <a:noFill/>
                  </a:rPr>
                  <a:t> </a:t>
                </a:r>
              </a:p>
            </p:txBody>
          </p:sp>
        </mc:Fallback>
      </mc:AlternateContent>
    </p:spTree>
    <p:extLst>
      <p:ext uri="{BB962C8B-B14F-4D97-AF65-F5344CB8AC3E}">
        <p14:creationId xmlns:p14="http://schemas.microsoft.com/office/powerpoint/2010/main" val="1533434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xEl>
                                              <p:pRg st="5" end="5"/>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uiExpand="1" build="p"/>
    </p:bldLst>
  </p:timing>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11-04 Lenses</a:t>
            </a:r>
          </a:p>
        </p:txBody>
      </p:sp>
      <p:sp>
        <p:nvSpPr>
          <p:cNvPr id="3" name="Content Placeholder 2"/>
          <p:cNvSpPr>
            <a:spLocks noGrp="1"/>
          </p:cNvSpPr>
          <p:nvPr>
            <p:ph idx="1"/>
          </p:nvPr>
        </p:nvSpPr>
        <p:spPr>
          <a:xfrm>
            <a:off x="-1" y="1325562"/>
            <a:ext cx="12192001" cy="5532438"/>
          </a:xfrm>
        </p:spPr>
        <p:txBody>
          <a:bodyPr>
            <a:normAutofit fontScale="85000" lnSpcReduction="20000"/>
          </a:bodyPr>
          <a:lstStyle/>
          <a:p>
            <a:r>
              <a:rPr lang="en-US" dirty="0"/>
              <a:t>Lens Reasoning Strategy</a:t>
            </a:r>
          </a:p>
          <a:p>
            <a:pPr marL="1097253" lvl="1" indent="-609585">
              <a:buFont typeface="+mj-lt"/>
              <a:buAutoNum type="arabicPeriod"/>
            </a:pPr>
            <a:r>
              <a:rPr lang="en-US" dirty="0"/>
              <a:t>Examine the situation to determine that image formation by a lens is involved.</a:t>
            </a:r>
          </a:p>
          <a:p>
            <a:pPr marL="1097253" lvl="1" indent="-609585">
              <a:buFont typeface="+mj-lt"/>
              <a:buAutoNum type="arabicPeriod"/>
            </a:pPr>
            <a:r>
              <a:rPr lang="en-US" dirty="0"/>
              <a:t>Determine whether ray tracing, the thin lens equations, or both are to be employed. A sketch is very useful even if ray tracing is not specifically required by the problem. Write symbols and values on the sketch.</a:t>
            </a:r>
          </a:p>
          <a:p>
            <a:pPr marL="1097253" lvl="1" indent="-609585">
              <a:buFont typeface="+mj-lt"/>
              <a:buAutoNum type="arabicPeriod"/>
            </a:pPr>
            <a:r>
              <a:rPr lang="en-US" dirty="0"/>
              <a:t>Identify exactly what needs to be determined in the problem (identify the unknowns).</a:t>
            </a:r>
          </a:p>
          <a:p>
            <a:pPr marL="1097253" lvl="1" indent="-609585">
              <a:buFont typeface="+mj-lt"/>
              <a:buAutoNum type="arabicPeriod"/>
            </a:pPr>
            <a:r>
              <a:rPr lang="en-US" dirty="0"/>
              <a:t>Make a list of what is given or can be inferred from the problem as stated (identify the </a:t>
            </a:r>
            <a:r>
              <a:rPr lang="en-US" dirty="0" err="1"/>
              <a:t>knowns</a:t>
            </a:r>
            <a:r>
              <a:rPr lang="en-US" dirty="0"/>
              <a:t>). It is helpful to determine whether the situation involves a case 1, 2, or 3 image. While these are just names for types of images, they have certain characteristics that can be of great use in solving problems.</a:t>
            </a:r>
          </a:p>
          <a:p>
            <a:pPr marL="1097253" lvl="1" indent="-609585">
              <a:buFont typeface="+mj-lt"/>
              <a:buAutoNum type="arabicPeriod"/>
            </a:pPr>
            <a:r>
              <a:rPr lang="en-US" dirty="0"/>
              <a:t>If ray tracing is required, use the ray tracing rules listed near the beginning of this section.</a:t>
            </a:r>
          </a:p>
          <a:p>
            <a:pPr marL="1097253" lvl="1" indent="-609585">
              <a:buFont typeface="+mj-lt"/>
              <a:buAutoNum type="arabicPeriod"/>
            </a:pPr>
            <a:r>
              <a:rPr lang="en-US" dirty="0"/>
              <a:t>Most quantitative problems require the use of the thin lens equations. These are solved in the usual manner by substituting </a:t>
            </a:r>
            <a:r>
              <a:rPr lang="en-US" dirty="0" err="1"/>
              <a:t>knowns</a:t>
            </a:r>
            <a:r>
              <a:rPr lang="en-US" dirty="0"/>
              <a:t> and solving for unknowns. Several worked examples serve as guides.</a:t>
            </a:r>
          </a:p>
          <a:p>
            <a:pPr marL="1097253" lvl="1" indent="-609585">
              <a:buFont typeface="+mj-lt"/>
              <a:buAutoNum type="arabicPeriod"/>
            </a:pPr>
            <a:r>
              <a:rPr lang="en-US" dirty="0"/>
              <a:t>Check to see if the answer is reasonable: Does it make sense</a:t>
            </a:r>
            <a:r>
              <a:rPr lang="en-US" i="1" dirty="0"/>
              <a:t>? </a:t>
            </a:r>
            <a:r>
              <a:rPr lang="en-US" dirty="0"/>
              <a:t>If you have identified the type of image (case 1, 2, or 3), you should assess whether your answer is consistent with the type of image, magnification, and so on.</a:t>
            </a:r>
          </a:p>
        </p:txBody>
      </p:sp>
    </p:spTree>
    <p:extLst>
      <p:ext uri="{BB962C8B-B14F-4D97-AF65-F5344CB8AC3E}">
        <p14:creationId xmlns:p14="http://schemas.microsoft.com/office/powerpoint/2010/main" val="2283257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a:t>11-04 Lenses</a:t>
            </a:r>
          </a:p>
        </p:txBody>
      </p:sp>
      <p:sp>
        <p:nvSpPr>
          <p:cNvPr id="6" name="Content Placeholder 5"/>
          <p:cNvSpPr>
            <a:spLocks noGrp="1"/>
          </p:cNvSpPr>
          <p:nvPr>
            <p:ph idx="1"/>
          </p:nvPr>
        </p:nvSpPr>
        <p:spPr/>
        <p:txBody>
          <a:bodyPr/>
          <a:lstStyle/>
          <a:p>
            <a:r>
              <a:rPr lang="en-US" dirty="0"/>
              <a:t>A child is playing with a pair of glasses with diverging lenses.  The focal length is 20 cm from the lens and his eye is 5 cm from the lens.  A parent looks at the child’s eye in the lens.  If the eye is the object, where is the image located?  </a:t>
            </a:r>
          </a:p>
          <a:p>
            <a:pPr lvl="1"/>
            <a:r>
              <a:rPr lang="en-US" dirty="0"/>
              <a:t>4 cm behind the lens</a:t>
            </a:r>
          </a:p>
          <a:p>
            <a:pPr lvl="1"/>
            <a:endParaRPr lang="en-US" dirty="0"/>
          </a:p>
          <a:p>
            <a:pPr lvl="1"/>
            <a:endParaRPr lang="en-US" dirty="0"/>
          </a:p>
          <a:p>
            <a:pPr lvl="1"/>
            <a:endParaRPr lang="en-US" dirty="0"/>
          </a:p>
          <a:p>
            <a:r>
              <a:rPr lang="en-US" dirty="0"/>
              <a:t>If his eye is really 3 cm across, how big does it appear?</a:t>
            </a:r>
          </a:p>
          <a:p>
            <a:pPr lvl="1"/>
            <a:r>
              <a:rPr lang="en-US" i="1" dirty="0">
                <a:sym typeface="Wingdings" pitchFamily="2" charset="2"/>
              </a:rPr>
              <a:t>h</a:t>
            </a:r>
            <a:r>
              <a:rPr lang="en-US" i="1" baseline="-25000" dirty="0">
                <a:sym typeface="Wingdings" pitchFamily="2" charset="2"/>
              </a:rPr>
              <a:t>i</a:t>
            </a:r>
            <a:r>
              <a:rPr lang="en-US" dirty="0">
                <a:sym typeface="Wingdings" pitchFamily="2" charset="2"/>
              </a:rPr>
              <a:t> = 2.4 cm</a:t>
            </a:r>
            <a:endParaRPr lang="en-US" dirty="0"/>
          </a:p>
        </p:txBody>
      </p:sp>
    </p:spTree>
    <p:extLst>
      <p:ext uri="{BB962C8B-B14F-4D97-AF65-F5344CB8AC3E}">
        <p14:creationId xmlns:p14="http://schemas.microsoft.com/office/powerpoint/2010/main" val="3929007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72741-D7D2-0ABB-2453-2880E36EB9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D4C4D2-64D8-0BDA-159F-8E6F333704EF}"/>
              </a:ext>
            </a:extLst>
          </p:cNvPr>
          <p:cNvSpPr>
            <a:spLocks noGrp="1"/>
          </p:cNvSpPr>
          <p:nvPr>
            <p:ph type="title"/>
          </p:nvPr>
        </p:nvSpPr>
        <p:spPr/>
        <p:txBody>
          <a:bodyPr/>
          <a:lstStyle/>
          <a:p>
            <a:r>
              <a:rPr lang="en-US" dirty="0"/>
              <a:t>11-04 Practice Work</a:t>
            </a:r>
          </a:p>
        </p:txBody>
      </p:sp>
      <p:sp>
        <p:nvSpPr>
          <p:cNvPr id="3" name="Content Placeholder 2">
            <a:extLst>
              <a:ext uri="{FF2B5EF4-FFF2-40B4-BE49-F238E27FC236}">
                <a16:creationId xmlns:a16="http://schemas.microsoft.com/office/drawing/2014/main" id="{3C2B3010-5BD5-B55B-4619-118E1BFE2A82}"/>
              </a:ext>
            </a:extLst>
          </p:cNvPr>
          <p:cNvSpPr>
            <a:spLocks noGrp="1"/>
          </p:cNvSpPr>
          <p:nvPr>
            <p:ph sz="half" idx="1"/>
          </p:nvPr>
        </p:nvSpPr>
        <p:spPr/>
        <p:txBody>
          <a:bodyPr>
            <a:normAutofit/>
          </a:bodyPr>
          <a:lstStyle/>
          <a:p>
            <a:r>
              <a:rPr lang="en-US" dirty="0"/>
              <a:t>Form an image in your mind of doing well.</a:t>
            </a:r>
          </a:p>
          <a:p>
            <a:endParaRPr lang="en-US" dirty="0"/>
          </a:p>
          <a:p>
            <a:r>
              <a:rPr lang="en-US" dirty="0"/>
              <a:t>Read </a:t>
            </a:r>
          </a:p>
          <a:p>
            <a:pPr lvl="1"/>
            <a:r>
              <a:rPr lang="en-US" dirty="0"/>
              <a:t>OpenStax College Physics 2e 26.1-26.3</a:t>
            </a:r>
          </a:p>
          <a:p>
            <a:endParaRPr lang="en-US" dirty="0"/>
          </a:p>
        </p:txBody>
      </p:sp>
      <p:sp>
        <p:nvSpPr>
          <p:cNvPr id="5" name="Content Placeholder 4">
            <a:extLst>
              <a:ext uri="{FF2B5EF4-FFF2-40B4-BE49-F238E27FC236}">
                <a16:creationId xmlns:a16="http://schemas.microsoft.com/office/drawing/2014/main" id="{6AF0EEE7-9981-CE01-8DB8-4B175C13AF54}"/>
              </a:ext>
            </a:extLst>
          </p:cNvPr>
          <p:cNvSpPr>
            <a:spLocks noGrp="1"/>
          </p:cNvSpPr>
          <p:nvPr>
            <p:ph sz="half" idx="2"/>
          </p:nvPr>
        </p:nvSpPr>
        <p:spPr/>
        <p:txBody>
          <a:bodyPr/>
          <a:lstStyle/>
          <a:p>
            <a:endParaRPr lang="en-US" dirty="0"/>
          </a:p>
        </p:txBody>
      </p:sp>
    </p:spTree>
    <p:extLst>
      <p:ext uri="{BB962C8B-B14F-4D97-AF65-F5344CB8AC3E}">
        <p14:creationId xmlns:p14="http://schemas.microsoft.com/office/powerpoint/2010/main" val="150498436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3A803-BED3-8CCD-D2F5-87C834BE60C3}"/>
              </a:ext>
            </a:extLst>
          </p:cNvPr>
          <p:cNvSpPr>
            <a:spLocks noGrp="1"/>
          </p:cNvSpPr>
          <p:nvPr>
            <p:ph type="title"/>
          </p:nvPr>
        </p:nvSpPr>
        <p:spPr/>
        <p:txBody>
          <a:bodyPr/>
          <a:lstStyle/>
          <a:p>
            <a:r>
              <a:rPr lang="en-US" dirty="0"/>
              <a:t>11-05 Vision</a:t>
            </a:r>
          </a:p>
        </p:txBody>
      </p:sp>
      <p:sp>
        <p:nvSpPr>
          <p:cNvPr id="3" name="Text Placeholder 2">
            <a:extLst>
              <a:ext uri="{FF2B5EF4-FFF2-40B4-BE49-F238E27FC236}">
                <a16:creationId xmlns:a16="http://schemas.microsoft.com/office/drawing/2014/main" id="{02F68690-5556-6078-822A-F5AD8CA45BF3}"/>
              </a:ext>
            </a:extLst>
          </p:cNvPr>
          <p:cNvSpPr>
            <a:spLocks noGrp="1"/>
          </p:cNvSpPr>
          <p:nvPr>
            <p:ph type="body" idx="1"/>
          </p:nvPr>
        </p:nvSpPr>
        <p:spPr/>
        <p:txBody>
          <a:bodyPr>
            <a:normAutofit/>
          </a:bodyPr>
          <a:lstStyle/>
          <a:p>
            <a:r>
              <a:rPr lang="en-US" dirty="0"/>
              <a:t>In this lesson you will…</a:t>
            </a:r>
          </a:p>
          <a:p>
            <a:pPr marL="342900" indent="-342900">
              <a:buFont typeface="Arial" panose="020B0604020202020204" pitchFamily="34" charset="0"/>
              <a:buChar char="•"/>
            </a:pPr>
            <a:r>
              <a:rPr lang="en-US" dirty="0"/>
              <a:t>Explain how the eye works.</a:t>
            </a:r>
          </a:p>
        </p:txBody>
      </p:sp>
    </p:spTree>
    <p:extLst>
      <p:ext uri="{BB962C8B-B14F-4D97-AF65-F5344CB8AC3E}">
        <p14:creationId xmlns:p14="http://schemas.microsoft.com/office/powerpoint/2010/main" val="268076627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dirty="0"/>
              <a:t>11-05 Vision</a:t>
            </a:r>
          </a:p>
        </p:txBody>
      </p:sp>
      <p:sp>
        <p:nvSpPr>
          <p:cNvPr id="3" name="Content Placeholder 2"/>
          <p:cNvSpPr>
            <a:spLocks noGrp="1"/>
          </p:cNvSpPr>
          <p:nvPr>
            <p:ph sz="half" idx="1"/>
          </p:nvPr>
        </p:nvSpPr>
        <p:spPr/>
        <p:txBody>
          <a:bodyPr/>
          <a:lstStyle/>
          <a:p>
            <a:r>
              <a:rPr lang="en-US" dirty="0"/>
              <a:t>Cornea/Lens act as single thin lens</a:t>
            </a:r>
          </a:p>
          <a:p>
            <a:r>
              <a:rPr lang="en-US" dirty="0"/>
              <a:t>To see something in focus the image must be on the retina at back of eye</a:t>
            </a:r>
          </a:p>
          <a:p>
            <a:r>
              <a:rPr lang="en-US" dirty="0"/>
              <a:t>Lens can change shape to focus objects from different object lengths</a:t>
            </a:r>
          </a:p>
        </p:txBody>
      </p:sp>
      <p:pic>
        <p:nvPicPr>
          <p:cNvPr id="9" name="Picture 3"/>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7245833" y="1325563"/>
            <a:ext cx="4946167" cy="55409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15149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dirty="0"/>
              <a:t>11-05 Vision</a:t>
            </a:r>
            <a:endParaRPr lang="en-US" sz="4267" dirty="0"/>
          </a:p>
        </p:txBody>
      </p:sp>
      <p:sp>
        <p:nvSpPr>
          <p:cNvPr id="3" name="Content Placeholder 2"/>
          <p:cNvSpPr>
            <a:spLocks noGrp="1"/>
          </p:cNvSpPr>
          <p:nvPr>
            <p:ph sz="half" idx="1"/>
          </p:nvPr>
        </p:nvSpPr>
        <p:spPr/>
        <p:txBody>
          <a:bodyPr>
            <a:normAutofit/>
          </a:bodyPr>
          <a:lstStyle/>
          <a:p>
            <a:r>
              <a:rPr lang="en-US" dirty="0"/>
              <a:t>Near-sightedness</a:t>
            </a:r>
          </a:p>
          <a:p>
            <a:pPr lvl="1"/>
            <a:r>
              <a:rPr lang="en-US" dirty="0"/>
              <a:t>Myopia</a:t>
            </a:r>
          </a:p>
          <a:p>
            <a:pPr lvl="1"/>
            <a:r>
              <a:rPr lang="en-US" dirty="0"/>
              <a:t>Image in front of retina</a:t>
            </a:r>
          </a:p>
          <a:p>
            <a:pPr lvl="1"/>
            <a:r>
              <a:rPr lang="en-US" dirty="0"/>
              <a:t>Correct with diverging lens</a:t>
            </a:r>
          </a:p>
          <a:p>
            <a:r>
              <a:rPr lang="en-US" dirty="0"/>
              <a:t>Far-sightedness</a:t>
            </a:r>
          </a:p>
          <a:p>
            <a:pPr lvl="1"/>
            <a:r>
              <a:rPr lang="en-US" dirty="0"/>
              <a:t>Hyperopia</a:t>
            </a:r>
          </a:p>
          <a:p>
            <a:pPr lvl="1"/>
            <a:r>
              <a:rPr lang="en-US" dirty="0"/>
              <a:t>Image behind retina</a:t>
            </a:r>
          </a:p>
          <a:p>
            <a:pPr lvl="1"/>
            <a:r>
              <a:rPr lang="en-US" dirty="0"/>
              <a:t>Correct with converging lens</a:t>
            </a:r>
          </a:p>
        </p:txBody>
      </p:sp>
      <p:pic>
        <p:nvPicPr>
          <p:cNvPr id="6"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197600" y="1803401"/>
            <a:ext cx="5994400" cy="4571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42289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idx="1"/>
          </p:nvPr>
        </p:nvSpPr>
        <p:spPr/>
        <p:txBody>
          <a:bodyPr/>
          <a:lstStyle/>
          <a:p>
            <a:r>
              <a:rPr lang="en-US" dirty="0"/>
              <a:t>Myopia – Near-sighted</a:t>
            </a:r>
          </a:p>
        </p:txBody>
      </p:sp>
      <p:pic>
        <p:nvPicPr>
          <p:cNvPr id="6" name="Picture 2"/>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tretch/>
        </p:blipFill>
        <p:spPr bwMode="auto">
          <a:xfrm>
            <a:off x="774929" y="2149475"/>
            <a:ext cx="4447717" cy="434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 Placeholder 8"/>
          <p:cNvSpPr>
            <a:spLocks noGrp="1"/>
          </p:cNvSpPr>
          <p:nvPr>
            <p:ph type="body" sz="quarter" idx="3"/>
          </p:nvPr>
        </p:nvSpPr>
        <p:spPr/>
        <p:txBody>
          <a:bodyPr/>
          <a:lstStyle/>
          <a:p>
            <a:r>
              <a:rPr lang="en-US" dirty="0"/>
              <a:t>Hyperopia – Far-sighted</a:t>
            </a:r>
          </a:p>
        </p:txBody>
      </p:sp>
      <p:pic>
        <p:nvPicPr>
          <p:cNvPr id="8" name="Picture 3"/>
          <p:cNvPicPr>
            <a:picLocks noGrp="1" noChangeAspect="1" noChangeArrowheads="1"/>
          </p:cNvPicPr>
          <p:nvPr>
            <p:ph sz="quarter" idx="4"/>
          </p:nvPr>
        </p:nvPicPr>
        <p:blipFill rotWithShape="1">
          <a:blip r:embed="rId4">
            <a:extLst>
              <a:ext uri="{28A0092B-C50C-407E-A947-70E740481C1C}">
                <a14:useLocalDpi xmlns:a14="http://schemas.microsoft.com/office/drawing/2010/main" val="0"/>
              </a:ext>
            </a:extLst>
          </a:blip>
          <a:stretch/>
        </p:blipFill>
        <p:spPr bwMode="auto">
          <a:xfrm>
            <a:off x="7230477" y="2149475"/>
            <a:ext cx="3903246" cy="434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le 2">
            <a:extLst>
              <a:ext uri="{FF2B5EF4-FFF2-40B4-BE49-F238E27FC236}">
                <a16:creationId xmlns:a16="http://schemas.microsoft.com/office/drawing/2014/main" id="{BD7FB3E9-75C6-2526-B84B-84F9E6D39287}"/>
              </a:ext>
            </a:extLst>
          </p:cNvPr>
          <p:cNvSpPr>
            <a:spLocks noGrp="1"/>
          </p:cNvSpPr>
          <p:nvPr>
            <p:ph type="title"/>
          </p:nvPr>
        </p:nvSpPr>
        <p:spPr/>
        <p:txBody>
          <a:bodyPr/>
          <a:lstStyle/>
          <a:p>
            <a:r>
              <a:rPr lang="en-US" dirty="0"/>
              <a:t>11-05 Vision</a:t>
            </a:r>
          </a:p>
        </p:txBody>
      </p:sp>
    </p:spTree>
    <p:extLst>
      <p:ext uri="{BB962C8B-B14F-4D97-AF65-F5344CB8AC3E}">
        <p14:creationId xmlns:p14="http://schemas.microsoft.com/office/powerpoint/2010/main" val="3891955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9"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Autofit/>
          </a:bodyPr>
          <a:lstStyle/>
          <a:p>
            <a:r>
              <a:rPr lang="en-US" sz="4800" dirty="0"/>
              <a:t>11-05 Vision</a:t>
            </a:r>
            <a:endParaRPr lang="en-US" sz="4267" dirty="0"/>
          </a:p>
        </p:txBody>
      </p:sp>
      <p:sp>
        <p:nvSpPr>
          <p:cNvPr id="8" name="Content Placeholder 7"/>
          <p:cNvSpPr>
            <a:spLocks noGrp="1"/>
          </p:cNvSpPr>
          <p:nvPr>
            <p:ph idx="1"/>
          </p:nvPr>
        </p:nvSpPr>
        <p:spPr/>
        <p:txBody>
          <a:bodyPr/>
          <a:lstStyle/>
          <a:p>
            <a:r>
              <a:rPr lang="en-US" dirty="0"/>
              <a:t>What power of spectacle lens is needed to correct the vision of a nearsighted person whose far point is 20.0 cm? Assume the spectacle (corrective) lens is held 1.50 cm away from the eye by eyeglass frames.</a:t>
            </a:r>
          </a:p>
          <a:p>
            <a:r>
              <a:rPr lang="en-US" dirty="0"/>
              <a:t>-5.41 D</a:t>
            </a:r>
          </a:p>
        </p:txBody>
      </p:sp>
    </p:spTree>
    <p:extLst>
      <p:ext uri="{BB962C8B-B14F-4D97-AF65-F5344CB8AC3E}">
        <p14:creationId xmlns:p14="http://schemas.microsoft.com/office/powerpoint/2010/main" val="2556135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Autofit/>
          </a:bodyPr>
          <a:lstStyle/>
          <a:p>
            <a:r>
              <a:rPr lang="en-US" sz="4800" dirty="0"/>
              <a:t>11-05 Vision</a:t>
            </a:r>
            <a:endParaRPr lang="en-US" sz="4267" dirty="0"/>
          </a:p>
        </p:txBody>
      </p:sp>
      <p:sp>
        <p:nvSpPr>
          <p:cNvPr id="8" name="Content Placeholder 7"/>
          <p:cNvSpPr>
            <a:spLocks noGrp="1"/>
          </p:cNvSpPr>
          <p:nvPr>
            <p:ph sz="half" idx="1"/>
          </p:nvPr>
        </p:nvSpPr>
        <p:spPr/>
        <p:txBody>
          <a:bodyPr>
            <a:normAutofit/>
          </a:bodyPr>
          <a:lstStyle/>
          <a:p>
            <a:r>
              <a:rPr lang="en-US" dirty="0"/>
              <a:t>Color Vision</a:t>
            </a:r>
          </a:p>
          <a:p>
            <a:pPr lvl="1"/>
            <a:r>
              <a:rPr lang="en-US" dirty="0"/>
              <a:t>Photoreceptors in Eye</a:t>
            </a:r>
          </a:p>
          <a:p>
            <a:pPr lvl="2"/>
            <a:r>
              <a:rPr lang="en-US" dirty="0"/>
              <a:t>Rods</a:t>
            </a:r>
          </a:p>
          <a:p>
            <a:pPr lvl="3"/>
            <a:r>
              <a:rPr lang="en-US" dirty="0"/>
              <a:t>Very sensitive (see in dark)</a:t>
            </a:r>
          </a:p>
          <a:p>
            <a:pPr lvl="3"/>
            <a:r>
              <a:rPr lang="en-US" dirty="0"/>
              <a:t>No color info</a:t>
            </a:r>
          </a:p>
          <a:p>
            <a:pPr lvl="3"/>
            <a:r>
              <a:rPr lang="en-US" dirty="0"/>
              <a:t>Peripheral vision</a:t>
            </a:r>
          </a:p>
        </p:txBody>
      </p:sp>
      <p:sp>
        <p:nvSpPr>
          <p:cNvPr id="9" name="Content Placeholder 8"/>
          <p:cNvSpPr>
            <a:spLocks noGrp="1"/>
          </p:cNvSpPr>
          <p:nvPr>
            <p:ph sz="half" idx="2"/>
          </p:nvPr>
        </p:nvSpPr>
        <p:spPr/>
        <p:txBody>
          <a:bodyPr>
            <a:normAutofit/>
          </a:bodyPr>
          <a:lstStyle/>
          <a:p>
            <a:pPr lvl="2"/>
            <a:r>
              <a:rPr lang="en-US" dirty="0"/>
              <a:t>Cones</a:t>
            </a:r>
          </a:p>
          <a:p>
            <a:pPr lvl="3"/>
            <a:r>
              <a:rPr lang="en-US" dirty="0"/>
              <a:t>Centered in center of retina</a:t>
            </a:r>
          </a:p>
          <a:p>
            <a:pPr lvl="3"/>
            <a:r>
              <a:rPr lang="en-US" dirty="0"/>
              <a:t>Work in only in bright light</a:t>
            </a:r>
          </a:p>
          <a:p>
            <a:pPr lvl="3"/>
            <a:r>
              <a:rPr lang="en-US" dirty="0"/>
              <a:t>Give color info</a:t>
            </a:r>
          </a:p>
          <a:p>
            <a:pPr lvl="3"/>
            <a:r>
              <a:rPr lang="en-US" dirty="0"/>
              <a:t>Essentially three types each picking up one primary color</a:t>
            </a:r>
          </a:p>
        </p:txBody>
      </p:sp>
    </p:spTree>
    <p:extLst>
      <p:ext uri="{BB962C8B-B14F-4D97-AF65-F5344CB8AC3E}">
        <p14:creationId xmlns:p14="http://schemas.microsoft.com/office/powerpoint/2010/main" val="385892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9"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dirty="0"/>
              <a:t>11-05 Vision</a:t>
            </a:r>
            <a:endParaRPr lang="en-US" sz="4267" dirty="0"/>
          </a:p>
        </p:txBody>
      </p:sp>
      <p:sp>
        <p:nvSpPr>
          <p:cNvPr id="3" name="Content Placeholder 2"/>
          <p:cNvSpPr>
            <a:spLocks noGrp="1"/>
          </p:cNvSpPr>
          <p:nvPr>
            <p:ph sz="half" idx="1"/>
          </p:nvPr>
        </p:nvSpPr>
        <p:spPr/>
        <p:txBody>
          <a:bodyPr/>
          <a:lstStyle/>
          <a:p>
            <a:r>
              <a:rPr lang="en-US" dirty="0"/>
              <a:t>Color</a:t>
            </a:r>
          </a:p>
          <a:p>
            <a:pPr lvl="1"/>
            <a:r>
              <a:rPr lang="en-US" dirty="0"/>
              <a:t>Non-light producing</a:t>
            </a:r>
          </a:p>
          <a:p>
            <a:pPr lvl="2"/>
            <a:r>
              <a:rPr lang="en-US" dirty="0"/>
              <a:t>The color we see is the color that reflects off the object</a:t>
            </a:r>
          </a:p>
          <a:p>
            <a:pPr lvl="2"/>
            <a:r>
              <a:rPr lang="en-US" dirty="0"/>
              <a:t>The object absorbs all the other colors</a:t>
            </a:r>
          </a:p>
        </p:txBody>
      </p:sp>
      <p:sp>
        <p:nvSpPr>
          <p:cNvPr id="4" name="Content Placeholder 3"/>
          <p:cNvSpPr>
            <a:spLocks noGrp="1"/>
          </p:cNvSpPr>
          <p:nvPr>
            <p:ph sz="half" idx="2"/>
          </p:nvPr>
        </p:nvSpPr>
        <p:spPr/>
        <p:txBody>
          <a:bodyPr/>
          <a:lstStyle/>
          <a:p>
            <a:pPr lvl="1"/>
            <a:r>
              <a:rPr lang="en-US" dirty="0"/>
              <a:t>Light-producing</a:t>
            </a:r>
          </a:p>
          <a:p>
            <a:pPr lvl="2"/>
            <a:r>
              <a:rPr lang="en-US" dirty="0"/>
              <a:t>The color we see is the color produced</a:t>
            </a:r>
          </a:p>
        </p:txBody>
      </p:sp>
      <p:pic>
        <p:nvPicPr>
          <p:cNvPr id="819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50000" b="50000"/>
          <a:stretch/>
        </p:blipFill>
        <p:spPr bwMode="auto">
          <a:xfrm>
            <a:off x="6096000" y="3703321"/>
            <a:ext cx="3479800" cy="1714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30112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dirty="0"/>
              <a:t>11-05 Vision</a:t>
            </a:r>
            <a:endParaRPr lang="en-US" sz="4267" dirty="0"/>
          </a:p>
        </p:txBody>
      </p:sp>
      <p:sp>
        <p:nvSpPr>
          <p:cNvPr id="3" name="Content Placeholder 2"/>
          <p:cNvSpPr>
            <a:spLocks noGrp="1"/>
          </p:cNvSpPr>
          <p:nvPr>
            <p:ph sz="half" idx="1"/>
          </p:nvPr>
        </p:nvSpPr>
        <p:spPr/>
        <p:txBody>
          <a:bodyPr>
            <a:normAutofit/>
          </a:bodyPr>
          <a:lstStyle/>
          <a:p>
            <a:r>
              <a:rPr lang="en-US" dirty="0"/>
              <a:t>If you have normal color vision, you'll see a </a:t>
            </a:r>
            <a:r>
              <a:rPr lang="en-US" b="1" dirty="0"/>
              <a:t>42</a:t>
            </a:r>
            <a:r>
              <a:rPr lang="en-US" dirty="0"/>
              <a:t>. </a:t>
            </a:r>
          </a:p>
          <a:p>
            <a:r>
              <a:rPr lang="en-US" dirty="0"/>
              <a:t>Red colorblind people will see a </a:t>
            </a:r>
            <a:r>
              <a:rPr lang="en-US" b="1" dirty="0"/>
              <a:t>2</a:t>
            </a:r>
            <a:r>
              <a:rPr lang="en-US" dirty="0"/>
              <a:t>. </a:t>
            </a:r>
          </a:p>
          <a:p>
            <a:r>
              <a:rPr lang="en-US" dirty="0"/>
              <a:t>Green colorblind people will only see a </a:t>
            </a:r>
            <a:r>
              <a:rPr lang="en-US" b="1" dirty="0"/>
              <a:t>4</a:t>
            </a:r>
            <a:r>
              <a:rPr lang="en-US" dirty="0"/>
              <a:t>.</a:t>
            </a:r>
          </a:p>
        </p:txBody>
      </p:sp>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275122" y="1920240"/>
            <a:ext cx="5839359" cy="4434840"/>
          </a:xfrm>
        </p:spPr>
      </p:pic>
    </p:spTree>
    <p:extLst>
      <p:ext uri="{BB962C8B-B14F-4D97-AF65-F5344CB8AC3E}">
        <p14:creationId xmlns:p14="http://schemas.microsoft.com/office/powerpoint/2010/main" val="2073068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dirty="0"/>
              <a:t>11-05 Vision</a:t>
            </a:r>
            <a:endParaRPr lang="en-US" sz="4267" dirty="0"/>
          </a:p>
        </p:txBody>
      </p:sp>
      <p:sp>
        <p:nvSpPr>
          <p:cNvPr id="3" name="Content Placeholder 2"/>
          <p:cNvSpPr>
            <a:spLocks noGrp="1"/>
          </p:cNvSpPr>
          <p:nvPr>
            <p:ph sz="half" idx="1"/>
          </p:nvPr>
        </p:nvSpPr>
        <p:spPr/>
        <p:txBody>
          <a:bodyPr>
            <a:normAutofit/>
          </a:bodyPr>
          <a:lstStyle/>
          <a:p>
            <a:r>
              <a:rPr lang="en-US" dirty="0"/>
              <a:t>If you have normal color vision, you see a </a:t>
            </a:r>
            <a:r>
              <a:rPr lang="en-US" b="1" dirty="0"/>
              <a:t>73</a:t>
            </a:r>
            <a:r>
              <a:rPr lang="en-US" dirty="0"/>
              <a:t> above. </a:t>
            </a:r>
          </a:p>
          <a:p>
            <a:r>
              <a:rPr lang="en-US" dirty="0"/>
              <a:t>If you are colorblind you will not see a number above.</a:t>
            </a:r>
          </a:p>
        </p:txBody>
      </p:sp>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97600" y="2131115"/>
            <a:ext cx="5994400" cy="4013092"/>
          </a:xfrm>
        </p:spPr>
      </p:pic>
    </p:spTree>
    <p:extLst>
      <p:ext uri="{BB962C8B-B14F-4D97-AF65-F5344CB8AC3E}">
        <p14:creationId xmlns:p14="http://schemas.microsoft.com/office/powerpoint/2010/main" val="990715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dirty="0"/>
              <a:t>11-05 Vision</a:t>
            </a:r>
            <a:endParaRPr lang="en-US" sz="4267" dirty="0"/>
          </a:p>
        </p:txBody>
      </p:sp>
      <p:sp>
        <p:nvSpPr>
          <p:cNvPr id="3" name="Content Placeholder 2"/>
          <p:cNvSpPr>
            <a:spLocks noGrp="1"/>
          </p:cNvSpPr>
          <p:nvPr>
            <p:ph sz="half" idx="1"/>
          </p:nvPr>
        </p:nvSpPr>
        <p:spPr/>
        <p:txBody>
          <a:bodyPr>
            <a:normAutofit/>
          </a:bodyPr>
          <a:lstStyle/>
          <a:p>
            <a:r>
              <a:rPr lang="en-US" dirty="0"/>
              <a:t>If you have normal color vision you'll see a </a:t>
            </a:r>
            <a:r>
              <a:rPr lang="en-US" b="1" dirty="0"/>
              <a:t>74</a:t>
            </a:r>
            <a:r>
              <a:rPr lang="en-US" dirty="0"/>
              <a:t> above. </a:t>
            </a:r>
          </a:p>
          <a:p>
            <a:r>
              <a:rPr lang="en-US" dirty="0"/>
              <a:t>If you are red green colorblind, you'll see a </a:t>
            </a:r>
            <a:r>
              <a:rPr lang="en-US" b="1" dirty="0"/>
              <a:t>21</a:t>
            </a:r>
            <a:r>
              <a:rPr lang="en-US" dirty="0"/>
              <a:t>. </a:t>
            </a:r>
          </a:p>
          <a:p>
            <a:r>
              <a:rPr lang="en-US" dirty="0"/>
              <a:t>If you are totally colorblind you will not see a number above. </a:t>
            </a:r>
          </a:p>
        </p:txBody>
      </p:sp>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97600" y="2060129"/>
            <a:ext cx="5994400" cy="4155065"/>
          </a:xfrm>
        </p:spPr>
      </p:pic>
    </p:spTree>
    <p:extLst>
      <p:ext uri="{BB962C8B-B14F-4D97-AF65-F5344CB8AC3E}">
        <p14:creationId xmlns:p14="http://schemas.microsoft.com/office/powerpoint/2010/main" val="2683034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dirty="0"/>
              <a:t>11-05 Vision</a:t>
            </a:r>
            <a:endParaRPr lang="en-US" sz="4267" dirty="0"/>
          </a:p>
        </p:txBody>
      </p:sp>
      <p:sp>
        <p:nvSpPr>
          <p:cNvPr id="3" name="Content Placeholder 2"/>
          <p:cNvSpPr>
            <a:spLocks noGrp="1"/>
          </p:cNvSpPr>
          <p:nvPr>
            <p:ph sz="half" idx="1"/>
          </p:nvPr>
        </p:nvSpPr>
        <p:spPr/>
        <p:txBody>
          <a:bodyPr>
            <a:normAutofit/>
          </a:bodyPr>
          <a:lstStyle/>
          <a:p>
            <a:r>
              <a:rPr lang="en-US" dirty="0"/>
              <a:t>If you have normal color vision you'll see a </a:t>
            </a:r>
            <a:r>
              <a:rPr lang="en-US" b="1" dirty="0"/>
              <a:t>26</a:t>
            </a:r>
            <a:r>
              <a:rPr lang="en-US" dirty="0"/>
              <a:t>. </a:t>
            </a:r>
          </a:p>
          <a:p>
            <a:r>
              <a:rPr lang="en-US" dirty="0"/>
              <a:t>If you are red colorblind you will see a </a:t>
            </a:r>
            <a:r>
              <a:rPr lang="en-US" b="1" dirty="0"/>
              <a:t>6,</a:t>
            </a:r>
            <a:r>
              <a:rPr lang="en-US" dirty="0"/>
              <a:t> if you're mildly red colorblind you'll see a faint </a:t>
            </a:r>
            <a:r>
              <a:rPr lang="en-US" b="1" dirty="0"/>
              <a:t>2</a:t>
            </a:r>
            <a:r>
              <a:rPr lang="en-US" dirty="0"/>
              <a:t> as well. </a:t>
            </a:r>
          </a:p>
          <a:p>
            <a:r>
              <a:rPr lang="en-US" dirty="0"/>
              <a:t>If you are green colorblind you'll see the a </a:t>
            </a:r>
            <a:r>
              <a:rPr lang="en-US" b="1" dirty="0"/>
              <a:t>2</a:t>
            </a:r>
            <a:r>
              <a:rPr lang="en-US" dirty="0"/>
              <a:t>, and if you're mildly green colorblind a faint </a:t>
            </a:r>
            <a:r>
              <a:rPr lang="en-US" b="1" dirty="0"/>
              <a:t>6</a:t>
            </a:r>
            <a:r>
              <a:rPr lang="en-US" dirty="0"/>
              <a:t> as well.</a:t>
            </a:r>
          </a:p>
        </p:txBody>
      </p:sp>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97600" y="1989142"/>
            <a:ext cx="5994400" cy="4297039"/>
          </a:xfrm>
        </p:spPr>
      </p:pic>
    </p:spTree>
    <p:extLst>
      <p:ext uri="{BB962C8B-B14F-4D97-AF65-F5344CB8AC3E}">
        <p14:creationId xmlns:p14="http://schemas.microsoft.com/office/powerpoint/2010/main" val="4226396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dirty="0"/>
              <a:t>11-05 Vision</a:t>
            </a:r>
            <a:endParaRPr lang="en-US" sz="4267" dirty="0"/>
          </a:p>
        </p:txBody>
      </p:sp>
      <p:sp>
        <p:nvSpPr>
          <p:cNvPr id="3" name="Content Placeholder 2"/>
          <p:cNvSpPr>
            <a:spLocks noGrp="1"/>
          </p:cNvSpPr>
          <p:nvPr>
            <p:ph sz="half" idx="1"/>
          </p:nvPr>
        </p:nvSpPr>
        <p:spPr/>
        <p:txBody>
          <a:bodyPr/>
          <a:lstStyle/>
          <a:p>
            <a:r>
              <a:rPr lang="en-US" dirty="0"/>
              <a:t>If you have normal color vision you'll see a </a:t>
            </a:r>
            <a:r>
              <a:rPr lang="en-US" b="1" dirty="0"/>
              <a:t>12</a:t>
            </a:r>
            <a:r>
              <a:rPr lang="en-US" dirty="0"/>
              <a:t>.</a:t>
            </a:r>
          </a:p>
          <a:p>
            <a:r>
              <a:rPr lang="en-US" dirty="0"/>
              <a:t>If you do not see </a:t>
            </a:r>
            <a:r>
              <a:rPr lang="en-US" b="1" dirty="0"/>
              <a:t>12 </a:t>
            </a:r>
            <a:r>
              <a:rPr lang="en-US" dirty="0"/>
              <a:t>you are a liar. Everyone can see this one!</a:t>
            </a:r>
          </a:p>
          <a:p>
            <a:endParaRPr lang="en-US" dirty="0"/>
          </a:p>
        </p:txBody>
      </p:sp>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749772" y="1920240"/>
            <a:ext cx="4890056" cy="4434840"/>
          </a:xfrm>
        </p:spPr>
      </p:pic>
    </p:spTree>
    <p:extLst>
      <p:ext uri="{BB962C8B-B14F-4D97-AF65-F5344CB8AC3E}">
        <p14:creationId xmlns:p14="http://schemas.microsoft.com/office/powerpoint/2010/main" val="259331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11-05 Practice Work</a:t>
            </a:r>
          </a:p>
        </p:txBody>
      </p:sp>
      <p:sp>
        <p:nvSpPr>
          <p:cNvPr id="3" name="Content Placeholder 2"/>
          <p:cNvSpPr>
            <a:spLocks noGrp="1"/>
          </p:cNvSpPr>
          <p:nvPr>
            <p:ph sz="half" idx="1"/>
          </p:nvPr>
        </p:nvSpPr>
        <p:spPr/>
        <p:txBody>
          <a:bodyPr>
            <a:normAutofit/>
          </a:bodyPr>
          <a:lstStyle/>
          <a:p>
            <a:r>
              <a:rPr lang="en-US" dirty="0"/>
              <a:t>Isn’t it amazing how the eye works?</a:t>
            </a:r>
          </a:p>
          <a:p>
            <a:endParaRPr lang="fr-FR" dirty="0"/>
          </a:p>
          <a:p>
            <a:endParaRPr lang="fr-FR" dirty="0"/>
          </a:p>
          <a:p>
            <a:endParaRPr lang="fr-FR" dirty="0"/>
          </a:p>
        </p:txBody>
      </p:sp>
      <p:sp>
        <p:nvSpPr>
          <p:cNvPr id="5" name="Content Placeholder 4">
            <a:extLst>
              <a:ext uri="{FF2B5EF4-FFF2-40B4-BE49-F238E27FC236}">
                <a16:creationId xmlns:a16="http://schemas.microsoft.com/office/drawing/2014/main" id="{CD74973F-5BFA-D281-554E-D76404170FB2}"/>
              </a:ext>
            </a:extLst>
          </p:cNvPr>
          <p:cNvSpPr>
            <a:spLocks noGrp="1"/>
          </p:cNvSpPr>
          <p:nvPr>
            <p:ph sz="half" idx="2"/>
          </p:nvPr>
        </p:nvSpPr>
        <p:spPr/>
        <p:txBody>
          <a:bodyPr/>
          <a:lstStyle/>
          <a:p>
            <a:endParaRPr lang="en-US"/>
          </a:p>
        </p:txBody>
      </p:sp>
    </p:spTree>
    <p:extLst>
      <p:ext uri="{BB962C8B-B14F-4D97-AF65-F5344CB8AC3E}">
        <p14:creationId xmlns:p14="http://schemas.microsoft.com/office/powerpoint/2010/main" val="1092583456"/>
      </p:ext>
    </p:extLst>
  </p:cSld>
  <p:clrMapOvr>
    <a:masterClrMapping/>
  </p:clrMapOvr>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0E2841"/>
      </a:dk2>
      <a:lt2>
        <a:srgbClr val="E8E8E8"/>
      </a:lt2>
      <a:accent1>
        <a:srgbClr val="FF0000"/>
      </a:accent1>
      <a:accent2>
        <a:srgbClr val="FFC000"/>
      </a:accent2>
      <a:accent3>
        <a:srgbClr val="FFFF00"/>
      </a:accent3>
      <a:accent4>
        <a:srgbClr val="00B050"/>
      </a:accent4>
      <a:accent5>
        <a:srgbClr val="00B0F0"/>
      </a:accent5>
      <a:accent6>
        <a:srgbClr val="7030A0"/>
      </a:accent6>
      <a:hlink>
        <a:srgbClr val="467886"/>
      </a:hlink>
      <a:folHlink>
        <a:srgbClr val="96607D"/>
      </a:folHlink>
    </a:clrScheme>
    <a:fontScheme name="Nordique Inline-Cambria">
      <a:majorFont>
        <a:latin typeface="Nordique Inline"/>
        <a:ea typeface=""/>
        <a:cs typeface=""/>
      </a:majorFont>
      <a:minorFont>
        <a:latin typeface="Cambr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4708</TotalTime>
  <Words>3897</Words>
  <Application>Microsoft Office PowerPoint</Application>
  <PresentationFormat>Widescreen</PresentationFormat>
  <Paragraphs>708</Paragraphs>
  <Slides>73</Slides>
  <Notes>61</Notes>
  <HiddenSlides>5</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73</vt:i4>
      </vt:variant>
    </vt:vector>
  </HeadingPairs>
  <TitlesOfParts>
    <vt:vector size="81" baseType="lpstr">
      <vt:lpstr>Arial</vt:lpstr>
      <vt:lpstr>Nordique Inline</vt:lpstr>
      <vt:lpstr>Cambria Math</vt:lpstr>
      <vt:lpstr>Cambria</vt:lpstr>
      <vt:lpstr>Comic Sans MS</vt:lpstr>
      <vt:lpstr>Wingdings</vt:lpstr>
      <vt:lpstr>Aptos</vt:lpstr>
      <vt:lpstr>Office Theme</vt:lpstr>
      <vt:lpstr>Electromagnetic Rays</vt:lpstr>
      <vt:lpstr>Credits</vt:lpstr>
      <vt:lpstr>11-01 Electromagnetic Spectrum and Behavior</vt:lpstr>
      <vt:lpstr>11-01 Electromagnetic Spectrum and Behavior</vt:lpstr>
      <vt:lpstr>11-01 Electromagnetic Spectrum and Behavior</vt:lpstr>
      <vt:lpstr>11-01 Electromagnetic Spectrum and Behavior</vt:lpstr>
      <vt:lpstr>PowerPoint Presentation</vt:lpstr>
      <vt:lpstr>11-01 Electromagnetic Spectrum and Behavior</vt:lpstr>
      <vt:lpstr>11-01 Electromagnetic Spectrum and Behavior</vt:lpstr>
      <vt:lpstr>11-01 Electromagnetic Spectrum and Behavior</vt:lpstr>
      <vt:lpstr>11-01 Electromagnetic Spectrum and Behavior</vt:lpstr>
      <vt:lpstr>11-01 Electromagnetic Spectrum and Behavior</vt:lpstr>
      <vt:lpstr>11-01 Electromagnetic Spectrum and Behavior</vt:lpstr>
      <vt:lpstr>11-01 Electromagnetic Spectrum and Behavior</vt:lpstr>
      <vt:lpstr>11-01 Electromagnetic Spectrum and Behavior</vt:lpstr>
      <vt:lpstr>11-01 Electromagnetic Spectrum and Behavior</vt:lpstr>
      <vt:lpstr>11-01 Electromagnetic Spectrum and Behavior</vt:lpstr>
      <vt:lpstr>11-01 Electromagnetic Spectrum and Behavior</vt:lpstr>
      <vt:lpstr>11-01 Practice Work</vt:lpstr>
      <vt:lpstr>11-02 Reflection</vt:lpstr>
      <vt:lpstr>11-02 Reflection</vt:lpstr>
      <vt:lpstr>11-02 Reflection</vt:lpstr>
      <vt:lpstr>11-02 Reflection</vt:lpstr>
      <vt:lpstr>11-02 Reflection</vt:lpstr>
      <vt:lpstr>11-02 Reflection</vt:lpstr>
      <vt:lpstr>11-02 Reflection</vt:lpstr>
      <vt:lpstr>11-02 Reflection</vt:lpstr>
      <vt:lpstr>11-02 Reflection</vt:lpstr>
      <vt:lpstr>11-02 Reflection</vt:lpstr>
      <vt:lpstr>11-02 Reflection</vt:lpstr>
      <vt:lpstr>11-02 Reflection</vt:lpstr>
      <vt:lpstr>11-02 Reflection</vt:lpstr>
      <vt:lpstr>11-02 Reflection</vt:lpstr>
      <vt:lpstr>11-02 Reflection</vt:lpstr>
      <vt:lpstr>11-02 Reflection</vt:lpstr>
      <vt:lpstr>11-02 Reflection</vt:lpstr>
      <vt:lpstr>11-02 Practice Work</vt:lpstr>
      <vt:lpstr>11-03 Refraction</vt:lpstr>
      <vt:lpstr>11-03 Refraction</vt:lpstr>
      <vt:lpstr>11-03 Refraction</vt:lpstr>
      <vt:lpstr>11-03 Refraction</vt:lpstr>
      <vt:lpstr>11-03 Refraction</vt:lpstr>
      <vt:lpstr>11-03 Refraction</vt:lpstr>
      <vt:lpstr>11-03 Refraction</vt:lpstr>
      <vt:lpstr>11-03 Refraction</vt:lpstr>
      <vt:lpstr>11-03 Refraction</vt:lpstr>
      <vt:lpstr>11-03 Refraction</vt:lpstr>
      <vt:lpstr>11-03 Refraction</vt:lpstr>
      <vt:lpstr>PowerPoint Presentation</vt:lpstr>
      <vt:lpstr>11-03 Practice Work</vt:lpstr>
      <vt:lpstr>11-04 Lenses</vt:lpstr>
      <vt:lpstr>11-04 Lenses</vt:lpstr>
      <vt:lpstr>11-04 Lenses</vt:lpstr>
      <vt:lpstr>11-04 Lenses</vt:lpstr>
      <vt:lpstr>11-04 Lenses</vt:lpstr>
      <vt:lpstr>11-04 Lenses</vt:lpstr>
      <vt:lpstr>11-04 Lenses</vt:lpstr>
      <vt:lpstr>11-04 Lenses</vt:lpstr>
      <vt:lpstr>11-04 Lenses</vt:lpstr>
      <vt:lpstr>11-04 Practice Work</vt:lpstr>
      <vt:lpstr>11-05 Vision</vt:lpstr>
      <vt:lpstr>11-05 Vision</vt:lpstr>
      <vt:lpstr>11-05 Vision</vt:lpstr>
      <vt:lpstr>11-05 Vision</vt:lpstr>
      <vt:lpstr>11-05 Vision</vt:lpstr>
      <vt:lpstr>11-05 Vision</vt:lpstr>
      <vt:lpstr>11-05 Vision</vt:lpstr>
      <vt:lpstr>11-05 Vision</vt:lpstr>
      <vt:lpstr>11-05 Vision</vt:lpstr>
      <vt:lpstr>11-05 Vision</vt:lpstr>
      <vt:lpstr>11-05 Vision</vt:lpstr>
      <vt:lpstr>11-05 Vision</vt:lpstr>
      <vt:lpstr>11-05 Practice Work</vt:lpstr>
    </vt:vector>
  </TitlesOfParts>
  <Company>Andrews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Richard Wright</dc:creator>
  <cp:lastModifiedBy>Richard Wright</cp:lastModifiedBy>
  <cp:revision>37</cp:revision>
  <dcterms:created xsi:type="dcterms:W3CDTF">2024-03-06T14:53:39Z</dcterms:created>
  <dcterms:modified xsi:type="dcterms:W3CDTF">2026-03-06T12:35:19Z</dcterms:modified>
</cp:coreProperties>
</file>