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5"/>
  </p:notesMasterIdLst>
  <p:sldIdLst>
    <p:sldId id="256" r:id="rId2"/>
    <p:sldId id="345" r:id="rId3"/>
    <p:sldId id="346" r:id="rId4"/>
    <p:sldId id="257" r:id="rId5"/>
    <p:sldId id="258" r:id="rId6"/>
    <p:sldId id="259" r:id="rId7"/>
    <p:sldId id="260" r:id="rId8"/>
    <p:sldId id="347" r:id="rId9"/>
    <p:sldId id="261" r:id="rId10"/>
    <p:sldId id="262" r:id="rId11"/>
    <p:sldId id="263" r:id="rId12"/>
    <p:sldId id="264" r:id="rId13"/>
    <p:sldId id="348" r:id="rId14"/>
    <p:sldId id="265" r:id="rId15"/>
    <p:sldId id="266" r:id="rId16"/>
    <p:sldId id="267" r:id="rId17"/>
    <p:sldId id="268" r:id="rId18"/>
    <p:sldId id="269" r:id="rId19"/>
    <p:sldId id="270" r:id="rId20"/>
    <p:sldId id="349" r:id="rId21"/>
    <p:sldId id="271" r:id="rId22"/>
    <p:sldId id="272" r:id="rId23"/>
    <p:sldId id="273" r:id="rId24"/>
    <p:sldId id="274" r:id="rId25"/>
    <p:sldId id="275" r:id="rId26"/>
    <p:sldId id="276" r:id="rId27"/>
    <p:sldId id="350" r:id="rId28"/>
    <p:sldId id="277" r:id="rId29"/>
    <p:sldId id="278" r:id="rId30"/>
    <p:sldId id="279" r:id="rId31"/>
    <p:sldId id="280" r:id="rId32"/>
    <p:sldId id="281" r:id="rId33"/>
    <p:sldId id="35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352" r:id="rId45"/>
    <p:sldId id="292" r:id="rId46"/>
    <p:sldId id="293" r:id="rId47"/>
    <p:sldId id="294" r:id="rId48"/>
    <p:sldId id="295" r:id="rId49"/>
    <p:sldId id="296" r:id="rId50"/>
    <p:sldId id="353" r:id="rId51"/>
    <p:sldId id="297" r:id="rId52"/>
    <p:sldId id="298" r:id="rId53"/>
    <p:sldId id="299" r:id="rId54"/>
    <p:sldId id="354" r:id="rId55"/>
    <p:sldId id="300" r:id="rId56"/>
    <p:sldId id="301" r:id="rId57"/>
    <p:sldId id="302" r:id="rId58"/>
    <p:sldId id="303" r:id="rId59"/>
    <p:sldId id="355" r:id="rId60"/>
    <p:sldId id="304" r:id="rId61"/>
    <p:sldId id="305" r:id="rId62"/>
    <p:sldId id="306" r:id="rId63"/>
    <p:sldId id="307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789" autoAdjust="0"/>
  </p:normalViewPr>
  <p:slideViewPr>
    <p:cSldViewPr snapToGrid="0">
      <p:cViewPr varScale="1">
        <p:scale>
          <a:sx n="59" d="100"/>
          <a:sy n="59" d="100"/>
        </p:scale>
        <p:origin x="16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CE2E-2D0A-4D68-A37C-C0885432B74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B3B35-E7D7-4803-9515-EB8D4A473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4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f(-1)=-1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f(2)=6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t≠0, (-∞,0) ∪ (0,∞)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x≥8/5, [8/5, ∞)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5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72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function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04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-5/2, 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70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 (-∞,-2) ∪ (2, ∞)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Decreasing (-2, 2)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(2, -16)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 (-2 16)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78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0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)=|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1200" b="0" i="1" u="none" strike="noStrike" kern="1200" baseline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−2|−3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ℎ(𝑥)=|𝑥−2|−3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30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Quadratic </a:t>
                </a: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Reflection over x-axis, shift 5 left, shift 2 up </a:t>
                </a: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Graph 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)=−</m:t>
                    </m:r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1200" b="0" i="1" u="none" strike="noStrike" kern="120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+5)+2</m:t>
                    </m:r>
                  </m:oMath>
                </a14:m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Quadratic </a:t>
                </a: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Reflection over x-axis, shift 5 left, shift 2 up </a:t>
                </a: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Graph </a:t>
                </a: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𝑔(𝑥)=−𝑓(𝑥+5)+2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3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 function is f(x)=x²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 right 2: c=2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 up 6: d=6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Reflect over x-axis: -f(x)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g(x)=-(x-2)²+6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6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d>
                                    <m:d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−5−3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9+64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73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−1+2</m:t>
                              </m:r>
                            </m:num>
                            <m:den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d>
                                <m:dPr>
                                  <m:ctrlP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 dirty="0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E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E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𝑑=√((𝑥_2−𝑥_1 )^2+(𝑦_2−𝑦_1 )^2 )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𝑑=√((2−(−1))^2+(−5−3)^2 )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𝑑=√(3^2+(−8)^2 )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𝑑=√(9+64)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𝑑=√73</a:t>
                </a:r>
                <a:endParaRPr lang="en-US" dirty="0"/>
              </a:p>
              <a:p>
                <a:endParaRPr lang="en-US" dirty="0"/>
              </a:p>
              <a:p>
                <a:r>
                  <a:rPr lang="es-ES" i="0" dirty="0">
                    <a:latin typeface="Cambria Math" panose="02040503050406030204" pitchFamily="18" charset="0"/>
                  </a:rPr>
                  <a:t>𝑀=((𝑥_1+𝑥_2)/2,(𝑦_1+𝑦_2)/2)</a:t>
                </a:r>
                <a:endParaRPr lang="es-ES" dirty="0"/>
              </a:p>
              <a:p>
                <a:r>
                  <a:rPr lang="es-ES" i="0" dirty="0">
                    <a:latin typeface="Cambria Math" panose="02040503050406030204" pitchFamily="18" charset="0"/>
                  </a:rPr>
                  <a:t>𝑀=((−1+2)/2,(3+(−5))/2)</a:t>
                </a:r>
                <a:endParaRPr lang="es-ES" dirty="0"/>
              </a:p>
              <a:p>
                <a:r>
                  <a:rPr lang="es-ES" i="0" dirty="0">
                    <a:latin typeface="Cambria Math" panose="02040503050406030204" pitchFamily="18" charset="0"/>
                  </a:rPr>
                  <a:t>𝑀=(1/2, −2/2)</a:t>
                </a:r>
                <a:endParaRPr lang="es-ES" dirty="0"/>
              </a:p>
              <a:p>
                <a:r>
                  <a:rPr lang="es-ES" i="0" dirty="0">
                    <a:latin typeface="Cambria Math" panose="02040503050406030204" pitchFamily="18" charset="0"/>
                  </a:rPr>
                  <a:t>𝑀=(1/2, −1)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68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2x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x²-4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(x+2)/(x-2)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26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x²-2x+1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x²-1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 of g: x≠0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 of f: x≥0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g=domain of f (or excluded domain) and solve for x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1/x≥0 → true when x&gt;0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Answer: x&gt;0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1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g(x)=x+3; f(x)=2|x|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g(x)=(8-x)/5; f(x)=³√(x)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0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f⁻¹(x)=x³-10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5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f⁻¹(x)=-√(x+2)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00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P=1.99t+66.7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03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Inverse variation 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d=1650/p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y)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(-2, 4) 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(-1, 3.5) 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(0, 3) 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(1, 2.5) 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(2, 2)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real x-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y-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(0,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m=3</a:t>
            </a:r>
          </a:p>
          <a:p>
            <a:r>
              <a:rPr lang="en-US" dirty="0"/>
              <a:t>b=-4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7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𝑚=(6−(−2))/(1−(−3)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𝑚=8/4=2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y=3x-2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75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y</m:t>
                      </m:r>
                      <m:r>
                        <a:rPr 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lang="en-US" sz="1200" b="0" i="1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200" b="0" i="0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1200" b="0" i="0" u="none" strike="noStrike" kern="1200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x</m:t>
                      </m:r>
                      <m:r>
                        <a:rPr lang="en-US" sz="1200" b="0" i="0" u="none" strike="noStrike" kern="1200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y=−1/2 x+2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Yes, each x is matched to exactly one y </a:t>
                </a: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Yes, each x gives exactly one y-value </a:t>
                </a:r>
                <a14:m>
                  <m:oMath xmlns:m="http://schemas.openxmlformats.org/officeDocument/2006/math">
                    <m:r>
                      <a:rPr lang="en-US" sz="1200" b="0" i="1" u="none" strike="noStrike" kern="1200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n-US" sz="1200" b="0" i="1" u="none" strike="noStrike" kern="1200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lang="en-US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1200" b="0" i="1" u="none" strike="noStrike" kern="1200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+4</m:t>
                    </m:r>
                  </m:oMath>
                </a14:m>
                <a:endParaRPr lang="en-US" sz="12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No, some x give two y-values </a:t>
                </a:r>
                <a14:m>
                  <m:oMath xmlns:m="http://schemas.openxmlformats.org/officeDocument/2006/math">
                    <m:r>
                      <a:rPr lang="en-US" sz="1200" b="0" i="1" u="none" strike="noStrike" kern="1200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n-US" sz="1200" b="0" i="1" u="none" strike="noStrike" kern="1200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en-US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1200" b="0" i="1" u="none" strike="noStrike" kern="1200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+16</m:t>
                        </m:r>
                      </m:e>
                    </m:rad>
                  </m:oMath>
                </a14:m>
                <a:endParaRPr lang="en-US" sz="12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Yes, each x is matched to exactly one y </a:t>
                </a: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Yes, each x gives exactly one y-value </a:t>
                </a:r>
                <a:r>
                  <a:rPr lang="en-US" sz="1200" b="0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𝑦=−𝑥^2+4</a:t>
                </a:r>
                <a:endParaRPr lang="en-US" sz="12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No, some x give two y-values </a:t>
                </a:r>
                <a:r>
                  <a:rPr lang="en-US" sz="1200" b="0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𝑦=±√(−𝑥+16)</a:t>
                </a:r>
                <a:endParaRPr lang="en-US" sz="1200" b="0" i="0" u="none" strike="noStrike" kern="1200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B3B35-E7D7-4803-9515-EB8D4A4739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0"/>
            <a:ext cx="8686801" cy="170376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94691"/>
            <a:ext cx="6018212" cy="4914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494692"/>
            <a:ext cx="6021388" cy="49149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78" y="1487120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071849"/>
            <a:ext cx="6018212" cy="4337743"/>
          </a:xfrm>
        </p:spPr>
        <p:txBody>
          <a:bodyPr anchor="t"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1" y="1495587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071849"/>
            <a:ext cx="4876801" cy="4337743"/>
          </a:xfrm>
        </p:spPr>
        <p:txBody>
          <a:bodyPr anchor="t"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2931"/>
            <a:ext cx="9905998" cy="1412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85901"/>
            <a:ext cx="12191999" cy="4932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4811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4811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6481150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32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32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32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32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32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B3FE-3003-4CFE-BE17-3DDB1FBF6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F9668-F7EB-42E8-9BDA-3CE97F5C6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Precalculus</a:t>
            </a:r>
          </a:p>
          <a:p>
            <a:r>
              <a:rPr lang="en-US" dirty="0"/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316058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14FF-8140-498E-A822-31C958FD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1-02 Graphs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0E8239-2FBF-48D2-B318-B3238CCD4A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91026"/>
            <a:ext cx="5947493" cy="4272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7F41EF-40C0-457A-B56D-6AFDCFAD26E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Intercepts</a:t>
                </a:r>
              </a:p>
              <a:p>
                <a:r>
                  <a:rPr lang="en-US" dirty="0"/>
                  <a:t>Point where a graph crosses the axes</a:t>
                </a:r>
              </a:p>
              <a:p>
                <a:endParaRPr lang="en-US" dirty="0"/>
              </a:p>
              <a:p>
                <a:r>
                  <a:rPr lang="en-US" dirty="0"/>
                  <a:t>To find the intercepts</a:t>
                </a:r>
              </a:p>
              <a:p>
                <a:r>
                  <a:rPr lang="en-US" i="1" dirty="0"/>
                  <a:t>x</a:t>
                </a:r>
                <a:r>
                  <a:rPr lang="en-US" dirty="0"/>
                  <a:t>-intercept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solve for </a:t>
                </a:r>
                <a:r>
                  <a:rPr lang="en-US" i="1" dirty="0"/>
                  <a:t>x</a:t>
                </a:r>
              </a:p>
              <a:p>
                <a:r>
                  <a:rPr lang="en-US" i="1" dirty="0"/>
                  <a:t>y</a:t>
                </a:r>
                <a:r>
                  <a:rPr lang="en-US" dirty="0"/>
                  <a:t>-intercept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solve for </a:t>
                </a:r>
                <a:r>
                  <a:rPr lang="en-US" i="1" dirty="0"/>
                  <a:t>y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7F41EF-40C0-457A-B56D-6AFDCFAD2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35" t="-3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5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32C13-897B-42C3-A8A2-6A317B44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1-02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FD359C-9964-4357-B9A8-E62C3C963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intercepts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FD359C-9964-4357-B9A8-E62C3C963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0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7B26-3D2E-4CD7-B1E4-37E0B27F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1-02 Graphs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454E22-FA17-4D5B-BFDF-67EAA02B02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" y="938755"/>
            <a:ext cx="5906470" cy="591631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E5269D-3876-49B3-8B66-6AC8678B2EC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Circles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(</a:t>
                </a:r>
                <a:r>
                  <a:rPr lang="en-US" i="1" dirty="0"/>
                  <a:t>h</a:t>
                </a:r>
                <a:r>
                  <a:rPr lang="en-US" dirty="0"/>
                  <a:t>, </a:t>
                </a:r>
                <a:r>
                  <a:rPr lang="en-US" i="1" dirty="0"/>
                  <a:t>k</a:t>
                </a:r>
                <a:r>
                  <a:rPr lang="en-US" dirty="0"/>
                  <a:t>) is the center</a:t>
                </a:r>
              </a:p>
              <a:p>
                <a:pPr lvl="1"/>
                <a:r>
                  <a:rPr lang="en-US" dirty="0"/>
                  <a:t>and </a:t>
                </a:r>
                <a:r>
                  <a:rPr lang="en-US" i="1" dirty="0"/>
                  <a:t>r </a:t>
                </a:r>
                <a:r>
                  <a:rPr lang="en-US" dirty="0"/>
                  <a:t>is the radius</a:t>
                </a:r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E5269D-3876-49B3-8B66-6AC8678B2E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3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E3E3-2765-4DD2-9152-163E352C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1-03 Linear Equations in Two Variables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D946C-B2E8-466A-9A5D-23E6EF783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and interpret slope.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linear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linear functions.</a:t>
            </a:r>
          </a:p>
        </p:txBody>
      </p:sp>
    </p:spTree>
    <p:extLst>
      <p:ext uri="{BB962C8B-B14F-4D97-AF65-F5344CB8AC3E}">
        <p14:creationId xmlns:p14="http://schemas.microsoft.com/office/powerpoint/2010/main" val="377969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2B1-5C94-4232-8416-0AACD7B5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1-03 Linear Equations in Two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5F3242-F995-499C-8265-4676B2C2CD7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Slope-intercept form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i="1" dirty="0"/>
                  <a:t>m </a:t>
                </a:r>
                <a:r>
                  <a:rPr lang="en-US" dirty="0"/>
                  <a:t>= slope (rate of change)</a:t>
                </a:r>
              </a:p>
              <a:p>
                <a:pPr lvl="1"/>
                <a:r>
                  <a:rPr lang="en-US" dirty="0"/>
                  <a:t>(0, </a:t>
                </a:r>
                <a:r>
                  <a:rPr lang="en-US" i="1" dirty="0"/>
                  <a:t>b</a:t>
                </a:r>
                <a:r>
                  <a:rPr lang="en-US" dirty="0"/>
                  <a:t>) = </a:t>
                </a:r>
                <a:r>
                  <a:rPr lang="en-US" i="1" dirty="0"/>
                  <a:t>y</a:t>
                </a:r>
                <a:r>
                  <a:rPr lang="en-US" dirty="0"/>
                  <a:t>-intercept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i="1" dirty="0"/>
                  <a:t> </a:t>
                </a:r>
                <a:r>
                  <a:rPr lang="en-US" dirty="0"/>
                  <a:t>horizontal line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vertical line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5F3242-F995-499C-8265-4676B2C2C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4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2254D-CC18-43C3-8FB7-50598973C5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To graph a line (shortcut)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</a:t>
            </a:r>
            <a:r>
              <a:rPr lang="en-US" i="1" dirty="0"/>
              <a:t>y</a:t>
            </a:r>
            <a:r>
              <a:rPr lang="en-US" dirty="0"/>
              <a:t>-intercept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Follow the slope to get a couple more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a line through the points</a:t>
            </a:r>
          </a:p>
        </p:txBody>
      </p:sp>
    </p:spTree>
    <p:extLst>
      <p:ext uri="{BB962C8B-B14F-4D97-AF65-F5344CB8AC3E}">
        <p14:creationId xmlns:p14="http://schemas.microsoft.com/office/powerpoint/2010/main" val="9289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3C05-0946-424F-AADE-7F2AC516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1-03 Linear Equations in Two Variables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03413F-8049-498B-B4F8-4F13EA13E0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1741" y="1219200"/>
            <a:ext cx="5626491" cy="563586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6903026-16DE-4DB1-B0B5-F75D9F4DDA6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slope and </a:t>
                </a:r>
                <a:r>
                  <a:rPr lang="en-US" i="1" dirty="0"/>
                  <a:t>y</a:t>
                </a:r>
                <a:r>
                  <a:rPr lang="en-US" dirty="0"/>
                  <a:t>-int and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6903026-16DE-4DB1-B0B5-F75D9F4DD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66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BE47-2E02-4775-810A-EC12A05F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1-03 Linear Equations in Two Variables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2A36DA-0FE4-4810-9145-22CB2EDA5875}"/>
              </a:ext>
            </a:extLst>
          </p:cNvPr>
          <p:cNvSpPr/>
          <p:nvPr/>
        </p:nvSpPr>
        <p:spPr>
          <a:xfrm>
            <a:off x="401053" y="1494692"/>
            <a:ext cx="4924926" cy="5360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C57F66-2347-4705-8735-E28B8160DD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833" y="1494692"/>
            <a:ext cx="4837130" cy="521090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BDA69B-343B-4478-A72A-DBFBCE38F3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Slope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𝑠𝑙𝑜𝑝𝑒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𝑟𝑖𝑠𝑒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𝑟𝑢𝑛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If slope is</a:t>
                </a:r>
              </a:p>
              <a:p>
                <a:pPr lvl="1"/>
                <a:r>
                  <a:rPr lang="en-US" i="1" dirty="0"/>
                  <a:t>m </a:t>
                </a:r>
                <a:r>
                  <a:rPr lang="en-US" dirty="0"/>
                  <a:t>&gt; 0 → rises</a:t>
                </a:r>
              </a:p>
              <a:p>
                <a:pPr lvl="1"/>
                <a:r>
                  <a:rPr lang="en-US" i="1" dirty="0"/>
                  <a:t>m </a:t>
                </a:r>
                <a:r>
                  <a:rPr lang="en-US" dirty="0"/>
                  <a:t>= 0 → horizontal</a:t>
                </a:r>
              </a:p>
              <a:p>
                <a:pPr lvl="1"/>
                <a:r>
                  <a:rPr lang="en-US" i="1" dirty="0"/>
                  <a:t>m </a:t>
                </a:r>
                <a:r>
                  <a:rPr lang="en-US" dirty="0"/>
                  <a:t>&lt; 0 → falls</a:t>
                </a:r>
              </a:p>
              <a:p>
                <a:pPr lvl="1"/>
                <a:r>
                  <a:rPr lang="en-US" i="1" dirty="0"/>
                  <a:t>m </a:t>
                </a:r>
                <a:r>
                  <a:rPr lang="en-US" dirty="0"/>
                  <a:t>undefined → vertical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BDA69B-343B-4478-A72A-DBFBCE38F3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35" t="-3722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1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649E-82BB-4F77-8243-E8D9FA93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1-03 Linear Equations in Two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CECF3-1882-4899-93AA-0E808E339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slope of the line passing through (-3, -2) and (1, 6) </a:t>
            </a:r>
          </a:p>
        </p:txBody>
      </p:sp>
    </p:spTree>
    <p:extLst>
      <p:ext uri="{BB962C8B-B14F-4D97-AF65-F5344CB8AC3E}">
        <p14:creationId xmlns:p14="http://schemas.microsoft.com/office/powerpoint/2010/main" val="2818985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B2B7-AFB5-452A-8219-16FD2648F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1-03 Linear Equations in Two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82EAAB-FB86-4EE2-B347-1CD387EB5FE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Write Linear Equations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slope (</a:t>
                </a:r>
                <a:r>
                  <a:rPr lang="en-US" i="1" dirty="0"/>
                  <a:t>m</a:t>
                </a:r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a point on the line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point-slope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82EAAB-FB86-4EE2-B347-1CD387EB5F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45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73174-42EB-4D02-8698-955424F374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Find slope-intercept form of the line passing through (0, -2) with </a:t>
            </a:r>
            <a:r>
              <a:rPr lang="en-US" i="1" dirty="0"/>
              <a:t>m </a:t>
            </a:r>
            <a:r>
              <a:rPr lang="en-US" dirty="0"/>
              <a:t>= 3. </a:t>
            </a:r>
          </a:p>
        </p:txBody>
      </p:sp>
    </p:spTree>
    <p:extLst>
      <p:ext uri="{BB962C8B-B14F-4D97-AF65-F5344CB8AC3E}">
        <p14:creationId xmlns:p14="http://schemas.microsoft.com/office/powerpoint/2010/main" val="9463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E171-CD59-4697-895E-14E596E5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1-03 Linear Equations in Two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88F006-B01E-4182-9B13-87772041D0C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Parallel and </a:t>
                </a:r>
                <a:r>
                  <a:rPr lang="en-US" dirty="0" err="1"/>
                  <a:t>Penpendicular</a:t>
                </a:r>
                <a:endParaRPr lang="en-US" dirty="0"/>
              </a:p>
              <a:p>
                <a:r>
                  <a:rPr lang="en-US" dirty="0"/>
                  <a:t>Parallel → same slope</a:t>
                </a:r>
              </a:p>
              <a:p>
                <a:r>
                  <a:rPr lang="en-US" dirty="0"/>
                  <a:t>Perpendicular → slopes are negative reciprocals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88F006-B01E-4182-9B13-87772041D0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4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0E0FD3D-5891-488E-8747-42517E565DC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equation of the line passing through (2, 1) and perpendicular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0E0FD3D-5891-488E-8747-42517E565D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8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BECA-6FD1-442A-BC25-A218194F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1-04 Functions and Functional Notation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BD25E-200D-48B9-A087-FBD5BB7FF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whether a relation represents a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input and output values of a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domain of a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piecewise functions.</a:t>
            </a:r>
          </a:p>
        </p:txBody>
      </p:sp>
    </p:spTree>
    <p:extLst>
      <p:ext uri="{BB962C8B-B14F-4D97-AF65-F5344CB8AC3E}">
        <p14:creationId xmlns:p14="http://schemas.microsoft.com/office/powerpoint/2010/main" val="441385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8BDB-C770-489E-A081-F1DE6173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1-04 Functions and Functional Notation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E0F37-BE4F-45D5-B228-9A79E9CC4E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2120" y="2766100"/>
            <a:ext cx="4893972" cy="23735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9B73F-9F03-48CE-9566-38320E3A96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Relation</a:t>
            </a:r>
          </a:p>
          <a:p>
            <a:pPr lvl="1"/>
            <a:r>
              <a:rPr lang="en-US" dirty="0"/>
              <a:t>Rule that relates 2 quantities</a:t>
            </a:r>
          </a:p>
          <a:p>
            <a:r>
              <a:rPr lang="en-US" dirty="0"/>
              <a:t>Function</a:t>
            </a:r>
          </a:p>
          <a:p>
            <a:pPr lvl="1"/>
            <a:r>
              <a:rPr lang="en-US" dirty="0"/>
              <a:t>Special relation</a:t>
            </a:r>
          </a:p>
          <a:p>
            <a:pPr lvl="1"/>
            <a:r>
              <a:rPr lang="en-US" dirty="0"/>
              <a:t>A function </a:t>
            </a:r>
            <a:r>
              <a:rPr lang="en-US" i="1" dirty="0"/>
              <a:t>f </a:t>
            </a:r>
            <a:r>
              <a:rPr lang="en-US" dirty="0"/>
              <a:t>from set A to set B is a relation that assigns each element </a:t>
            </a:r>
            <a:r>
              <a:rPr lang="en-US" i="1" dirty="0"/>
              <a:t>x </a:t>
            </a:r>
            <a:r>
              <a:rPr lang="en-US" dirty="0"/>
              <a:t>in set A to exactly one element in set B</a:t>
            </a:r>
          </a:p>
          <a:p>
            <a:pPr lvl="1"/>
            <a:r>
              <a:rPr lang="en-US" dirty="0"/>
              <a:t>Set A: input domain</a:t>
            </a:r>
          </a:p>
          <a:p>
            <a:pPr lvl="1"/>
            <a:r>
              <a:rPr lang="en-US" dirty="0"/>
              <a:t>Set B: output range </a:t>
            </a:r>
          </a:p>
        </p:txBody>
      </p:sp>
    </p:spTree>
    <p:extLst>
      <p:ext uri="{BB962C8B-B14F-4D97-AF65-F5344CB8AC3E}">
        <p14:creationId xmlns:p14="http://schemas.microsoft.com/office/powerpoint/2010/main" val="35873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726A-82CF-4878-A6F7-30B6378D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1-04 Functions and Functional Notation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ED41B-030F-44AD-ADEE-D1AE7562C4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this a function?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5C64E7-20F1-4C46-A3B3-503CDC70064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5C64E7-20F1-4C46-A3B3-503CDC700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141D5D-E026-435A-A923-AC7443A2C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26398"/>
              </p:ext>
            </p:extLst>
          </p:nvPr>
        </p:nvGraphicFramePr>
        <p:xfrm>
          <a:off x="459874" y="2275750"/>
          <a:ext cx="2872108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568">
                  <a:extLst>
                    <a:ext uri="{9D8B030D-6E8A-4147-A177-3AD203B41FA5}">
                      <a16:colId xmlns:a16="http://schemas.microsoft.com/office/drawing/2014/main" val="3228352059"/>
                    </a:ext>
                  </a:extLst>
                </a:gridCol>
                <a:gridCol w="574993">
                  <a:extLst>
                    <a:ext uri="{9D8B030D-6E8A-4147-A177-3AD203B41FA5}">
                      <a16:colId xmlns:a16="http://schemas.microsoft.com/office/drawing/2014/main" val="740962928"/>
                    </a:ext>
                  </a:extLst>
                </a:gridCol>
                <a:gridCol w="574993">
                  <a:extLst>
                    <a:ext uri="{9D8B030D-6E8A-4147-A177-3AD203B41FA5}">
                      <a16:colId xmlns:a16="http://schemas.microsoft.com/office/drawing/2014/main" val="4145375342"/>
                    </a:ext>
                  </a:extLst>
                </a:gridCol>
                <a:gridCol w="457518">
                  <a:extLst>
                    <a:ext uri="{9D8B030D-6E8A-4147-A177-3AD203B41FA5}">
                      <a16:colId xmlns:a16="http://schemas.microsoft.com/office/drawing/2014/main" val="2984780896"/>
                    </a:ext>
                  </a:extLst>
                </a:gridCol>
                <a:gridCol w="457518">
                  <a:extLst>
                    <a:ext uri="{9D8B030D-6E8A-4147-A177-3AD203B41FA5}">
                      <a16:colId xmlns:a16="http://schemas.microsoft.com/office/drawing/2014/main" val="1067465094"/>
                    </a:ext>
                  </a:extLst>
                </a:gridCol>
                <a:gridCol w="457518">
                  <a:extLst>
                    <a:ext uri="{9D8B030D-6E8A-4147-A177-3AD203B41FA5}">
                      <a16:colId xmlns:a16="http://schemas.microsoft.com/office/drawing/2014/main" val="1450580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54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54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1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1F1F-F07B-4B0F-A5CF-12BBA5A2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1-04 Functions and Functional Notation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29705-D67F-469F-8D3C-C450E04A8B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Functional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D408DC4-EC4D-44DF-8B93-20DAD6D37B9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s-ES" dirty="0" err="1"/>
                  <a:t>Evaluate</a:t>
                </a:r>
                <a:endParaRPr lang="es-ES" dirty="0"/>
              </a:p>
              <a:p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s-ES" i="1" dirty="0" smtClean="0">
                        <a:latin typeface="Cambria Math" panose="02040503050406030204" pitchFamily="18" charset="0"/>
                      </a:rPr>
                      <m:t>=3−</m:t>
                    </m:r>
                    <m:rad>
                      <m:radPr>
                        <m:degHide m:val="on"/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</m:oMath>
                </a14:m>
                <a:endParaRPr lang="es-ES" i="1" dirty="0"/>
              </a:p>
              <a:p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s-E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E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s-E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D408DC4-EC4D-44DF-8B93-20DAD6D37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38877C7-E66A-45E5-9AF7-7E4F3791C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65" y="2523987"/>
            <a:ext cx="4533363" cy="24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11A5-9B12-4AEC-84B5-3CFABA3C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1-04 Functions and Functional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C8EBC-9726-467D-8A40-BBDB966622F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Piecewise functions</a:t>
                </a:r>
              </a:p>
              <a:p>
                <a:pPr lvl="1"/>
                <a:r>
                  <a:rPr lang="en-US" dirty="0"/>
                  <a:t>Function made of more than one function with specific domains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EC8EBC-9726-467D-8A40-BBDB96662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4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F9751EA-7B21-4E4C-B022-57B59B4436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Evaluate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F9751EA-7B21-4E4C-B022-57B59B443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47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617A-37F2-4304-B74F-30B7F20F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1-04 Functions and Functional Notation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CC8A-948E-4DC2-A79D-F6810F9D0B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Domain of a function</a:t>
            </a:r>
          </a:p>
          <a:p>
            <a:pPr lvl="1"/>
            <a:r>
              <a:rPr lang="en-US" dirty="0"/>
              <a:t>Implied domain - all real numbers for which the expression is defined</a:t>
            </a:r>
          </a:p>
          <a:p>
            <a:r>
              <a:rPr lang="en-US" dirty="0"/>
              <a:t>Interval notation</a:t>
            </a:r>
          </a:p>
          <a:p>
            <a:pPr lvl="1"/>
            <a:r>
              <a:rPr lang="en-US" dirty="0"/>
              <a:t>[ ] means =</a:t>
            </a:r>
          </a:p>
          <a:p>
            <a:pPr lvl="1"/>
            <a:r>
              <a:rPr lang="en-US" dirty="0"/>
              <a:t>( ) means ≠</a:t>
            </a:r>
          </a:p>
          <a:p>
            <a:pPr lvl="1"/>
            <a:r>
              <a:rPr lang="en-US" dirty="0"/>
              <a:t>(2, 7] means 2 &lt; </a:t>
            </a:r>
            <a:r>
              <a:rPr lang="en-US" i="1" dirty="0"/>
              <a:t>x </a:t>
            </a:r>
            <a:r>
              <a:rPr lang="en-US" dirty="0"/>
              <a:t>≤ 7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E1F644-6CB0-4C6A-8B44-A08B163A2F0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What is the domain?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E1F644-6CB0-4C6A-8B44-A08B163A2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9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835D-2DC7-48B9-968C-9E78714C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1-04 Functions and Functional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D33933-5B82-4D22-8264-406C908BAB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Difference Quotient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Simplify the difference quotient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D33933-5B82-4D22-8264-406C908BA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4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07945-64A8-4C25-88C3-84CA90B710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5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62DA-629E-4ADD-AE80-834E2E12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1-05 Graphs of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E349C-49C1-43A1-9678-D565DCD89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1" y="4777380"/>
            <a:ext cx="8686801" cy="20806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domain and range from graphs.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whether graphs represent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zeros of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average rate of change of a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Analyze graphs to determine when the graph is increasing, decreasing, or constant.</a:t>
            </a:r>
          </a:p>
        </p:txBody>
      </p:sp>
    </p:spTree>
    <p:extLst>
      <p:ext uri="{BB962C8B-B14F-4D97-AF65-F5344CB8AC3E}">
        <p14:creationId xmlns:p14="http://schemas.microsoft.com/office/powerpoint/2010/main" val="2028652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AE17-25DB-41E7-9E94-1169A1B8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1-05 Graphs of Functions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EF085F-D9BB-4195-BB36-A00C0C012F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350" y="1203158"/>
            <a:ext cx="5612108" cy="56519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4A700-B537-41F6-B3B5-7200C36624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Find the domain and range from a graph</a:t>
            </a:r>
          </a:p>
          <a:p>
            <a:r>
              <a:rPr lang="en-US" dirty="0"/>
              <a:t>Domain: part of x-axis covered by graph</a:t>
            </a:r>
          </a:p>
          <a:p>
            <a:r>
              <a:rPr lang="en-US" dirty="0"/>
              <a:t>Range: part of y-axis covered by graph</a:t>
            </a:r>
          </a:p>
        </p:txBody>
      </p:sp>
    </p:spTree>
    <p:extLst>
      <p:ext uri="{BB962C8B-B14F-4D97-AF65-F5344CB8AC3E}">
        <p14:creationId xmlns:p14="http://schemas.microsoft.com/office/powerpoint/2010/main" val="31134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EA6D-D9FE-47F1-B356-1433ABE7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1-05 Graphs of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6DD8-3B0C-4CB8-9BFF-553639B5F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Line Test</a:t>
            </a:r>
          </a:p>
          <a:p>
            <a:r>
              <a:rPr lang="en-US" dirty="0"/>
              <a:t>A graph represents a function if no vertical line can touch 2 points on the graph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A13A5-4709-448E-BD9C-5C07FE3F3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70" y="3406990"/>
            <a:ext cx="2751787" cy="3464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BFE5E-7248-4B5D-88C2-085FBEC7F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424" y="3390939"/>
            <a:ext cx="2751787" cy="34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682E-9AB2-477A-AC93-F3BE0B93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1-01 The Cartesian Plane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CC421-77F7-489F-B913-8108642AD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Plot points in the cartesian coordinate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distance between two points.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midpoint between two points.</a:t>
            </a:r>
          </a:p>
        </p:txBody>
      </p:sp>
    </p:spTree>
    <p:extLst>
      <p:ext uri="{BB962C8B-B14F-4D97-AF65-F5344CB8AC3E}">
        <p14:creationId xmlns:p14="http://schemas.microsoft.com/office/powerpoint/2010/main" val="1352155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5543-0179-4061-86CE-F5C7D847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1-05 Graphs of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2107-A912-452C-9D4E-A7126EB101A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Zeros of a function</a:t>
                </a:r>
              </a:p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-value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-intercepts</a:t>
                </a:r>
              </a:p>
              <a:p>
                <a:r>
                  <a:rPr lang="en-US" dirty="0"/>
                  <a:t>To find,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and solve for </a:t>
                </a:r>
                <a:r>
                  <a:rPr lang="en-US" i="1" dirty="0"/>
                  <a:t>x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2107-A912-452C-9D4E-A7126EB10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4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0C0497F-CAFC-4A01-B934-526676D758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zeros of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−30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0C0497F-CAFC-4A01-B934-526676D75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2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BC27-D510-45DD-8CE3-F21B98AF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1-05 Graphs of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094A-D995-49D6-9402-52EFBAA8E9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Increasing (rises from left to right)</a:t>
            </a:r>
          </a:p>
          <a:p>
            <a:r>
              <a:rPr lang="en-US" dirty="0"/>
              <a:t>Decreasing (falls from left to right)</a:t>
            </a:r>
          </a:p>
          <a:p>
            <a:r>
              <a:rPr lang="en-US" dirty="0"/>
              <a:t>Constant (horizontal)</a:t>
            </a:r>
          </a:p>
          <a:p>
            <a:r>
              <a:rPr lang="en-US" dirty="0"/>
              <a:t>Relative minimum (lowest point in area)</a:t>
            </a:r>
          </a:p>
          <a:p>
            <a:r>
              <a:rPr lang="en-US" dirty="0"/>
              <a:t>Relative maximum (highest point in area)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6AF6A3-B7B7-4E40-9B77-C3C199662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8741" y="1251285"/>
            <a:ext cx="5548880" cy="55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C687-8A1E-481F-AB4C-D6BAE0E2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1-05 Graphs of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82C8-E529-4299-9FE4-43EE7E9A7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of Change</a:t>
            </a:r>
          </a:p>
          <a:p>
            <a:r>
              <a:rPr lang="en-US" dirty="0"/>
              <a:t>Average rate of change = slope between 2 points </a:t>
            </a:r>
          </a:p>
        </p:txBody>
      </p:sp>
    </p:spTree>
    <p:extLst>
      <p:ext uri="{BB962C8B-B14F-4D97-AF65-F5344CB8AC3E}">
        <p14:creationId xmlns:p14="http://schemas.microsoft.com/office/powerpoint/2010/main" val="2832714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7106-C97E-44C4-B040-96639613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1-06 Graphs of Parent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1998C-5E5C-42E6-8729-3AD5E02D3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the graphs of parent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piecewise functions.</a:t>
            </a:r>
          </a:p>
        </p:txBody>
      </p:sp>
    </p:spTree>
    <p:extLst>
      <p:ext uri="{BB962C8B-B14F-4D97-AF65-F5344CB8AC3E}">
        <p14:creationId xmlns:p14="http://schemas.microsoft.com/office/powerpoint/2010/main" val="3307003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A4A7-2123-45B9-9DE9-11AE6FBF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1-06 Graphs of Parent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0944D-0C6B-41E0-A481-2D77ECF6B7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constant </a:t>
            </a:r>
            <a:r>
              <a:rPr lang="en-US" dirty="0"/>
              <a:t>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c</a:t>
            </a:r>
            <a:r>
              <a:rPr lang="en-US" dirty="0"/>
              <a:t>,</a:t>
            </a:r>
          </a:p>
          <a:p>
            <a:r>
              <a:rPr lang="en-US" dirty="0"/>
              <a:t>Domain is all real numbers.</a:t>
            </a:r>
          </a:p>
          <a:p>
            <a:r>
              <a:rPr lang="en-US" dirty="0"/>
              <a:t>Range is the set {</a:t>
            </a:r>
            <a:r>
              <a:rPr lang="en-US" i="1" dirty="0"/>
              <a:t>c</a:t>
            </a:r>
            <a:r>
              <a:rPr lang="en-US" dirty="0"/>
              <a:t>} that contains this single element.</a:t>
            </a:r>
          </a:p>
          <a:p>
            <a:r>
              <a:rPr lang="en-US" dirty="0"/>
              <a:t>Neither increasing or decreasing.</a:t>
            </a:r>
          </a:p>
          <a:p>
            <a:r>
              <a:rPr lang="en-US" dirty="0"/>
              <a:t>Symmetric over the </a:t>
            </a:r>
            <a:r>
              <a:rPr lang="en-US" i="1" dirty="0"/>
              <a:t>y</a:t>
            </a:r>
            <a:r>
              <a:rPr lang="en-US" dirty="0"/>
              <a:t>-axis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BC84EA-E277-4CFE-A7F4-A03CD1896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790" y="924029"/>
            <a:ext cx="5889873" cy="59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086E-EA77-4B6B-8CC9-2F5D5444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1-06 Graphs of Parent Functions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9F1AA-BE86-4A61-A657-668793485F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identity </a:t>
            </a:r>
            <a:r>
              <a:rPr lang="en-US" dirty="0"/>
              <a:t>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dirty="0"/>
              <a:t>,</a:t>
            </a:r>
          </a:p>
          <a:p>
            <a:r>
              <a:rPr lang="en-US" dirty="0"/>
              <a:t>Domain is all real numbers.</a:t>
            </a:r>
          </a:p>
          <a:p>
            <a:r>
              <a:rPr lang="en-US" dirty="0"/>
              <a:t>Range is all real numbers.</a:t>
            </a:r>
          </a:p>
          <a:p>
            <a:r>
              <a:rPr lang="en-US" dirty="0"/>
              <a:t>Increases from (−∞, ∞).</a:t>
            </a:r>
          </a:p>
          <a:p>
            <a:r>
              <a:rPr lang="en-US" dirty="0"/>
              <a:t>Symmetric about the origin. </a:t>
            </a: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E8EB759-790F-4FDF-9C9A-1F8A5D8E87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7350" y="919227"/>
            <a:ext cx="5894039" cy="59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623C-9417-42E7-8CC3-C19E6D85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1-06 Graphs of Parent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2066A-F725-468F-9EEA-52E6C2AF66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absolute value </a:t>
                </a:r>
                <a:r>
                  <a:rPr lang="en-US" dirty="0"/>
                  <a:t>function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Domain is all real numbers.</a:t>
                </a:r>
              </a:p>
              <a:p>
                <a:r>
                  <a:rPr lang="en-US" dirty="0"/>
                  <a:t>Range is [0, ∞).</a:t>
                </a:r>
              </a:p>
              <a:p>
                <a:r>
                  <a:rPr lang="en-US" dirty="0"/>
                  <a:t>Decreasing on (−∞, 0) and increasing on (0, ∞).</a:t>
                </a:r>
              </a:p>
              <a:p>
                <a:r>
                  <a:rPr lang="en-US" dirty="0"/>
                  <a:t>Symmetric over the </a:t>
                </a:r>
                <a:r>
                  <a:rPr lang="en-US" i="1" dirty="0"/>
                  <a:t>y</a:t>
                </a:r>
                <a:r>
                  <a:rPr lang="en-US" dirty="0"/>
                  <a:t>-axis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2066A-F725-468F-9EEA-52E6C2AF6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4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63BC6F-EA0C-4881-AFCF-0EAD851009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3790" y="924029"/>
            <a:ext cx="5889271" cy="59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B93E-5F54-460B-B505-7CA396D4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1-06 Graphs of Parent Functions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8DC925-CD20-4D15-ADD9-EE656EFB49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350" y="919227"/>
            <a:ext cx="5894039" cy="5935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2D9F00-46B6-48B2-9276-5BBC0D3E07C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b="1" dirty="0"/>
                  <a:t>quadratic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Domain is all real numbers.</a:t>
                </a:r>
              </a:p>
              <a:p>
                <a:r>
                  <a:rPr lang="en-US" dirty="0"/>
                  <a:t>Range is only nonnegative real numbers, [0, ∞).</a:t>
                </a:r>
              </a:p>
              <a:p>
                <a:r>
                  <a:rPr lang="en-US" dirty="0"/>
                  <a:t>Decreasing over (−∞, 0) and increasing on (0, ∞).</a:t>
                </a:r>
              </a:p>
              <a:p>
                <a:r>
                  <a:rPr lang="en-US" dirty="0"/>
                  <a:t>Symmetric over the </a:t>
                </a:r>
                <a:r>
                  <a:rPr lang="en-US" i="1" dirty="0"/>
                  <a:t>y</a:t>
                </a:r>
                <a:r>
                  <a:rPr lang="en-US" dirty="0"/>
                  <a:t>-axis.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2D9F00-46B6-48B2-9276-5BBC0D3E07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8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792A-86CA-42EF-BCAF-06DDB7CD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1-06 Graphs of Parent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B5D49-7AF8-4A3E-9130-F227B9FE950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cubic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Domain is all real numbers.</a:t>
                </a:r>
              </a:p>
              <a:p>
                <a:r>
                  <a:rPr lang="en-US" dirty="0"/>
                  <a:t>Range is all real numbers.</a:t>
                </a:r>
              </a:p>
              <a:p>
                <a:r>
                  <a:rPr lang="en-US" dirty="0"/>
                  <a:t>Increasing on (−∞, ∞).</a:t>
                </a:r>
              </a:p>
              <a:p>
                <a:r>
                  <a:rPr lang="en-US" dirty="0"/>
                  <a:t>Symmetric about the origin.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B5D49-7AF8-4A3E-9130-F227B9FE95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4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2CEB78-A705-45EE-92CF-B074E06A2C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3790" y="924029"/>
            <a:ext cx="5889271" cy="59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B086-BAB7-425E-B850-DD375A71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1-06 Graphs of Parent Functions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24AFA5-0E82-4024-8C75-B6CFC80C43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350" y="919227"/>
            <a:ext cx="5894039" cy="5935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24FA759-09AE-4716-B5EF-E308F945B6D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/>
                  <a:t>reciprocal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Domain is all real numbers except 0, {</a:t>
                </a:r>
                <a:r>
                  <a:rPr lang="en-US" i="1" dirty="0" err="1"/>
                  <a:t>x</a:t>
                </a:r>
                <a:r>
                  <a:rPr lang="en-US" dirty="0" err="1"/>
                  <a:t>|</a:t>
                </a:r>
                <a:r>
                  <a:rPr lang="en-US" i="1" dirty="0" err="1"/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≠ 0}.</a:t>
                </a:r>
              </a:p>
              <a:p>
                <a:r>
                  <a:rPr lang="en-US" dirty="0"/>
                  <a:t>Range is all real numbers except 0, {</a:t>
                </a:r>
                <a:r>
                  <a:rPr lang="en-US" i="1" dirty="0" err="1"/>
                  <a:t>y</a:t>
                </a:r>
                <a:r>
                  <a:rPr lang="en-US" dirty="0" err="1"/>
                  <a:t>|</a:t>
                </a:r>
                <a:r>
                  <a:rPr lang="en-US" i="1" dirty="0" err="1"/>
                  <a:t>y</a:t>
                </a:r>
                <a:r>
                  <a:rPr lang="en-US" i="1" dirty="0"/>
                  <a:t> </a:t>
                </a:r>
                <a:r>
                  <a:rPr lang="en-US" dirty="0"/>
                  <a:t>≠ 0}.</a:t>
                </a:r>
              </a:p>
              <a:p>
                <a:r>
                  <a:rPr lang="en-US" dirty="0"/>
                  <a:t>Decreasing on (−∞, 0) and (0, ∞).</a:t>
                </a:r>
              </a:p>
              <a:p>
                <a:r>
                  <a:rPr lang="en-US" dirty="0"/>
                  <a:t>Symmetric about the origin and over the lines </a:t>
                </a:r>
                <a:r>
                  <a:rPr lang="en-US" i="1" dirty="0"/>
                  <a:t>y </a:t>
                </a:r>
                <a:r>
                  <a:rPr lang="en-US" dirty="0"/>
                  <a:t>=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:r>
                  <a:rPr lang="en-US" i="1" dirty="0"/>
                  <a:t>y </a:t>
                </a:r>
                <a:r>
                  <a:rPr lang="en-US" dirty="0"/>
                  <a:t>= −</a:t>
                </a:r>
                <a:r>
                  <a:rPr lang="en-US" i="1" dirty="0"/>
                  <a:t>x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24FA759-09AE-4716-B5EF-E308F945B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036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0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B0EA-E880-4B76-9030-77835098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1-01 The Cartesian Plane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A3DAD-CDFB-41CB-844C-9D6522106D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8235" y="1494692"/>
            <a:ext cx="5335260" cy="53730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3996D-644D-4F06-893A-ED77C9A2A0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Cartesian Plane</a:t>
            </a:r>
          </a:p>
          <a:p>
            <a:pPr lvl="1"/>
            <a:r>
              <a:rPr lang="en-US" dirty="0"/>
              <a:t>Four quadrants</a:t>
            </a:r>
          </a:p>
          <a:p>
            <a:r>
              <a:rPr lang="en-US" dirty="0"/>
              <a:t>Point is (x, y)</a:t>
            </a:r>
          </a:p>
          <a:p>
            <a:endParaRPr lang="en-US" dirty="0"/>
          </a:p>
          <a:p>
            <a:r>
              <a:rPr lang="en-US" dirty="0"/>
              <a:t>Graph A(3, 2)</a:t>
            </a:r>
          </a:p>
          <a:p>
            <a:r>
              <a:rPr lang="en-US" dirty="0"/>
              <a:t>Graph B(-1, 4) </a:t>
            </a:r>
          </a:p>
        </p:txBody>
      </p:sp>
    </p:spTree>
    <p:extLst>
      <p:ext uri="{BB962C8B-B14F-4D97-AF65-F5344CB8AC3E}">
        <p14:creationId xmlns:p14="http://schemas.microsoft.com/office/powerpoint/2010/main" val="42136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BB0D2-CE10-49E0-8C15-ACFC41B7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1-06 Graphs of Parent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E92A4-5E69-43FB-94A5-35E1B2F8B56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reciprocal squared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Domain is all real numbers except 0, {</a:t>
                </a:r>
                <a:r>
                  <a:rPr lang="en-US" i="1" dirty="0" err="1"/>
                  <a:t>x</a:t>
                </a:r>
                <a:r>
                  <a:rPr lang="en-US" dirty="0" err="1"/>
                  <a:t>|</a:t>
                </a:r>
                <a:r>
                  <a:rPr lang="en-US" i="1" dirty="0" err="1"/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≠ 0}.</a:t>
                </a:r>
              </a:p>
              <a:p>
                <a:r>
                  <a:rPr lang="en-US" dirty="0"/>
                  <a:t>Range is only positive real numbers, (0, ∞).</a:t>
                </a:r>
              </a:p>
              <a:p>
                <a:r>
                  <a:rPr lang="en-US" dirty="0"/>
                  <a:t>Increasing on (−∞, 0) and decreasing on (0, ∞).</a:t>
                </a:r>
              </a:p>
              <a:p>
                <a:r>
                  <a:rPr lang="en-US" dirty="0"/>
                  <a:t>Symmetric over the </a:t>
                </a:r>
                <a:r>
                  <a:rPr lang="en-US" i="1" dirty="0"/>
                  <a:t>y</a:t>
                </a:r>
                <a:r>
                  <a:rPr lang="en-US" dirty="0"/>
                  <a:t>-axis.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E92A4-5E69-43FB-94A5-35E1B2F8B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938" t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AD565F-9CB3-4E9D-A5E1-57FDC791C8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3790" y="924029"/>
            <a:ext cx="5889271" cy="59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7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43F9-3A5B-4BF4-B5DE-BE1961FE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1-06 Graphs of Parent Functions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CCF619-1424-4F04-808E-2CBC3DB151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981" y="940592"/>
            <a:ext cx="5917408" cy="5917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5E3FC6-DD2B-44B9-9627-2FCA0B11240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b="1" dirty="0"/>
                  <a:t>square root </a:t>
                </a:r>
                <a:r>
                  <a:rPr lang="en-US" dirty="0"/>
                  <a:t>function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Domain is 0 or greater, [0, ∞).</a:t>
                </a:r>
              </a:p>
              <a:p>
                <a:r>
                  <a:rPr lang="en-US" dirty="0"/>
                  <a:t>Range is 0 or greater, [0, ∞).</a:t>
                </a:r>
              </a:p>
              <a:p>
                <a:r>
                  <a:rPr lang="en-US" dirty="0"/>
                  <a:t>Increasing on (0, ∞).</a:t>
                </a:r>
              </a:p>
              <a:p>
                <a:r>
                  <a:rPr lang="en-US" dirty="0"/>
                  <a:t>No symmetry.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5E3FC6-DD2B-44B9-9627-2FCA0B112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1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BB4D-16A8-4982-BB3B-3620B426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1-06 Graphs of Parent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9A4F3-6DBC-4A2D-ABCF-373D133B3A3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cube root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Domain is all real numbers.</a:t>
                </a:r>
              </a:p>
              <a:p>
                <a:r>
                  <a:rPr lang="en-US" dirty="0"/>
                  <a:t>Range is all real numbers.</a:t>
                </a:r>
              </a:p>
              <a:p>
                <a:r>
                  <a:rPr lang="en-US" dirty="0"/>
                  <a:t>Increasing over (−∞, ∞).</a:t>
                </a:r>
              </a:p>
              <a:p>
                <a:r>
                  <a:rPr lang="en-US" dirty="0"/>
                  <a:t>Symmetric about the origin.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9A4F3-6DBC-4A2D-ABCF-373D133B3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42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C05525-AB3E-405D-B442-59E18176ED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3790" y="924029"/>
            <a:ext cx="5889271" cy="59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469B-9606-4559-A0EA-DFD44BA9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1-06 Graphs of Parent Functions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32907C-8152-4F39-A899-F420B8B558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1740" y="935570"/>
            <a:ext cx="5909649" cy="59194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0BE465E-6939-4E87-A011-B98E60D5281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Piecewise Functions</a:t>
                </a:r>
              </a:p>
              <a:p>
                <a:r>
                  <a:rPr lang="en-US" dirty="0"/>
                  <a:t>At the boundary,</a:t>
                </a:r>
              </a:p>
              <a:p>
                <a:pPr lvl="1"/>
                <a:r>
                  <a:rPr lang="en-US" dirty="0"/>
                  <a:t>If equal → solid dot</a:t>
                </a:r>
              </a:p>
              <a:p>
                <a:pPr lvl="1"/>
                <a:r>
                  <a:rPr lang="en-US" dirty="0"/>
                  <a:t>If not equal → open dot</a:t>
                </a:r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0BE465E-6939-4E87-A011-B98E60D528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543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0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7749-F99F-420B-9E62-7A3680C1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1-07 Transformations of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7312C-E2E5-44BA-A75A-9D7F4231A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functions with translations.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functions with reflections.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functions with stretches and shrinks.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Perform a sequences of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297214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9E24-209F-4BD7-B3FF-C0213BB8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1-07 Transformations of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CDCFC-FBAC-4AA7-AF48-6F7A07913D4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Translations (shift)</a:t>
                </a:r>
              </a:p>
              <a:p>
                <a:pPr lvl="1"/>
                <a:r>
                  <a:rPr lang="en-US" dirty="0"/>
                  <a:t>Moves the graph</a:t>
                </a:r>
              </a:p>
              <a:p>
                <a:r>
                  <a:rPr lang="en-US" dirty="0"/>
                  <a:t>Horizontal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i="1" dirty="0"/>
                  <a:t>c </a:t>
                </a:r>
                <a:r>
                  <a:rPr lang="en-US" dirty="0"/>
                  <a:t>shifts right</a:t>
                </a:r>
              </a:p>
              <a:p>
                <a:r>
                  <a:rPr lang="en-US" dirty="0"/>
                  <a:t>Vertical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i="1" dirty="0"/>
                  <a:t>d </a:t>
                </a:r>
                <a:r>
                  <a:rPr lang="en-US" dirty="0"/>
                  <a:t>shifts up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9CDCFC-FBAC-4AA7-AF48-6F7A07913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38" t="-2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DAEA29-52B8-483F-857E-62FC10B033F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write a function with a vertical shift of 3 down and 2 right.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DAEA29-52B8-483F-857E-62FC10B03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35" t="-2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7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5257-9567-435B-B47B-791C9B7F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1-07 Transformations of Functions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58E78-71B4-48AC-8134-5F1CE29C35D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/>
                  <a:t>Reflections</a:t>
                </a:r>
              </a:p>
              <a:p>
                <a:r>
                  <a:rPr lang="pt-BR" i="1" dirty="0"/>
                  <a:t>x</a:t>
                </a:r>
                <a:r>
                  <a:rPr lang="pt-BR" dirty="0"/>
                  <a:t>-axis</a:t>
                </a:r>
              </a:p>
              <a:p>
                <a:pPr lvl="1"/>
                <a:r>
                  <a:rPr lang="pt-BR" dirty="0"/>
                  <a:t>Vertical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pt-BR" i="1" dirty="0"/>
                  <a:t>y</a:t>
                </a:r>
                <a:r>
                  <a:rPr lang="pt-BR" dirty="0"/>
                  <a:t>-axis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pt-BR" dirty="0"/>
                  <a:t>Horizontal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58E78-71B4-48AC-8134-5F1CE29C35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938" t="-2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B8FEF7-A8D8-42A8-9176-033356FF98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Dilations</a:t>
                </a:r>
              </a:p>
              <a:p>
                <a:pPr lvl="1"/>
                <a:r>
                  <a:rPr lang="en-US" dirty="0"/>
                  <a:t>Stretch/Shrink</a:t>
                </a:r>
              </a:p>
              <a:p>
                <a:r>
                  <a:rPr lang="en-US" dirty="0"/>
                  <a:t>Horizontal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Stretch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Vertical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Stretch by </a:t>
                </a:r>
                <a:r>
                  <a:rPr lang="en-US" i="1" dirty="0"/>
                  <a:t>a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B8FEF7-A8D8-42A8-9176-033356FF9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35" t="-2854" b="-3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5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D429-4A72-4DD5-B42A-69C6FECD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1-07 Transformations of Functions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7CB9B-77D8-43FA-B636-4EF0F3E25D1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Put it all together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i="1" dirty="0"/>
                  <a:t>a </a:t>
                </a:r>
                <a:r>
                  <a:rPr lang="en-US" dirty="0"/>
                  <a:t>= vertical stretch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= horizontal stretch</a:t>
                </a:r>
              </a:p>
              <a:p>
                <a:pPr lvl="1"/>
                <a:r>
                  <a:rPr lang="en-US" i="1" dirty="0"/>
                  <a:t>c </a:t>
                </a:r>
                <a:r>
                  <a:rPr lang="en-US" dirty="0"/>
                  <a:t>= horizontal shift right</a:t>
                </a:r>
              </a:p>
              <a:p>
                <a:pPr lvl="1"/>
                <a:r>
                  <a:rPr lang="en-US" i="1" dirty="0"/>
                  <a:t>d </a:t>
                </a:r>
                <a:r>
                  <a:rPr lang="en-US" dirty="0"/>
                  <a:t>= vertical shift up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7CB9B-77D8-43FA-B636-4EF0F3E25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4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65D8C-9F40-4728-8E6B-2579C365EF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69FF-F844-463C-835E-71FD9D8B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1-07 Transformations of Functions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AE8847-2C13-4C07-9931-C3E9E3BDD8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Identify </a:t>
                </a:r>
                <a:r>
                  <a:rPr lang="en-US"/>
                  <a:t>the parent </a:t>
                </a:r>
                <a:r>
                  <a:rPr lang="en-US" dirty="0"/>
                  <a:t>function</a:t>
                </a:r>
              </a:p>
              <a:p>
                <a:r>
                  <a:rPr lang="en-US" dirty="0"/>
                  <a:t>Describe the transformations</a:t>
                </a:r>
              </a:p>
              <a:p>
                <a:r>
                  <a:rPr lang="en-US" dirty="0"/>
                  <a:t>Sketch the graph</a:t>
                </a:r>
              </a:p>
              <a:p>
                <a:r>
                  <a:rPr lang="en-US" dirty="0"/>
                  <a:t>Use functional notation to write </a:t>
                </a:r>
                <a:r>
                  <a:rPr lang="en-US" i="1" dirty="0"/>
                  <a:t>g </a:t>
                </a:r>
                <a:r>
                  <a:rPr lang="en-US" dirty="0"/>
                  <a:t>in terms of </a:t>
                </a:r>
                <a:r>
                  <a:rPr lang="en-US" i="1" dirty="0"/>
                  <a:t>f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AE8847-2C13-4C07-9931-C3E9E3BDD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4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AA3C85-B318-47AD-99B5-BCB18D6704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173790" y="940346"/>
            <a:ext cx="5905915" cy="5915759"/>
          </a:xfrm>
        </p:spPr>
      </p:pic>
    </p:spTree>
    <p:extLst>
      <p:ext uri="{BB962C8B-B14F-4D97-AF65-F5344CB8AC3E}">
        <p14:creationId xmlns:p14="http://schemas.microsoft.com/office/powerpoint/2010/main" val="3715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C3A4-8B63-4F34-B67B-34A6F053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1-07 Transformations of Functions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293D3-FB81-4486-82BD-A62BBCCB8D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Write the function for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800FF1-6A12-4501-9872-3E61D5F1A1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3790" y="945359"/>
            <a:ext cx="5909710" cy="59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8334-423F-4526-B143-B665A4E6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1-01 The Cartesian Plane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4665AD-8C7A-4EC6-A87A-8EB5F691E6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024" r="14278"/>
          <a:stretch/>
        </p:blipFill>
        <p:spPr>
          <a:xfrm>
            <a:off x="0" y="1633364"/>
            <a:ext cx="5480801" cy="5221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5CE9EA7-2060-486D-AADE-EEDC5C6F984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s-ES" dirty="0"/>
                  <a:t>Distance formula</a:t>
                </a:r>
              </a:p>
              <a:p>
                <a:pPr lvl="1"/>
                <a:r>
                  <a:rPr lang="es-ES" dirty="0" err="1"/>
                  <a:t>Pythagorean</a:t>
                </a:r>
                <a:r>
                  <a:rPr lang="es-ES" dirty="0"/>
                  <a:t> </a:t>
                </a:r>
                <a:r>
                  <a:rPr lang="es-ES" dirty="0" err="1"/>
                  <a:t>Theorem</a:t>
                </a:r>
                <a:endParaRPr lang="es-E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E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E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" dirty="0"/>
              </a:p>
              <a:p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s-E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ES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s-E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5CE9EA7-2060-486D-AADE-EEDC5C6F9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C650-8FA2-4DAE-9479-4A09B2B6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1-08 Combinations of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CA644-E114-45BE-B74D-ACE9429B7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Combine functions using algebraic operations.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a composition of functions.</a:t>
            </a:r>
          </a:p>
        </p:txBody>
      </p:sp>
    </p:spTree>
    <p:extLst>
      <p:ext uri="{BB962C8B-B14F-4D97-AF65-F5344CB8AC3E}">
        <p14:creationId xmlns:p14="http://schemas.microsoft.com/office/powerpoint/2010/main" val="3010629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6A90-56E4-4E88-9F05-84C8AEC8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1-08 Combinations of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06898-27F0-4EE9-996D-A83162C42A8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Add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Subtract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Multiply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𝑓𝑔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Divide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06898-27F0-4EE9-996D-A83162C42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533" t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6E8653-5F53-4775-A09C-F6588ED8327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, find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𝑓𝑔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06E8653-5F53-4775-A09C-F6588ED83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530" t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6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9906-35F0-4A49-9874-760794D2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1-08 Combinations of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3F10CA-07D0-443F-9E39-22763F5D111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Composition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Substitute </a:t>
                </a:r>
                <a:r>
                  <a:rPr lang="en-US" i="1" dirty="0"/>
                  <a:t>g </a:t>
                </a:r>
                <a:r>
                  <a:rPr lang="en-US" dirty="0"/>
                  <a:t>into </a:t>
                </a:r>
                <a:r>
                  <a:rPr lang="en-US" i="1" dirty="0"/>
                  <a:t>f</a:t>
                </a:r>
              </a:p>
              <a:p>
                <a:endParaRPr lang="en-US" i="1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find</a:t>
                </a:r>
              </a:p>
              <a:p>
                <a:r>
                  <a:rPr lang="en-US" i="1" dirty="0"/>
                  <a:t>f </a:t>
                </a:r>
                <a:r>
                  <a:rPr lang="en-US" dirty="0"/>
                  <a:t>∘ </a:t>
                </a:r>
                <a:r>
                  <a:rPr lang="en-US" i="1" dirty="0"/>
                  <a:t>g</a:t>
                </a:r>
              </a:p>
              <a:p>
                <a:endParaRPr lang="en-US" i="1" dirty="0"/>
              </a:p>
              <a:p>
                <a:r>
                  <a:rPr lang="en-US" i="1" dirty="0"/>
                  <a:t>g </a:t>
                </a:r>
                <a:r>
                  <a:rPr lang="en-US" dirty="0"/>
                  <a:t>∘ </a:t>
                </a:r>
                <a:r>
                  <a:rPr lang="en-US" i="1" dirty="0"/>
                  <a:t>f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3F10CA-07D0-443F-9E39-22763F5D1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38" t="-3722" b="-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13BA724-F060-4973-99E7-EB7CBB64EB7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Domain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/>
                  <a:t> is all </a:t>
                </a:r>
                <a:r>
                  <a:rPr lang="en-US" i="1" dirty="0"/>
                  <a:t>x </a:t>
                </a:r>
                <a:r>
                  <a:rPr lang="en-US" dirty="0"/>
                  <a:t>in domain of </a:t>
                </a:r>
                <a:r>
                  <a:rPr lang="en-US" i="1" dirty="0"/>
                  <a:t>g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in the domain of </a:t>
                </a:r>
                <a:r>
                  <a:rPr lang="en-US" i="1" dirty="0"/>
                  <a:t>f</a:t>
                </a:r>
                <a:r>
                  <a:rPr lang="en-US" dirty="0"/>
                  <a:t>.</a:t>
                </a:r>
              </a:p>
              <a:p>
                <a:r>
                  <a:rPr lang="en-US" i="1" dirty="0"/>
                  <a:t>x</a:t>
                </a:r>
                <a:r>
                  <a:rPr lang="en-US" dirty="0"/>
                  <a:t> → </a:t>
                </a:r>
                <a:r>
                  <a:rPr lang="en-US" i="1" dirty="0"/>
                  <a:t>g</a:t>
                </a:r>
                <a:r>
                  <a:rPr lang="en-US" dirty="0"/>
                  <a:t> → </a:t>
                </a:r>
                <a:r>
                  <a:rPr lang="en-US" i="1" dirty="0"/>
                  <a:t>f</a:t>
                </a:r>
              </a:p>
              <a:p>
                <a:endParaRPr lang="en-US" i="1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, find the domain of </a:t>
                </a:r>
                <a:r>
                  <a:rPr lang="en-US" i="1" dirty="0"/>
                  <a:t>f </a:t>
                </a:r>
                <a:r>
                  <a:rPr lang="en-US" dirty="0"/>
                  <a:t>∘ </a:t>
                </a:r>
                <a:r>
                  <a:rPr lang="en-US" i="1" dirty="0"/>
                  <a:t>g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13BA724-F060-4973-99E7-EB7CBB64E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036" t="-3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7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6E86-5211-4C46-B90A-D003AD0F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1-08 Combinations of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D4B61-C16D-4984-8F0A-EE4EB8ACAA8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Decompose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Pick a portion to be g(x), then replace that with x to get f(x)</a:t>
                </a:r>
              </a:p>
              <a:p>
                <a:r>
                  <a:rPr lang="en-US" dirty="0"/>
                  <a:t>Decompose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D4B61-C16D-4984-8F0A-EE4EB8ACA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4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F537568-3492-4CEB-B7B9-D3026426AD5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pt-BR" dirty="0"/>
                  <a:t>Decompose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8−</m:t>
                            </m:r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pt-BR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F537568-3492-4CEB-B7B9-D3026426AD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50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AE61-D058-497B-BC5A-C62F59EC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1-09 Inverse Functions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571AE-EDFD-4B9F-B45F-BBE253ABB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Verify that two functions are inverse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domain and range on inverse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inverse of a function.</a:t>
            </a:r>
          </a:p>
        </p:txBody>
      </p:sp>
    </p:spTree>
    <p:extLst>
      <p:ext uri="{BB962C8B-B14F-4D97-AF65-F5344CB8AC3E}">
        <p14:creationId xmlns:p14="http://schemas.microsoft.com/office/powerpoint/2010/main" val="2913272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1420-B680-4EE3-A451-96A1F56D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1-09 Inverse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BC040-33BF-43AE-A065-D5BD52166F4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Inverse functions</a:t>
                </a:r>
              </a:p>
              <a:p>
                <a:r>
                  <a:rPr lang="en-US" dirty="0"/>
                  <a:t>Switch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:r>
                  <a:rPr lang="en-US" i="1" dirty="0"/>
                  <a:t>y</a:t>
                </a:r>
              </a:p>
              <a:p>
                <a:r>
                  <a:rPr lang="en-US" dirty="0"/>
                  <a:t>Switch inputs and outputs</a:t>
                </a:r>
              </a:p>
              <a:p>
                <a:endParaRPr lang="en-US" dirty="0"/>
              </a:p>
              <a:p>
                <a:r>
                  <a:rPr lang="en-US" dirty="0"/>
                  <a:t>Verify inverses by showing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5BC040-33BF-43AE-A065-D5BD52166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42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5F4A11-6733-4C78-A499-68F5606410C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Verify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are inverses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5F4A11-6733-4C78-A499-68F5606410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036" t="-1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92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E80F-EFF3-4FD0-A890-95CAEB02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1-09 Inverse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FF72D-8E61-44CD-8637-1C6D893154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Graphs of inverses</a:t>
            </a:r>
          </a:p>
          <a:p>
            <a:r>
              <a:rPr lang="en-US" dirty="0"/>
              <a:t>Reflected over line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x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A2DC7-46B7-40A8-B4E5-606C0E15CD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dirty="0"/>
              <a:t>A function is one-to-one if each </a:t>
            </a:r>
            <a:r>
              <a:rPr lang="en-US" i="1" dirty="0"/>
              <a:t>y </a:t>
            </a:r>
            <a:r>
              <a:rPr lang="en-US" dirty="0"/>
              <a:t>corresponds to exactly one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r>
              <a:rPr lang="en-US" dirty="0"/>
              <a:t>Passes the horizontal line test</a:t>
            </a:r>
          </a:p>
          <a:p>
            <a:r>
              <a:rPr lang="en-US" dirty="0"/>
              <a:t>Inverse of a 1-to-1 is a function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517683-495D-4451-93D8-F8CB2088A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" y="2759396"/>
            <a:ext cx="4393114" cy="4098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DB851F-039A-4BAC-9274-796732CDD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251"/>
            <a:ext cx="5374105" cy="40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FB1-C573-4969-9219-5FCB13E0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1-09 Inverse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CD343-C53B-476F-99C8-C487322B668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Finding inverses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Replace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with </a:t>
                </a:r>
                <a:r>
                  <a:rPr lang="en-US" i="1" dirty="0"/>
                  <a:t>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Switch </a:t>
                </a:r>
                <a:r>
                  <a:rPr lang="en-US" i="1" dirty="0"/>
                  <a:t>x </a:t>
                </a:r>
                <a:r>
                  <a:rPr lang="en-US" dirty="0"/>
                  <a:t>and </a:t>
                </a:r>
                <a:r>
                  <a:rPr lang="en-US" i="1" dirty="0"/>
                  <a:t>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for </a:t>
                </a:r>
                <a:r>
                  <a:rPr lang="en-US" i="1" dirty="0"/>
                  <a:t>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you did step 1, replace </a:t>
                </a:r>
                <a:r>
                  <a:rPr lang="en-US" i="1" dirty="0"/>
                  <a:t>y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CD343-C53B-476F-99C8-C487322B66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45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79179C-7D1C-4B89-A6B8-FBEFBE9D213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inverse of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79179C-7D1C-4B89-A6B8-FBEFBE9D21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0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F94C-107F-41F6-83A0-806C9220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1-09 Inverse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08274-A9A2-43D0-8B56-E69E36C78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inverse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08274-A9A2-43D0-8B56-E69E36C78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8155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D0E7-69F3-4BE9-97DD-F8ABA3C3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1-10 Mathematical Modeling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585F4-1082-45EC-8FB1-A9764FDF2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 and interpret scatter plots.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best-fitting line using a graphing utility.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variations.</a:t>
            </a:r>
          </a:p>
        </p:txBody>
      </p:sp>
    </p:spTree>
    <p:extLst>
      <p:ext uri="{BB962C8B-B14F-4D97-AF65-F5344CB8AC3E}">
        <p14:creationId xmlns:p14="http://schemas.microsoft.com/office/powerpoint/2010/main" val="87561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1958-6871-44A6-869C-C15D9030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1-01 The Cartesian Plane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82EE71-5745-4EC8-8B75-C9A05D4CD4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994" r="20510"/>
          <a:stretch/>
        </p:blipFill>
        <p:spPr>
          <a:xfrm>
            <a:off x="272716" y="1497623"/>
            <a:ext cx="5508042" cy="5360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C2A7408-10C5-4E7A-B221-24D92A6F76F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Midpoint formula</a:t>
                </a:r>
              </a:p>
              <a:p>
                <a:pPr lvl="1"/>
                <a:r>
                  <a:rPr lang="en-US" dirty="0"/>
                  <a:t>Average of the points (mean)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C2A7408-10C5-4E7A-B221-24D92A6F7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A79D-8699-4DC9-9232-63E3C281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1-10 Mathematical Modeling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A984-CDFC-4A0F-82D4-84AC54B4F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Mathematical modeling</a:t>
            </a:r>
          </a:p>
          <a:p>
            <a:r>
              <a:rPr lang="en-US" sz="2800" dirty="0"/>
              <a:t>Find a function to fit data points</a:t>
            </a:r>
          </a:p>
          <a:p>
            <a:endParaRPr lang="en-US" sz="2800" dirty="0"/>
          </a:p>
          <a:p>
            <a:r>
              <a:rPr lang="en-US" sz="2800" dirty="0"/>
              <a:t>Least squares regression (linear)</a:t>
            </a:r>
          </a:p>
          <a:p>
            <a:r>
              <a:rPr lang="en-US" sz="2800" dirty="0"/>
              <a:t>Gives the best fitting line</a:t>
            </a:r>
          </a:p>
          <a:p>
            <a:r>
              <a:rPr lang="en-US" sz="2800" dirty="0"/>
              <a:t>The amount of error is given by the correlation coefficient (</a:t>
            </a:r>
            <a:r>
              <a:rPr lang="en-US" sz="2800" i="1" dirty="0"/>
              <a:t>r</a:t>
            </a:r>
            <a:r>
              <a:rPr lang="en-US" sz="2800" dirty="0"/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DF4F0-89E5-4B87-AFCB-235EAA4F5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106746"/>
            <a:ext cx="12191999" cy="175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8453-0025-4258-8B35-F1B52A0B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1-10 Mathematical Modeling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27B0A-A452-448D-A9FF-1378A9A69F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Number (in 1000s) of female USAF personnel, </a:t>
            </a:r>
            <a:r>
              <a:rPr lang="en-US" i="1" dirty="0"/>
              <a:t>P</a:t>
            </a:r>
            <a:r>
              <a:rPr lang="en-US" dirty="0"/>
              <a:t>, on active duty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a model with </a:t>
            </a:r>
            <a:r>
              <a:rPr lang="en-US" i="1" dirty="0"/>
              <a:t>t</a:t>
            </a:r>
            <a:r>
              <a:rPr lang="en-US" dirty="0"/>
              <a:t>=0 being 2000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76792-74AD-47D5-9FEC-A7C0E9AC15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 TI-graphing</a:t>
            </a:r>
          </a:p>
          <a:p>
            <a:r>
              <a:rPr lang="en-US" dirty="0"/>
              <a:t>STAT ∨ Edit... and enter data</a:t>
            </a:r>
          </a:p>
          <a:p>
            <a:r>
              <a:rPr lang="en-US" dirty="0"/>
              <a:t>STAT → CALC ∨ </a:t>
            </a:r>
            <a:r>
              <a:rPr lang="en-US" dirty="0" err="1"/>
              <a:t>LinReg</a:t>
            </a:r>
            <a:r>
              <a:rPr lang="en-US" dirty="0"/>
              <a:t>(</a:t>
            </a:r>
            <a:r>
              <a:rPr lang="en-US" dirty="0" err="1"/>
              <a:t>ax+b</a:t>
            </a:r>
            <a:r>
              <a:rPr lang="en-US" dirty="0"/>
              <a:t>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F4F805-61B4-41F5-A3F9-5F4285CC9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65506"/>
              </p:ext>
            </p:extLst>
          </p:nvPr>
        </p:nvGraphicFramePr>
        <p:xfrm>
          <a:off x="315494" y="3210461"/>
          <a:ext cx="6166678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338">
                  <a:extLst>
                    <a:ext uri="{9D8B030D-6E8A-4147-A177-3AD203B41FA5}">
                      <a16:colId xmlns:a16="http://schemas.microsoft.com/office/drawing/2014/main" val="2311923339"/>
                    </a:ext>
                  </a:extLst>
                </a:gridCol>
                <a:gridCol w="1048068">
                  <a:extLst>
                    <a:ext uri="{9D8B030D-6E8A-4147-A177-3AD203B41FA5}">
                      <a16:colId xmlns:a16="http://schemas.microsoft.com/office/drawing/2014/main" val="2755465264"/>
                    </a:ext>
                  </a:extLst>
                </a:gridCol>
                <a:gridCol w="1048068">
                  <a:extLst>
                    <a:ext uri="{9D8B030D-6E8A-4147-A177-3AD203B41FA5}">
                      <a16:colId xmlns:a16="http://schemas.microsoft.com/office/drawing/2014/main" val="4022544481"/>
                    </a:ext>
                  </a:extLst>
                </a:gridCol>
                <a:gridCol w="1048068">
                  <a:extLst>
                    <a:ext uri="{9D8B030D-6E8A-4147-A177-3AD203B41FA5}">
                      <a16:colId xmlns:a16="http://schemas.microsoft.com/office/drawing/2014/main" val="365204731"/>
                    </a:ext>
                  </a:extLst>
                </a:gridCol>
                <a:gridCol w="1048068">
                  <a:extLst>
                    <a:ext uri="{9D8B030D-6E8A-4147-A177-3AD203B41FA5}">
                      <a16:colId xmlns:a16="http://schemas.microsoft.com/office/drawing/2014/main" val="2791300966"/>
                    </a:ext>
                  </a:extLst>
                </a:gridCol>
                <a:gridCol w="1048068">
                  <a:extLst>
                    <a:ext uri="{9D8B030D-6E8A-4147-A177-3AD203B41FA5}">
                      <a16:colId xmlns:a16="http://schemas.microsoft.com/office/drawing/2014/main" val="315510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41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83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5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9514-0053-4A52-BB7E-86E101FD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1-10 Mathematical Modeling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0CB1-49C9-430C-80FC-759BC64B33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Real-Life Problems</a:t>
            </a:r>
          </a:p>
          <a:p>
            <a:r>
              <a:rPr lang="en-US" dirty="0"/>
              <a:t>Slope = rate of change</a:t>
            </a:r>
          </a:p>
          <a:p>
            <a:endParaRPr lang="en-US" dirty="0"/>
          </a:p>
          <a:p>
            <a:r>
              <a:rPr lang="en-US" dirty="0"/>
              <a:t>Interpolation</a:t>
            </a:r>
          </a:p>
          <a:p>
            <a:pPr lvl="1"/>
            <a:r>
              <a:rPr lang="en-US" dirty="0"/>
              <a:t>Within data</a:t>
            </a:r>
          </a:p>
          <a:p>
            <a:pPr lvl="1"/>
            <a:r>
              <a:rPr lang="en-US" dirty="0"/>
              <a:t>Small error</a:t>
            </a:r>
          </a:p>
          <a:p>
            <a:r>
              <a:rPr lang="en-US" dirty="0"/>
              <a:t>Extrapolation</a:t>
            </a:r>
          </a:p>
          <a:p>
            <a:pPr lvl="1"/>
            <a:r>
              <a:rPr lang="en-US" dirty="0"/>
              <a:t>Outside of data</a:t>
            </a:r>
          </a:p>
          <a:p>
            <a:pPr lvl="1"/>
            <a:r>
              <a:rPr lang="en-US" dirty="0"/>
              <a:t>Possibly huge error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78BEF2-04F2-484B-BF54-3E0AA127D2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12133" y="2158398"/>
            <a:ext cx="7879867" cy="469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12A8-DE59-4C96-B30E-2A96AC61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1-10 Mathematical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70458-C181-4DEC-AB14-22A4822D87F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Variations</a:t>
                </a:r>
              </a:p>
              <a:p>
                <a:r>
                  <a:rPr lang="en-US" dirty="0"/>
                  <a:t>Direct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↑,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Inverse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↑,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Joint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𝑎𝑥𝑦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i="1" dirty="0"/>
                  <a:t>a </a:t>
                </a:r>
                <a:r>
                  <a:rPr lang="en-US" dirty="0"/>
                  <a:t>= constant of variation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70458-C181-4DEC-AB14-22A4822D8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040" t="-2854" b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4EFC2-9238-4247-9E37-E864FA0ED8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company found the demand for its product varies inversely as the price of the product. When the price is $2.75, the demand is 600 units. Write an equation. </a:t>
            </a:r>
          </a:p>
        </p:txBody>
      </p:sp>
    </p:spTree>
    <p:extLst>
      <p:ext uri="{BB962C8B-B14F-4D97-AF65-F5344CB8AC3E}">
        <p14:creationId xmlns:p14="http://schemas.microsoft.com/office/powerpoint/2010/main" val="7515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8DFE-A5CC-4A08-A73A-04EC1D4B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1-01 The Cartesian Plane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9E1D3-E6EC-44AC-9575-B563F3CDB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Find the (a) distance and (b) midpoint between (-1, 3) and (2, -5)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EDA8E-2B1F-41E6-993F-7C1DAB4A34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0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2877-9244-44E0-88DC-74BA95D2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1-02 Graphs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796E3-B05B-4E41-A4F8-8856DF272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equations by plotting points.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equations with a graphing utility.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</a:t>
            </a:r>
            <a:r>
              <a:rPr lang="en-US" i="1" dirty="0"/>
              <a:t>x</a:t>
            </a:r>
            <a:r>
              <a:rPr lang="en-US" dirty="0"/>
              <a:t>- and </a:t>
            </a:r>
            <a:r>
              <a:rPr lang="en-US" i="1" dirty="0"/>
              <a:t>y</a:t>
            </a:r>
            <a:r>
              <a:rPr lang="en-US" dirty="0"/>
              <a:t>-intercepts.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circles.</a:t>
            </a:r>
          </a:p>
        </p:txBody>
      </p:sp>
    </p:spTree>
    <p:extLst>
      <p:ext uri="{BB962C8B-B14F-4D97-AF65-F5344CB8AC3E}">
        <p14:creationId xmlns:p14="http://schemas.microsoft.com/office/powerpoint/2010/main" val="259028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FF13-4B6D-4B40-A911-C80AD004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1-02 Graphs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9E5578-9B4B-401D-BD2C-2EC50F20CE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1" y="1203158"/>
            <a:ext cx="5754247" cy="576383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C9CC2EC-0B89-4186-8C91-0B8FECBC2B1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Basic graphing method</a:t>
                </a:r>
              </a:p>
              <a:p>
                <a:pPr lvl="1"/>
                <a:r>
                  <a:rPr lang="en-US" dirty="0"/>
                  <a:t>Make a table</a:t>
                </a:r>
              </a:p>
              <a:p>
                <a:pPr lvl="1"/>
                <a:r>
                  <a:rPr lang="en-US" dirty="0"/>
                  <a:t>Choose </a:t>
                </a:r>
                <a:r>
                  <a:rPr lang="en-US" i="1" dirty="0"/>
                  <a:t>x</a:t>
                </a:r>
                <a:r>
                  <a:rPr lang="en-US" dirty="0"/>
                  <a:t>, Calculate </a:t>
                </a:r>
                <a:r>
                  <a:rPr lang="en-US" i="1" dirty="0"/>
                  <a:t>y</a:t>
                </a:r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=3−0.5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C9CC2EC-0B89-4186-8C91-0B8FECBC2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39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1748</TotalTime>
  <Words>2712</Words>
  <Application>Microsoft Office PowerPoint</Application>
  <PresentationFormat>Widescreen</PresentationFormat>
  <Paragraphs>528</Paragraphs>
  <Slides>63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Cambria</vt:lpstr>
      <vt:lpstr>Cambria Math</vt:lpstr>
      <vt:lpstr>Comic Sans MS</vt:lpstr>
      <vt:lpstr>Wingdings</vt:lpstr>
      <vt:lpstr>Mesh</vt:lpstr>
      <vt:lpstr>Functions and Graphs</vt:lpstr>
      <vt:lpstr>PowerPoint Presentation</vt:lpstr>
      <vt:lpstr>1-01 The Cartesian Plane</vt:lpstr>
      <vt:lpstr>1-01 The Cartesian Plane</vt:lpstr>
      <vt:lpstr>1-01 The Cartesian Plane</vt:lpstr>
      <vt:lpstr>1-01 The Cartesian Plane</vt:lpstr>
      <vt:lpstr>1-01 The Cartesian Plane</vt:lpstr>
      <vt:lpstr>1-02 Graphs</vt:lpstr>
      <vt:lpstr>1-02 Graphs</vt:lpstr>
      <vt:lpstr>1-02 Graphs</vt:lpstr>
      <vt:lpstr>1-02 Graphs</vt:lpstr>
      <vt:lpstr>1-02 Graphs</vt:lpstr>
      <vt:lpstr>1-03 Linear Equations in Two Variables</vt:lpstr>
      <vt:lpstr>1-03 Linear Equations in Two Variables</vt:lpstr>
      <vt:lpstr>1-03 Linear Equations in Two Variables</vt:lpstr>
      <vt:lpstr>1-03 Linear Equations in Two Variables</vt:lpstr>
      <vt:lpstr>1-03 Linear Equations in Two Variables</vt:lpstr>
      <vt:lpstr>1-03 Linear Equations in Two Variables</vt:lpstr>
      <vt:lpstr>1-03 Linear Equations in Two Variables</vt:lpstr>
      <vt:lpstr>1-04 Functions and Functional Notation</vt:lpstr>
      <vt:lpstr>1-04 Functions and Functional Notation</vt:lpstr>
      <vt:lpstr>1-04 Functions and Functional Notation</vt:lpstr>
      <vt:lpstr>1-04 Functions and Functional Notation</vt:lpstr>
      <vt:lpstr>1-04 Functions and Functional Notation</vt:lpstr>
      <vt:lpstr>1-04 Functions and Functional Notation</vt:lpstr>
      <vt:lpstr>1-04 Functions and Functional Notation</vt:lpstr>
      <vt:lpstr>1-05 Graphs of Functions</vt:lpstr>
      <vt:lpstr>1-05 Graphs of Functions</vt:lpstr>
      <vt:lpstr>1-05 Graphs of Functions</vt:lpstr>
      <vt:lpstr>1-05 Graphs of Functions</vt:lpstr>
      <vt:lpstr>1-05 Graphs of Functions</vt:lpstr>
      <vt:lpstr>1-05 Graphs of Functions</vt:lpstr>
      <vt:lpstr>1-06 Graphs of Parent Functions</vt:lpstr>
      <vt:lpstr>1-06 Graphs of Parent Functions</vt:lpstr>
      <vt:lpstr>1-06 Graphs of Parent Functions</vt:lpstr>
      <vt:lpstr>1-06 Graphs of Parent Functions</vt:lpstr>
      <vt:lpstr>1-06 Graphs of Parent Functions</vt:lpstr>
      <vt:lpstr>1-06 Graphs of Parent Functions</vt:lpstr>
      <vt:lpstr>1-06 Graphs of Parent Functions</vt:lpstr>
      <vt:lpstr>1-06 Graphs of Parent Functions</vt:lpstr>
      <vt:lpstr>1-06 Graphs of Parent Functions</vt:lpstr>
      <vt:lpstr>1-06 Graphs of Parent Functions</vt:lpstr>
      <vt:lpstr>1-06 Graphs of Parent Functions</vt:lpstr>
      <vt:lpstr>1-07 Transformations of Functions</vt:lpstr>
      <vt:lpstr>1-07 Transformations of Functions</vt:lpstr>
      <vt:lpstr>1-07 Transformations of Functions </vt:lpstr>
      <vt:lpstr>1-07 Transformations of Functions </vt:lpstr>
      <vt:lpstr>1-07 Transformations of Functions </vt:lpstr>
      <vt:lpstr>1-07 Transformations of Functions </vt:lpstr>
      <vt:lpstr>1-08 Combinations of Functions</vt:lpstr>
      <vt:lpstr>1-08 Combinations of Functions</vt:lpstr>
      <vt:lpstr>1-08 Combinations of Functions</vt:lpstr>
      <vt:lpstr>1-08 Combinations of Functions</vt:lpstr>
      <vt:lpstr>1-09 Inverse Functions</vt:lpstr>
      <vt:lpstr>1-09 Inverse Functions</vt:lpstr>
      <vt:lpstr>1-09 Inverse Functions</vt:lpstr>
      <vt:lpstr>1-09 Inverse Functions</vt:lpstr>
      <vt:lpstr>1-09 Inverse Functions</vt:lpstr>
      <vt:lpstr>1-10 Mathematical Modeling</vt:lpstr>
      <vt:lpstr>1-10 Mathematical Modeling</vt:lpstr>
      <vt:lpstr>1-10 Mathematical Modeling</vt:lpstr>
      <vt:lpstr>1-10 Mathematical Modeling</vt:lpstr>
      <vt:lpstr>1-10 Mathematical Modeling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31</cp:revision>
  <dcterms:created xsi:type="dcterms:W3CDTF">2020-09-10T15:42:41Z</dcterms:created>
  <dcterms:modified xsi:type="dcterms:W3CDTF">2021-09-08T11:53:56Z</dcterms:modified>
</cp:coreProperties>
</file>