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ppt/tags/tag5.xml" ContentType="application/vnd.openxmlformats-officedocument.presentationml.tags+xml"/>
  <Override PartName="/ppt/notesSlides/notesSlide29.xml" ContentType="application/vnd.openxmlformats-officedocument.presentationml.notesSlide+xml"/>
  <Override PartName="/ppt/tags/tag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66"/>
  </p:notesMasterIdLst>
  <p:sldIdLst>
    <p:sldId id="256" r:id="rId2"/>
    <p:sldId id="369" r:id="rId3"/>
    <p:sldId id="370" r:id="rId4"/>
    <p:sldId id="257" r:id="rId5"/>
    <p:sldId id="263" r:id="rId6"/>
    <p:sldId id="258" r:id="rId7"/>
    <p:sldId id="259" r:id="rId8"/>
    <p:sldId id="260" r:id="rId9"/>
    <p:sldId id="261" r:id="rId10"/>
    <p:sldId id="262" r:id="rId11"/>
    <p:sldId id="371" r:id="rId12"/>
    <p:sldId id="264" r:id="rId13"/>
    <p:sldId id="265" r:id="rId14"/>
    <p:sldId id="266" r:id="rId15"/>
    <p:sldId id="267" r:id="rId16"/>
    <p:sldId id="268" r:id="rId17"/>
    <p:sldId id="372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373" r:id="rId26"/>
    <p:sldId id="290" r:id="rId27"/>
    <p:sldId id="333" r:id="rId28"/>
    <p:sldId id="291" r:id="rId29"/>
    <p:sldId id="292" r:id="rId30"/>
    <p:sldId id="339" r:id="rId31"/>
    <p:sldId id="340" r:id="rId32"/>
    <p:sldId id="342" r:id="rId33"/>
    <p:sldId id="374" r:id="rId34"/>
    <p:sldId id="343" r:id="rId35"/>
    <p:sldId id="341" r:id="rId36"/>
    <p:sldId id="346" r:id="rId37"/>
    <p:sldId id="347" r:id="rId38"/>
    <p:sldId id="348" r:id="rId39"/>
    <p:sldId id="375" r:id="rId40"/>
    <p:sldId id="344" r:id="rId41"/>
    <p:sldId id="345" r:id="rId42"/>
    <p:sldId id="349" r:id="rId43"/>
    <p:sldId id="351" r:id="rId44"/>
    <p:sldId id="352" r:id="rId45"/>
    <p:sldId id="350" r:id="rId46"/>
    <p:sldId id="353" r:id="rId47"/>
    <p:sldId id="376" r:id="rId48"/>
    <p:sldId id="354" r:id="rId49"/>
    <p:sldId id="355" r:id="rId50"/>
    <p:sldId id="356" r:id="rId51"/>
    <p:sldId id="357" r:id="rId52"/>
    <p:sldId id="358" r:id="rId53"/>
    <p:sldId id="359" r:id="rId54"/>
    <p:sldId id="377" r:id="rId55"/>
    <p:sldId id="362" r:id="rId56"/>
    <p:sldId id="360" r:id="rId57"/>
    <p:sldId id="361" r:id="rId58"/>
    <p:sldId id="363" r:id="rId59"/>
    <p:sldId id="364" r:id="rId60"/>
    <p:sldId id="365" r:id="rId61"/>
    <p:sldId id="378" r:id="rId62"/>
    <p:sldId id="366" r:id="rId63"/>
    <p:sldId id="367" r:id="rId64"/>
    <p:sldId id="368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787" autoAdjust="0"/>
  </p:normalViewPr>
  <p:slideViewPr>
    <p:cSldViewPr snapToGrid="0">
      <p:cViewPr varScale="1">
        <p:scale>
          <a:sx n="90" d="100"/>
          <a:sy n="90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D6B9E-C1C9-4492-B0FE-C0A799BF607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7F5D-EEC3-47C5-AF3C-90B3C775C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6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37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𝑖√14•𝑖√2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𝑖^2 √28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−1√4 √7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−2√7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𝑖√9 √3−𝑖√4 √3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3𝑖√3−2𝑖√3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𝑖√3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4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5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0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Vertex: (5, 0)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Axis of symmetry: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18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−6+4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𝑦=𝑎(𝑥+4)^2+11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15=𝑎(−6+4)^2+11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4=𝑎4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𝑎=1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𝑦=(𝑥+4)^2+11</a:t>
                </a:r>
                <a:endParaRPr lang="en-US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44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−14±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−14±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−92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−14±2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𝑥=−7/8±√23/8 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87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0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2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Odd degree and positive leading coefficient</a:t>
            </a:r>
          </a:p>
          <a:p>
            <a:r>
              <a:rPr lang="en-US" dirty="0"/>
              <a:t>Falls to left and rises to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05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b="0" dirty="0"/>
                  <a:t>Factor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b="0" dirty="0"/>
              </a:p>
              <a:p>
                <a:pPr marL="228600" indent="-228600">
                  <a:buAutoNum type="alphaLcPeriod"/>
                </a:pPr>
                <a:r>
                  <a:rPr lang="en-US" dirty="0"/>
                  <a:t>0: 1;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: 2;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: 2</a:t>
                </a:r>
              </a:p>
              <a:p>
                <a:pPr marL="228600" indent="-228600">
                  <a:buAutoNum type="alphaLcPeriod"/>
                </a:pPr>
                <a:r>
                  <a:rPr lang="en-US" dirty="0"/>
                  <a:t>Very tall graph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eriod"/>
                </a:pPr>
                <a:r>
                  <a:rPr lang="en-US" b="0" dirty="0"/>
                  <a:t>Factor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0">
                    <a:latin typeface="Cambria Math" panose="02040503050406030204" pitchFamily="18" charset="0"/>
                  </a:rPr>
                  <a:t>0, √3, −√3</a:t>
                </a:r>
                <a:endParaRPr lang="en-US" b="0" dirty="0"/>
              </a:p>
              <a:p>
                <a:pPr marL="228600" indent="-228600">
                  <a:buAutoNum type="alphaLcPeriod"/>
                </a:pPr>
                <a:r>
                  <a:rPr lang="en-US" dirty="0"/>
                  <a:t>0: 1; </a:t>
                </a:r>
                <a:r>
                  <a:rPr lang="en-US" b="0" i="0">
                    <a:latin typeface="Cambria Math" panose="02040503050406030204" pitchFamily="18" charset="0"/>
                  </a:rPr>
                  <a:t>√3</a:t>
                </a:r>
                <a:r>
                  <a:rPr lang="en-US" dirty="0"/>
                  <a:t>: 2; </a:t>
                </a:r>
                <a:r>
                  <a:rPr lang="en-US" b="0" i="0">
                    <a:latin typeface="Cambria Math" panose="02040503050406030204" pitchFamily="18" charset="0"/>
                  </a:rPr>
                  <a:t>−√3</a:t>
                </a:r>
                <a:r>
                  <a:rPr lang="en-US" dirty="0"/>
                  <a:t>: 2</a:t>
                </a:r>
              </a:p>
              <a:p>
                <a:pPr marL="228600" indent="-228600">
                  <a:buAutoNum type="alphaLcPeriod"/>
                </a:pPr>
                <a:r>
                  <a:rPr lang="en-US" dirty="0"/>
                  <a:t>Very tall graph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9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X-int: 0, -2, 3 (let y=0 and solve for x)</a:t>
            </a:r>
          </a:p>
          <a:p>
            <a:r>
              <a:rPr lang="en-US" dirty="0"/>
              <a:t>Y-int: 0 (let x=0 and solve for 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89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zero so n = 4</a:t>
            </a:r>
          </a:p>
          <a:p>
            <a:r>
              <a:rPr lang="en-US" dirty="0"/>
              <a:t>3 turning points so n-1=3, so n=4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34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4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4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𝑥^2+2𝑥−7+24/(𝑥+2)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79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7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26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66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-3</a:t>
                </a:r>
                <a:r>
                  <a:rPr lang="en-US" u="none" dirty="0"/>
                  <a:t>|  1   0  -19   -30</a:t>
                </a:r>
              </a:p>
              <a:p>
                <a:r>
                  <a:rPr lang="en-US" u="none" dirty="0"/>
                  <a:t>    </a:t>
                </a:r>
                <a:r>
                  <a:rPr lang="en-US" u="sng" dirty="0"/>
                  <a:t>       -3   9     30</a:t>
                </a:r>
                <a:endParaRPr lang="en-US" u="none" dirty="0"/>
              </a:p>
              <a:p>
                <a:r>
                  <a:rPr lang="en-US" u="none" dirty="0"/>
                  <a:t>       1  -3  -10   |</a:t>
                </a:r>
                <a:r>
                  <a:rPr lang="en-US" u="sng" dirty="0"/>
                  <a:t>0</a:t>
                </a:r>
              </a:p>
              <a:p>
                <a:endParaRPr lang="en-US" u="non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b="0" u="non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b="0" u="none" dirty="0"/>
              </a:p>
              <a:p>
                <a:endParaRPr lang="en-US" u="none" dirty="0"/>
              </a:p>
              <a:p>
                <a:r>
                  <a:rPr lang="en-US" u="none" dirty="0"/>
                  <a:t>Ans: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en-US" b="0" i="1" u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u="non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-3</a:t>
                </a:r>
                <a:r>
                  <a:rPr lang="en-US" u="none" dirty="0"/>
                  <a:t>|  1   0  -19   -30</a:t>
                </a:r>
              </a:p>
              <a:p>
                <a:r>
                  <a:rPr lang="en-US" u="none" dirty="0"/>
                  <a:t>    </a:t>
                </a:r>
                <a:r>
                  <a:rPr lang="en-US" u="sng" dirty="0"/>
                  <a:t>       -3   9     30</a:t>
                </a:r>
                <a:endParaRPr lang="en-US" u="none" dirty="0"/>
              </a:p>
              <a:p>
                <a:r>
                  <a:rPr lang="en-US" u="none" dirty="0"/>
                  <a:t>       1  -3  -10   </a:t>
                </a:r>
                <a:r>
                  <a:rPr lang="en-US" u="none"/>
                  <a:t>|</a:t>
                </a:r>
                <a:r>
                  <a:rPr lang="en-US" u="sng"/>
                  <a:t>0</a:t>
                </a:r>
              </a:p>
              <a:p>
                <a:endParaRPr lang="en-US" u="none" dirty="0"/>
              </a:p>
              <a:p>
                <a:pPr/>
                <a:r>
                  <a:rPr lang="en-US" b="0" i="0" u="none">
                    <a:latin typeface="Cambria Math" panose="02040503050406030204" pitchFamily="18" charset="0"/>
                  </a:rPr>
                  <a:t>𝑥^2−3𝑥−10</a:t>
                </a:r>
                <a:endParaRPr lang="en-US" b="0" u="none" dirty="0"/>
              </a:p>
              <a:p>
                <a:pPr/>
                <a:r>
                  <a:rPr lang="en-US" b="0" i="0" u="none">
                    <a:latin typeface="Cambria Math" panose="02040503050406030204" pitchFamily="18" charset="0"/>
                  </a:rPr>
                  <a:t>(𝑥−5)(𝑥+2)</a:t>
                </a:r>
                <a:endParaRPr lang="en-US" b="0" u="none" dirty="0"/>
              </a:p>
              <a:p>
                <a:endParaRPr lang="en-US" u="none" dirty="0"/>
              </a:p>
              <a:p>
                <a:r>
                  <a:rPr lang="en-US" u="none" dirty="0"/>
                  <a:t>Ans: </a:t>
                </a:r>
                <a:r>
                  <a:rPr lang="en-US" b="0" i="0" u="none">
                    <a:latin typeface="Cambria Math" panose="02040503050406030204" pitchFamily="18" charset="0"/>
                  </a:rPr>
                  <a:t>(𝑥+3)(𝑥−5)(𝑥+2)</a:t>
                </a:r>
                <a:endParaRPr lang="en-US" u="non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5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414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5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-1|</a:t>
            </a:r>
            <a:r>
              <a:rPr lang="en-US" u="none" dirty="0"/>
              <a:t>  4  10   -3   -8</a:t>
            </a:r>
          </a:p>
          <a:p>
            <a:r>
              <a:rPr lang="en-US" u="none" dirty="0"/>
              <a:t>     </a:t>
            </a:r>
            <a:r>
              <a:rPr lang="en-US" u="sng" dirty="0"/>
              <a:t>      -4   -6    9</a:t>
            </a:r>
            <a:endParaRPr lang="en-US" u="none" dirty="0"/>
          </a:p>
          <a:p>
            <a:r>
              <a:rPr lang="en-US" u="none" dirty="0"/>
              <a:t>       4    6   -9  |</a:t>
            </a:r>
            <a:r>
              <a:rPr lang="en-US" u="sng" dirty="0"/>
              <a:t>1</a:t>
            </a:r>
            <a:endParaRPr lang="en-US" u="none" dirty="0"/>
          </a:p>
          <a:p>
            <a:endParaRPr lang="en-US" u="none" dirty="0"/>
          </a:p>
          <a:p>
            <a:r>
              <a:rPr lang="en-US" u="none" dirty="0"/>
              <a:t>f(-1)=1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74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15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𝒒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−1 |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    −5    2     8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−1    6   −8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1   −6     8  |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Depressed Polynomial: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Quadratic, Solve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𝒐𝒓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𝒐𝒓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Zeros: −1, 2, 4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𝒑=±𝟏,±𝟐,±𝟒,±𝟖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𝒒=±𝟏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𝒑/𝒒=±𝟏,±𝟐,±𝟒,±𝟖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−1 |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    −5    2     8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−1    6   −8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1   −6     8  |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Depressed Polynomial: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𝒚=𝒙^𝟐−𝟔𝒙+𝟖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Quadratic, Solve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𝟎=𝒙^𝟐−𝟔𝒙+𝟖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𝟎=(𝒙−𝟐)(𝒙−𝟒)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𝒙−𝟐=𝟎 𝒐𝒓 𝒙−𝟒=𝟎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𝒙=𝟐 𝒐𝒓 𝒙=𝟒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Zeros: −1, 2, 4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2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𝟏𝟒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𝒒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𝟏𝟒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−2 |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    −7  −11    14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−2    18   −14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1   −9       7    |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Depressed Polynomial: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Quadratic, Solve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e>
                                <m:sup>
                                  <m: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d>
                                <m:dPr>
                                  <m:ctrlP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  <m:r>
                            <a:rPr lang="en-US" sz="1200" b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  <m:r>
                                <a:rPr lang="en-US" sz="12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Zeros: −2,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  <m:r>
                          <a:rPr lang="en-US" sz="1200" b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1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</a:t>
                </a:r>
                <a:r>
                  <a:rPr lang="en-US" dirty="0" err="1"/>
                  <a:t>,q,p</a:t>
                </a:r>
                <a:r>
                  <a:rPr lang="en-US" dirty="0"/>
                  <a:t>/q</a:t>
                </a:r>
              </a:p>
              <a:p>
                <a:r>
                  <a:rPr lang="en-US" dirty="0"/>
                  <a:t>Synthetic division with -2</a:t>
                </a:r>
              </a:p>
              <a:p>
                <a:r>
                  <a:rPr lang="en-US" dirty="0" err="1"/>
                  <a:t>Sovle</a:t>
                </a:r>
                <a:r>
                  <a:rPr lang="en-US" dirty="0"/>
                  <a:t> depressed polynomial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𝑥=−2, (9±√33)/2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97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2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39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90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−4)(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 −2,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Factor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0=𝑥^4−16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0=(𝑥^2−4)(𝑥^2+4)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0=(𝑥−2)(𝑥+2)(𝑥^2+4)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𝑥=2, −2, 2𝑖, −2𝑖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70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𝟏𝟓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𝟑𝟎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𝒒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𝟏𝟓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,±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𝟑𝟎</m:t>
                    </m:r>
                  </m:oMath>
                </a14:m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Pick one and divide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|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2    −9    −18    71    −30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4    −10  −56      30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2    −5    −28    15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| 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Depressed polynomial: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sSup>
                      <m:sSup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𝟐𝟖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𝟏𝟓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Pick another possible zero and divide again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 |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2   −5   −28    15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10     25  −15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2     5     −3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|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Depressed polynomial is quadratic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sSup>
                        <m:sSup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𝒐𝒓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−</m:t>
                      </m:r>
                      <m:r>
                        <a:rPr lang="en-US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Zeros: </a:t>
                </a:r>
                <a14:m>
                  <m:oMath xmlns:m="http://schemas.openxmlformats.org/officeDocument/2006/math"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lang="en-US" sz="12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𝒑=±𝟏,±𝟐,±𝟑,±𝟓,±𝟔,±𝟏𝟎,±𝟏𝟓,±𝟑𝟎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𝒒=±𝟏, ±𝟐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𝒑/𝒒=±𝟏,±𝟏/𝟐, ±𝟐,±𝟑,±𝟑/𝟐,±𝟓,±𝟓/𝟐,±𝟔,±𝟏𝟎,±𝟏𝟓,±𝟏𝟓/𝟐,±𝟑𝟎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Pick one and divide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 |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2    −9    −18    71    −30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4    −10  −56      30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2    −5    −28    15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| 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Depressed polynomial: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𝟐𝒙^𝟑−𝟓𝒙^𝟐−𝟐𝟖𝒙+𝟏𝟓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Pick another possible zero and divide again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 |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2   −5   −28    15</a:t>
                </a:r>
              </a:p>
              <a:p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      10     25  −15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     2     5     −3     </a:t>
                </a:r>
                <a:r>
                  <a:rPr lang="en-US" sz="1200" b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|  0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Depressed polynomial is quadratic</a:t>
                </a: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𝟐𝒙^𝟐+𝟓𝒙−𝟑=𝟎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(𝟐𝒙−𝟏)(𝒙+𝟑)=𝟎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𝟐𝒙−𝟏=𝟎 𝒐𝒓 𝒙+𝟑=𝟎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𝒙=𝟏/𝟐, −𝟑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Zeros: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−𝟑,𝟏/𝟐,𝟐,𝟓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38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18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Positive: 3 or 1</a:t>
                </a:r>
              </a:p>
              <a:p>
                <a:r>
                  <a:rPr lang="en-US" dirty="0"/>
                  <a:t>Negative: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0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Positive: 3 or 1</a:t>
                </a:r>
              </a:p>
              <a:p>
                <a:r>
                  <a:rPr lang="en-US" dirty="0"/>
                  <a:t>Negative: </a:t>
                </a:r>
                <a:r>
                  <a:rPr lang="en-US" b="0" i="0">
                    <a:latin typeface="Cambria Math" panose="02040503050406030204" pitchFamily="18" charset="0"/>
                  </a:rPr>
                  <a:t>𝑓(−𝑥)=−2(−𝑥)^3+5(−𝑥)^2−(−𝑥)+8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𝑓(−𝑥)=2𝑥^3+5𝑥^2+𝑥+8</a:t>
                </a:r>
                <a:endParaRPr lang="en-US" b="0" dirty="0"/>
              </a:p>
              <a:p>
                <a:r>
                  <a:rPr lang="en-US" dirty="0"/>
                  <a:t>0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63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34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(3𝑥−2)(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𝑥+1)(𝑥−(3+√2 𝑖))(𝑥−(3−√2 𝑖))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3𝑥^4−17𝑥^3+25𝑥^2+23𝑥−22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57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649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3x-4≠0</a:t>
            </a:r>
          </a:p>
          <a:p>
            <a:r>
              <a:rPr lang="en-US" dirty="0"/>
              <a:t>X≠4/3</a:t>
            </a:r>
          </a:p>
          <a:p>
            <a:r>
              <a:rPr lang="en-US" dirty="0"/>
              <a:t>(-∞, 4/3) U (4/3, ∞)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404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384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088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=−1, 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HA: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→</m:t>
                    </m:r>
                  </m:oMath>
                </a14:m>
                <a:r>
                  <a:rPr lang="en-US" dirty="0"/>
                  <a:t> leading coefficients</a:t>
                </a:r>
                <a:r>
                  <a:rPr lang="en-US" baseline="0" dirty="0"/>
                  <a:t> y=5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VA: </a:t>
                </a:r>
                <a:r>
                  <a:rPr lang="en-US" b="0" i="0">
                    <a:latin typeface="Cambria Math" panose="02040503050406030204" pitchFamily="18" charset="0"/>
                  </a:rPr>
                  <a:t>𝑥^2−1=0 →𝑥=−1, 1</a:t>
                </a:r>
                <a:endParaRPr lang="en-US" b="0" dirty="0"/>
              </a:p>
              <a:p>
                <a:r>
                  <a:rPr lang="en-US" dirty="0"/>
                  <a:t>HA: </a:t>
                </a:r>
                <a:r>
                  <a:rPr lang="en-US" b="0" i="0">
                    <a:latin typeface="Cambria Math" panose="02040503050406030204" pitchFamily="18" charset="0"/>
                  </a:rPr>
                  <a:t>𝑁=2, 𝐷=2 →</a:t>
                </a:r>
                <a:r>
                  <a:rPr lang="en-US" dirty="0"/>
                  <a:t> leading coefficients</a:t>
                </a:r>
                <a:r>
                  <a:rPr lang="en-US" baseline="0" dirty="0"/>
                  <a:t> y=5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98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Domain: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−1≠0 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−1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Discontinuity: Factor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lang="en-US" sz="1200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(2x-1) cancels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get point from reduced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Asymptotes: VA: x=-1; HA: y=1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Domain: </a:t>
                </a:r>
                <a:r>
                  <a:rPr lang="en-US" b="0" i="0">
                    <a:latin typeface="Cambria Math" panose="02040503050406030204" pitchFamily="18" charset="0"/>
                  </a:rPr>
                  <a:t>2𝑥^2+𝑥−1≠0 →(2𝑥−1)(𝑥+1)≠0 →𝑥≠1/2, −1</a:t>
                </a:r>
                <a:endParaRPr lang="en-US" b="0" dirty="0"/>
              </a:p>
              <a:p>
                <a:r>
                  <a:rPr lang="en-US" dirty="0"/>
                  <a:t>Discontinuity: Factor (2x-1) cancels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𝑥=1/2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get point from reduced function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(1/2,1/3)</a:t>
                </a:r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Asymptotes: VA: x=-1; HA: y=1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029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VA: x=0</a:t>
                </a:r>
              </a:p>
              <a:p>
                <a:r>
                  <a:rPr lang="en-US" dirty="0"/>
                  <a:t>HA: N=2, D=1 </a:t>
                </a:r>
                <a:r>
                  <a:rPr lang="en-US" dirty="0">
                    <a:sym typeface="Wingdings" panose="05000000000000000000" pitchFamily="2" charset="2"/>
                  </a:rPr>
                  <a:t> N&gt;D  no HA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SA: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y=3x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VA: x=0</a:t>
                </a:r>
              </a:p>
              <a:p>
                <a:r>
                  <a:rPr lang="en-US" dirty="0"/>
                  <a:t>HA: N=2, D=1 </a:t>
                </a:r>
                <a:r>
                  <a:rPr lang="en-US" dirty="0">
                    <a:sym typeface="Wingdings" panose="05000000000000000000" pitchFamily="2" charset="2"/>
                  </a:rPr>
                  <a:t> N&gt;D  no HA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SA: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(3𝑥^2+0𝑥+1)÷(𝑥+0)=3𝑥+1/𝑥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y=3x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31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231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X-int: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Y-int: none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X-int: </a:t>
                </a:r>
                <a:r>
                  <a:rPr lang="en-US" b="0" i="0">
                    <a:latin typeface="Cambria Math" panose="02040503050406030204" pitchFamily="18" charset="0"/>
                  </a:rPr>
                  <a:t>±√3/3</a:t>
                </a:r>
                <a:endParaRPr lang="en-US" b="0" dirty="0"/>
              </a:p>
              <a:p>
                <a:r>
                  <a:rPr lang="en-US" dirty="0"/>
                  <a:t>Y-int: none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86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112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Domain: x ≠ 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VA: x = 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HA: none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SA: y = 3x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30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Factor: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lang="en-US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num>
                      <m:den>
                        <m:d>
                          <m:dPr>
                            <m:ctrlP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lang="en-US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Domain: x ≠ −2, 1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VA: x = −2, x = 1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HA: y = 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Factor: 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𝟑𝒙/(𝒙+𝟐)(𝒙−𝟏) 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Domain: x ≠ −2, 1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VA: x = −2, x = 1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HA: y = 0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86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12−14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12−14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33+4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8−4𝑖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12−14𝑖+18𝑖−21𝑖^2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12−14𝑖+18𝑖+21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33+4𝑖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000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Numerator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X-</a:t>
                </a:r>
                <a:r>
                  <a:rPr lang="en-US" dirty="0" err="1"/>
                  <a:t>ints</a:t>
                </a:r>
                <a:r>
                  <a:rPr lang="en-US" dirty="0"/>
                  <a:t>: -2 and 1 with multiplicity 1 each. Factors of numerator are (x+2)(x-1)</a:t>
                </a:r>
              </a:p>
              <a:p>
                <a:r>
                  <a:rPr lang="en-US" dirty="0"/>
                  <a:t>Denominator </a:t>
                </a:r>
                <a:r>
                  <a:rPr lang="en-US" dirty="0">
                    <a:sym typeface="Wingdings" panose="05000000000000000000" pitchFamily="2" charset="2"/>
                  </a:rPr>
                  <a:t> VA: x=-1 with multiplicity 2 and x=2 with multiplicity 1. Factors of denominator are (x+1)²(x-2)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Function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Use point (0,1) to find stretch factor </a:t>
                </a:r>
                <a:r>
                  <a:rPr lang="en-US" i="1" dirty="0"/>
                  <a:t>a</a:t>
                </a:r>
                <a:endParaRPr lang="en-US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0+2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0+1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Function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Numerator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X-</a:t>
                </a:r>
                <a:r>
                  <a:rPr lang="en-US" dirty="0" err="1"/>
                  <a:t>ints</a:t>
                </a:r>
                <a:r>
                  <a:rPr lang="en-US" dirty="0"/>
                  <a:t>: -2 and 1 with multiplicity 1 each. Factors of numerator are (x+2)(x-1)</a:t>
                </a:r>
              </a:p>
              <a:p>
                <a:r>
                  <a:rPr lang="en-US" dirty="0"/>
                  <a:t>Denominator </a:t>
                </a:r>
                <a:r>
                  <a:rPr lang="en-US" dirty="0">
                    <a:sym typeface="Wingdings" panose="05000000000000000000" pitchFamily="2" charset="2"/>
                  </a:rPr>
                  <a:t> VA: x=-1 with multiplicity 2 and x=2 with multiplicity 1. Factors of denominator are (x+1)²(x-2)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Function is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𝑓(𝑥)=𝑎 (𝑥+2)(𝑥−1)/((𝑥+1)^2 (𝑥−2) )</a:t>
                </a:r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dirty="0"/>
                  <a:t>Use point (0,1) to find stretch factor </a:t>
                </a:r>
                <a:r>
                  <a:rPr lang="en-US" i="1" dirty="0"/>
                  <a:t>a</a:t>
                </a:r>
                <a:endParaRPr lang="en-US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1=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𝑎 (0+2)(0−1)/((0+1)^2 (0−2) 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1=𝑎(1)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𝑎=1</a:t>
                </a:r>
                <a:endParaRPr lang="en-US" b="0" dirty="0"/>
              </a:p>
              <a:p>
                <a:r>
                  <a:rPr lang="en-US" dirty="0"/>
                  <a:t>Function is </a:t>
                </a:r>
                <a:r>
                  <a:rPr lang="en-US" b="0" i="0">
                    <a:latin typeface="Cambria Math" panose="02040503050406030204" pitchFamily="18" charset="0"/>
                  </a:rPr>
                  <a:t>𝑓(𝑥)=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(𝑥+2)(𝑥−1)/((𝑥+1)^2 (𝑥−2)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494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435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Zeros: 6, -1 (no undefined)</a:t>
            </a:r>
          </a:p>
          <a:p>
            <a:r>
              <a:rPr lang="en-US" dirty="0"/>
              <a:t>Test points: -2 (F), 0 (T), 7 (F)</a:t>
            </a:r>
          </a:p>
          <a:p>
            <a:r>
              <a:rPr lang="en-US" dirty="0"/>
              <a:t>Answer: -1&lt;x&lt;6 or (-1, 6)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solve by showing graph overlaid on number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248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Make 0 on right side </a:t>
                </a:r>
              </a:p>
              <a:p>
                <a:r>
                  <a:rPr lang="en-US" dirty="0"/>
                  <a:t>Factor by grouping</a:t>
                </a:r>
              </a:p>
              <a:p>
                <a:r>
                  <a:rPr lang="en-US" dirty="0"/>
                  <a:t>Critical numbers: </a:t>
                </a:r>
              </a:p>
              <a:p>
                <a:r>
                  <a:rPr lang="en-US" dirty="0"/>
                  <a:t>   zeros: 4/3, 2, -2</a:t>
                </a:r>
              </a:p>
              <a:p>
                <a:r>
                  <a:rPr lang="en-US" dirty="0"/>
                  <a:t>   no undefined</a:t>
                </a:r>
              </a:p>
              <a:p>
                <a:r>
                  <a:rPr lang="en-US" dirty="0"/>
                  <a:t>Test points -3 (F), 0(T), 3/2(F), 3 (T)</a:t>
                </a:r>
              </a:p>
              <a:p>
                <a:r>
                  <a:rPr lang="en-US" dirty="0"/>
                  <a:t>Answer: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2, ∞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Also solve by showing graph overlaid on number line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Make 0 on right side </a:t>
                </a:r>
              </a:p>
              <a:p>
                <a:r>
                  <a:rPr lang="en-US" dirty="0"/>
                  <a:t>Factor by grouping</a:t>
                </a:r>
              </a:p>
              <a:p>
                <a:r>
                  <a:rPr lang="en-US" dirty="0"/>
                  <a:t>Critical numbers: </a:t>
                </a:r>
              </a:p>
              <a:p>
                <a:r>
                  <a:rPr lang="en-US" dirty="0"/>
                  <a:t>   zeros: 4/3, 2, -2</a:t>
                </a:r>
              </a:p>
              <a:p>
                <a:r>
                  <a:rPr lang="en-US" dirty="0"/>
                  <a:t>   no undefined</a:t>
                </a:r>
              </a:p>
              <a:p>
                <a:r>
                  <a:rPr lang="en-US" dirty="0"/>
                  <a:t>Test points -3 (F), 0(T), 3/2(F), 3 (T)</a:t>
                </a:r>
              </a:p>
              <a:p>
                <a:r>
                  <a:rPr lang="en-US" dirty="0"/>
                  <a:t>Answer: </a:t>
                </a:r>
                <a:r>
                  <a:rPr lang="en-US" b="0" i="0">
                    <a:latin typeface="Cambria Math" panose="02040503050406030204" pitchFamily="18" charset="0"/>
                  </a:rPr>
                  <a:t>(−2, 4/3)  U (2, ∞)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Also solve by showing graph overlaid on number line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98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Make right side 0 (use common denominator (x-3) to combine fractions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Critical numbers</a:t>
                </a:r>
              </a:p>
              <a:p>
                <a:r>
                  <a:rPr lang="en-US" dirty="0"/>
                  <a:t>     zeros: 1 (can be equal to)</a:t>
                </a:r>
              </a:p>
              <a:p>
                <a:r>
                  <a:rPr lang="en-US" dirty="0"/>
                  <a:t>    undefined: 3 (cannot be equal to)</a:t>
                </a:r>
              </a:p>
              <a:p>
                <a:r>
                  <a:rPr lang="en-US" dirty="0"/>
                  <a:t>Test points: 0 (F), 2(T), 4(F)</a:t>
                </a:r>
              </a:p>
              <a:p>
                <a:r>
                  <a:rPr lang="en-US" dirty="0"/>
                  <a:t>Answer: [1, 3)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Also solve by showing graph overlaid on number line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Make right side 0 (use common denominator (x-3) to combine fractions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(3𝑥−5)/(𝑥−3)−(𝑥−3)/(𝑥−3)≤0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(2𝑥−2)/(𝑥−3)≤0</a:t>
                </a:r>
                <a:endParaRPr lang="en-US" dirty="0"/>
              </a:p>
              <a:p>
                <a:r>
                  <a:rPr lang="en-US" dirty="0"/>
                  <a:t>Critical numbers</a:t>
                </a:r>
              </a:p>
              <a:p>
                <a:r>
                  <a:rPr lang="en-US" dirty="0"/>
                  <a:t>     zeros: 1 (can be equal to)</a:t>
                </a:r>
              </a:p>
              <a:p>
                <a:r>
                  <a:rPr lang="en-US" dirty="0"/>
                  <a:t>    undefined: 3 (cannot be equal to)</a:t>
                </a:r>
              </a:p>
              <a:p>
                <a:r>
                  <a:rPr lang="en-US" dirty="0"/>
                  <a:t>Test points: 0 (F), 2(T), 4(F)</a:t>
                </a:r>
              </a:p>
              <a:p>
                <a:r>
                  <a:rPr lang="en-US" dirty="0"/>
                  <a:t>Answer: [1, 3)</a:t>
                </a: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Also solve by showing graph overlaid on number line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7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8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4+6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4−6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4−6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8−12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16−24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8−12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+18(−1)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16−24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−36(−1)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−10−24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((2−3𝑖))/((4+6𝑖) )  ((4−6𝑖))/((4−6𝑖)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(8−12𝑖−12𝑖+18𝑖^2)/(16−24𝑖+24𝑖−36𝑖^2 )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(8−12𝑖−12𝑖+18(−1))/(16−24𝑖+24𝑖−36(−1))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(−10−24𝑖)/52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4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24−10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(5−𝑖)(5−𝑖)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25−5𝑖−5𝑖+𝑖^2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24−10𝑖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7F5D-EEC3-47C5-AF3C-90B3C775C4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2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9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4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706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14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3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5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78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9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3373"/>
            <a:ext cx="9296400" cy="1293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4648"/>
            <a:ext cx="12192000" cy="45240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2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399" cy="1524446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2482851"/>
            <a:ext cx="10490200" cy="211455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88791"/>
            <a:ext cx="6019800" cy="45298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88791"/>
            <a:ext cx="6019800" cy="45298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0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59266"/>
            <a:ext cx="8610600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563" y="1717810"/>
            <a:ext cx="57218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604866"/>
            <a:ext cx="5997575" cy="36138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717810"/>
            <a:ext cx="57912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4866"/>
            <a:ext cx="6019800" cy="36138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2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6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5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48006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7196418" cy="5471925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124199"/>
            <a:ext cx="48006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75590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43307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124199"/>
            <a:ext cx="75590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2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377514"/>
            <a:ext cx="9296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88790"/>
            <a:ext cx="12192000" cy="4529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-58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84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2.png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6.png"/><Relationship Id="rId1" Type="http://schemas.openxmlformats.org/officeDocument/2006/relationships/tags" Target="../tags/tag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F1E4-71DF-486A-B1B9-9711B1622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Polynomial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7406C-9F5E-43CD-B7FF-228EBD16E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Precalculus</a:t>
            </a:r>
          </a:p>
          <a:p>
            <a:r>
              <a:rPr lang="en-US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104401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FFCD-083F-4628-9528-680F9774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022CE-2F64-4BA6-84C6-AA19D8B3F34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−14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022CE-2F64-4BA6-84C6-AA19D8B3F3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1D649C-4C25-44C3-98C4-5ACFE774532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1D649C-4C25-44C3-98C4-5ACFE7745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00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1400-AC41-414F-8104-0877A9FC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2-02 Quadratic Equations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4192D-EFAD-454B-AF1D-829677199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Recognize characteristics of parabolas.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how the graph of a parabola is related to its quadratic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a quadratic function’s minimum or maximum value.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problems involving a quadratic function’s minimum or maximum value.</a:t>
            </a:r>
          </a:p>
        </p:txBody>
      </p:sp>
    </p:spTree>
    <p:extLst>
      <p:ext uri="{BB962C8B-B14F-4D97-AF65-F5344CB8AC3E}">
        <p14:creationId xmlns:p14="http://schemas.microsoft.com/office/powerpoint/2010/main" val="402896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ED34-4D8D-4102-9CC4-1E735489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2-02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AA824A-3B2B-4915-8481-9E9F38EEA89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thinner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wider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reflected over </a:t>
                </a:r>
                <a:r>
                  <a:rPr lang="en-US" i="1" dirty="0">
                    <a:sym typeface="Wingdings" panose="05000000000000000000" pitchFamily="2" charset="2"/>
                  </a:rPr>
                  <a:t>x</a:t>
                </a:r>
                <a:r>
                  <a:rPr lang="en-US" dirty="0">
                    <a:sym typeface="Wingdings" panose="05000000000000000000" pitchFamily="2" charset="2"/>
                  </a:rPr>
                  <a:t>-axis “opens down”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“opens up”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AA824A-3B2B-4915-8481-9E9F38EEA8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r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E12C76-6CDE-4BB6-8C97-DD23BE100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57214" y="1304206"/>
            <a:ext cx="5634786" cy="5553794"/>
          </a:xfrm>
        </p:spPr>
      </p:pic>
    </p:spTree>
    <p:extLst>
      <p:ext uri="{BB962C8B-B14F-4D97-AF65-F5344CB8AC3E}">
        <p14:creationId xmlns:p14="http://schemas.microsoft.com/office/powerpoint/2010/main" val="9234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7524-9538-450B-A6F9-6E27A6BF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2-02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D7B9BF-013D-40A7-B0E6-986F03D40B9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688790"/>
                <a:ext cx="6019800" cy="51692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Standard Form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Vertex (h, k)</a:t>
                </a:r>
              </a:p>
              <a:p>
                <a:pPr lvl="1"/>
                <a:r>
                  <a:rPr lang="en-US" dirty="0"/>
                  <a:t>Axis of symmetry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graph</a:t>
                </a:r>
              </a:p>
              <a:p>
                <a:pPr marL="1200150" lvl="1" indent="-742950">
                  <a:buFont typeface="+mj-lt"/>
                  <a:buAutoNum type="arabicPeriod"/>
                </a:pPr>
                <a:r>
                  <a:rPr lang="en-US" dirty="0"/>
                  <a:t>Find vertex</a:t>
                </a:r>
              </a:p>
              <a:p>
                <a:pPr marL="1200150" lvl="1" indent="-742950">
                  <a:buFont typeface="+mj-lt"/>
                  <a:buAutoNum type="arabicPeriod"/>
                </a:pPr>
                <a:r>
                  <a:rPr lang="en-US" dirty="0"/>
                  <a:t>Make table around vertex</a:t>
                </a:r>
              </a:p>
              <a:p>
                <a:pPr marL="1200150" lvl="1" indent="-742950">
                  <a:buFont typeface="+mj-lt"/>
                  <a:buAutoNum type="arabicPeriod"/>
                </a:pPr>
                <a:r>
                  <a:rPr lang="en-US" dirty="0"/>
                  <a:t>Draw parabola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D7B9BF-013D-40A7-B0E6-986F03D40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688790"/>
                <a:ext cx="6019800" cy="5169209"/>
              </a:xfrm>
              <a:blipFill>
                <a:blip r:embed="rId3"/>
                <a:stretch>
                  <a:fillRect l="-2834" t="-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3B33075-99AC-4804-9745-C4634D773E2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General Form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Vertex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Axis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3B33075-99AC-4804-9745-C4634D773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38" t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9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9EF6-ABDA-4394-9F32-ABF32261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2-02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796C6-8974-4EDC-B050-9A6F4EACFC8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-1" y="1688791"/>
                <a:ext cx="6866021" cy="4529894"/>
              </a:xfrm>
            </p:spPr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r>
                  <a:rPr lang="en-US" dirty="0"/>
                  <a:t> and identify the vertex and axis of symmetry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796C6-8974-4EDC-B050-9A6F4EACF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-1" y="1688791"/>
                <a:ext cx="6866021" cy="4529894"/>
              </a:xfrm>
              <a:blipFill>
                <a:blip r:embed="rId3"/>
                <a:stretch>
                  <a:fillRect l="-2842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0952BD-AB31-48AE-8521-CCBD910546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033594" y="1688791"/>
            <a:ext cx="5158406" cy="5167004"/>
          </a:xfrm>
        </p:spPr>
      </p:pic>
    </p:spTree>
    <p:extLst>
      <p:ext uri="{BB962C8B-B14F-4D97-AF65-F5344CB8AC3E}">
        <p14:creationId xmlns:p14="http://schemas.microsoft.com/office/powerpoint/2010/main" val="20270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AF00-65F0-414D-9ED8-A8DF545E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2-02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195A2-24C0-4357-B260-1BB841950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Write the standard form of the equation of parabola with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(−4, 11)</m:t>
                    </m:r>
                  </m:oMath>
                </a14:m>
                <a:r>
                  <a:rPr lang="en-US" dirty="0"/>
                  <a:t> and passes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(−6, 15)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195A2-24C0-4357-B260-1BB841950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21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F8D6-4B3A-45E5-8B31-31FE974C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2-02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AE1349-A2EE-4E3C-9BCB-C6846E700A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Maximum and minimum</a:t>
                </a:r>
              </a:p>
              <a:p>
                <a:r>
                  <a:rPr lang="en-US" dirty="0"/>
                  <a:t>Occurs at the vertex</a:t>
                </a:r>
              </a:p>
              <a:p>
                <a:endParaRPr lang="en-US" dirty="0"/>
              </a:p>
              <a:p>
                <a:r>
                  <a:rPr lang="en-US" dirty="0"/>
                  <a:t>Quadratic formula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AE1349-A2EE-4E3C-9BCB-C6846E700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C26AAE0-F734-435E-AF3D-8E657992E24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C26AAE0-F734-435E-AF3D-8E657992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42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0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2327-5EBA-44F5-B21A-D942260C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86A63-0A9A-447B-A14A-FE6BB926E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polynomial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the end behavior.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polynomial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polynomial functions.</a:t>
            </a:r>
          </a:p>
        </p:txBody>
      </p:sp>
    </p:spTree>
    <p:extLst>
      <p:ext uri="{BB962C8B-B14F-4D97-AF65-F5344CB8AC3E}">
        <p14:creationId xmlns:p14="http://schemas.microsoft.com/office/powerpoint/2010/main" val="102706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165B-0E1C-48A6-84CE-27AD306E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1F8CB-0CBD-492B-A9F3-C143CF1972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94648"/>
                <a:ext cx="12192000" cy="516335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Polynomial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coefficients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are terms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constant term</a:t>
                </a:r>
              </a:p>
              <a:p>
                <a:r>
                  <a:rPr lang="en-US" dirty="0"/>
                  <a:t>Degree is highest exponent</a:t>
                </a:r>
              </a:p>
              <a:p>
                <a:r>
                  <a:rPr lang="en-US" dirty="0"/>
                  <a:t>Leading coefficient is coefficient of term with highest exponent</a:t>
                </a:r>
              </a:p>
              <a:p>
                <a:r>
                  <a:rPr lang="en-US" dirty="0"/>
                  <a:t>Graphs are continuous, smooth, rounded turns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1F8CB-0CBD-492B-A9F3-C143CF197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94648"/>
                <a:ext cx="12192000" cy="5163352"/>
              </a:xfrm>
              <a:blipFill>
                <a:blip r:embed="rId3"/>
                <a:stretch>
                  <a:fillRect l="-1250" t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5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00488"/>
                <a:ext cx="12192000" cy="467651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End Behavior</a:t>
                </a:r>
              </a:p>
              <a:p>
                <a:pPr lvl="1"/>
                <a:r>
                  <a:rPr lang="en-US" dirty="0"/>
                  <a:t>Polynomial functions always go towards </a:t>
                </a:r>
                <a:r>
                  <a:rPr lang="en-US" dirty="0">
                    <a:sym typeface="Symbol"/>
                  </a:rPr>
                  <a:t></a:t>
                </a:r>
                <a:r>
                  <a:rPr lang="en-US" dirty="0"/>
                  <a:t> or -</a:t>
                </a:r>
                <a:r>
                  <a:rPr lang="en-US" dirty="0">
                    <a:sym typeface="Symbol"/>
                  </a:rPr>
                  <a:t></a:t>
                </a:r>
                <a:r>
                  <a:rPr lang="en-US" dirty="0"/>
                  <a:t> at either end of the graph </a:t>
                </a:r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lvl="0"/>
                <a:endParaRPr lang="en-US" dirty="0"/>
              </a:p>
              <a:p>
                <a:pPr lvl="0"/>
                <a:r>
                  <a:rPr lang="en-US" dirty="0"/>
                  <a:t>What is the end behavior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00488"/>
                <a:ext cx="12192000" cy="4676512"/>
              </a:xfrm>
              <a:blipFill>
                <a:blip r:embed="rId4"/>
                <a:stretch>
                  <a:fillRect l="-1100" t="-4557" r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67218"/>
              </p:ext>
            </p:extLst>
          </p:nvPr>
        </p:nvGraphicFramePr>
        <p:xfrm>
          <a:off x="762000" y="3002397"/>
          <a:ext cx="10668000" cy="240203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1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Leading</a:t>
                      </a:r>
                      <a:r>
                        <a:rPr lang="en-US" sz="1900" baseline="0" dirty="0"/>
                        <a:t> Coefficient +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Leading Coefficient</a:t>
                      </a:r>
                      <a:r>
                        <a:rPr lang="en-US" sz="1900" baseline="0" dirty="0"/>
                        <a:t> -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968">
                <a:tc>
                  <a:txBody>
                    <a:bodyPr/>
                    <a:lstStyle/>
                    <a:p>
                      <a:r>
                        <a:rPr lang="en-US" sz="1900" dirty="0"/>
                        <a:t>Even Degree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968">
                <a:tc>
                  <a:txBody>
                    <a:bodyPr/>
                    <a:lstStyle/>
                    <a:p>
                      <a:r>
                        <a:rPr lang="en-US" sz="1900" dirty="0"/>
                        <a:t>Odd Degree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3759203" y="3525380"/>
            <a:ext cx="1427356" cy="752707"/>
          </a:xfrm>
          <a:custGeom>
            <a:avLst/>
            <a:gdLst>
              <a:gd name="connsiteX0" fmla="*/ 0 w 1070517"/>
              <a:gd name="connsiteY0" fmla="*/ 0 h 752706"/>
              <a:gd name="connsiteX1" fmla="*/ 613317 w 1070517"/>
              <a:gd name="connsiteY1" fmla="*/ 747131 h 752706"/>
              <a:gd name="connsiteX2" fmla="*/ 1070517 w 1070517"/>
              <a:gd name="connsiteY2" fmla="*/ 33453 h 7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517" h="752706">
                <a:moveTo>
                  <a:pt x="0" y="0"/>
                </a:moveTo>
                <a:cubicBezTo>
                  <a:pt x="217449" y="370778"/>
                  <a:pt x="434898" y="741556"/>
                  <a:pt x="613317" y="747131"/>
                </a:cubicBezTo>
                <a:cubicBezTo>
                  <a:pt x="791736" y="752706"/>
                  <a:pt x="931126" y="393079"/>
                  <a:pt x="1070517" y="33453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Freeform 6"/>
          <p:cNvSpPr/>
          <p:nvPr/>
        </p:nvSpPr>
        <p:spPr>
          <a:xfrm flipV="1">
            <a:off x="8128003" y="3525380"/>
            <a:ext cx="1427356" cy="752707"/>
          </a:xfrm>
          <a:custGeom>
            <a:avLst/>
            <a:gdLst>
              <a:gd name="connsiteX0" fmla="*/ 0 w 1070517"/>
              <a:gd name="connsiteY0" fmla="*/ 0 h 752706"/>
              <a:gd name="connsiteX1" fmla="*/ 613317 w 1070517"/>
              <a:gd name="connsiteY1" fmla="*/ 747131 h 752706"/>
              <a:gd name="connsiteX2" fmla="*/ 1070517 w 1070517"/>
              <a:gd name="connsiteY2" fmla="*/ 33453 h 7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517" h="752706">
                <a:moveTo>
                  <a:pt x="0" y="0"/>
                </a:moveTo>
                <a:cubicBezTo>
                  <a:pt x="217449" y="370778"/>
                  <a:pt x="434898" y="741556"/>
                  <a:pt x="613317" y="747131"/>
                </a:cubicBezTo>
                <a:cubicBezTo>
                  <a:pt x="791736" y="752706"/>
                  <a:pt x="931126" y="393079"/>
                  <a:pt x="1070517" y="33453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Freeform 7"/>
          <p:cNvSpPr/>
          <p:nvPr/>
        </p:nvSpPr>
        <p:spPr>
          <a:xfrm>
            <a:off x="3642732" y="4512264"/>
            <a:ext cx="1055648" cy="802888"/>
          </a:xfrm>
          <a:custGeom>
            <a:avLst/>
            <a:gdLst>
              <a:gd name="connsiteX0" fmla="*/ 0 w 791736"/>
              <a:gd name="connsiteY0" fmla="*/ 802888 h 802888"/>
              <a:gd name="connsiteX1" fmla="*/ 323385 w 791736"/>
              <a:gd name="connsiteY1" fmla="*/ 223024 h 802888"/>
              <a:gd name="connsiteX2" fmla="*/ 568712 w 791736"/>
              <a:gd name="connsiteY2" fmla="*/ 434897 h 802888"/>
              <a:gd name="connsiteX3" fmla="*/ 791736 w 791736"/>
              <a:gd name="connsiteY3" fmla="*/ 0 h 8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736" h="802888">
                <a:moveTo>
                  <a:pt x="0" y="802888"/>
                </a:moveTo>
                <a:cubicBezTo>
                  <a:pt x="114300" y="543622"/>
                  <a:pt x="228600" y="284356"/>
                  <a:pt x="323385" y="223024"/>
                </a:cubicBezTo>
                <a:cubicBezTo>
                  <a:pt x="418170" y="161692"/>
                  <a:pt x="490654" y="472068"/>
                  <a:pt x="568712" y="434897"/>
                </a:cubicBezTo>
                <a:cubicBezTo>
                  <a:pt x="646770" y="397726"/>
                  <a:pt x="719253" y="198863"/>
                  <a:pt x="791736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Freeform 8"/>
          <p:cNvSpPr/>
          <p:nvPr/>
        </p:nvSpPr>
        <p:spPr>
          <a:xfrm flipV="1">
            <a:off x="8229600" y="4515980"/>
            <a:ext cx="1055648" cy="802888"/>
          </a:xfrm>
          <a:custGeom>
            <a:avLst/>
            <a:gdLst>
              <a:gd name="connsiteX0" fmla="*/ 0 w 791736"/>
              <a:gd name="connsiteY0" fmla="*/ 802888 h 802888"/>
              <a:gd name="connsiteX1" fmla="*/ 323385 w 791736"/>
              <a:gd name="connsiteY1" fmla="*/ 223024 h 802888"/>
              <a:gd name="connsiteX2" fmla="*/ 568712 w 791736"/>
              <a:gd name="connsiteY2" fmla="*/ 434897 h 802888"/>
              <a:gd name="connsiteX3" fmla="*/ 791736 w 791736"/>
              <a:gd name="connsiteY3" fmla="*/ 0 h 8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736" h="802888">
                <a:moveTo>
                  <a:pt x="0" y="802888"/>
                </a:moveTo>
                <a:cubicBezTo>
                  <a:pt x="114300" y="543622"/>
                  <a:pt x="228600" y="284356"/>
                  <a:pt x="323385" y="223024"/>
                </a:cubicBezTo>
                <a:cubicBezTo>
                  <a:pt x="418170" y="161692"/>
                  <a:pt x="490654" y="472068"/>
                  <a:pt x="568712" y="434897"/>
                </a:cubicBezTo>
                <a:cubicBezTo>
                  <a:pt x="646770" y="397726"/>
                  <a:pt x="719253" y="198863"/>
                  <a:pt x="791736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429045-AF93-43EA-89AB-DE64429F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F5CE3-EA14-464E-BBA3-1BAC475149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Zeros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zero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solution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x</a:t>
                </a:r>
                <a:r>
                  <a:rPr lang="en-US" dirty="0"/>
                  <a:t>-intercept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F5CE3-EA14-464E-BBA3-1BAC475149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97B831-C422-4215-87A3-C5EF3B2C22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have degree </a:t>
                </a:r>
                <a:r>
                  <a:rPr lang="en-US" i="1" dirty="0"/>
                  <a:t>n</a:t>
                </a:r>
                <a:endParaRPr lang="en-US" dirty="0"/>
              </a:p>
              <a:p>
                <a:pPr lvl="1"/>
                <a:r>
                  <a:rPr lang="en-US" dirty="0"/>
                  <a:t>At most </a:t>
                </a:r>
                <a:r>
                  <a:rPr lang="en-US" i="1" dirty="0"/>
                  <a:t>n</a:t>
                </a:r>
                <a:r>
                  <a:rPr lang="en-US" dirty="0"/>
                  <a:t> zeros (can be repeated)</a:t>
                </a:r>
              </a:p>
              <a:p>
                <a:pPr lvl="1"/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turning points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97B831-C422-4215-87A3-C5EF3B2C2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42" t="-3769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0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6C34-C86D-4231-B2F7-4776EE18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EEDDB2-044A-4FE0-94E2-3B43B1609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5704" y="1557408"/>
            <a:ext cx="5300592" cy="53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43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29DA-566C-41FB-A11E-7CA77E36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5566D-4E2D-4A2D-819D-292405AF7D4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742950" indent="-742950">
                  <a:buFont typeface="+mj-lt"/>
                  <a:buAutoNum type="alphaLcPeriod"/>
                </a:pPr>
                <a:r>
                  <a:rPr lang="en-US" dirty="0"/>
                  <a:t>Find all zeros</a:t>
                </a:r>
              </a:p>
              <a:p>
                <a:pPr marL="742950" indent="-742950">
                  <a:buFont typeface="+mj-lt"/>
                  <a:buAutoNum type="alphaLcPeriod"/>
                </a:pPr>
                <a:r>
                  <a:rPr lang="en-US" dirty="0"/>
                  <a:t>Find multiplicity of zeros</a:t>
                </a:r>
              </a:p>
              <a:p>
                <a:pPr marL="742950" indent="-742950">
                  <a:buFont typeface="+mj-lt"/>
                  <a:buAutoNum type="alphaLcPeriod"/>
                </a:pPr>
                <a:r>
                  <a:rPr lang="en-US" dirty="0"/>
                  <a:t>Graph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5566D-4E2D-4A2D-819D-292405AF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543" t="-3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98DEA-6E15-492A-BD6C-F3B826DDAA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2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61A1-5C75-4900-8806-23FA7F97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2336E-1CD9-4E22-BEB8-3B3DE07969B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intercepts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2336E-1CD9-4E22-BEB8-3B3DE07969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1C871-C018-467E-A586-417AAD85C0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86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E0A4-E8DD-455B-9465-6573CED3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2-03 Polynomial Equations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B29E2-F7E3-43F5-A149-8C18C059E0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Determine the least possible degree of the polynomial function shown.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6A43E8-EBAD-4008-9880-35E443E91E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7531" y="1583531"/>
            <a:ext cx="5274469" cy="52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62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9A51-D7F4-49AD-963B-2AE94932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2-04 Dividing Polynomials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6FC82-3827-4E69-AA79-9A9B647BD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Divide polynomials with long division.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Divide polynomials with synthetic division.</a:t>
            </a:r>
          </a:p>
        </p:txBody>
      </p:sp>
    </p:spTree>
    <p:extLst>
      <p:ext uri="{BB962C8B-B14F-4D97-AF65-F5344CB8AC3E}">
        <p14:creationId xmlns:p14="http://schemas.microsoft.com/office/powerpoint/2010/main" val="10556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Long Division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Done like long division with numbers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3239" t="-3769" r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468115"/>
                <a:ext cx="6019800" cy="441528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acc>
                      <m:accPr>
                        <m:chr m:val="̅"/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+0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acc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468115"/>
                <a:ext cx="6019800" cy="4415285"/>
              </a:xfrm>
              <a:blipFill>
                <a:blip r:embed="rId5"/>
                <a:stretch>
                  <a:fillRect l="-1216" t="-1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45600" y="2118309"/>
                <a:ext cx="5080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00" y="2118309"/>
                <a:ext cx="508000" cy="420564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6096000" y="2874515"/>
            <a:ext cx="4064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96000" y="2874515"/>
            <a:ext cx="17272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9700" y="2750413"/>
                <a:ext cx="22352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  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00" y="2750413"/>
                <a:ext cx="2235200" cy="420564"/>
              </a:xfrm>
              <a:prstGeom prst="rect">
                <a:avLst/>
              </a:prstGeom>
              <a:blipFill>
                <a:blip r:embed="rId7"/>
                <a:stretch>
                  <a:fillRect l="-27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7823200" y="3179315"/>
            <a:ext cx="193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34400" y="3134310"/>
                <a:ext cx="15494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134310"/>
                <a:ext cx="1549400" cy="420564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64701" y="3142664"/>
                <a:ext cx="5715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1" y="3142664"/>
                <a:ext cx="571500" cy="420564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3" idx="1"/>
          </p:cNvCxnSpPr>
          <p:nvPr/>
        </p:nvCxnSpPr>
        <p:spPr>
          <a:xfrm flipV="1">
            <a:off x="6096000" y="3344592"/>
            <a:ext cx="2438400" cy="139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652001" y="2112515"/>
                <a:ext cx="6985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1" y="2112515"/>
                <a:ext cx="698500" cy="420564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34399" y="3439110"/>
                <a:ext cx="18161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 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399" y="3439110"/>
                <a:ext cx="1816100" cy="420564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8331200" y="3890515"/>
            <a:ext cx="193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086850" y="3847361"/>
                <a:ext cx="1327151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850" y="3847361"/>
                <a:ext cx="1327151" cy="420564"/>
              </a:xfrm>
              <a:prstGeom prst="rect">
                <a:avLst/>
              </a:prstGeom>
              <a:blipFill>
                <a:blip r:embed="rId12"/>
                <a:stretch>
                  <a:fillRect l="-461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10083800" y="2895524"/>
            <a:ext cx="0" cy="342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566400" y="2976115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59999" y="3841209"/>
                <a:ext cx="704851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+ 5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9" y="3841209"/>
                <a:ext cx="704851" cy="4205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endCxn id="21" idx="1"/>
          </p:cNvCxnSpPr>
          <p:nvPr/>
        </p:nvCxnSpPr>
        <p:spPr>
          <a:xfrm>
            <a:off x="6096001" y="3484116"/>
            <a:ext cx="2990849" cy="57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159999" y="2112515"/>
                <a:ext cx="6985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+ 2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9" y="2112515"/>
                <a:ext cx="698500" cy="4205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093198" y="4146055"/>
                <a:ext cx="18161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198" y="4146055"/>
                <a:ext cx="1816100" cy="420564"/>
              </a:xfrm>
              <a:prstGeom prst="rect">
                <a:avLst/>
              </a:prstGeom>
              <a:blipFill>
                <a:blip r:embed="rId15"/>
                <a:stretch>
                  <a:fillRect l="-336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8839200" y="4601715"/>
            <a:ext cx="193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490195" y="4582079"/>
                <a:ext cx="55880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195" y="4582079"/>
                <a:ext cx="558803" cy="420564"/>
              </a:xfrm>
              <a:prstGeom prst="rect">
                <a:avLst/>
              </a:prstGeom>
              <a:blipFill>
                <a:blip r:embed="rId16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10922001" y="2750412"/>
            <a:ext cx="400049" cy="169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623550" y="2063649"/>
                <a:ext cx="698500" cy="59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33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2133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133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133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550" y="2063649"/>
                <a:ext cx="698500" cy="595291"/>
              </a:xfrm>
              <a:prstGeom prst="rect">
                <a:avLst/>
              </a:prstGeom>
              <a:blipFill>
                <a:blip r:embed="rId17"/>
                <a:stretch>
                  <a:fillRect r="-5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293740" y="3213944"/>
            <a:ext cx="275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Divide the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terms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90432" y="3764822"/>
            <a:ext cx="128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Multiply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89591" y="4223872"/>
            <a:ext cx="129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Subtract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9245601" y="2112515"/>
            <a:ext cx="419100" cy="451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55200" y="2112515"/>
            <a:ext cx="406400" cy="451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13999" y="2112515"/>
            <a:ext cx="311151" cy="427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2401" y="2468115"/>
            <a:ext cx="1257300" cy="4456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6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10" grpId="0"/>
      <p:bldP spid="13" grpId="0"/>
      <p:bldP spid="14" grpId="0"/>
      <p:bldP spid="18" grpId="0"/>
      <p:bldP spid="19" grpId="0"/>
      <p:bldP spid="21" grpId="0"/>
      <p:bldP spid="26" grpId="0"/>
      <p:bldP spid="29" grpId="0"/>
      <p:bldP spid="31" grpId="0"/>
      <p:bldP spid="33" grpId="0"/>
      <p:bldP spid="36" grpId="0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39" grpId="2"/>
      <p:bldP spid="39" grpId="3"/>
      <p:bldP spid="39" grpId="4"/>
      <p:bldP spid="39" grpId="5"/>
      <p:bldP spid="40" grpId="0"/>
      <p:bldP spid="40" grpId="1"/>
      <p:bldP spid="40" grpId="2"/>
      <p:bldP spid="40" grpId="3"/>
      <p:bldP spid="40" grpId="4"/>
      <p:bldP spid="40" grpId="5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ba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99400" y="1439483"/>
                <a:ext cx="5080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400" y="1439483"/>
                <a:ext cx="508000" cy="4205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5448010" y="2254277"/>
            <a:ext cx="952791" cy="588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48009" y="2233267"/>
            <a:ext cx="17272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37109" y="2109164"/>
                <a:ext cx="22352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109" y="2109164"/>
                <a:ext cx="2235200" cy="4205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7175210" y="2538067"/>
            <a:ext cx="123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7001" y="2493061"/>
                <a:ext cx="7048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1" y="2493061"/>
                <a:ext cx="704849" cy="420564"/>
              </a:xfrm>
              <a:prstGeom prst="rect">
                <a:avLst/>
              </a:prstGeom>
              <a:blipFill>
                <a:blip r:embed="rId8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2300" y="2501416"/>
                <a:ext cx="698501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300" y="2501416"/>
                <a:ext cx="698501" cy="4205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5308600" y="2703343"/>
            <a:ext cx="2438401" cy="139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42301" y="1433689"/>
                <a:ext cx="6985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301" y="1433689"/>
                <a:ext cx="698500" cy="420564"/>
              </a:xfrm>
              <a:prstGeom prst="rect">
                <a:avLst/>
              </a:prstGeom>
              <a:blipFill>
                <a:blip r:embed="rId10"/>
                <a:stretch>
                  <a:fillRect r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34301" y="2797861"/>
                <a:ext cx="18161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1" y="2797861"/>
                <a:ext cx="1816100" cy="420564"/>
              </a:xfrm>
              <a:prstGeom prst="rect">
                <a:avLst/>
              </a:prstGeom>
              <a:blipFill>
                <a:blip r:embed="rId11"/>
                <a:stretch>
                  <a:fillRect l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7683210" y="3249267"/>
            <a:ext cx="1257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74051" y="3206112"/>
                <a:ext cx="768349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051" y="3206112"/>
                <a:ext cx="768349" cy="4205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8737600" y="2254276"/>
            <a:ext cx="0" cy="342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448800" y="2334867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940800" y="3199961"/>
                <a:ext cx="704851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+ 10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0" y="3199961"/>
                <a:ext cx="704851" cy="420564"/>
              </a:xfrm>
              <a:prstGeom prst="rect">
                <a:avLst/>
              </a:prstGeom>
              <a:blipFill>
                <a:blip r:embed="rId13"/>
                <a:stretch>
                  <a:fillRect r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16" idx="1"/>
          </p:cNvCxnSpPr>
          <p:nvPr/>
        </p:nvCxnSpPr>
        <p:spPr>
          <a:xfrm>
            <a:off x="5283200" y="2842867"/>
            <a:ext cx="2990851" cy="57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877301" y="1433689"/>
                <a:ext cx="6985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 7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301" y="1433689"/>
                <a:ext cx="698500" cy="4205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67701" y="3504807"/>
                <a:ext cx="1574504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33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− 14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1" y="3504807"/>
                <a:ext cx="1574504" cy="4205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8191210" y="3960467"/>
            <a:ext cx="1600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32900" y="3933208"/>
                <a:ext cx="558803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900" y="3933208"/>
                <a:ext cx="558803" cy="420564"/>
              </a:xfrm>
              <a:prstGeom prst="rect">
                <a:avLst/>
              </a:prstGeom>
              <a:blipFill>
                <a:blip r:embed="rId16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9766301" y="2109164"/>
            <a:ext cx="247649" cy="1807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448800" y="1384097"/>
                <a:ext cx="1320800" cy="55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33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2133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1384097"/>
                <a:ext cx="1320800" cy="5586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645750" y="2572696"/>
            <a:ext cx="275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Divide the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terms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42441" y="3123574"/>
            <a:ext cx="128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Multiply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41600" y="3582624"/>
            <a:ext cx="129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Subtract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7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/>
      <p:bldP spid="10" grpId="0"/>
      <p:bldP spid="11" grpId="0"/>
      <p:bldP spid="13" grpId="0"/>
      <p:bldP spid="14" grpId="0"/>
      <p:bldP spid="16" grpId="0"/>
      <p:bldP spid="19" grpId="0"/>
      <p:bldP spid="21" grpId="0"/>
      <p:bldP spid="22" grpId="0"/>
      <p:bldP spid="24" grpId="0"/>
      <p:bldP spid="26" grpId="0"/>
      <p:bldP spid="27" grpId="0"/>
      <p:bldP spid="27" grpId="1"/>
      <p:bldP spid="27" grpId="2"/>
      <p:bldP spid="27" grpId="3"/>
      <p:bldP spid="27" grpId="4"/>
      <p:bldP spid="27" grpId="5"/>
      <p:bldP spid="28" grpId="0"/>
      <p:bldP spid="28" grpId="1"/>
      <p:bldP spid="28" grpId="2"/>
      <p:bldP spid="28" grpId="3"/>
      <p:bldP spid="28" grpId="4"/>
      <p:bldP spid="28" grpId="5"/>
      <p:bldP spid="29" grpId="0"/>
      <p:bldP spid="29" grpId="1"/>
      <p:bldP spid="29" grpId="2"/>
      <p:bldP spid="29" grpId="3"/>
      <p:bldP spid="29" grpId="4"/>
      <p:bldP spid="29" grpId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Synthetic Division</a:t>
                </a:r>
              </a:p>
              <a:p>
                <a:pPr lvl="1"/>
                <a:r>
                  <a:rPr lang="en-US" dirty="0"/>
                  <a:t>Shortened form of long division for dividing by a </a:t>
                </a:r>
                <a:r>
                  <a:rPr lang="en-US" b="1" dirty="0"/>
                  <a:t>binomial</a:t>
                </a:r>
              </a:p>
              <a:p>
                <a:pPr lvl="1"/>
                <a:r>
                  <a:rPr lang="en-US" dirty="0"/>
                  <a:t>Only when dividing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63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>
                    <a:solidFill>
                      <a:schemeClr val="bg1"/>
                    </a:solidFill>
                  </a:rPr>
                  <a:t>Synthetic Division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H="1">
            <a:off x="1422402" y="2819401"/>
            <a:ext cx="8940798" cy="812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AutoShape 5"/>
          <p:cNvSpPr>
            <a:spLocks noChangeAspect="1" noChangeArrowheads="1" noTextEdit="1"/>
          </p:cNvSpPr>
          <p:nvPr/>
        </p:nvSpPr>
        <p:spPr bwMode="auto">
          <a:xfrm>
            <a:off x="812803" y="3209927"/>
            <a:ext cx="99441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65200" y="3324224"/>
            <a:ext cx="1219200" cy="566739"/>
            <a:chOff x="723900" y="3543300"/>
            <a:chExt cx="914400" cy="566738"/>
          </a:xfrm>
        </p:grpSpPr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1624013" y="3543300"/>
              <a:ext cx="9525" cy="56197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1" name="Rectangle 9"/>
            <p:cNvSpPr>
              <a:spLocks noChangeArrowheads="1"/>
            </p:cNvSpPr>
            <p:nvPr/>
          </p:nvSpPr>
          <p:spPr bwMode="auto">
            <a:xfrm>
              <a:off x="723900" y="4100513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965200" y="4433888"/>
            <a:ext cx="96520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7924800" y="4438651"/>
            <a:ext cx="1219200" cy="571500"/>
            <a:chOff x="7048500" y="4657725"/>
            <a:chExt cx="914400" cy="571500"/>
          </a:xfrm>
        </p:grpSpPr>
        <p:sp>
          <p:nvSpPr>
            <p:cNvPr id="114" name="Rectangle 8"/>
            <p:cNvSpPr>
              <a:spLocks noChangeArrowheads="1"/>
            </p:cNvSpPr>
            <p:nvPr/>
          </p:nvSpPr>
          <p:spPr bwMode="auto">
            <a:xfrm>
              <a:off x="7053263" y="4657725"/>
              <a:ext cx="9525" cy="571500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5" name="Rectangle 11"/>
            <p:cNvSpPr>
              <a:spLocks noChangeArrowheads="1"/>
            </p:cNvSpPr>
            <p:nvPr/>
          </p:nvSpPr>
          <p:spPr bwMode="auto">
            <a:xfrm>
              <a:off x="7048500" y="5214938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16" name="Rectangle 12"/>
          <p:cNvSpPr>
            <a:spLocks noChangeArrowheads="1"/>
          </p:cNvSpPr>
          <p:nvPr/>
        </p:nvSpPr>
        <p:spPr bwMode="auto">
          <a:xfrm>
            <a:off x="1087967" y="3370265"/>
            <a:ext cx="4055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-4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294469" y="3370265"/>
            <a:ext cx="381631" cy="574453"/>
            <a:chOff x="1720850" y="3589338"/>
            <a:chExt cx="286223" cy="574453"/>
          </a:xfrm>
        </p:grpSpPr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1720850" y="3589338"/>
              <a:ext cx="119024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-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1835150" y="3589338"/>
              <a:ext cx="171923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5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20" name="Rectangle 15"/>
          <p:cNvSpPr>
            <a:spLocks noChangeArrowheads="1"/>
          </p:cNvSpPr>
          <p:nvPr/>
        </p:nvSpPr>
        <p:spPr bwMode="auto">
          <a:xfrm>
            <a:off x="3251201" y="3370265"/>
            <a:ext cx="618759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-21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1" name="Rectangle 16"/>
          <p:cNvSpPr>
            <a:spLocks noChangeArrowheads="1"/>
          </p:cNvSpPr>
          <p:nvPr/>
        </p:nvSpPr>
        <p:spPr bwMode="auto">
          <a:xfrm>
            <a:off x="4572001" y="3370265"/>
            <a:ext cx="375103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-3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2" name="Rectangle 17"/>
          <p:cNvSpPr>
            <a:spLocks noChangeArrowheads="1"/>
          </p:cNvSpPr>
          <p:nvPr/>
        </p:nvSpPr>
        <p:spPr bwMode="auto">
          <a:xfrm>
            <a:off x="5913967" y="3370265"/>
            <a:ext cx="246862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3" name="Rectangle 18"/>
          <p:cNvSpPr>
            <a:spLocks noChangeArrowheads="1"/>
          </p:cNvSpPr>
          <p:nvPr/>
        </p:nvSpPr>
        <p:spPr bwMode="auto">
          <a:xfrm>
            <a:off x="7120467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4" name="Rectangle 19"/>
          <p:cNvSpPr>
            <a:spLocks noChangeArrowheads="1"/>
          </p:cNvSpPr>
          <p:nvPr/>
        </p:nvSpPr>
        <p:spPr bwMode="auto">
          <a:xfrm>
            <a:off x="8326967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8" name="Rectangle 22"/>
          <p:cNvSpPr>
            <a:spLocks noChangeArrowheads="1"/>
          </p:cNvSpPr>
          <p:nvPr/>
        </p:nvSpPr>
        <p:spPr bwMode="auto">
          <a:xfrm>
            <a:off x="3411197" y="3916365"/>
            <a:ext cx="481157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20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578065" y="3929064"/>
            <a:ext cx="399262" cy="574453"/>
            <a:chOff x="3530600" y="4148138"/>
            <a:chExt cx="299447" cy="574453"/>
          </a:xfrm>
        </p:grpSpPr>
        <p:sp>
          <p:nvSpPr>
            <p:cNvPr id="130" name="Rectangle 23"/>
            <p:cNvSpPr>
              <a:spLocks noChangeArrowheads="1"/>
            </p:cNvSpPr>
            <p:nvPr/>
          </p:nvSpPr>
          <p:spPr bwMode="auto">
            <a:xfrm>
              <a:off x="3530600" y="4148138"/>
              <a:ext cx="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1" name="Rectangle 24"/>
            <p:cNvSpPr>
              <a:spLocks noChangeArrowheads="1"/>
            </p:cNvSpPr>
            <p:nvPr/>
          </p:nvSpPr>
          <p:spPr bwMode="auto">
            <a:xfrm>
              <a:off x="3644900" y="4148138"/>
              <a:ext cx="185147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32" name="Rectangle 25"/>
          <p:cNvSpPr>
            <a:spLocks noChangeArrowheads="1"/>
          </p:cNvSpPr>
          <p:nvPr/>
        </p:nvSpPr>
        <p:spPr bwMode="auto">
          <a:xfrm>
            <a:off x="5791200" y="3929065"/>
            <a:ext cx="4055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-4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3" name="Rectangle 26"/>
          <p:cNvSpPr>
            <a:spLocks noChangeArrowheads="1"/>
          </p:cNvSpPr>
          <p:nvPr/>
        </p:nvSpPr>
        <p:spPr bwMode="auto">
          <a:xfrm>
            <a:off x="7120467" y="39290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8193943" y="3929065"/>
            <a:ext cx="4055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-8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2294469" y="4487865"/>
            <a:ext cx="381631" cy="574453"/>
            <a:chOff x="1720850" y="4706938"/>
            <a:chExt cx="286223" cy="574453"/>
          </a:xfrm>
        </p:grpSpPr>
        <p:sp>
          <p:nvSpPr>
            <p:cNvPr id="137" name="Rectangle 29"/>
            <p:cNvSpPr>
              <a:spLocks noChangeArrowheads="1"/>
            </p:cNvSpPr>
            <p:nvPr/>
          </p:nvSpPr>
          <p:spPr bwMode="auto">
            <a:xfrm>
              <a:off x="1720850" y="4706938"/>
              <a:ext cx="119024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>
                  <a:solidFill>
                    <a:schemeClr val="bg1"/>
                  </a:solidFill>
                  <a:latin typeface="Corbel" pitchFamily="34" charset="0"/>
                </a:rPr>
                <a:t>-</a:t>
              </a:r>
              <a:endParaRPr lang="en-US" sz="24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8" name="Rectangle 30"/>
            <p:cNvSpPr>
              <a:spLocks noChangeArrowheads="1"/>
            </p:cNvSpPr>
            <p:nvPr/>
          </p:nvSpPr>
          <p:spPr bwMode="auto">
            <a:xfrm>
              <a:off x="1835150" y="4706938"/>
              <a:ext cx="171923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5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500971" y="4487865"/>
            <a:ext cx="367202" cy="574453"/>
            <a:chOff x="2625725" y="4706938"/>
            <a:chExt cx="275401" cy="574453"/>
          </a:xfrm>
        </p:grpSpPr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2625725" y="4706938"/>
              <a:ext cx="119023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-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2740025" y="4706938"/>
              <a:ext cx="161101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42" name="Rectangle 33"/>
          <p:cNvSpPr>
            <a:spLocks noChangeArrowheads="1"/>
          </p:cNvSpPr>
          <p:nvPr/>
        </p:nvSpPr>
        <p:spPr bwMode="auto">
          <a:xfrm>
            <a:off x="4707467" y="4487865"/>
            <a:ext cx="214802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3" name="Rectangle 34"/>
          <p:cNvSpPr>
            <a:spLocks noChangeArrowheads="1"/>
          </p:cNvSpPr>
          <p:nvPr/>
        </p:nvSpPr>
        <p:spPr bwMode="auto">
          <a:xfrm>
            <a:off x="5913967" y="44878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4" name="Rectangle 35"/>
          <p:cNvSpPr>
            <a:spLocks noChangeArrowheads="1"/>
          </p:cNvSpPr>
          <p:nvPr/>
        </p:nvSpPr>
        <p:spPr bwMode="auto">
          <a:xfrm>
            <a:off x="7120467" y="44878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5" name="Rectangle 36"/>
          <p:cNvSpPr>
            <a:spLocks noChangeArrowheads="1"/>
          </p:cNvSpPr>
          <p:nvPr/>
        </p:nvSpPr>
        <p:spPr bwMode="auto">
          <a:xfrm>
            <a:off x="8216901" y="4487865"/>
            <a:ext cx="410369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-6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454400" y="2819401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Coefficients with placeholders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2743200" y="37338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 148"/>
          <p:cNvSpPr/>
          <p:nvPr/>
        </p:nvSpPr>
        <p:spPr>
          <a:xfrm>
            <a:off x="1270001" y="3873500"/>
            <a:ext cx="2171700" cy="1115147"/>
          </a:xfrm>
          <a:custGeom>
            <a:avLst/>
            <a:gdLst>
              <a:gd name="connsiteX0" fmla="*/ 0 w 1628775"/>
              <a:gd name="connsiteY0" fmla="*/ 0 h 836360"/>
              <a:gd name="connsiteX1" fmla="*/ 914400 w 1628775"/>
              <a:gd name="connsiteY1" fmla="*/ 828675 h 836360"/>
              <a:gd name="connsiteX2" fmla="*/ 1628775 w 1628775"/>
              <a:gd name="connsiteY2" fmla="*/ 342900 h 8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775" h="836360">
                <a:moveTo>
                  <a:pt x="0" y="0"/>
                </a:moveTo>
                <a:cubicBezTo>
                  <a:pt x="321469" y="385762"/>
                  <a:pt x="642938" y="771525"/>
                  <a:pt x="914400" y="828675"/>
                </a:cubicBezTo>
                <a:cubicBezTo>
                  <a:pt x="1185863" y="885825"/>
                  <a:pt x="1407319" y="614362"/>
                  <a:pt x="1628775" y="3429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39624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Freeform 150"/>
          <p:cNvSpPr/>
          <p:nvPr/>
        </p:nvSpPr>
        <p:spPr>
          <a:xfrm>
            <a:off x="1257300" y="3898900"/>
            <a:ext cx="3454400" cy="1142269"/>
          </a:xfrm>
          <a:custGeom>
            <a:avLst/>
            <a:gdLst>
              <a:gd name="connsiteX0" fmla="*/ 0 w 2590800"/>
              <a:gd name="connsiteY0" fmla="*/ 0 h 856702"/>
              <a:gd name="connsiteX1" fmla="*/ 1762125 w 2590800"/>
              <a:gd name="connsiteY1" fmla="*/ 847725 h 856702"/>
              <a:gd name="connsiteX2" fmla="*/ 2590800 w 2590800"/>
              <a:gd name="connsiteY2" fmla="*/ 371475 h 8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856702">
                <a:moveTo>
                  <a:pt x="0" y="0"/>
                </a:moveTo>
                <a:cubicBezTo>
                  <a:pt x="665162" y="392906"/>
                  <a:pt x="1330325" y="785813"/>
                  <a:pt x="1762125" y="847725"/>
                </a:cubicBezTo>
                <a:cubicBezTo>
                  <a:pt x="2193925" y="909637"/>
                  <a:pt x="2392362" y="640556"/>
                  <a:pt x="2590800" y="3714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5107797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 152"/>
          <p:cNvSpPr/>
          <p:nvPr/>
        </p:nvSpPr>
        <p:spPr>
          <a:xfrm>
            <a:off x="1270001" y="3886201"/>
            <a:ext cx="4559300" cy="1143753"/>
          </a:xfrm>
          <a:custGeom>
            <a:avLst/>
            <a:gdLst>
              <a:gd name="connsiteX0" fmla="*/ 0 w 3419475"/>
              <a:gd name="connsiteY0" fmla="*/ 0 h 857815"/>
              <a:gd name="connsiteX1" fmla="*/ 2524125 w 3419475"/>
              <a:gd name="connsiteY1" fmla="*/ 847725 h 857815"/>
              <a:gd name="connsiteX2" fmla="*/ 3419475 w 3419475"/>
              <a:gd name="connsiteY2" fmla="*/ 390525 h 85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475" h="857815">
                <a:moveTo>
                  <a:pt x="0" y="0"/>
                </a:moveTo>
                <a:cubicBezTo>
                  <a:pt x="977106" y="391319"/>
                  <a:pt x="1954213" y="782638"/>
                  <a:pt x="2524125" y="847725"/>
                </a:cubicBezTo>
                <a:cubicBezTo>
                  <a:pt x="3094037" y="912812"/>
                  <a:pt x="3256756" y="651668"/>
                  <a:pt x="3419475" y="3905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61976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 154"/>
          <p:cNvSpPr/>
          <p:nvPr/>
        </p:nvSpPr>
        <p:spPr>
          <a:xfrm>
            <a:off x="1270000" y="3911601"/>
            <a:ext cx="5740400" cy="1139628"/>
          </a:xfrm>
          <a:custGeom>
            <a:avLst/>
            <a:gdLst>
              <a:gd name="connsiteX0" fmla="*/ 0 w 4305300"/>
              <a:gd name="connsiteY0" fmla="*/ 0 h 854721"/>
              <a:gd name="connsiteX1" fmla="*/ 3409950 w 4305300"/>
              <a:gd name="connsiteY1" fmla="*/ 847725 h 854721"/>
              <a:gd name="connsiteX2" fmla="*/ 4305300 w 4305300"/>
              <a:gd name="connsiteY2" fmla="*/ 333375 h 8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5300" h="854721">
                <a:moveTo>
                  <a:pt x="0" y="0"/>
                </a:moveTo>
                <a:cubicBezTo>
                  <a:pt x="1346200" y="396081"/>
                  <a:pt x="2692400" y="792163"/>
                  <a:pt x="3409950" y="847725"/>
                </a:cubicBezTo>
                <a:cubicBezTo>
                  <a:pt x="4127500" y="903287"/>
                  <a:pt x="4216400" y="618331"/>
                  <a:pt x="4305300" y="3333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7366261" y="37338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reeform 156"/>
          <p:cNvSpPr/>
          <p:nvPr/>
        </p:nvSpPr>
        <p:spPr>
          <a:xfrm>
            <a:off x="1182237" y="3899954"/>
            <a:ext cx="7047363" cy="1249413"/>
          </a:xfrm>
          <a:custGeom>
            <a:avLst/>
            <a:gdLst>
              <a:gd name="connsiteX0" fmla="*/ 103922 w 5285522"/>
              <a:gd name="connsiteY0" fmla="*/ 18260 h 937060"/>
              <a:gd name="connsiteX1" fmla="*/ 218222 w 5285522"/>
              <a:gd name="connsiteY1" fmla="*/ 56360 h 937060"/>
              <a:gd name="connsiteX2" fmla="*/ 4247297 w 5285522"/>
              <a:gd name="connsiteY2" fmla="*/ 932660 h 937060"/>
              <a:gd name="connsiteX3" fmla="*/ 5285522 w 5285522"/>
              <a:gd name="connsiteY3" fmla="*/ 332585 h 93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5522" h="937060">
                <a:moveTo>
                  <a:pt x="103922" y="18260"/>
                </a:moveTo>
                <a:cubicBezTo>
                  <a:pt x="-184209" y="-38890"/>
                  <a:pt x="218222" y="56360"/>
                  <a:pt x="218222" y="56360"/>
                </a:cubicBezTo>
                <a:cubicBezTo>
                  <a:pt x="908784" y="208760"/>
                  <a:pt x="3402747" y="886623"/>
                  <a:pt x="4247297" y="932660"/>
                </a:cubicBezTo>
                <a:cubicBezTo>
                  <a:pt x="5091847" y="978697"/>
                  <a:pt x="5188684" y="655641"/>
                  <a:pt x="5285522" y="33258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86360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203163" y="3924301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× 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650771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919115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051652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180667" y="3698558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362404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583323" y="3712302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5080339"/>
                <a:ext cx="12192000" cy="1699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133" dirty="0">
                    <a:solidFill>
                      <a:schemeClr val="bg1"/>
                    </a:solidFill>
                    <a:latin typeface="Cambria Math"/>
                  </a:rPr>
                  <a:t>The bottom row give the coefficients of the answer. This is called the depressed polynomial.</a:t>
                </a: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133" dirty="0">
                    <a:solidFill>
                      <a:schemeClr val="bg1"/>
                    </a:solidFill>
                    <a:latin typeface="Cambria Math"/>
                  </a:rPr>
                  <a:t>The number in the box is the remainder.</a:t>
                </a: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133" dirty="0">
                    <a:solidFill>
                      <a:schemeClr val="bg1"/>
                    </a:solidFill>
                    <a:latin typeface="Cambria Math"/>
                  </a:rPr>
                  <a:t>Start with an exponent one less than the original expression since you divided by </a:t>
                </a:r>
                <a:r>
                  <a:rPr lang="en-US" sz="2133" i="1" dirty="0">
                    <a:solidFill>
                      <a:schemeClr val="bg1"/>
                    </a:solidFill>
                    <a:latin typeface="Cambria Math"/>
                  </a:rPr>
                  <a:t>x</a:t>
                </a:r>
                <a:r>
                  <a:rPr lang="en-US" sz="2133" dirty="0">
                    <a:solidFill>
                      <a:schemeClr val="bg1"/>
                    </a:solidFill>
                    <a:latin typeface="Cambria Math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/>
                        </a:rPr>
                        <m:t>+2+</m:t>
                      </m:r>
                      <m:f>
                        <m:f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2133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0339"/>
                <a:ext cx="12192000" cy="1699568"/>
              </a:xfrm>
              <a:prstGeom prst="rect">
                <a:avLst/>
              </a:prstGeom>
              <a:blipFill>
                <a:blip r:embed="rId5"/>
                <a:stretch>
                  <a:fillRect l="-500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97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C7A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1BB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E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" grpId="0" animBg="1"/>
      <p:bldP spid="116" grpId="0"/>
      <p:bldP spid="120" grpId="0"/>
      <p:bldP spid="121" grpId="0"/>
      <p:bldP spid="122" grpId="0"/>
      <p:bldP spid="123" grpId="0"/>
      <p:bldP spid="124" grpId="0"/>
      <p:bldP spid="128" grpId="0"/>
      <p:bldP spid="132" grpId="0"/>
      <p:bldP spid="133" grpId="0"/>
      <p:bldP spid="134" grpId="0"/>
      <p:bldP spid="142" grpId="0"/>
      <p:bldP spid="143" grpId="0"/>
      <p:bldP spid="144" grpId="0"/>
      <p:bldP spid="145" grpId="0"/>
      <p:bldP spid="147" grpId="0"/>
      <p:bldP spid="149" grpId="0" animBg="1"/>
      <p:bldP spid="151" grpId="0" animBg="1"/>
      <p:bldP spid="153" grpId="0" animBg="1"/>
      <p:bldP spid="155" grpId="0" animBg="1"/>
      <p:bldP spid="157" grpId="0" animBg="1"/>
      <p:bldP spid="161" grpId="0"/>
      <p:bldP spid="161" grpId="1"/>
      <p:bldP spid="161" grpId="2"/>
      <p:bldP spid="161" grpId="3"/>
      <p:bldP spid="161" grpId="4"/>
      <p:bldP spid="161" grpId="5"/>
      <p:bldP spid="162" grpId="0"/>
      <p:bldP spid="163" grpId="0"/>
      <p:bldP spid="164" grpId="0"/>
      <p:bldP spid="165" grpId="0"/>
      <p:bldP spid="166" grpId="0"/>
      <p:bldP spid="167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9469-FB2F-41C8-8C47-DF1728E5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2-01 Complex Numbers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70DB3-71DE-42FE-8572-76433D1FF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Express square roots of negative numbers as multiples of </a:t>
            </a:r>
            <a:r>
              <a:rPr lang="en-US" i="1" dirty="0" err="1"/>
              <a:t>i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Plot complex numbers on the complex plane.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and subtract complex 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Multiply and divide complex numbers.</a:t>
            </a:r>
          </a:p>
        </p:txBody>
      </p:sp>
    </p:spTree>
    <p:extLst>
      <p:ext uri="{BB962C8B-B14F-4D97-AF65-F5344CB8AC3E}">
        <p14:creationId xmlns:p14="http://schemas.microsoft.com/office/powerpoint/2010/main" val="1907682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+32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" y="-246220"/>
            <a:ext cx="246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H="1">
            <a:off x="1422403" y="2294965"/>
            <a:ext cx="2230966" cy="1337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AutoShape 5"/>
          <p:cNvSpPr>
            <a:spLocks noChangeAspect="1" noChangeArrowheads="1" noTextEdit="1"/>
          </p:cNvSpPr>
          <p:nvPr/>
        </p:nvSpPr>
        <p:spPr bwMode="auto">
          <a:xfrm>
            <a:off x="812803" y="3209927"/>
            <a:ext cx="99441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65200" y="3324224"/>
            <a:ext cx="1219200" cy="566739"/>
            <a:chOff x="723900" y="3543300"/>
            <a:chExt cx="914400" cy="566738"/>
          </a:xfrm>
        </p:grpSpPr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1624013" y="3543300"/>
              <a:ext cx="9525" cy="56197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1" name="Rectangle 9"/>
            <p:cNvSpPr>
              <a:spLocks noChangeArrowheads="1"/>
            </p:cNvSpPr>
            <p:nvPr/>
          </p:nvSpPr>
          <p:spPr bwMode="auto">
            <a:xfrm>
              <a:off x="723900" y="4100513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965200" y="4433888"/>
            <a:ext cx="96520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7924800" y="4438651"/>
            <a:ext cx="1219200" cy="571500"/>
            <a:chOff x="7048500" y="4657725"/>
            <a:chExt cx="914400" cy="571500"/>
          </a:xfrm>
        </p:grpSpPr>
        <p:sp>
          <p:nvSpPr>
            <p:cNvPr id="114" name="Rectangle 8"/>
            <p:cNvSpPr>
              <a:spLocks noChangeArrowheads="1"/>
            </p:cNvSpPr>
            <p:nvPr/>
          </p:nvSpPr>
          <p:spPr bwMode="auto">
            <a:xfrm>
              <a:off x="7053263" y="4657725"/>
              <a:ext cx="9525" cy="571500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5" name="Rectangle 11"/>
            <p:cNvSpPr>
              <a:spLocks noChangeArrowheads="1"/>
            </p:cNvSpPr>
            <p:nvPr/>
          </p:nvSpPr>
          <p:spPr bwMode="auto">
            <a:xfrm>
              <a:off x="7048500" y="5214938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16" name="Rectangle 12"/>
          <p:cNvSpPr>
            <a:spLocks noChangeArrowheads="1"/>
          </p:cNvSpPr>
          <p:nvPr/>
        </p:nvSpPr>
        <p:spPr bwMode="auto">
          <a:xfrm>
            <a:off x="1087968" y="3370265"/>
            <a:ext cx="403957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294469" y="3370265"/>
            <a:ext cx="367202" cy="574453"/>
            <a:chOff x="1720850" y="3589338"/>
            <a:chExt cx="275401" cy="574453"/>
          </a:xfrm>
        </p:grpSpPr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1720850" y="3589338"/>
              <a:ext cx="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1835150" y="3589338"/>
              <a:ext cx="161101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20" name="Rectangle 15"/>
          <p:cNvSpPr>
            <a:spLocks noChangeArrowheads="1"/>
          </p:cNvSpPr>
          <p:nvPr/>
        </p:nvSpPr>
        <p:spPr bwMode="auto">
          <a:xfrm>
            <a:off x="3615006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1" name="Rectangle 16"/>
          <p:cNvSpPr>
            <a:spLocks noChangeArrowheads="1"/>
          </p:cNvSpPr>
          <p:nvPr/>
        </p:nvSpPr>
        <p:spPr bwMode="auto">
          <a:xfrm>
            <a:off x="4673600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2" name="Rectangle 17"/>
          <p:cNvSpPr>
            <a:spLocks noChangeArrowheads="1"/>
          </p:cNvSpPr>
          <p:nvPr/>
        </p:nvSpPr>
        <p:spPr bwMode="auto">
          <a:xfrm>
            <a:off x="5913967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3" name="Rectangle 18"/>
          <p:cNvSpPr>
            <a:spLocks noChangeArrowheads="1"/>
          </p:cNvSpPr>
          <p:nvPr/>
        </p:nvSpPr>
        <p:spPr bwMode="auto">
          <a:xfrm>
            <a:off x="7120467" y="33702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4" name="Rectangle 19"/>
          <p:cNvSpPr>
            <a:spLocks noChangeArrowheads="1"/>
          </p:cNvSpPr>
          <p:nvPr/>
        </p:nvSpPr>
        <p:spPr bwMode="auto">
          <a:xfrm>
            <a:off x="8128001" y="3370265"/>
            <a:ext cx="461665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32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8" name="Rectangle 22"/>
          <p:cNvSpPr>
            <a:spLocks noChangeArrowheads="1"/>
          </p:cNvSpPr>
          <p:nvPr/>
        </p:nvSpPr>
        <p:spPr bwMode="auto">
          <a:xfrm>
            <a:off x="3454401" y="3937001"/>
            <a:ext cx="403957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578065" y="3929064"/>
            <a:ext cx="399262" cy="574453"/>
            <a:chOff x="3530600" y="4148138"/>
            <a:chExt cx="299447" cy="574453"/>
          </a:xfrm>
        </p:grpSpPr>
        <p:sp>
          <p:nvSpPr>
            <p:cNvPr id="130" name="Rectangle 23"/>
            <p:cNvSpPr>
              <a:spLocks noChangeArrowheads="1"/>
            </p:cNvSpPr>
            <p:nvPr/>
          </p:nvSpPr>
          <p:spPr bwMode="auto">
            <a:xfrm>
              <a:off x="3530600" y="4148138"/>
              <a:ext cx="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1" name="Rectangle 24"/>
            <p:cNvSpPr>
              <a:spLocks noChangeArrowheads="1"/>
            </p:cNvSpPr>
            <p:nvPr/>
          </p:nvSpPr>
          <p:spPr bwMode="auto">
            <a:xfrm>
              <a:off x="3644900" y="4148138"/>
              <a:ext cx="185147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32" name="Rectangle 25"/>
          <p:cNvSpPr>
            <a:spLocks noChangeArrowheads="1"/>
          </p:cNvSpPr>
          <p:nvPr/>
        </p:nvSpPr>
        <p:spPr bwMode="auto">
          <a:xfrm>
            <a:off x="5791200" y="3929065"/>
            <a:ext cx="4055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-8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3" name="Rectangle 26"/>
          <p:cNvSpPr>
            <a:spLocks noChangeArrowheads="1"/>
          </p:cNvSpPr>
          <p:nvPr/>
        </p:nvSpPr>
        <p:spPr bwMode="auto">
          <a:xfrm>
            <a:off x="6908800" y="3929065"/>
            <a:ext cx="466474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16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8016173" y="3929065"/>
            <a:ext cx="620363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-32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2294469" y="4487865"/>
            <a:ext cx="367202" cy="574453"/>
            <a:chOff x="1720850" y="4706938"/>
            <a:chExt cx="275401" cy="574453"/>
          </a:xfrm>
        </p:grpSpPr>
        <p:sp>
          <p:nvSpPr>
            <p:cNvPr id="137" name="Rectangle 29"/>
            <p:cNvSpPr>
              <a:spLocks noChangeArrowheads="1"/>
            </p:cNvSpPr>
            <p:nvPr/>
          </p:nvSpPr>
          <p:spPr bwMode="auto">
            <a:xfrm>
              <a:off x="1720850" y="4706938"/>
              <a:ext cx="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8" name="Rectangle 30"/>
            <p:cNvSpPr>
              <a:spLocks noChangeArrowheads="1"/>
            </p:cNvSpPr>
            <p:nvPr/>
          </p:nvSpPr>
          <p:spPr bwMode="auto">
            <a:xfrm>
              <a:off x="1835150" y="4706938"/>
              <a:ext cx="161101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500969" y="4487865"/>
            <a:ext cx="397660" cy="574453"/>
            <a:chOff x="2625725" y="4706938"/>
            <a:chExt cx="298245" cy="574453"/>
          </a:xfrm>
        </p:grpSpPr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2625725" y="4706938"/>
              <a:ext cx="119024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-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2740025" y="4706938"/>
              <a:ext cx="183945" cy="57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33" dirty="0">
                  <a:solidFill>
                    <a:schemeClr val="bg1"/>
                  </a:solidFill>
                  <a:latin typeface="Corbel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42" name="Rectangle 33"/>
          <p:cNvSpPr>
            <a:spLocks noChangeArrowheads="1"/>
          </p:cNvSpPr>
          <p:nvPr/>
        </p:nvSpPr>
        <p:spPr bwMode="auto">
          <a:xfrm>
            <a:off x="4707467" y="4487865"/>
            <a:ext cx="246862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3" name="Rectangle 34"/>
          <p:cNvSpPr>
            <a:spLocks noChangeArrowheads="1"/>
          </p:cNvSpPr>
          <p:nvPr/>
        </p:nvSpPr>
        <p:spPr bwMode="auto">
          <a:xfrm>
            <a:off x="5791200" y="4487865"/>
            <a:ext cx="4055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-8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4" name="Rectangle 35"/>
          <p:cNvSpPr>
            <a:spLocks noChangeArrowheads="1"/>
          </p:cNvSpPr>
          <p:nvPr/>
        </p:nvSpPr>
        <p:spPr bwMode="auto">
          <a:xfrm>
            <a:off x="6908800" y="4480085"/>
            <a:ext cx="466474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16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5" name="Rectangle 36"/>
          <p:cNvSpPr>
            <a:spLocks noChangeArrowheads="1"/>
          </p:cNvSpPr>
          <p:nvPr/>
        </p:nvSpPr>
        <p:spPr bwMode="auto">
          <a:xfrm>
            <a:off x="8288606" y="4487865"/>
            <a:ext cx="245260" cy="5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schemeClr val="bg1"/>
                </a:solidFill>
                <a:latin typeface="Corbel" pitchFamily="34" charset="0"/>
              </a:rPr>
              <a:t>0</a:t>
            </a:r>
            <a:endParaRPr lang="en-US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454400" y="2819401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Coefficients with placeholders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2743200" y="37338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 148"/>
          <p:cNvSpPr/>
          <p:nvPr/>
        </p:nvSpPr>
        <p:spPr>
          <a:xfrm>
            <a:off x="1270001" y="3873500"/>
            <a:ext cx="2171700" cy="1115147"/>
          </a:xfrm>
          <a:custGeom>
            <a:avLst/>
            <a:gdLst>
              <a:gd name="connsiteX0" fmla="*/ 0 w 1628775"/>
              <a:gd name="connsiteY0" fmla="*/ 0 h 836360"/>
              <a:gd name="connsiteX1" fmla="*/ 914400 w 1628775"/>
              <a:gd name="connsiteY1" fmla="*/ 828675 h 836360"/>
              <a:gd name="connsiteX2" fmla="*/ 1628775 w 1628775"/>
              <a:gd name="connsiteY2" fmla="*/ 342900 h 8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775" h="836360">
                <a:moveTo>
                  <a:pt x="0" y="0"/>
                </a:moveTo>
                <a:cubicBezTo>
                  <a:pt x="321469" y="385762"/>
                  <a:pt x="642938" y="771525"/>
                  <a:pt x="914400" y="828675"/>
                </a:cubicBezTo>
                <a:cubicBezTo>
                  <a:pt x="1185863" y="885825"/>
                  <a:pt x="1407319" y="614362"/>
                  <a:pt x="1628775" y="3429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39624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Freeform 150"/>
          <p:cNvSpPr/>
          <p:nvPr/>
        </p:nvSpPr>
        <p:spPr>
          <a:xfrm>
            <a:off x="1257300" y="3898900"/>
            <a:ext cx="3454400" cy="1142269"/>
          </a:xfrm>
          <a:custGeom>
            <a:avLst/>
            <a:gdLst>
              <a:gd name="connsiteX0" fmla="*/ 0 w 2590800"/>
              <a:gd name="connsiteY0" fmla="*/ 0 h 856702"/>
              <a:gd name="connsiteX1" fmla="*/ 1762125 w 2590800"/>
              <a:gd name="connsiteY1" fmla="*/ 847725 h 856702"/>
              <a:gd name="connsiteX2" fmla="*/ 2590800 w 2590800"/>
              <a:gd name="connsiteY2" fmla="*/ 371475 h 8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856702">
                <a:moveTo>
                  <a:pt x="0" y="0"/>
                </a:moveTo>
                <a:cubicBezTo>
                  <a:pt x="665162" y="392906"/>
                  <a:pt x="1330325" y="785813"/>
                  <a:pt x="1762125" y="847725"/>
                </a:cubicBezTo>
                <a:cubicBezTo>
                  <a:pt x="2193925" y="909637"/>
                  <a:pt x="2392362" y="640556"/>
                  <a:pt x="2590800" y="3714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5107797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 152"/>
          <p:cNvSpPr/>
          <p:nvPr/>
        </p:nvSpPr>
        <p:spPr>
          <a:xfrm>
            <a:off x="1270001" y="3886201"/>
            <a:ext cx="4559300" cy="1143753"/>
          </a:xfrm>
          <a:custGeom>
            <a:avLst/>
            <a:gdLst>
              <a:gd name="connsiteX0" fmla="*/ 0 w 3419475"/>
              <a:gd name="connsiteY0" fmla="*/ 0 h 857815"/>
              <a:gd name="connsiteX1" fmla="*/ 2524125 w 3419475"/>
              <a:gd name="connsiteY1" fmla="*/ 847725 h 857815"/>
              <a:gd name="connsiteX2" fmla="*/ 3419475 w 3419475"/>
              <a:gd name="connsiteY2" fmla="*/ 390525 h 85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475" h="857815">
                <a:moveTo>
                  <a:pt x="0" y="0"/>
                </a:moveTo>
                <a:cubicBezTo>
                  <a:pt x="977106" y="391319"/>
                  <a:pt x="1954213" y="782638"/>
                  <a:pt x="2524125" y="847725"/>
                </a:cubicBezTo>
                <a:cubicBezTo>
                  <a:pt x="3094037" y="912812"/>
                  <a:pt x="3256756" y="651668"/>
                  <a:pt x="3419475" y="3905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61976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 154"/>
          <p:cNvSpPr/>
          <p:nvPr/>
        </p:nvSpPr>
        <p:spPr>
          <a:xfrm>
            <a:off x="1270000" y="3911601"/>
            <a:ext cx="5740400" cy="1139628"/>
          </a:xfrm>
          <a:custGeom>
            <a:avLst/>
            <a:gdLst>
              <a:gd name="connsiteX0" fmla="*/ 0 w 4305300"/>
              <a:gd name="connsiteY0" fmla="*/ 0 h 854721"/>
              <a:gd name="connsiteX1" fmla="*/ 3409950 w 4305300"/>
              <a:gd name="connsiteY1" fmla="*/ 847725 h 854721"/>
              <a:gd name="connsiteX2" fmla="*/ 4305300 w 4305300"/>
              <a:gd name="connsiteY2" fmla="*/ 333375 h 8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5300" h="854721">
                <a:moveTo>
                  <a:pt x="0" y="0"/>
                </a:moveTo>
                <a:cubicBezTo>
                  <a:pt x="1346200" y="396081"/>
                  <a:pt x="2692400" y="792163"/>
                  <a:pt x="3409950" y="847725"/>
                </a:cubicBezTo>
                <a:cubicBezTo>
                  <a:pt x="4127500" y="903287"/>
                  <a:pt x="4216400" y="618331"/>
                  <a:pt x="4305300" y="3333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7366261" y="37338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reeform 156"/>
          <p:cNvSpPr/>
          <p:nvPr/>
        </p:nvSpPr>
        <p:spPr>
          <a:xfrm>
            <a:off x="1182237" y="3899954"/>
            <a:ext cx="7047363" cy="1249413"/>
          </a:xfrm>
          <a:custGeom>
            <a:avLst/>
            <a:gdLst>
              <a:gd name="connsiteX0" fmla="*/ 103922 w 5285522"/>
              <a:gd name="connsiteY0" fmla="*/ 18260 h 937060"/>
              <a:gd name="connsiteX1" fmla="*/ 218222 w 5285522"/>
              <a:gd name="connsiteY1" fmla="*/ 56360 h 937060"/>
              <a:gd name="connsiteX2" fmla="*/ 4247297 w 5285522"/>
              <a:gd name="connsiteY2" fmla="*/ 932660 h 937060"/>
              <a:gd name="connsiteX3" fmla="*/ 5285522 w 5285522"/>
              <a:gd name="connsiteY3" fmla="*/ 332585 h 93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5522" h="937060">
                <a:moveTo>
                  <a:pt x="103922" y="18260"/>
                </a:moveTo>
                <a:cubicBezTo>
                  <a:pt x="-184209" y="-38890"/>
                  <a:pt x="218222" y="56360"/>
                  <a:pt x="218222" y="56360"/>
                </a:cubicBezTo>
                <a:cubicBezTo>
                  <a:pt x="908784" y="208760"/>
                  <a:pt x="3402747" y="886623"/>
                  <a:pt x="4247297" y="932660"/>
                </a:cubicBezTo>
                <a:cubicBezTo>
                  <a:pt x="5091847" y="978697"/>
                  <a:pt x="5188684" y="655641"/>
                  <a:pt x="5285522" y="33258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8636000" y="36322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203163" y="3924301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× 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650771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919115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051652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180667" y="3698558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362404" y="3723877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583323" y="3712302"/>
            <a:ext cx="46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5080339"/>
                <a:ext cx="12192000" cy="10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2133" dirty="0">
                    <a:solidFill>
                      <a:schemeClr val="bg1"/>
                    </a:solidFill>
                  </a:rPr>
                  <a:t>The degree was 5, now the depressed polynomial is one less degree. It’s degree is 4.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133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133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33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33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133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133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  <a:p>
                <a:endParaRPr lang="en-US" sz="2133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0339"/>
                <a:ext cx="12192000" cy="1077026"/>
              </a:xfrm>
              <a:prstGeom prst="rect">
                <a:avLst/>
              </a:prstGeom>
              <a:blipFill>
                <a:blip r:embed="rId5"/>
                <a:stretch>
                  <a:fillRect l="-500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37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C7A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1BB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E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6" grpId="0"/>
      <p:bldP spid="120" grpId="0"/>
      <p:bldP spid="121" grpId="0"/>
      <p:bldP spid="122" grpId="0"/>
      <p:bldP spid="123" grpId="0"/>
      <p:bldP spid="124" grpId="0"/>
      <p:bldP spid="128" grpId="0"/>
      <p:bldP spid="132" grpId="0"/>
      <p:bldP spid="133" grpId="0"/>
      <p:bldP spid="134" grpId="0"/>
      <p:bldP spid="142" grpId="0"/>
      <p:bldP spid="143" grpId="0"/>
      <p:bldP spid="144" grpId="0"/>
      <p:bldP spid="145" grpId="0"/>
      <p:bldP spid="147" grpId="0"/>
      <p:bldP spid="149" grpId="0" animBg="1"/>
      <p:bldP spid="151" grpId="0" animBg="1"/>
      <p:bldP spid="153" grpId="0" animBg="1"/>
      <p:bldP spid="155" grpId="0" animBg="1"/>
      <p:bldP spid="157" grpId="0" animBg="1"/>
      <p:bldP spid="161" grpId="0"/>
      <p:bldP spid="161" grpId="1"/>
      <p:bldP spid="161" grpId="2"/>
      <p:bldP spid="161" grpId="3"/>
      <p:bldP spid="161" grpId="4"/>
      <p:bldP spid="161" grpId="5"/>
      <p:bldP spid="162" grpId="0"/>
      <p:bldP spid="163" grpId="0"/>
      <p:bldP spid="164" grpId="0"/>
      <p:bldP spid="165" grpId="0"/>
      <p:bldP spid="166" grpId="0"/>
      <p:bldP spid="167" grpId="0"/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1800-0624-4F29-AE59-04EB844E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CACAE6-E66C-49FD-A3A1-158BDF9648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Factor Theorem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divided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remainder is 0,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factor of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CACAE6-E66C-49FD-A3A1-158BDF964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220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853D-1C24-456E-A35D-F1D5F524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2-04 Dividing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2DE5F2-E1AF-4387-8687-D5F6B4E50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−30</m:t>
                    </m:r>
                  </m:oMath>
                </a14:m>
                <a:r>
                  <a:rPr lang="en-US"/>
                  <a:t>. Then find the remaining factors.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2DE5F2-E1AF-4387-8687-D5F6B4E50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154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3D83-92E3-46DD-A294-0876B9BF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2-05 Rational Zeros of Polynomial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ACDFC-46F0-4B84-91A8-9B8F1C923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a polynomial using the Remainder Theorem.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Factor Theorem to solve a polynomial equation.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Rational Zero Theorem to find rational zeros.</a:t>
            </a:r>
          </a:p>
        </p:txBody>
      </p:sp>
    </p:spTree>
    <p:extLst>
      <p:ext uri="{BB962C8B-B14F-4D97-AF65-F5344CB8AC3E}">
        <p14:creationId xmlns:p14="http://schemas.microsoft.com/office/powerpoint/2010/main" val="1022456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5174-D15F-4BC9-932F-321F15FF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2-05 Rational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69C3B-E2E3-48EA-9A69-4FD7249B9E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Remainder Theorem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divided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the remainder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69C3B-E2E3-48EA-9A69-4FD7249B9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480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64D8C6-F794-4655-BE89-E51FC59D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2-05 Rational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DB91F1E-0459-41D6-91A6-A7FE16F79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remainder theorem to evaluate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(−1)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DB91F1E-0459-41D6-91A6-A7FE16F79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447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8C43-21C4-434A-A0BA-78DF933D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2-05 Rational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4A878-9C11-4F7A-B26E-6AAE789FA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Rational Zero Theorem</a:t>
                </a:r>
              </a:p>
              <a:p>
                <a:pPr lvl="1"/>
                <a:r>
                  <a:rPr lang="en-US" dirty="0"/>
                  <a:t>If polynomial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The rational zeros are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br>
                  <a:rPr lang="en-US" dirty="0"/>
                </a:br>
                <a:r>
                  <a:rPr lang="en-US" dirty="0"/>
                  <a:t>where </a:t>
                </a:r>
                <a:r>
                  <a:rPr lang="en-US" i="1" dirty="0"/>
                  <a:t>p</a:t>
                </a:r>
                <a:r>
                  <a:rPr lang="en-US" dirty="0"/>
                  <a:t> =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             </a:t>
                </a:r>
                <a:r>
                  <a:rPr lang="en-US" i="1" dirty="0"/>
                  <a:t>q</a:t>
                </a:r>
                <a:r>
                  <a:rPr lang="en-US" dirty="0"/>
                  <a:t> =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4A878-9C11-4F7A-B26E-6AAE789FA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787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2809-C9CB-4AE6-A9AC-66AAC4E5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2-05 Rational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B585E-8B3F-4B55-868B-06949D47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rational zeros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given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 factor.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B585E-8B3F-4B55-868B-06949D47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371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B874-2154-4D27-A8F4-726E768E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2-05 Rational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FEC56-AC76-49BA-9345-049FECA5E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real zeros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given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is a factor.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FEC56-AC76-49BA-9345-049FECA5E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510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5C20-2E84-4414-A00F-9EF169A0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2-06 Zeros of Polynomial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8C514-327A-4EF4-B60E-60F78F828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zeros of a polynomial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Linear Factorization Theorem to find polynomials with given zeros.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Descartes’ Rule of Signs.</a:t>
            </a:r>
          </a:p>
        </p:txBody>
      </p:sp>
    </p:spTree>
    <p:extLst>
      <p:ext uri="{BB962C8B-B14F-4D97-AF65-F5344CB8AC3E}">
        <p14:creationId xmlns:p14="http://schemas.microsoft.com/office/powerpoint/2010/main" val="172004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BF36-AF1E-46BA-B4D0-B80173DC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3A260F-D69B-4E60-8EA3-F6B165B474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Imaginary Unit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3A260F-D69B-4E60-8EA3-F6B165B47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9E2A8C7-A77A-4878-90E6-2CE4AF58B9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Complex Number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a</a:t>
                </a:r>
                <a:r>
                  <a:rPr lang="en-US" dirty="0"/>
                  <a:t> is real part</a:t>
                </a:r>
              </a:p>
              <a:p>
                <a:pPr lvl="1"/>
                <a:r>
                  <a:rPr lang="en-US" i="1" dirty="0"/>
                  <a:t>bi</a:t>
                </a:r>
                <a:r>
                  <a:rPr lang="en-US" dirty="0"/>
                  <a:t> is imaginary part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9E2A8C7-A77A-4878-90E6-2CE4AF58B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42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7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3F30-4E13-4E65-B891-A841CF08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D12C6-C749-437F-87F9-3EC79F36D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Theorem of Algebra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polynomial of degree </a:t>
            </a:r>
            <a:r>
              <a:rPr lang="en-US" i="1" dirty="0"/>
              <a:t>n</a:t>
            </a:r>
            <a:r>
              <a:rPr lang="en-US" dirty="0"/>
              <a:t>, then there is at least 1 zero</a:t>
            </a:r>
          </a:p>
          <a:p>
            <a:pPr lvl="1"/>
            <a:r>
              <a:rPr lang="en-US" dirty="0"/>
              <a:t>There are exactly </a:t>
            </a:r>
            <a:r>
              <a:rPr lang="en-US" i="1" dirty="0"/>
              <a:t>n</a:t>
            </a:r>
            <a:r>
              <a:rPr lang="en-US" dirty="0"/>
              <a:t> zeros</a:t>
            </a:r>
          </a:p>
          <a:p>
            <a:pPr lvl="1"/>
            <a:r>
              <a:rPr lang="en-US" dirty="0"/>
              <a:t>There are </a:t>
            </a:r>
            <a:r>
              <a:rPr lang="en-US" i="1" dirty="0"/>
              <a:t>n</a:t>
            </a:r>
            <a:r>
              <a:rPr lang="en-US" dirty="0"/>
              <a:t> linear factors (Linear Factorization Theorem)</a:t>
            </a:r>
          </a:p>
        </p:txBody>
      </p:sp>
    </p:spTree>
    <p:extLst>
      <p:ext uri="{BB962C8B-B14F-4D97-AF65-F5344CB8AC3E}">
        <p14:creationId xmlns:p14="http://schemas.microsoft.com/office/powerpoint/2010/main" val="12914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4ED1-745B-4A2D-B688-263DC1E2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575A3-F862-4818-9BB9-1C58A5A568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all zeros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−16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575A3-F862-4818-9BB9-1C58A5A568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550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C8B4E-E4A5-45E5-96C8-B4C0E714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EA53D-F00F-4F78-9B93-CA02E8BEDA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all the zeros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−18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+71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EA53D-F00F-4F78-9B93-CA02E8BEDA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871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BEC4-F729-478B-8345-B30CD8C8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CA326-8875-4CB5-B726-BBF8FDD493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Descartes's Rule of Signs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a polynomial with real coefficients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 number of </a:t>
                </a:r>
                <a:r>
                  <a:rPr lang="en-US" dirty="0">
                    <a:solidFill>
                      <a:schemeClr val="accent1"/>
                    </a:solidFill>
                  </a:rPr>
                  <a:t>positive</a:t>
                </a:r>
                <a:r>
                  <a:rPr lang="en-US" dirty="0"/>
                  <a:t> real zeros is equal to the number of variations in sign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less by even integer</a:t>
                </a:r>
              </a:p>
              <a:p>
                <a:pPr lvl="1"/>
                <a:r>
                  <a:rPr lang="en-US" dirty="0"/>
                  <a:t>The number of </a:t>
                </a:r>
                <a:r>
                  <a:rPr lang="en-US" dirty="0">
                    <a:solidFill>
                      <a:schemeClr val="accent1"/>
                    </a:solidFill>
                  </a:rPr>
                  <a:t>negative</a:t>
                </a:r>
                <a:r>
                  <a:rPr lang="en-US" dirty="0"/>
                  <a:t> real zeros is equal to the number of variations in sign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or less by even integer.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CA326-8875-4CB5-B726-BBF8FDD493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00" t="-3369" r="-2100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5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561B-086B-44A8-868B-48CAC9C9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14589-D0A9-41A1-86A6-DAE9E1B87E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Describe the possible real zeros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14589-D0A9-41A1-86A6-DAE9E1B87E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907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1D70-3F0A-46DF-B1A2-B7B05AA4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AC4E3-07DC-4C81-900E-9A01AAE8E9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Complex Conjugate Theorem</a:t>
                </a:r>
              </a:p>
              <a:p>
                <a:pPr lvl="1"/>
                <a:r>
                  <a:rPr lang="en-US" dirty="0"/>
                  <a:t>If a complex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dirty="0"/>
                  <a:t> is a zero,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dirty="0"/>
                  <a:t> is also a zero.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BAC4E3-07DC-4C81-900E-9A01AAE8E9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52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AA74-BAF6-4B97-BACC-06ED50C5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2-06 Zeros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F2ABAF-C509-440D-9A64-0EC76F5D1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 polynomial with real coefficients with zeros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−1, 3+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F2ABAF-C509-440D-9A64-0EC76F5D1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761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26A7-2D41-420C-963A-9FD51197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2-07 Asymptotes of Rational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6932-D73A-4356-B00E-8381A2A4B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domains of rational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vertical asymptotes.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horizontal asymptotes.</a:t>
            </a:r>
          </a:p>
        </p:txBody>
      </p:sp>
    </p:spTree>
    <p:extLst>
      <p:ext uri="{BB962C8B-B14F-4D97-AF65-F5344CB8AC3E}">
        <p14:creationId xmlns:p14="http://schemas.microsoft.com/office/powerpoint/2010/main" val="3483745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9380-D842-43B6-A235-80518449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A8A05F0-3EA0-4D69-BAC2-30C8841E95F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Rational Function</a:t>
                </a:r>
              </a:p>
              <a:p>
                <a:pPr lvl="1"/>
                <a:r>
                  <a:rPr lang="en-US" dirty="0"/>
                  <a:t>Fraction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A8A05F0-3EA0-4D69-BAC2-30C8841E9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108C5E-657B-436B-87E1-FDB7224E02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Domain:</a:t>
            </a:r>
          </a:p>
          <a:p>
            <a:pPr lvl="1"/>
            <a:r>
              <a:rPr lang="en-US" dirty="0"/>
              <a:t>Denominator ≠ 0</a:t>
            </a:r>
          </a:p>
        </p:txBody>
      </p:sp>
    </p:spTree>
    <p:extLst>
      <p:ext uri="{BB962C8B-B14F-4D97-AF65-F5344CB8AC3E}">
        <p14:creationId xmlns:p14="http://schemas.microsoft.com/office/powerpoint/2010/main" val="23461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00AD-6E1D-41BB-8299-9E3CA5B6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3488-A822-422F-BAAA-F9A7AB5BF8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Asymptotes describe behavior of the graph at the edges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8A23FF-851E-4FF0-B262-2C39EFD11C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7530" y="1689099"/>
            <a:ext cx="5274469" cy="52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B0B8-48EC-4A2C-9763-9A05A381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BB689-CE2A-4EF8-9232-EBDDAF92B74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Graphing complex points</a:t>
                </a:r>
              </a:p>
              <a:p>
                <a:r>
                  <a:rPr lang="en-US" dirty="0"/>
                  <a:t>Complex plane</a:t>
                </a:r>
              </a:p>
              <a:p>
                <a:pPr lvl="1"/>
                <a:r>
                  <a:rPr lang="en-US" dirty="0"/>
                  <a:t>Horizontal axis = Real</a:t>
                </a:r>
              </a:p>
              <a:p>
                <a:pPr lvl="1"/>
                <a:r>
                  <a:rPr lang="en-US" dirty="0"/>
                  <a:t>Vertical axis=Imaginary</a:t>
                </a:r>
              </a:p>
              <a:p>
                <a:r>
                  <a:rPr lang="en-US" dirty="0"/>
                  <a:t>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BB689-CE2A-4EF8-9232-EBDDAF92B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 r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2726BD-DBEA-4FE2-8D6A-19C2C16608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593305" y="1360560"/>
            <a:ext cx="5470357" cy="5479475"/>
          </a:xfrm>
        </p:spPr>
      </p:pic>
    </p:spTree>
    <p:extLst>
      <p:ext uri="{BB962C8B-B14F-4D97-AF65-F5344CB8AC3E}">
        <p14:creationId xmlns:p14="http://schemas.microsoft.com/office/powerpoint/2010/main" val="5670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A0DB-E7DC-463D-8B1C-FA348DF8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B26D-B86A-4253-A105-BE37F4C2E5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Vertical Asymptotes</a:t>
            </a:r>
          </a:p>
          <a:p>
            <a:pPr lvl="1"/>
            <a:r>
              <a:rPr lang="en-US" dirty="0"/>
              <a:t>Factor and reduce</a:t>
            </a:r>
          </a:p>
          <a:p>
            <a:pPr lvl="1"/>
            <a:r>
              <a:rPr lang="en-US" dirty="0"/>
              <a:t>Set denominator = 0 and solve for </a:t>
            </a:r>
            <a:r>
              <a:rPr lang="en-US" i="1" dirty="0"/>
              <a:t>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4A974-27C5-42CA-BCED-E7F73A351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8790"/>
            <a:ext cx="6019800" cy="5169209"/>
          </a:xfrm>
        </p:spPr>
        <p:txBody>
          <a:bodyPr>
            <a:normAutofit fontScale="92500"/>
          </a:bodyPr>
          <a:lstStyle/>
          <a:p>
            <a:r>
              <a:rPr lang="en-US" dirty="0"/>
              <a:t>Horizontal Asymptotes</a:t>
            </a:r>
          </a:p>
          <a:p>
            <a:pPr lvl="1"/>
            <a:r>
              <a:rPr lang="en-US" dirty="0"/>
              <a:t>Plug in huge number for </a:t>
            </a:r>
            <a:r>
              <a:rPr lang="en-US" i="1" dirty="0"/>
              <a:t>x</a:t>
            </a:r>
            <a:r>
              <a:rPr lang="en-US" dirty="0"/>
              <a:t> and simplify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Find degree of numerator (N) and denominator(D)</a:t>
            </a:r>
          </a:p>
          <a:p>
            <a:pPr lvl="1"/>
            <a:r>
              <a:rPr lang="en-US" dirty="0"/>
              <a:t>If N&lt;D, y = 0</a:t>
            </a:r>
          </a:p>
          <a:p>
            <a:pPr lvl="1"/>
            <a:r>
              <a:rPr lang="en-US" dirty="0"/>
              <a:t>If N=D, y = leading </a:t>
            </a:r>
            <a:r>
              <a:rPr lang="en-US" dirty="0" err="1"/>
              <a:t>coeff</a:t>
            </a:r>
            <a:endParaRPr lang="en-US" dirty="0"/>
          </a:p>
          <a:p>
            <a:pPr lvl="1"/>
            <a:r>
              <a:rPr lang="en-US" dirty="0"/>
              <a:t>If N&gt;D, No HA</a:t>
            </a:r>
          </a:p>
        </p:txBody>
      </p:sp>
    </p:spTree>
    <p:extLst>
      <p:ext uri="{BB962C8B-B14F-4D97-AF65-F5344CB8AC3E}">
        <p14:creationId xmlns:p14="http://schemas.microsoft.com/office/powerpoint/2010/main" val="5464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FC65-D049-426B-B223-6DDCEFAE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5F6CA-42FF-47A0-9E9A-DB9D59EC3D8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asymptotes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5F6CA-42FF-47A0-9E9A-DB9D59EC3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20877-27A1-405F-B517-CDAFA97D8D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3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618A-3991-45E3-9927-1ED0D063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454EE-C5BC-451A-9059-DA560FC7A4A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marL="1200150" lvl="1" indent="-742950">
                  <a:buFont typeface="+mj-lt"/>
                  <a:buAutoNum type="alphaLcPeriod"/>
                </a:pPr>
                <a:r>
                  <a:rPr lang="en-US" dirty="0"/>
                  <a:t>Find the domain</a:t>
                </a:r>
              </a:p>
              <a:p>
                <a:pPr marL="1200150" lvl="1" indent="-742950">
                  <a:buFont typeface="+mj-lt"/>
                  <a:buAutoNum type="alphaLcPeriod"/>
                </a:pPr>
                <a:r>
                  <a:rPr lang="en-US" dirty="0"/>
                  <a:t>Find the removable discontinuity</a:t>
                </a:r>
              </a:p>
              <a:p>
                <a:pPr marL="1200150" lvl="1" indent="-742950">
                  <a:buFont typeface="+mj-lt"/>
                  <a:buAutoNum type="alphaLcPeriod"/>
                </a:pPr>
                <a:r>
                  <a:rPr lang="en-US" dirty="0"/>
                  <a:t>Find the asymptotes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454EE-C5BC-451A-9059-DA560FC7A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53ADC-8663-4740-9E88-7F9B051E3D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8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A60B-D8C5-4871-89DE-2BD7EE08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2-07 Asymptotes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7F58D-0AB8-450B-9334-346DCC608FE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Slant Asymptote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b="0" dirty="0"/>
                  <a:t>, </a:t>
                </a:r>
                <a:r>
                  <a:rPr lang="en-US" dirty="0"/>
                  <a:t>Divide and ignore remainder</a:t>
                </a:r>
              </a:p>
              <a:p>
                <a:r>
                  <a:rPr lang="en-US" dirty="0"/>
                  <a:t>Find the asymptotes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7F58D-0AB8-450B-9334-346DCC608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34DB-F00E-49FB-8F40-A3C72577FD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62CE-8B02-4EBA-B0AF-EBE0A034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2-08 Graphs of Rational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C4F2D-43CA-4946-838A-0C011D050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intercepts of rational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rational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applied problems involving rational functions.</a:t>
            </a:r>
          </a:p>
        </p:txBody>
      </p:sp>
    </p:spTree>
    <p:extLst>
      <p:ext uri="{BB962C8B-B14F-4D97-AF65-F5344CB8AC3E}">
        <p14:creationId xmlns:p14="http://schemas.microsoft.com/office/powerpoint/2010/main" val="4228062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76B5-BAC6-4882-BF28-650924E8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2885-6A1F-4BF8-8CA0-BF62BC04EE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Intercepts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-int: let </a:t>
            </a:r>
            <a:r>
              <a:rPr lang="en-US" i="1" dirty="0"/>
              <a:t>y</a:t>
            </a:r>
            <a:r>
              <a:rPr lang="en-US" dirty="0"/>
              <a:t> = 0</a:t>
            </a:r>
          </a:p>
          <a:p>
            <a:pPr lvl="2"/>
            <a:r>
              <a:rPr lang="en-US" dirty="0"/>
              <a:t>Numerator = 0</a:t>
            </a:r>
          </a:p>
          <a:p>
            <a:pPr lvl="1"/>
            <a:r>
              <a:rPr lang="en-US" dirty="0"/>
              <a:t>y-int: let </a:t>
            </a:r>
            <a:r>
              <a:rPr lang="en-US" i="1" dirty="0"/>
              <a:t>x</a:t>
            </a:r>
            <a:r>
              <a:rPr lang="en-US" dirty="0"/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C8AAD7-CDC7-4C47-B84D-ACDC436E693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intercepts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FC8AAD7-CDC7-4C47-B84D-ACDC436E6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242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2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F4F9-69CF-49A1-B278-44FC6A2F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43106-FA8D-4FC7-A643-77B1DD64C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graph rational functions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Find domain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Find asymptotes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Graph asymptotes as dotted lines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Create table of values around vertical asymptotes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011DD-FE59-4A25-93E2-2A4D240728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dirty="0"/>
              <a:t>Plot points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/>
              <a:t>Draw curves starting near an asymptote and ending near another asymptote</a:t>
            </a:r>
            <a:br>
              <a:rPr lang="en-US" dirty="0"/>
            </a:br>
            <a:r>
              <a:rPr lang="en-US" dirty="0"/>
              <a:t>Don’t cross VA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/>
              <a:t>Put any required holes. Check the domain</a:t>
            </a:r>
          </a:p>
        </p:txBody>
      </p:sp>
    </p:spTree>
    <p:extLst>
      <p:ext uri="{BB962C8B-B14F-4D97-AF65-F5344CB8AC3E}">
        <p14:creationId xmlns:p14="http://schemas.microsoft.com/office/powerpoint/2010/main" val="5888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C3CC-F1E4-4A76-917E-5D2C3A29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52407-FD4C-4970-977B-C6F6A234D05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52407-FD4C-4970-977B-C6F6A234D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DA6152-23B8-4947-88AF-FA160500E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921299" y="1689099"/>
            <a:ext cx="5270701" cy="5279487"/>
          </a:xfrm>
        </p:spPr>
      </p:pic>
    </p:spTree>
    <p:extLst>
      <p:ext uri="{BB962C8B-B14F-4D97-AF65-F5344CB8AC3E}">
        <p14:creationId xmlns:p14="http://schemas.microsoft.com/office/powerpoint/2010/main" val="39997942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AEFC-B3E0-464A-A0FB-C51ED71C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C5CF1-ABB2-4C06-8E44-A95DD722A91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C5CF1-ABB2-4C06-8E44-A95DD722A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E00B0F-E9DD-4D55-953D-7A9BBFE2EA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11804" y="1980088"/>
            <a:ext cx="4869794" cy="4877911"/>
          </a:xfrm>
        </p:spPr>
      </p:pic>
    </p:spTree>
    <p:extLst>
      <p:ext uri="{BB962C8B-B14F-4D97-AF65-F5344CB8AC3E}">
        <p14:creationId xmlns:p14="http://schemas.microsoft.com/office/powerpoint/2010/main" val="392963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6EE1-56B0-43C7-A5AF-E5816F29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84C4-C727-4FDC-A5BF-21C267F89A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the function given a graph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 the x-intercepts and multiplicity to get factors of numerator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dirty="0"/>
              <a:t>If cross x-axis: multiplicity 1 or 3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dirty="0"/>
              <a:t>If touch but not cross: multiplicity 2 or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4203A-0197-4D96-A192-189942F239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Use VA to get factors of denominator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dirty="0"/>
              <a:t>If 1 end goes up and 1 down: multiplicity 1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dirty="0"/>
              <a:t>If both ends go same direction: multiplicity 2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dirty="0"/>
              <a:t>Use any other point to get stretch factor, </a:t>
            </a:r>
            <a:r>
              <a:rPr lang="en-US" i="1" dirty="0"/>
              <a:t>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0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25F1-76DA-4F92-A32D-B67A15CC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B43B7B-3096-40E6-9323-264D7E06BEA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Operations</a:t>
                </a:r>
              </a:p>
              <a:p>
                <a:pPr lvl="1"/>
                <a:r>
                  <a:rPr lang="en-US" dirty="0"/>
                  <a:t>Add/Subtract</a:t>
                </a:r>
              </a:p>
              <a:p>
                <a:pPr lvl="1"/>
                <a:r>
                  <a:rPr lang="en-US" dirty="0"/>
                  <a:t>Combine like terms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+(6−2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B43B7B-3096-40E6-9323-264D7E06B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39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A625FF0-C0C7-4638-8194-5693E0189CE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Multiplication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becomes -1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(2+3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)(6−7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A625FF0-C0C7-4638-8194-5693E0189C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42" t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63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EBC4-7FF3-4B76-8DE8-F5CC530C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2-08 Graphs of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74C0-25E1-4ACE-93BD-A7896A4CCB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Find the function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A49B8D-0B2E-48FC-80EA-2266A7B77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3938" y="1605507"/>
            <a:ext cx="5358062" cy="53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78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B46-2AA6-4D1A-AA9C-FD77FC2B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2-09 Nonlinear Inequalities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D3ED6-9563-44B9-97E2-8CDB90F7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critical numbers of nonlinear inequalities.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one-variable nonlinear inequalities algebraically.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one-variable nonlinear inequalities by graphing.</a:t>
            </a:r>
          </a:p>
        </p:txBody>
      </p:sp>
    </p:spTree>
    <p:extLst>
      <p:ext uri="{BB962C8B-B14F-4D97-AF65-F5344CB8AC3E}">
        <p14:creationId xmlns:p14="http://schemas.microsoft.com/office/powerpoint/2010/main" val="21728227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FBDB-9D3A-4B91-BD71-A7D3AF1C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2-09 Nonlinear Inequalities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FFD47-2D55-4C22-A250-B355DFCEC1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Steps to solve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Make one side 0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Find critical #’s</a:t>
            </a:r>
          </a:p>
          <a:p>
            <a:pPr lvl="1"/>
            <a:r>
              <a:rPr lang="en-US" dirty="0"/>
              <a:t>Zeros</a:t>
            </a:r>
          </a:p>
          <a:p>
            <a:pPr lvl="1"/>
            <a:r>
              <a:rPr lang="en-US" dirty="0"/>
              <a:t>Undefined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Plot on #-line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Pick test points and test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63FA43-025F-459E-9A8C-F0C5B6026C9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−6&lt;0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63FA43-025F-459E-9A8C-F0C5B6026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38" t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1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854224-4B64-4992-B97B-AECD9006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2-09 Nonlinear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F437A-74AE-4093-9A15-D0EAC3DAEA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&gt;−16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F437A-74AE-4093-9A15-D0EAC3DAE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873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F06-0766-40D1-869C-8796427B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2-09 Nonlinear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41BD0-0F0B-45CF-B216-D17D2BC666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41BD0-0F0B-45CF-B216-D17D2BC666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53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250D-9B4B-4FB2-AECB-81DB3CC4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7F5C9-9471-4FF5-BA65-0136EACEF74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)(3−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7F5C9-9471-4FF5-BA65-0136EACEF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5D893E0-455D-418A-B228-B6658FD7C31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Complex Conjugates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complex conjugates are multiplied, the product is real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5D893E0-455D-418A-B228-B6658FD7C3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42" t="-3769" r="-5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26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68CA-90AC-409A-8B49-11F7455F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0375-2A98-4B38-9956-8667B3C2E7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  <a:p>
            <a:pPr lvl="1"/>
            <a:r>
              <a:rPr lang="en-US" dirty="0"/>
              <a:t>Multiply by conjugate of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1D502ED-CC4B-447F-80F7-F563D8DD11C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4+6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1D502ED-CC4B-447F-80F7-F563D8DD11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8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B7D1-9C03-4781-9539-E9B27376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2-01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9FF5-93FF-41D7-AC13-063DBAEB9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9FF5-93FF-41D7-AC13-063DBAEB9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366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|4.9|4.2|9.4|5.5|6.8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|2.9|4.6|37.8|5.9|5.1|2.4|8.5|7.1|1|9.3|20.2|1.3|3.7|4.5|2|1.1|5.3|6.6|0.9|11.2|13.3|1.2|2.9|4.3|1.6|0.9|3.6|4|0.9|12|5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7|3.4|3.2|1|2.1|1.1|8.4|11.7|1.9|1|2|4.9|2.5|0.8|6.1|2.6|1.2|8.8|2.2|0.8|3.1|6.5|1.7|0.9|6.3|3|1.2|12.1|6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3.6|16|1.2|1.8|2|2.9|3|5.1|2|1.9|1.5|5.8|1.3|3.2|2.5|2.3|5.1|2.7|3.3|2.5|3.4|2.4|2.9|2.1|11.3|21.9|1.8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0.9|1.9|1|5.1|1.9|1.4|1.5|1.8|1.5|2.1|1.3|1.7|2.9|1.8|2.6|1.7|3.4|1.6|3.4|1.7|3.2|2.3|1.9|12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10670</TotalTime>
  <Words>3288</Words>
  <Application>Microsoft Office PowerPoint</Application>
  <PresentationFormat>Widescreen</PresentationFormat>
  <Paragraphs>631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Cambria</vt:lpstr>
      <vt:lpstr>Cambria Math</vt:lpstr>
      <vt:lpstr>Comic Sans MS</vt:lpstr>
      <vt:lpstr>Corbel</vt:lpstr>
      <vt:lpstr>Symbol</vt:lpstr>
      <vt:lpstr>Wingdings</vt:lpstr>
      <vt:lpstr>Vapor Trail</vt:lpstr>
      <vt:lpstr>Polynomial Functions</vt:lpstr>
      <vt:lpstr>PowerPoint Presentation</vt:lpstr>
      <vt:lpstr>2-01 Complex Numbers</vt:lpstr>
      <vt:lpstr>2-01 Complex Numbers</vt:lpstr>
      <vt:lpstr>2-01 Complex Numbers</vt:lpstr>
      <vt:lpstr>2-01 Complex Numbers</vt:lpstr>
      <vt:lpstr>2-01 Complex Numbers</vt:lpstr>
      <vt:lpstr>2-01 Complex Numbers</vt:lpstr>
      <vt:lpstr>2-01 Complex Numbers</vt:lpstr>
      <vt:lpstr>2-01 Complex Numbers</vt:lpstr>
      <vt:lpstr>2-02 Quadratic Equations</vt:lpstr>
      <vt:lpstr>2-02 Quadratic Equations</vt:lpstr>
      <vt:lpstr>2-02 Quadratic Equations</vt:lpstr>
      <vt:lpstr>2-02 Quadratic Equations</vt:lpstr>
      <vt:lpstr>2-02 Quadratic Equations</vt:lpstr>
      <vt:lpstr>2-02 Quadratic Equations</vt:lpstr>
      <vt:lpstr>2-03 Polynomial Equations</vt:lpstr>
      <vt:lpstr>2-03 Polynomial Equations</vt:lpstr>
      <vt:lpstr>2-03 Polynomial Equations</vt:lpstr>
      <vt:lpstr>2-03 Polynomial Equations</vt:lpstr>
      <vt:lpstr>2-03 Polynomial Equations</vt:lpstr>
      <vt:lpstr>2-03 Polynomial Equations</vt:lpstr>
      <vt:lpstr>2-03 Polynomial Equations</vt:lpstr>
      <vt:lpstr>2-03 Polynomial Equations</vt:lpstr>
      <vt:lpstr>2-04 Dividing Polynomials</vt:lpstr>
      <vt:lpstr>2-04 Dividing Polynomials</vt:lpstr>
      <vt:lpstr>2-04 Dividing Polynomials</vt:lpstr>
      <vt:lpstr>2-04 Dividing Polynomials</vt:lpstr>
      <vt:lpstr>2-04 Dividing Polynomials</vt:lpstr>
      <vt:lpstr>2-04 Dividing Polynomials</vt:lpstr>
      <vt:lpstr>2-04 Dividing Polynomials</vt:lpstr>
      <vt:lpstr>2-04 Dividing Polynomials</vt:lpstr>
      <vt:lpstr>2-05 Rational Zeros of Polynomial Functions</vt:lpstr>
      <vt:lpstr>2-05 Rational Zeros of Polynomial Functions</vt:lpstr>
      <vt:lpstr>2-05 Rational Zeros of Polynomial Functions</vt:lpstr>
      <vt:lpstr>2-05 Rational Zeros of Polynomial Functions</vt:lpstr>
      <vt:lpstr>2-05 Rational Zeros of Polynomial Functions</vt:lpstr>
      <vt:lpstr>2-05 Rational Zeros of Polynomial Functions</vt:lpstr>
      <vt:lpstr>2-06 Zeros of Polynomial Functions</vt:lpstr>
      <vt:lpstr>2-06 Zeros of Polynomial Functions</vt:lpstr>
      <vt:lpstr>2-06 Zeros of Polynomial Functions</vt:lpstr>
      <vt:lpstr>2-06 Zeros of Polynomial Functions</vt:lpstr>
      <vt:lpstr>2-06 Zeros of Polynomial Functions</vt:lpstr>
      <vt:lpstr>2-06 Zeros of Polynomial Functions</vt:lpstr>
      <vt:lpstr>2-06 Zeros of Polynomial Functions</vt:lpstr>
      <vt:lpstr>2-06 Zeros of Polynomial Functions</vt:lpstr>
      <vt:lpstr>2-07 Asymptotes of Rational Functions</vt:lpstr>
      <vt:lpstr>2-07 Asymptotes of Rational Functions</vt:lpstr>
      <vt:lpstr>2-07 Asymptotes of Rational Functions</vt:lpstr>
      <vt:lpstr>2-07 Asymptotes of Rational Functions</vt:lpstr>
      <vt:lpstr>2-07 Asymptotes of Rational Functions</vt:lpstr>
      <vt:lpstr>2-07 Asymptotes of Rational Functions</vt:lpstr>
      <vt:lpstr>2-07 Asymptotes of Rational Functions</vt:lpstr>
      <vt:lpstr>2-08 Graphs of Rational Functions</vt:lpstr>
      <vt:lpstr>2-08 Graphs of Rational Functions</vt:lpstr>
      <vt:lpstr>2-08 Graphs of Rational Functions</vt:lpstr>
      <vt:lpstr>2-08 Graphs of Rational Functions</vt:lpstr>
      <vt:lpstr>2-08 Graphs of Rational Functions</vt:lpstr>
      <vt:lpstr>2-08 Graphs of Rational Functions</vt:lpstr>
      <vt:lpstr>2-08 Graphs of Rational Functions</vt:lpstr>
      <vt:lpstr>2-09 Nonlinear Inequalities</vt:lpstr>
      <vt:lpstr>2-09 Nonlinear Inequalities</vt:lpstr>
      <vt:lpstr>2-09 Nonlinear Inequalities</vt:lpstr>
      <vt:lpstr>2-09 Nonlinear Inequalities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67</cp:revision>
  <dcterms:created xsi:type="dcterms:W3CDTF">2020-09-04T16:49:54Z</dcterms:created>
  <dcterms:modified xsi:type="dcterms:W3CDTF">2025-08-28T16:48:52Z</dcterms:modified>
</cp:coreProperties>
</file>