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notesMasterIdLst>
    <p:notesMasterId r:id="rId79"/>
  </p:notesMasterIdLst>
  <p:handoutMasterIdLst>
    <p:handoutMasterId r:id="rId80"/>
  </p:handoutMasterIdLst>
  <p:sldIdLst>
    <p:sldId id="256" r:id="rId2"/>
    <p:sldId id="397" r:id="rId3"/>
    <p:sldId id="398" r:id="rId4"/>
    <p:sldId id="333" r:id="rId5"/>
    <p:sldId id="334" r:id="rId6"/>
    <p:sldId id="336" r:id="rId7"/>
    <p:sldId id="337" r:id="rId8"/>
    <p:sldId id="335" r:id="rId9"/>
    <p:sldId id="338" r:id="rId10"/>
    <p:sldId id="339" r:id="rId11"/>
    <p:sldId id="341" r:id="rId12"/>
    <p:sldId id="340" r:id="rId13"/>
    <p:sldId id="342" r:id="rId14"/>
    <p:sldId id="399" r:id="rId15"/>
    <p:sldId id="343" r:id="rId16"/>
    <p:sldId id="344" r:id="rId17"/>
    <p:sldId id="345" r:id="rId18"/>
    <p:sldId id="346" r:id="rId19"/>
    <p:sldId id="347" r:id="rId20"/>
    <p:sldId id="400" r:id="rId21"/>
    <p:sldId id="348" r:id="rId22"/>
    <p:sldId id="349" r:id="rId23"/>
    <p:sldId id="350" r:id="rId24"/>
    <p:sldId id="351" r:id="rId25"/>
    <p:sldId id="401" r:id="rId26"/>
    <p:sldId id="352" r:id="rId27"/>
    <p:sldId id="354" r:id="rId28"/>
    <p:sldId id="355" r:id="rId29"/>
    <p:sldId id="356" r:id="rId30"/>
    <p:sldId id="357" r:id="rId31"/>
    <p:sldId id="358" r:id="rId32"/>
    <p:sldId id="402" r:id="rId33"/>
    <p:sldId id="353" r:id="rId34"/>
    <p:sldId id="359" r:id="rId35"/>
    <p:sldId id="360" r:id="rId36"/>
    <p:sldId id="361" r:id="rId37"/>
    <p:sldId id="362" r:id="rId38"/>
    <p:sldId id="363" r:id="rId39"/>
    <p:sldId id="364" r:id="rId40"/>
    <p:sldId id="365" r:id="rId41"/>
    <p:sldId id="403" r:id="rId42"/>
    <p:sldId id="366" r:id="rId43"/>
    <p:sldId id="367" r:id="rId44"/>
    <p:sldId id="368" r:id="rId45"/>
    <p:sldId id="369" r:id="rId46"/>
    <p:sldId id="370" r:id="rId47"/>
    <p:sldId id="371" r:id="rId48"/>
    <p:sldId id="404" r:id="rId49"/>
    <p:sldId id="372" r:id="rId50"/>
    <p:sldId id="373" r:id="rId51"/>
    <p:sldId id="374" r:id="rId52"/>
    <p:sldId id="375" r:id="rId53"/>
    <p:sldId id="376" r:id="rId54"/>
    <p:sldId id="377" r:id="rId55"/>
    <p:sldId id="378" r:id="rId56"/>
    <p:sldId id="405" r:id="rId57"/>
    <p:sldId id="379" r:id="rId58"/>
    <p:sldId id="380" r:id="rId59"/>
    <p:sldId id="381" r:id="rId60"/>
    <p:sldId id="382" r:id="rId61"/>
    <p:sldId id="383" r:id="rId62"/>
    <p:sldId id="384" r:id="rId63"/>
    <p:sldId id="406" r:id="rId64"/>
    <p:sldId id="385" r:id="rId65"/>
    <p:sldId id="387" r:id="rId66"/>
    <p:sldId id="409" r:id="rId67"/>
    <p:sldId id="388" r:id="rId68"/>
    <p:sldId id="389" r:id="rId69"/>
    <p:sldId id="407" r:id="rId70"/>
    <p:sldId id="390" r:id="rId71"/>
    <p:sldId id="391" r:id="rId72"/>
    <p:sldId id="408" r:id="rId73"/>
    <p:sldId id="392" r:id="rId74"/>
    <p:sldId id="393" r:id="rId75"/>
    <p:sldId id="394" r:id="rId76"/>
    <p:sldId id="395" r:id="rId77"/>
    <p:sldId id="396" r:id="rId78"/>
  </p:sldIdLst>
  <p:sldSz cx="12188825" cy="6858000"/>
  <p:notesSz cx="7315200" cy="9601200"/>
  <p:embeddedFontLst>
    <p:embeddedFont>
      <p:font typeface="Cambria" panose="02040503050406030204" pitchFamily="18" charset="0"/>
      <p:regular r:id="rId81"/>
      <p:bold r:id="rId82"/>
      <p:italic r:id="rId83"/>
      <p:boldItalic r:id="rId84"/>
    </p:embeddedFont>
    <p:embeddedFont>
      <p:font typeface="Cambria Math" panose="02040503050406030204" pitchFamily="18" charset="0"/>
      <p:regular r:id="rId85"/>
    </p:embeddedFont>
    <p:embeddedFont>
      <p:font typeface="Comic Sans MS" panose="030F0702030302020204" pitchFamily="66" charset="0"/>
      <p:regular r:id="rId86"/>
      <p:bold r:id="rId87"/>
      <p:italic r:id="rId88"/>
      <p:boldItalic r:id="rId89"/>
    </p:embeddedFont>
    <p:embeddedFont>
      <p:font typeface="Euphemia" panose="020B0503040102020104" pitchFamily="34" charset="0"/>
      <p:regular r:id="rId90"/>
    </p:embeddedFont>
    <p:embeddedFont>
      <p:font typeface="Harlow Solid Italic" panose="04030604020F02020D02" pitchFamily="82" charset="0"/>
      <p:italic r:id="rId9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5" pos="3839">
          <p15:clr>
            <a:srgbClr val="A4A3A4"/>
          </p15:clr>
        </p15:guide>
        <p15:guide id="6" pos="100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 userDrawn="1">
          <p15:clr>
            <a:srgbClr val="A4A3A4"/>
          </p15:clr>
        </p15:guide>
        <p15:guide id="2" pos="2304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73A0DAA-6AF3-43AB-8588-CEC1D06C72B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60424" autoAdjust="0"/>
  </p:normalViewPr>
  <p:slideViewPr>
    <p:cSldViewPr showGuides="1">
      <p:cViewPr varScale="1">
        <p:scale>
          <a:sx n="76" d="100"/>
          <a:sy n="76" d="100"/>
        </p:scale>
        <p:origin x="1950" y="96"/>
      </p:cViewPr>
      <p:guideLst>
        <p:guide orient="horz" pos="2160"/>
        <p:guide pos="3839"/>
        <p:guide pos="1007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howGuides="1">
      <p:cViewPr varScale="1">
        <p:scale>
          <a:sx n="63" d="100"/>
          <a:sy n="63" d="100"/>
        </p:scale>
        <p:origin x="2838" y="108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font" Target="fonts/font4.fntdata"/><Relationship Id="rId89" Type="http://schemas.openxmlformats.org/officeDocument/2006/relationships/font" Target="fonts/font9.fntdata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90" Type="http://schemas.openxmlformats.org/officeDocument/2006/relationships/font" Target="fonts/font10.fntdata"/><Relationship Id="rId95" Type="http://schemas.openxmlformats.org/officeDocument/2006/relationships/tableStyles" Target="tableStyles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handoutMaster" Target="handoutMasters/handoutMaster1.xml"/><Relationship Id="rId85" Type="http://schemas.openxmlformats.org/officeDocument/2006/relationships/font" Target="fonts/font5.fntdata"/><Relationship Id="rId93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font" Target="fonts/font3.fntdata"/><Relationship Id="rId88" Type="http://schemas.openxmlformats.org/officeDocument/2006/relationships/font" Target="fonts/font8.fntdata"/><Relationship Id="rId91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font" Target="fonts/font1.fntdata"/><Relationship Id="rId86" Type="http://schemas.openxmlformats.org/officeDocument/2006/relationships/font" Target="fonts/font6.fntdata"/><Relationship Id="rId9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presProps" Target="presProps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font" Target="fonts/font7.fntdata"/><Relationship Id="rId61" Type="http://schemas.openxmlformats.org/officeDocument/2006/relationships/slide" Target="slides/slide60.xml"/><Relationship Id="rId82" Type="http://schemas.openxmlformats.org/officeDocument/2006/relationships/font" Target="fonts/font2.fnt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BDB7646E-8811-423A-9C42-2CBFADA00A96}" type="datetimeFigureOut">
              <a:rPr lang="en-US" smtClean="0"/>
              <a:t>10/29/2025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04360E59-1627-4404-ACC5-51C744AB0F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62254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>
                <a:solidFill>
                  <a:schemeClr val="tx1"/>
                </a:solidFill>
              </a:defRPr>
            </a:lvl1pPr>
          </a:lstStyle>
          <a:p>
            <a:fld id="{D677E230-58DD-43ED-96A1-552DDAB53532}" type="datetimeFigureOut">
              <a:rPr lang="en-US" smtClean="0"/>
              <a:pPr/>
              <a:t>10/29/2025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58788" y="720725"/>
            <a:ext cx="6397625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>
                <a:solidFill>
                  <a:schemeClr val="tx1"/>
                </a:solidFill>
              </a:defRPr>
            </a:lvl1pPr>
          </a:lstStyle>
          <a:p>
            <a:fld id="{841221E5-7225-48EB-A4EE-420E7BFCF70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66699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1221E5-7225-48EB-A4EE-420E7BFCF705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54535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451A41-1B4F-4036-A40A-96DD57F6A75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09307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1221E5-7225-48EB-A4EE-420E7BFCF705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87142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1221E5-7225-48EB-A4EE-420E7BFCF705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26420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1221E5-7225-48EB-A4EE-420E7BFCF705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00824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1221E5-7225-48EB-A4EE-420E7BFCF705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60158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1221E5-7225-48EB-A4EE-420E7BFCF705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4633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/>
                  <a:t>Coterminal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8</m:t>
                          </m:r>
                        </m:den>
                      </m:f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±2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𝜋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8</m:t>
                          </m:r>
                        </m:den>
                      </m:f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±</m:t>
                      </m:r>
                      <m:f>
                        <m:f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16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8</m:t>
                          </m:r>
                        </m:den>
                      </m:f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17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8</m:t>
                          </m:r>
                        </m:den>
                      </m:f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,</m:t>
                      </m:r>
                      <m:f>
                        <m:f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15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8</m:t>
                          </m:r>
                        </m:den>
                      </m:f>
                    </m:oMath>
                  </m:oMathPara>
                </a14:m>
                <a:endParaRPr lang="en-US" b="0" dirty="0"/>
              </a:p>
              <a:p>
                <a:r>
                  <a:rPr lang="en-US" dirty="0"/>
                  <a:t>Supplement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𝑆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𝜋</m:t>
                      </m:r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𝑆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𝜋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/>
                  <a:t>Coterminal</a:t>
                </a:r>
              </a:p>
              <a:p>
                <a:r>
                  <a:rPr lang="en-US" b="0" i="0" dirty="0">
                    <a:latin typeface="Cambria Math" panose="02040503050406030204" pitchFamily="18" charset="0"/>
                  </a:rPr>
                  <a:t>−𝜋/8±2𝜋=−𝜋/8±16𝜋/8=−17𝜋/8, 15𝜋/8</a:t>
                </a:r>
                <a:endParaRPr lang="en-US" b="0" dirty="0"/>
              </a:p>
              <a:p>
                <a:r>
                  <a:rPr lang="en-US" dirty="0"/>
                  <a:t>Supplement</a:t>
                </a:r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𝑆+𝜋/4=𝜋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𝑆=𝜋−𝜋/4=3𝜋/4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1221E5-7225-48EB-A4EE-420E7BFCF705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99951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120°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180°</m:t>
                              </m:r>
                            </m:den>
                          </m:f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120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180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b="0" i="0">
                    <a:latin typeface="Cambria Math" panose="02040503050406030204" pitchFamily="18" charset="0"/>
                  </a:rPr>
                  <a:t>120°(𝜋/(180°))=120𝜋/180=2𝜋/3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1221E5-7225-48EB-A4EE-420E7BFCF705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59173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1221E5-7225-48EB-A4EE-420E7BFCF705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50897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1221E5-7225-48EB-A4EE-420E7BFCF705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857832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1221E5-7225-48EB-A4EE-420E7BFCF705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691523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2.5 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𝑟𝑒𝑣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den>
                      </m:f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𝑟𝑎𝑑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1 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𝑟𝑒𝑣</m:t>
                              </m:r>
                            </m:den>
                          </m:f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=5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𝜋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𝑟𝑎𝑑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den>
                      </m:f>
                    </m:oMath>
                  </m:oMathPara>
                </a14:m>
                <a:endParaRPr lang="en-US" b="0" dirty="0"/>
              </a:p>
              <a:p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𝑟𝑤</m:t>
                      </m:r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.</m:t>
                          </m:r>
                        </m:e>
                      </m:d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𝑟𝑎𝑑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den>
                          </m:f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=15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𝜋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𝑖𝑛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./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b="0" i="0">
                    <a:latin typeface="Cambria Math" panose="02040503050406030204" pitchFamily="18" charset="0"/>
                  </a:rPr>
                  <a:t>(2.5 𝑟𝑒𝑣)/𝑠 ((2𝜋 𝑟𝑎𝑑)/(1 𝑟𝑒𝑣))=5𝜋 𝑟𝑎𝑑/𝑠</a:t>
                </a:r>
                <a:endParaRPr lang="en-US" b="0" dirty="0"/>
              </a:p>
              <a:p>
                <a:endParaRPr lang="en-US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𝑣=𝑟𝑤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𝑣=(3 𝑖𝑛.)(5𝜋 𝑟𝑎𝑑/𝑠)=15𝜋 𝑖𝑛./𝑠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1221E5-7225-48EB-A4EE-420E7BFCF705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743500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1221E5-7225-48EB-A4EE-420E7BFCF705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81113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1221E5-7225-48EB-A4EE-420E7BFCF705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937547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1221E5-7225-48EB-A4EE-420E7BFCF705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317684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tan</m:t>
                          </m:r>
                        </m:fName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ad>
                                <m:radPr>
                                  <m:degHide m:val="on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e>
                              </m:rad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</m:t>
                      </m:r>
                      <m:rad>
                        <m:radPr>
                          <m:deg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rad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csc</m:t>
                          </m:r>
                        </m:fName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ad>
                                <m:radPr>
                                  <m:degHide m:val="on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e>
                              </m:rad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ad>
                            <m:radPr>
                              <m:deg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sec</m:t>
                          </m:r>
                        </m:fName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=−2</m:t>
                      </m:r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cot</m:t>
                          </m:r>
                        </m:fName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num>
                        <m:den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ad>
                                <m:radPr>
                                  <m:degHide m:val="on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e>
                              </m:rad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b="0" i="0">
                    <a:latin typeface="Cambria Math" panose="02040503050406030204" pitchFamily="18" charset="0"/>
                  </a:rPr>
                  <a:t>sin⁡〖2𝜋/3〗=√3/2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cos⁡〖2𝜋/3〗=−1/2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tan⁡〖2𝜋/3〗=(√3/2)/(−1/2)=−√3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csc⁡〖2𝜋/3〗=1/(√3/2)=2/√3=(2√3)/3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sec⁡〖2𝜋/3〗=1/(−1/2)=−2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cot⁡〖2𝜋/3〗=(−1/2)/(√3/2)=−1/√3=−√3/3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1221E5-7225-48EB-A4EE-420E7BFCF705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080456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/>
                  <a:t>Draw angles on unit circle for reference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sec</m:t>
                          </m:r>
                        </m:fName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=−2</m:t>
                      </m:r>
                    </m:oMath>
                  </m:oMathPara>
                </a14:m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b="0" dirty="0"/>
              </a:p>
              <a:p>
                <a:pPr defTabSz="966612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tan</m:t>
                          </m:r>
                        </m:fName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𝑢𝑛𝑑𝑒𝑓𝑖𝑛𝑒𝑑</m:t>
                      </m:r>
                    </m:oMath>
                  </m:oMathPara>
                </a14:m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csc</m:t>
                          </m:r>
                        </m:fName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11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den>
                          </m:f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=−2</m:t>
                      </m:r>
                    </m:oMath>
                  </m:oMathPara>
                </a14:m>
                <a:endParaRPr lang="en-US" dirty="0"/>
              </a:p>
              <a:p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cot</m:t>
                          </m:r>
                        </m:fName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ad>
                                <m:radPr>
                                  <m:degHide m:val="on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</m:rad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num>
                        <m:den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ad>
                                <m:radPr>
                                  <m:degHide m:val="on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</m:rad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=−1</m:t>
                      </m:r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/>
                  <a:t>Draw angles on unit circle for reference</a:t>
                </a:r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sec⁡〖4𝜋/3〗=1/𝑥=1/(−1/2)=−2</a:t>
                </a:r>
                <a:endParaRPr lang="en-US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sin⁡2𝜋=𝑦=0</a:t>
                </a:r>
                <a:endParaRPr lang="en-US" b="0" dirty="0"/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b="0" i="0">
                    <a:latin typeface="Cambria Math" panose="02040503050406030204" pitchFamily="18" charset="0"/>
                  </a:rPr>
                  <a:t>tan⁡〖𝜋/2〗=𝑦/𝑥=1/0=𝑢𝑛𝑑𝑒𝑓𝑖𝑛𝑒𝑑</a:t>
                </a:r>
                <a:endParaRPr lang="en-US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csc⁡〖11𝜋/6〗=1/𝑦=1/(−1/2)=−2</a:t>
                </a:r>
                <a:endParaRPr lang="en-US" dirty="0"/>
              </a:p>
              <a:p>
                <a:endParaRPr lang="en-US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cot⁡〖3𝜋/4〗=𝑥/𝑦=(−√2/2)/(√2/2)=−1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cos⁡0=𝑥=1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1221E5-7225-48EB-A4EE-420E7BFCF705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25377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b="0" i="0" dirty="0">
                    <a:latin typeface="Cambria Math" panose="02040503050406030204" pitchFamily="18" charset="0"/>
                  </a:rPr>
                  <a:t>Find coterminal angles between 0 and 2π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den>
                              </m:f>
                            </m:e>
                          </m:d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den>
                              </m:f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=−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ad>
                                <m:radPr>
                                  <m:degHide m:val="on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e>
                              </m:rad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9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=−1</m:t>
                      </m:r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11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b="0" i="0" dirty="0">
                    <a:latin typeface="Cambria Math" panose="02040503050406030204" pitchFamily="18" charset="0"/>
                  </a:rPr>
                  <a:t>Find coterminal angles between 0 and 2π</a:t>
                </a:r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sin⁡(−2𝜋/3)=sin⁡〖(4𝜋/3)=𝑦=−√3/2〗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cos⁡〖9𝜋/3〗=cos⁡𝜋=𝑥=−1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sin⁡(−11𝜋/2)=sin⁡〖𝜋/2〗=𝑦=1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1221E5-7225-48EB-A4EE-420E7BFCF705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17390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1221E5-7225-48EB-A4EE-420E7BFCF705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031682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SOH</a:t>
            </a:r>
          </a:p>
          <a:p>
            <a:r>
              <a:rPr lang="en-US" dirty="0"/>
              <a:t>CAH</a:t>
            </a:r>
          </a:p>
          <a:p>
            <a:r>
              <a:rPr lang="en-US" dirty="0"/>
              <a:t>TOA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1221E5-7225-48EB-A4EE-420E7BFCF705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74928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h𝑦𝑝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12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=13</m:t>
                      </m:r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12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13</m:t>
                          </m:r>
                        </m:den>
                      </m:f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13</m:t>
                          </m:r>
                        </m:den>
                      </m:f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tan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12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csc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13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12</m:t>
                          </m:r>
                        </m:den>
                      </m:f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sec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13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cot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12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b="0" i="0">
                    <a:latin typeface="Cambria Math" panose="02040503050406030204" pitchFamily="18" charset="0"/>
                  </a:rPr>
                  <a:t>ℎ𝑦𝑝=√(5^2+〖12〗^2 )=13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sin⁡𝜃=12/13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cos⁡𝜃=5/13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tan⁡𝜃=12/5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csc⁡𝜃=13/12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sec⁡𝜃=13/5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cot⁡𝜃=5/12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1221E5-7225-48EB-A4EE-420E7BFCF705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877850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b="0" dirty="0"/>
              </a:p>
              <a:p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csc</m:t>
                          </m:r>
                        </m:fName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ad>
                            <m:radPr>
                              <m:deg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US" b="0" dirty="0"/>
              </a:p>
              <a:p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tan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30°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b="0" i="0">
                    <a:latin typeface="Cambria Math" panose="02040503050406030204" pitchFamily="18" charset="0"/>
                  </a:rPr>
                  <a:t>sin⁡〖𝜋/4〗=1/√2=√2/2</a:t>
                </a:r>
                <a:endParaRPr lang="en-US" b="0" dirty="0"/>
              </a:p>
              <a:p>
                <a:endParaRPr lang="en-US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csc⁡〖𝜋/3〗=2/√3=(2√3)/3</a:t>
                </a:r>
                <a:endParaRPr lang="en-US" b="0" dirty="0"/>
              </a:p>
              <a:p>
                <a:endParaRPr lang="en-US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tan⁡〖30°〗=1/√3=√3/3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1221E5-7225-48EB-A4EE-420E7BFCF705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805288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tan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=3=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𝑜𝑝𝑝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𝑎𝑑𝑗</m:t>
                          </m:r>
                        </m:den>
                      </m:f>
                    </m:oMath>
                  </m:oMathPara>
                </a14:m>
                <a:endParaRPr lang="en-US" b="0" dirty="0"/>
              </a:p>
              <a:p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e>
                          </m:rad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ad>
                            <m:radPr>
                              <m:deg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e>
                          </m:rad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den>
                      </m:f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e>
                          </m:rad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e>
                          </m:rad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den>
                      </m:f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tan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csc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e>
                          </m:rad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sec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e>
                          </m:rad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</m:rad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cot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b="0" i="0">
                    <a:latin typeface="Cambria Math" panose="02040503050406030204" pitchFamily="18" charset="0"/>
                  </a:rPr>
                  <a:t>tan⁡𝜃=3=3/1=𝑜𝑝𝑝/𝑎𝑑𝑗</a:t>
                </a:r>
                <a:endParaRPr lang="en-US" b="0" dirty="0"/>
              </a:p>
              <a:p>
                <a:endParaRPr lang="en-US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sin⁡𝜃=3/√10=(3√10)/10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cos⁡𝜃=1/√10=√10/10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tan⁡𝜃=3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csc⁡𝜃=√10/3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sec⁡𝜃=√10/1=√10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cot⁡𝜃=1/3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1221E5-7225-48EB-A4EE-420E7BFCF705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6886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1221E5-7225-48EB-A4EE-420E7BFCF705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536397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1221E5-7225-48EB-A4EE-420E7BFCF705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452942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1221E5-7225-48EB-A4EE-420E7BFCF705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24327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0.96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+0.9216=1</m:t>
                      </m:r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=0.0784</m:t>
                      </m:r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=0.28</m:t>
                      </m:r>
                    </m:oMath>
                  </m:oMathPara>
                </a14:m>
                <a:endParaRPr lang="en-US" b="0" dirty="0"/>
              </a:p>
              <a:p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tan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func>
                        </m:num>
                        <m:den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func>
                        </m:den>
                      </m:f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0.28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0.96</m:t>
                          </m:r>
                        </m:den>
                      </m:f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=0.291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7</m:t>
                      </m:r>
                    </m:oMath>
                  </m:oMathPara>
                </a14:m>
                <a:endParaRPr lang="en-US" b="0" dirty="0"/>
              </a:p>
              <a:p>
                <a:r>
                  <a:rPr lang="en-US" dirty="0"/>
                  <a:t>These could also have been solved using right triangles</a:t>
                </a:r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b="0" i="0">
                    <a:latin typeface="Cambria Math" panose="02040503050406030204" pitchFamily="18" charset="0"/>
                  </a:rPr>
                  <a:t>sin^2⁡𝜃+cos^2⁡𝜃=1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sin^2⁡𝜃+〖0.96〗^2=1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sin^2⁡𝜃+0.0784=1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sin⁡𝜃=0.28</a:t>
                </a:r>
                <a:endParaRPr lang="en-US" b="0" dirty="0"/>
              </a:p>
              <a:p>
                <a:endParaRPr lang="en-US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tan⁡𝜃=sin⁡𝜃/cos⁡𝜃 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=0.28/0.96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=0.291</a:t>
                </a:r>
                <a:endParaRPr lang="en-US" b="0" dirty="0"/>
              </a:p>
              <a:p>
                <a:r>
                  <a:rPr lang="en-US" dirty="0"/>
                  <a:t>These could also have been solved using right triangles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1221E5-7225-48EB-A4EE-420E7BFCF705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249306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cot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tan</m:t>
                              </m:r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e>
                          </m:func>
                        </m:den>
                      </m:f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cot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US" b="0" dirty="0"/>
              </a:p>
              <a:p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1+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tan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sec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</m:func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1+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sec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</m:func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17</m:t>
                          </m:r>
                        </m:e>
                      </m:ra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sec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b="0" i="0">
                    <a:latin typeface="Cambria Math" panose="02040503050406030204" pitchFamily="18" charset="0"/>
                  </a:rPr>
                  <a:t>cot⁡𝛽=1/tan⁡𝛽 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cot⁡𝛽=1/4</a:t>
                </a:r>
                <a:endParaRPr lang="en-US" b="0" dirty="0"/>
              </a:p>
              <a:p>
                <a:endParaRPr lang="en-US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1+tan^2⁡𝛽=sec^2⁡𝛽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1+4^2=sec^2⁡𝛽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√17=sec⁡𝛽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1221E5-7225-48EB-A4EE-420E7BFCF705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986361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1221E5-7225-48EB-A4EE-420E7BFCF705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28752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tan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12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tan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≈63.4°</m:t>
                      </m:r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b="0" i="0">
                    <a:latin typeface="Cambria Math" panose="02040503050406030204" pitchFamily="18" charset="0"/>
                  </a:rPr>
                  <a:t>tan⁡𝜃=12/6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tan⁡𝜃=2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𝜃≈63.4°</a:t>
                </a:r>
                <a:endParaRPr lang="en-US" b="0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1221E5-7225-48EB-A4EE-420E7BFCF705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087670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1221E5-7225-48EB-A4EE-420E7BFCF705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83456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1221E5-7225-48EB-A4EE-420E7BFCF705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716138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/>
                  <a:t>Use Pythagorean Theorem to find r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−2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13</m:t>
                          </m:r>
                        </m:e>
                      </m:rad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13</m:t>
                              </m:r>
                            </m:e>
                          </m:rad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ad>
                            <m:radPr>
                              <m:deg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13</m:t>
                              </m:r>
                            </m:e>
                          </m:rad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13</m:t>
                          </m:r>
                        </m:den>
                      </m:f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13</m:t>
                              </m:r>
                            </m:e>
                          </m:rad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ad>
                            <m:radPr>
                              <m:deg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13</m:t>
                              </m:r>
                            </m:e>
                          </m:rad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13</m:t>
                          </m:r>
                        </m:den>
                      </m:f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tan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/>
                  <a:t>Use Pythagorean Theorem to find r</a:t>
                </a:r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𝑟=√((−2)^2+3^2 )=√13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sin⁡𝜃=3/√13=(3√13)/13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cos⁡𝜃=−2/√13=−(2√13)/13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tan⁡𝜃=−3/2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1221E5-7225-48EB-A4EE-420E7BFCF705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922950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/>
                  <a:t>Quadrant II (sine +, tangent -)</a:t>
                </a:r>
              </a:p>
              <a:p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</m:oMath>
                  </m:oMathPara>
                </a14:m>
                <a:endParaRPr lang="en-US" b="0" dirty="0"/>
              </a:p>
              <a:p>
                <a:r>
                  <a:rPr lang="en-US" dirty="0"/>
                  <a:t>Use Pythagorean theorem to find </a:t>
                </a:r>
                <a:r>
                  <a:rPr lang="en-US" i="1" dirty="0"/>
                  <a:t>r</a:t>
                </a:r>
                <a:r>
                  <a:rPr lang="en-US" i="0" dirty="0"/>
                  <a:t> = -3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US" b="0" i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csc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US" b="0" i="0" dirty="0"/>
              </a:p>
              <a:p>
                <a:endParaRPr lang="en-US" i="0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/>
                  <a:t>Quadrant II (sine +, tangent -)</a:t>
                </a:r>
              </a:p>
              <a:p>
                <a:endParaRPr lang="en-US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sin⁡𝜃=4/5=𝑦/𝑟</a:t>
                </a:r>
                <a:endParaRPr lang="en-US" b="0" dirty="0"/>
              </a:p>
              <a:p>
                <a:r>
                  <a:rPr lang="en-US" dirty="0"/>
                  <a:t>Use Pythagorean theorem to find </a:t>
                </a:r>
                <a:r>
                  <a:rPr lang="en-US" i="1" dirty="0"/>
                  <a:t>r</a:t>
                </a:r>
                <a:r>
                  <a:rPr lang="en-US" i="0" dirty="0"/>
                  <a:t> = -3</a:t>
                </a:r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cos⁡𝜃=−3/5</a:t>
                </a:r>
                <a:endParaRPr lang="en-US" b="0" i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csc⁡𝜃=5/4</a:t>
                </a:r>
                <a:endParaRPr lang="en-US" b="0" i="0" dirty="0"/>
              </a:p>
              <a:p>
                <a:endParaRPr lang="en-US" i="0" dirty="0"/>
              </a:p>
              <a:p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1221E5-7225-48EB-A4EE-420E7BFCF705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386088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b="0" dirty="0"/>
              </a:p>
              <a:p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tan</m:t>
                          </m:r>
                        </m:fName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𝑢𝑛𝑑𝑒𝑓𝑖𝑛𝑒𝑑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b="0" i="0">
                    <a:latin typeface="Cambria Math" panose="02040503050406030204" pitchFamily="18" charset="0"/>
                  </a:rPr>
                  <a:t>sin⁡𝜋=𝑦/𝑟=0/1=0</a:t>
                </a:r>
                <a:endParaRPr lang="en-US" b="0" dirty="0"/>
              </a:p>
              <a:p>
                <a:endParaRPr lang="en-US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tan⁡〖𝜋/2〗=𝑦/𝑥=1/0=𝑢𝑛𝑑𝑒𝑓𝑖𝑛𝑒𝑑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1221E5-7225-48EB-A4EE-420E7BFCF705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6648250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1221E5-7225-48EB-A4EE-420E7BFCF705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592410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/>
                  <a:t>Reference angle is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b="0" dirty="0"/>
              </a:p>
              <a:p>
                <a:r>
                  <a:rPr lang="en-US" dirty="0"/>
                  <a:t>Quadrant IV where cos is +</a:t>
                </a:r>
              </a:p>
              <a:p>
                <a:endParaRPr lang="en-US" dirty="0"/>
              </a:p>
              <a:p>
                <a:r>
                  <a:rPr lang="en-US" dirty="0"/>
                  <a:t>Reference angle is 30°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30°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b="0" dirty="0"/>
              </a:p>
              <a:p>
                <a:r>
                  <a:rPr lang="en-US" dirty="0"/>
                  <a:t>Quadrant II </a:t>
                </a:r>
                <a:r>
                  <a:rPr lang="en-US"/>
                  <a:t>where sin </a:t>
                </a:r>
                <a:r>
                  <a:rPr lang="en-US" dirty="0"/>
                  <a:t>is +</a:t>
                </a:r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/>
                  <a:t>Reference angle is </a:t>
                </a:r>
                <a:r>
                  <a:rPr lang="en-US" b="0" i="0">
                    <a:latin typeface="Cambria Math" panose="02040503050406030204" pitchFamily="18" charset="0"/>
                  </a:rPr>
                  <a:t>𝜋/3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cos⁡〖𝜋/3〗=1/2</a:t>
                </a:r>
                <a:endParaRPr lang="en-US" b="0" dirty="0"/>
              </a:p>
              <a:p>
                <a:r>
                  <a:rPr lang="en-US" dirty="0"/>
                  <a:t>Quadrant IV where cos is +</a:t>
                </a:r>
              </a:p>
              <a:p>
                <a:endParaRPr lang="en-US" dirty="0"/>
              </a:p>
              <a:p>
                <a:r>
                  <a:rPr lang="en-US" dirty="0"/>
                  <a:t>Reference angle is 60°</a:t>
                </a:r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cos⁡〖60°〗=1/2</a:t>
                </a:r>
                <a:endParaRPr lang="en-US" b="0" dirty="0"/>
              </a:p>
              <a:p>
                <a:r>
                  <a:rPr lang="en-US" dirty="0"/>
                  <a:t>Quadrant IV where cos is +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1221E5-7225-48EB-A4EE-420E7BFCF705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428219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/>
                  <a:t>Reference angle is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l-GR" i="1" dirty="0" smtClean="0">
                            <a:latin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6</m:t>
                        </m:r>
                      </m:den>
                    </m:f>
                  </m:oMath>
                </a14:m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tan</m:t>
                          </m:r>
                        </m:fName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den>
                          </m:f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US" b="0" dirty="0"/>
              </a:p>
              <a:p>
                <a:r>
                  <a:rPr lang="en-US" dirty="0"/>
                  <a:t>Quadrant IV where tan is -</a:t>
                </a:r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/>
                  <a:t>Reference angle is </a:t>
                </a:r>
                <a:r>
                  <a:rPr lang="el-GR" i="0" dirty="0">
                    <a:latin typeface="Cambria Math" panose="02040503050406030204" pitchFamily="18" charset="0"/>
                  </a:rPr>
                  <a:t>𝜋</a:t>
                </a:r>
                <a:r>
                  <a:rPr lang="en-US" i="0" dirty="0">
                    <a:latin typeface="Cambria Math" panose="02040503050406030204" pitchFamily="18" charset="0"/>
                  </a:rPr>
                  <a:t>/6</a:t>
                </a:r>
                <a:endParaRPr lang="en-US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tan⁡〖𝜋/6〗=−1/√3=−√3/3</a:t>
                </a:r>
                <a:endParaRPr lang="en-US" b="0" dirty="0"/>
              </a:p>
              <a:p>
                <a:r>
                  <a:rPr lang="en-US" dirty="0"/>
                  <a:t>Quadrant IV where tan is -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1221E5-7225-48EB-A4EE-420E7BFCF705}" type="slidenum">
              <a:rPr lang="en-US" smtClean="0"/>
              <a:pPr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6408019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13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=−5,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=13</m:t>
                      </m:r>
                    </m:oMath>
                  </m:oMathPara>
                </a14:m>
                <a:endParaRPr lang="en-US" b="0" dirty="0"/>
              </a:p>
              <a:p>
                <a:r>
                  <a:rPr lang="en-US" dirty="0"/>
                  <a:t>Use Pythagorean theorem to find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=−12</m:t>
                    </m:r>
                  </m:oMath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sec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13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12</m:t>
                          </m:r>
                        </m:den>
                      </m:f>
                    </m:oMath>
                  </m:oMathPara>
                </a14:m>
                <a:endParaRPr lang="en-US" dirty="0"/>
              </a:p>
              <a:p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tan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−5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−12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12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b="0" i="0">
                    <a:latin typeface="Cambria Math" panose="02040503050406030204" pitchFamily="18" charset="0"/>
                  </a:rPr>
                  <a:t>sin⁡𝜃=−5/13=𝑦/𝑟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𝑦=−5, 𝑟=13</a:t>
                </a:r>
                <a:endParaRPr lang="en-US" b="0" dirty="0"/>
              </a:p>
              <a:p>
                <a:r>
                  <a:rPr lang="en-US" dirty="0"/>
                  <a:t>Use Pythagorean theorem to find </a:t>
                </a:r>
                <a:r>
                  <a:rPr lang="en-US" b="0" i="0">
                    <a:latin typeface="Cambria Math" panose="02040503050406030204" pitchFamily="18" charset="0"/>
                  </a:rPr>
                  <a:t>𝑥=−12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sec⁡𝜃=𝑟/𝑥=−13/12</a:t>
                </a:r>
                <a:endParaRPr lang="en-US" dirty="0"/>
              </a:p>
              <a:p>
                <a:endParaRPr lang="en-US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tan⁡𝜃=𝑦/𝑥=(−5)/(−12)=5/12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1221E5-7225-48EB-A4EE-420E7BFCF705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7282005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1221E5-7225-48EB-A4EE-420E7BFCF705}" type="slidenum">
              <a:rPr lang="en-US" smtClean="0"/>
              <a:pPr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795862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Point out </a:t>
            </a:r>
          </a:p>
          <a:p>
            <a:pPr marL="181240" indent="-181240">
              <a:buFont typeface="Arial" panose="020B0604020202020204" pitchFamily="34" charset="0"/>
              <a:buChar char="•"/>
            </a:pPr>
            <a:r>
              <a:rPr lang="en-US" dirty="0"/>
              <a:t>Amplitude</a:t>
            </a:r>
          </a:p>
          <a:p>
            <a:pPr marL="181240" indent="-181240">
              <a:buFont typeface="Arial" panose="020B0604020202020204" pitchFamily="34" charset="0"/>
              <a:buChar char="•"/>
            </a:pPr>
            <a:r>
              <a:rPr lang="en-US" dirty="0"/>
              <a:t>period</a:t>
            </a:r>
          </a:p>
          <a:p>
            <a:pPr marL="181240" indent="-181240">
              <a:buFont typeface="Arial" panose="020B0604020202020204" pitchFamily="34" charset="0"/>
              <a:buChar char="•"/>
            </a:pPr>
            <a:r>
              <a:rPr lang="en-US" dirty="0"/>
              <a:t>key points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1221E5-7225-48EB-A4EE-420E7BFCF705}" type="slidenum">
              <a:rPr lang="en-US" smtClean="0"/>
              <a:pPr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26324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 is like h</a:t>
            </a:r>
          </a:p>
          <a:p>
            <a:r>
              <a:rPr lang="en-US" dirty="0"/>
              <a:t>d is like 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1221E5-7225-48EB-A4EE-420E7BFCF705}" type="slidenum">
              <a:rPr lang="en-US" smtClean="0"/>
              <a:pPr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5812524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Same as sine, but amp = 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1221E5-7225-48EB-A4EE-420E7BFCF705}" type="slidenum">
              <a:rPr lang="en-US" smtClean="0"/>
              <a:pPr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3134783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/>
                  <a:t>Period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den>
                    </m:f>
                  </m:oMath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=4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𝜋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/>
                  <a:t>Period </a:t>
                </a:r>
                <a:r>
                  <a:rPr lang="en-US" b="0" i="0">
                    <a:latin typeface="Cambria Math" panose="02040503050406030204" pitchFamily="18" charset="0"/>
                  </a:rPr>
                  <a:t>𝑇=2𝜋/𝑏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𝑇=2𝜋/(1/2)=4𝜋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1221E5-7225-48EB-A4EE-420E7BFCF705}" type="slidenum">
              <a:rPr lang="en-US" smtClean="0"/>
              <a:pPr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8786092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 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𝜋</m:t>
                      </m:r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𝑃𝑆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𝑡𝑜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𝑟𝑖𝑔h𝑡</m:t>
                      </m:r>
                    </m:oMath>
                  </m:oMathPara>
                </a14:m>
                <a:endParaRPr lang="en-US" b="0" dirty="0"/>
              </a:p>
              <a:p>
                <a:r>
                  <a:rPr lang="en-US" dirty="0"/>
                  <a:t>Draw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</m:oMath>
                </a14:m>
                <a:r>
                  <a:rPr lang="en-US" dirty="0"/>
                  <a:t> first</a:t>
                </a:r>
                <a:r>
                  <a:rPr lang="en-US" baseline="0" dirty="0"/>
                  <a:t> and then do the phase shift</a:t>
                </a:r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b="0" i="0">
                    <a:latin typeface="Cambria Math" panose="02040503050406030204" pitchFamily="18" charset="0"/>
                  </a:rPr>
                  <a:t>𝑎=2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𝑏=1 →𝑇=2𝜋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ℎ=𝜋/2→𝑃𝑆=ℎ/𝑏=(𝜋/2)/1=𝜋/2  𝑡𝑜 𝑟𝑖𝑔ℎ𝑡</a:t>
                </a:r>
                <a:endParaRPr lang="en-US" b="0" dirty="0"/>
              </a:p>
              <a:p>
                <a:r>
                  <a:rPr lang="en-US" dirty="0"/>
                  <a:t>Draw </a:t>
                </a:r>
                <a:r>
                  <a:rPr lang="en-US" b="0" i="0">
                    <a:latin typeface="Cambria Math" panose="02040503050406030204" pitchFamily="18" charset="0"/>
                  </a:rPr>
                  <a:t>2 sin⁡𝑥</a:t>
                </a:r>
                <a:r>
                  <a:rPr lang="en-US" dirty="0"/>
                  <a:t> first</a:t>
                </a:r>
                <a:r>
                  <a:rPr lang="en-US" baseline="0" dirty="0"/>
                  <a:t> and then do the phase shift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1221E5-7225-48EB-A4EE-420E7BFCF705}" type="slidenum">
              <a:rPr lang="en-US" smtClean="0"/>
              <a:pPr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7767342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𝑎𝑚𝑝</m:t>
                      </m:r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𝜋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→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𝜋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𝑃𝑆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→−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=−1</m:t>
                      </m:r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PS left 1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b="0" dirty="0"/>
              </a:p>
              <a:p>
                <a:r>
                  <a:rPr lang="en-US" dirty="0"/>
                  <a:t>Shift up 1</a:t>
                </a:r>
              </a:p>
              <a:p>
                <a:r>
                  <a:rPr lang="en-US" dirty="0"/>
                  <a:t>Graph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</m:oMath>
                </a14:m>
                <a:r>
                  <a:rPr lang="en-US" dirty="0"/>
                  <a:t> first labeling the key points with a period of 2</a:t>
                </a:r>
              </a:p>
              <a:p>
                <a:r>
                  <a:rPr lang="en-US" dirty="0"/>
                  <a:t>Reflect over the </a:t>
                </a:r>
                <a:r>
                  <a:rPr lang="en-US" i="1" dirty="0"/>
                  <a:t>x</a:t>
                </a:r>
                <a:r>
                  <a:rPr lang="en-US" i="0" dirty="0"/>
                  <a:t>-axis because </a:t>
                </a:r>
                <a:r>
                  <a:rPr lang="en-US" i="1" dirty="0"/>
                  <a:t>a</a:t>
                </a:r>
                <a:r>
                  <a:rPr lang="en-US" i="0" dirty="0"/>
                  <a:t> is negative</a:t>
                </a:r>
              </a:p>
              <a:p>
                <a:r>
                  <a:rPr lang="en-US" i="0" dirty="0"/>
                  <a:t>Shift left 1 and up 1</a:t>
                </a:r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b="0" i="0">
                    <a:latin typeface="Cambria Math" panose="02040503050406030204" pitchFamily="18" charset="0"/>
                  </a:rPr>
                  <a:t>𝑎=−1/2=𝑎𝑚𝑝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𝑏=𝜋→𝑇=2𝜋/𝑏→2𝜋/𝜋=2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ℎ=−𝜋→𝑃𝑆=ℎ/𝑏→−𝜋/𝜋=−1</a:t>
                </a:r>
                <a:endParaRPr lang="en-US" dirty="0"/>
              </a:p>
              <a:p>
                <a:r>
                  <a:rPr lang="en-US" dirty="0"/>
                  <a:t>PS left 1</a:t>
                </a:r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𝑘=1</a:t>
                </a:r>
                <a:endParaRPr lang="en-US" b="0" dirty="0"/>
              </a:p>
              <a:p>
                <a:r>
                  <a:rPr lang="en-US" dirty="0"/>
                  <a:t>Shift up 1</a:t>
                </a:r>
              </a:p>
              <a:p>
                <a:r>
                  <a:rPr lang="en-US" dirty="0"/>
                  <a:t>Graph </a:t>
                </a:r>
                <a:r>
                  <a:rPr lang="en-US" b="0" i="0">
                    <a:latin typeface="Cambria Math" panose="02040503050406030204" pitchFamily="18" charset="0"/>
                  </a:rPr>
                  <a:t>1/2  sin⁡𝜋𝑥</a:t>
                </a:r>
                <a:r>
                  <a:rPr lang="en-US" dirty="0"/>
                  <a:t> first labeling the key points with a period of 2</a:t>
                </a:r>
              </a:p>
              <a:p>
                <a:r>
                  <a:rPr lang="en-US" dirty="0"/>
                  <a:t>Reflect over the </a:t>
                </a:r>
                <a:r>
                  <a:rPr lang="en-US" i="1" dirty="0"/>
                  <a:t>x</a:t>
                </a:r>
                <a:r>
                  <a:rPr lang="en-US" i="0" dirty="0"/>
                  <a:t>-axis because </a:t>
                </a:r>
                <a:r>
                  <a:rPr lang="en-US" i="1" dirty="0"/>
                  <a:t>a</a:t>
                </a:r>
                <a:r>
                  <a:rPr lang="en-US" i="0" dirty="0"/>
                  <a:t> is negative</a:t>
                </a:r>
              </a:p>
              <a:p>
                <a:r>
                  <a:rPr lang="en-US" i="0" dirty="0"/>
                  <a:t>Shift left 1 and up 1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1221E5-7225-48EB-A4EE-420E7BFCF705}" type="slidenum">
              <a:rPr lang="en-US" smtClean="0"/>
              <a:pPr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2577592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1221E5-7225-48EB-A4EE-420E7BFCF705}" type="slidenum">
              <a:rPr lang="en-US" smtClean="0"/>
              <a:pPr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1996015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1221E5-7225-48EB-A4EE-420E7BFCF705}" type="slidenum">
              <a:rPr lang="en-US" smtClean="0"/>
              <a:pPr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9356468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1221E5-7225-48EB-A4EE-420E7BFCF705}" type="slidenum">
              <a:rPr lang="en-US" smtClean="0"/>
              <a:pPr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486566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=4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𝜋</m:t>
                      </m:r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b="0" i="0">
                    <a:latin typeface="Cambria Math" panose="02040503050406030204" pitchFamily="18" charset="0"/>
                  </a:rPr>
                  <a:t>𝑏=1/4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𝑇=𝜋/𝑏=𝜋/(1/4)=4𝜋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𝑎=1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1221E5-7225-48EB-A4EE-420E7BFCF705}" type="slidenum">
              <a:rPr lang="en-US" smtClean="0"/>
              <a:pPr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4191452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1221E5-7225-48EB-A4EE-420E7BFCF705}" type="slidenum">
              <a:rPr lang="en-US" smtClean="0"/>
              <a:pPr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502788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1221E5-7225-48EB-A4EE-420E7BFCF705}" type="slidenum">
              <a:rPr lang="en-US" smtClean="0"/>
              <a:pPr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5830802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𝜋</m:t>
                      </m:r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𝑃𝑆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b="0" dirty="0"/>
              </a:p>
              <a:p>
                <a:r>
                  <a:rPr lang="en-US" dirty="0"/>
                  <a:t>Start by graphing </a:t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 panose="02040503050406030204" pitchFamily="18" charset="0"/>
                      </a:rPr>
                      <m:t>2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</m:oMath>
                </a14:m>
                <a:endParaRPr lang="en-US" b="0" dirty="0"/>
              </a:p>
              <a:p>
                <a:r>
                  <a:rPr lang="en-US" dirty="0"/>
                  <a:t>Then shift left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US" dirty="0"/>
              </a:p>
              <a:p>
                <a:r>
                  <a:rPr lang="en-US" dirty="0"/>
                  <a:t>Then draw asymptotes at the x-intercepts</a:t>
                </a:r>
              </a:p>
              <a:p>
                <a:r>
                  <a:rPr lang="en-US" dirty="0"/>
                  <a:t>Then draw </a:t>
                </a:r>
                <a:r>
                  <a:rPr lang="en-US" dirty="0" err="1"/>
                  <a:t>csc</a:t>
                </a:r>
                <a:r>
                  <a:rPr lang="en-US" dirty="0"/>
                  <a:t> graph</a:t>
                </a:r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b="0" i="0">
                    <a:latin typeface="Cambria Math" panose="02040503050406030204" pitchFamily="18" charset="0"/>
                  </a:rPr>
                  <a:t>𝑎=2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𝑏=1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𝑇=2𝜋/𝑏=2𝜋/1=2𝜋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𝑐=−𝜋/2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𝑃𝑆=𝑐/𝑏=(−𝜋/2)/1=−𝜋/2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𝑘=0</a:t>
                </a:r>
                <a:endParaRPr lang="en-US" b="0" dirty="0"/>
              </a:p>
              <a:p>
                <a:r>
                  <a:rPr lang="en-US" dirty="0"/>
                  <a:t>Start by graphing </a:t>
                </a:r>
                <a:r>
                  <a:rPr lang="en-US" b="0" i="0">
                    <a:latin typeface="Cambria Math" panose="02040503050406030204" pitchFamily="18" charset="0"/>
                  </a:rPr>
                  <a:t>2 sin⁡𝑥</a:t>
                </a:r>
                <a:endParaRPr lang="en-US" b="0" dirty="0"/>
              </a:p>
              <a:p>
                <a:r>
                  <a:rPr lang="en-US" dirty="0"/>
                  <a:t>Then shift left </a:t>
                </a:r>
                <a:r>
                  <a:rPr lang="en-US" b="0" i="0">
                    <a:latin typeface="Cambria Math" panose="02040503050406030204" pitchFamily="18" charset="0"/>
                  </a:rPr>
                  <a:t>𝜋/2</a:t>
                </a:r>
                <a:endParaRPr lang="en-US" dirty="0"/>
              </a:p>
              <a:p>
                <a:r>
                  <a:rPr lang="en-US" dirty="0"/>
                  <a:t>Then draw asymptotes at the x-intercepts</a:t>
                </a:r>
              </a:p>
              <a:p>
                <a:r>
                  <a:rPr lang="en-US" dirty="0"/>
                  <a:t>Then draw </a:t>
                </a:r>
                <a:r>
                  <a:rPr lang="en-US" dirty="0" err="1"/>
                  <a:t>csc</a:t>
                </a:r>
                <a:r>
                  <a:rPr lang="en-US" dirty="0"/>
                  <a:t> graph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1221E5-7225-48EB-A4EE-420E7BFCF705}" type="slidenum">
              <a:rPr lang="en-US" smtClean="0"/>
              <a:pPr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352187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1221E5-7225-48EB-A4EE-420E7BFCF705}" type="slidenum">
              <a:rPr lang="en-US" smtClean="0"/>
              <a:pPr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060010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1221E5-7225-48EB-A4EE-420E7BFCF705}" type="slidenum">
              <a:rPr lang="en-US" smtClean="0"/>
              <a:pPr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44035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1221E5-7225-48EB-A4EE-420E7BFCF705}" type="slidenum">
              <a:rPr lang="en-US" smtClean="0"/>
              <a:pPr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2206228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arcsin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(−1)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=−1</m:t>
                      </m:r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b="0" i="0">
                    <a:latin typeface="Cambria Math" panose="02040503050406030204" pitchFamily="18" charset="0"/>
                  </a:rPr>
                  <a:t>arcsin⁡〖(−1)〗=−𝜋/2</a:t>
                </a:r>
                <a:endParaRPr lang="en-US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sin⁡𝜃=𝑦=−1</a:t>
                </a:r>
                <a:endParaRPr lang="en-US" b="0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1221E5-7225-48EB-A4EE-420E7BFCF705}" type="slidenum">
              <a:rPr lang="en-US" smtClean="0"/>
              <a:pPr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6122263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/>
                  <a:t>Think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arccos</m:t>
                          </m:r>
                        </m:fName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/>
                  <a:t>Think </a:t>
                </a:r>
                <a:r>
                  <a:rPr lang="en-US" b="0" i="0">
                    <a:latin typeface="Cambria Math" panose="02040503050406030204" pitchFamily="18" charset="0"/>
                  </a:rPr>
                  <a:t>cos⁡𝜃=1/2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arccos⁡〖1/2〗=𝜋/3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1221E5-7225-48EB-A4EE-420E7BFCF705}" type="slidenum">
              <a:rPr lang="en-US" smtClean="0"/>
              <a:pPr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9590710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1221E5-7225-48EB-A4EE-420E7BFCF705}" type="slidenum">
              <a:rPr lang="en-US" smtClean="0"/>
              <a:pPr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903909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/>
                  <a:t>Think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den>
                    </m:f>
                  </m:oMath>
                </a14:m>
                <a:endParaRPr lang="en-US" b="0" dirty="0"/>
              </a:p>
              <a:p>
                <a:endParaRPr lang="en-US" dirty="0"/>
              </a:p>
              <a:p>
                <a:r>
                  <a:rPr lang="en-US" dirty="0"/>
                  <a:t>Think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e>
                    </m:rad>
                    <m:r>
                      <a:rPr lang="en-US" b="0" i="0" smtClean="0">
                        <a:latin typeface="Cambria Math" panose="02040503050406030204" pitchFamily="18" charset="0"/>
                      </a:rPr>
                      <m:t> →</m:t>
                    </m:r>
                  </m:oMath>
                </a14:m>
                <a:r>
                  <a:rPr lang="en-US" dirty="0"/>
                  <a:t> Not possible</a:t>
                </a:r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/>
                  <a:t>Think </a:t>
                </a:r>
                <a:r>
                  <a:rPr lang="en-US" b="0" i="0">
                    <a:latin typeface="Cambria Math" panose="02040503050406030204" pitchFamily="18" charset="0"/>
                  </a:rPr>
                  <a:t>sin⁡𝜃=1/2→𝜃=𝜋/6</a:t>
                </a:r>
                <a:endParaRPr lang="en-US" b="0" dirty="0"/>
              </a:p>
              <a:p>
                <a:endParaRPr lang="en-US" dirty="0"/>
              </a:p>
              <a:p>
                <a:r>
                  <a:rPr lang="en-US" dirty="0"/>
                  <a:t>Think </a:t>
                </a:r>
                <a:r>
                  <a:rPr lang="en-US" b="0" i="0">
                    <a:latin typeface="Cambria Math" panose="02040503050406030204" pitchFamily="18" charset="0"/>
                  </a:rPr>
                  <a:t>sin⁡𝜃=√3  →</a:t>
                </a:r>
                <a:r>
                  <a:rPr lang="en-US" dirty="0"/>
                  <a:t> Not possible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1221E5-7225-48EB-A4EE-420E7BFCF705}" type="slidenum">
              <a:rPr lang="en-US" smtClean="0"/>
              <a:pPr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1246871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/>
                  <a:t>Think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e>
                        </m:rad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den>
                    </m:f>
                  </m:oMath>
                </a14:m>
                <a:endParaRPr lang="en-US" b="0" dirty="0"/>
              </a:p>
              <a:p>
                <a:endParaRPr lang="en-US" dirty="0"/>
              </a:p>
              <a:p>
                <a:r>
                  <a:rPr lang="en-US" dirty="0"/>
                  <a:t>Think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tan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e>
                        </m:rad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e>
                        </m:rad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num>
                      <m:den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ad>
                              <m:radPr>
                                <m:degHide m:val="on"/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rad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den>
                    </m:f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/>
                  <a:t>Think </a:t>
                </a:r>
                <a:r>
                  <a:rPr lang="en-US" b="0" i="0">
                    <a:latin typeface="Cambria Math" panose="02040503050406030204" pitchFamily="18" charset="0"/>
                  </a:rPr>
                  <a:t>cos⁡𝜃=√3/2→𝜃=𝜋/6</a:t>
                </a:r>
                <a:endParaRPr lang="en-US" b="0" dirty="0"/>
              </a:p>
              <a:p>
                <a:endParaRPr lang="en-US" dirty="0"/>
              </a:p>
              <a:p>
                <a:r>
                  <a:rPr lang="en-US" dirty="0"/>
                  <a:t>Think </a:t>
                </a:r>
                <a:r>
                  <a:rPr lang="en-US" b="0" i="0">
                    <a:latin typeface="Cambria Math" panose="02040503050406030204" pitchFamily="18" charset="0"/>
                  </a:rPr>
                  <a:t>tan⁡𝜃=√3/3=1/√3=𝑦/𝑥=(1/2)/(√3/2)→𝜃=𝜋/6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1221E5-7225-48EB-A4EE-420E7BFCF705}" type="slidenum">
              <a:rPr lang="en-US" smtClean="0"/>
              <a:pPr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5491117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1221E5-7225-48EB-A4EE-420E7BFCF705}" type="slidenum">
              <a:rPr lang="en-US" smtClean="0"/>
              <a:pPr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7496812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/>
                  <a:t>Check domain of inner: arctan domain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baseline="0" dirty="0" smtClean="0">
                        <a:latin typeface="Cambria Math" panose="02040503050406030204" pitchFamily="18" charset="0"/>
                      </a:rPr>
                      <m:t>≠</m:t>
                    </m:r>
                    <m:f>
                      <m:fPr>
                        <m:ctrlPr>
                          <a:rPr lang="en-US" i="1" baseline="0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l-GR" i="1" baseline="0" dirty="0" smtClean="0">
                            <a:latin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en-US" i="1" baseline="0" dirty="0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b="0" i="1" baseline="0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dirty="0"/>
                  <a:t> so -14 is in domain.</a:t>
                </a:r>
              </a:p>
              <a:p>
                <a:r>
                  <a:rPr lang="en-US" dirty="0"/>
                  <a:t>Check range of outer: tan range (-∞, ∞) so -14 is in range</a:t>
                </a:r>
              </a:p>
              <a:p>
                <a:r>
                  <a:rPr lang="en-US" dirty="0"/>
                  <a:t>Ans: -14</a:t>
                </a:r>
              </a:p>
              <a:p>
                <a:endParaRPr lang="en-US" dirty="0"/>
              </a:p>
              <a:p>
                <a:r>
                  <a:rPr lang="en-US" dirty="0"/>
                  <a:t>Check domain of inner: </a:t>
                </a:r>
                <a:r>
                  <a:rPr lang="en-US" dirty="0" err="1"/>
                  <a:t>arcsin</a:t>
                </a:r>
                <a:r>
                  <a:rPr lang="en-US" dirty="0"/>
                  <a:t> domain [-1, 1]</a:t>
                </a:r>
              </a:p>
              <a:p>
                <a:r>
                  <a:rPr lang="en-US" dirty="0"/>
                  <a:t>π is not in domain, so not possible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/>
                  <a:t>Check domain of inner: arctan domain </a:t>
                </a:r>
                <a:r>
                  <a:rPr lang="en-US" i="0" dirty="0">
                    <a:latin typeface="Cambria Math" panose="02040503050406030204" pitchFamily="18" charset="0"/>
                  </a:rPr>
                  <a:t>𝑥</a:t>
                </a:r>
                <a:r>
                  <a:rPr lang="en-US" i="0" baseline="0" dirty="0">
                    <a:latin typeface="Cambria Math" panose="02040503050406030204" pitchFamily="18" charset="0"/>
                  </a:rPr>
                  <a:t>≠</a:t>
                </a:r>
                <a:r>
                  <a:rPr lang="el-GR" i="0" baseline="0" dirty="0">
                    <a:latin typeface="Cambria Math" panose="02040503050406030204" pitchFamily="18" charset="0"/>
                  </a:rPr>
                  <a:t>𝜋</a:t>
                </a:r>
                <a:r>
                  <a:rPr lang="en-US" i="0" baseline="0" dirty="0">
                    <a:latin typeface="Cambria Math" panose="02040503050406030204" pitchFamily="18" charset="0"/>
                  </a:rPr>
                  <a:t>/2</a:t>
                </a:r>
                <a:r>
                  <a:rPr lang="en-US" b="0" i="0" baseline="0" dirty="0">
                    <a:latin typeface="Cambria Math" panose="02040503050406030204" pitchFamily="18" charset="0"/>
                  </a:rPr>
                  <a:t> 𝑛</a:t>
                </a:r>
                <a:r>
                  <a:rPr lang="en-US" dirty="0"/>
                  <a:t> so -14 is in domain.</a:t>
                </a:r>
              </a:p>
              <a:p>
                <a:r>
                  <a:rPr lang="en-US" dirty="0"/>
                  <a:t>Check range of outer: tan range (-∞, ∞) so -14 is in range</a:t>
                </a:r>
              </a:p>
              <a:p>
                <a:r>
                  <a:rPr lang="en-US" dirty="0"/>
                  <a:t>Ans: -14</a:t>
                </a:r>
              </a:p>
              <a:p>
                <a:endParaRPr lang="en-US" dirty="0"/>
              </a:p>
              <a:p>
                <a:r>
                  <a:rPr lang="en-US" dirty="0"/>
                  <a:t>Check domain of inner: </a:t>
                </a:r>
                <a:r>
                  <a:rPr lang="en-US" dirty="0" err="1"/>
                  <a:t>arcsin</a:t>
                </a:r>
                <a:r>
                  <a:rPr lang="en-US" dirty="0"/>
                  <a:t> domain [-1, 1]</a:t>
                </a:r>
              </a:p>
              <a:p>
                <a:r>
                  <a:rPr lang="en-US" dirty="0"/>
                  <a:t>π is not in domain, so not possible</a:t>
                </a:r>
              </a:p>
              <a:p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1221E5-7225-48EB-A4EE-420E7BFCF705}" type="slidenum">
              <a:rPr lang="en-US" smtClean="0"/>
              <a:pPr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1395891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/>
                  <a:t>Check domain of inner: sin domain (-∞, ∞) so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</m:t>
                        </m:r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π</m:t>
                        </m:r>
                      </m:num>
                      <m:den>
                        <m:r>
                          <a:rPr lang="en-US" b="0" i="0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dirty="0"/>
                  <a:t> is included</a:t>
                </a:r>
              </a:p>
              <a:p>
                <a:r>
                  <a:rPr lang="en-US" dirty="0"/>
                  <a:t>Check range of outer: </a:t>
                </a:r>
                <a:r>
                  <a:rPr lang="en-US" dirty="0" err="1"/>
                  <a:t>arcsin</a:t>
                </a:r>
                <a:r>
                  <a:rPr lang="en-US" dirty="0"/>
                  <a:t> range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𝜋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𝜋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e>
                    </m:d>
                  </m:oMath>
                </a14:m>
                <a:r>
                  <a:rPr lang="en-US" dirty="0"/>
                  <a:t> so use coterminal angle</a:t>
                </a:r>
              </a:p>
              <a:p>
                <a:r>
                  <a:rPr lang="en-US" dirty="0"/>
                  <a:t>Ans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Check domain of inner: cos domain (-∞, ∞) so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7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den>
                    </m:f>
                  </m:oMath>
                </a14:m>
                <a:r>
                  <a:rPr lang="en-US" dirty="0"/>
                  <a:t> is included</a:t>
                </a:r>
              </a:p>
              <a:p>
                <a:r>
                  <a:rPr lang="en-US" dirty="0"/>
                  <a:t>Check range of outer: </a:t>
                </a:r>
                <a:r>
                  <a:rPr lang="en-US" dirty="0" err="1"/>
                  <a:t>arccos</a:t>
                </a:r>
                <a:r>
                  <a:rPr lang="en-US" dirty="0"/>
                  <a:t> range [0, π] so use reference angle to find another angle with same sign and reference angle</a:t>
                </a:r>
              </a:p>
              <a:p>
                <a:r>
                  <a:rPr lang="en-US" dirty="0"/>
                  <a:t>Ans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den>
                    </m:f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/>
                  <a:t>Check domain of inner: sin domain (-∞, ∞) so </a:t>
                </a:r>
                <a:r>
                  <a:rPr lang="en-US" b="0" i="0">
                    <a:latin typeface="Cambria Math" panose="02040503050406030204" pitchFamily="18" charset="0"/>
                  </a:rPr>
                  <a:t>5π/3</a:t>
                </a:r>
                <a:r>
                  <a:rPr lang="en-US" dirty="0"/>
                  <a:t> is included</a:t>
                </a:r>
              </a:p>
              <a:p>
                <a:r>
                  <a:rPr lang="en-US" dirty="0"/>
                  <a:t>Check range of outer: </a:t>
                </a:r>
                <a:r>
                  <a:rPr lang="en-US" dirty="0" err="1"/>
                  <a:t>arcsin</a:t>
                </a:r>
                <a:r>
                  <a:rPr lang="en-US" dirty="0"/>
                  <a:t> range </a:t>
                </a:r>
                <a:r>
                  <a:rPr lang="en-US" b="0" i="0">
                    <a:latin typeface="Cambria Math" panose="02040503050406030204" pitchFamily="18" charset="0"/>
                  </a:rPr>
                  <a:t>[−𝜋/2,𝜋/2]</a:t>
                </a:r>
                <a:r>
                  <a:rPr lang="en-US" dirty="0"/>
                  <a:t> so use coterminal angle</a:t>
                </a:r>
              </a:p>
              <a:p>
                <a:r>
                  <a:rPr lang="en-US" dirty="0"/>
                  <a:t>Ans </a:t>
                </a:r>
                <a:r>
                  <a:rPr lang="en-US" b="0" i="0">
                    <a:latin typeface="Cambria Math" panose="02040503050406030204" pitchFamily="18" charset="0"/>
                  </a:rPr>
                  <a:t>−𝜋/3</a:t>
                </a:r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Check domain of inner: cos domain (-∞, ∞) so </a:t>
                </a:r>
                <a:r>
                  <a:rPr lang="en-US" b="0" i="0">
                    <a:latin typeface="Cambria Math" panose="02040503050406030204" pitchFamily="18" charset="0"/>
                  </a:rPr>
                  <a:t>7𝜋/6</a:t>
                </a:r>
                <a:r>
                  <a:rPr lang="en-US" dirty="0"/>
                  <a:t> is included</a:t>
                </a:r>
              </a:p>
              <a:p>
                <a:r>
                  <a:rPr lang="en-US" dirty="0"/>
                  <a:t>Check range of outer: </a:t>
                </a:r>
                <a:r>
                  <a:rPr lang="en-US" dirty="0" err="1"/>
                  <a:t>arccos</a:t>
                </a:r>
                <a:r>
                  <a:rPr lang="en-US" dirty="0"/>
                  <a:t> range [0, π] so use reference angle to find another angle with same sign and reference angle</a:t>
                </a:r>
              </a:p>
              <a:p>
                <a:r>
                  <a:rPr lang="en-US" dirty="0"/>
                  <a:t>Ans </a:t>
                </a:r>
                <a:r>
                  <a:rPr lang="en-US" b="0" i="0">
                    <a:latin typeface="Cambria Math" panose="02040503050406030204" pitchFamily="18" charset="0"/>
                  </a:rPr>
                  <a:t>5𝜋/6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1221E5-7225-48EB-A4EE-420E7BFCF705}" type="slidenum">
              <a:rPr lang="en-US" smtClean="0"/>
              <a:pPr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0119165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/>
                  <a:t>Check domain of inner: cos domain (-∞, ∞) so </a:t>
                </a:r>
                <a:r>
                  <a:rPr lang="el-GR" i="1" dirty="0"/>
                  <a:t>π</a:t>
                </a:r>
                <a:r>
                  <a:rPr lang="en-US" dirty="0"/>
                  <a:t> is in domain.</a:t>
                </a:r>
              </a:p>
              <a:p>
                <a:r>
                  <a:rPr lang="en-US" dirty="0"/>
                  <a:t>Use the unit circle to find inner: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=−1</m:t>
                    </m:r>
                  </m:oMath>
                </a14:m>
                <a:endParaRPr lang="en-US" dirty="0"/>
              </a:p>
              <a:p>
                <a:r>
                  <a:rPr lang="en-US" dirty="0"/>
                  <a:t>Evaluate outer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tan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p>
                        </m:sSup>
                      </m:fName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e>
                        </m:d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=−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endParaRPr lang="en-US" b="0" dirty="0"/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Check domain of inner: sin domain (-∞, ∞) so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l-GR" i="1" dirty="0" smtClean="0">
                            <a:latin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6</m:t>
                        </m:r>
                      </m:den>
                    </m:f>
                  </m:oMath>
                </a14:m>
                <a:r>
                  <a:rPr lang="en-US" dirty="0"/>
                  <a:t> is in domain.</a:t>
                </a:r>
              </a:p>
              <a:p>
                <a:r>
                  <a:rPr lang="en-US" dirty="0"/>
                  <a:t>Use the unit circle to find inner: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𝜋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6</m:t>
                            </m:r>
                          </m:den>
                        </m:f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US" dirty="0"/>
              </a:p>
              <a:p>
                <a:r>
                  <a:rPr lang="en-US" dirty="0"/>
                  <a:t>Evaluate outer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cos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p>
                        </m:sSup>
                      </m:fName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</m:e>
                        </m:d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endParaRPr lang="en-US" b="0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/>
                  <a:t>Check domain of inner: cos domain (-∞, ∞) so </a:t>
                </a:r>
                <a:r>
                  <a:rPr lang="el-GR" i="1" dirty="0"/>
                  <a:t>π</a:t>
                </a:r>
                <a:r>
                  <a:rPr lang="en-US" dirty="0"/>
                  <a:t> is in domain.</a:t>
                </a:r>
              </a:p>
              <a:p>
                <a:r>
                  <a:rPr lang="en-US" dirty="0"/>
                  <a:t>Use the unit circle to find inner: </a:t>
                </a:r>
                <a:r>
                  <a:rPr lang="en-US" b="0" i="0">
                    <a:latin typeface="Cambria Math" panose="02040503050406030204" pitchFamily="18" charset="0"/>
                  </a:rPr>
                  <a:t>cos⁡𝜋=−1</a:t>
                </a:r>
                <a:endParaRPr lang="en-US" dirty="0"/>
              </a:p>
              <a:p>
                <a:r>
                  <a:rPr lang="en-US" dirty="0"/>
                  <a:t>Evaluate outer </a:t>
                </a:r>
                <a:r>
                  <a:rPr lang="en-US" b="0" i="0">
                    <a:latin typeface="Cambria Math" panose="02040503050406030204" pitchFamily="18" charset="0"/>
                  </a:rPr>
                  <a:t>tan^(−1)⁡(−1)=−𝜋/4</a:t>
                </a:r>
                <a:endParaRPr lang="en-US" b="0" dirty="0"/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Check domain of inner: sin domain (-∞, ∞) so </a:t>
                </a:r>
                <a:r>
                  <a:rPr lang="el-GR" i="0" dirty="0">
                    <a:latin typeface="Cambria Math" panose="02040503050406030204" pitchFamily="18" charset="0"/>
                  </a:rPr>
                  <a:t>𝜋</a:t>
                </a:r>
                <a:r>
                  <a:rPr lang="en-US" b="0" i="0" dirty="0">
                    <a:latin typeface="Cambria Math" panose="02040503050406030204" pitchFamily="18" charset="0"/>
                  </a:rPr>
                  <a:t>/6</a:t>
                </a:r>
                <a:r>
                  <a:rPr lang="en-US" dirty="0"/>
                  <a:t> is in domain.</a:t>
                </a:r>
              </a:p>
              <a:p>
                <a:r>
                  <a:rPr lang="en-US" dirty="0"/>
                  <a:t>Use the unit circle to find inner: </a:t>
                </a:r>
                <a:r>
                  <a:rPr lang="en-US" b="0" i="0">
                    <a:latin typeface="Cambria Math" panose="02040503050406030204" pitchFamily="18" charset="0"/>
                  </a:rPr>
                  <a:t>sin⁡〖𝜋/6〗=√3/2</a:t>
                </a:r>
                <a:endParaRPr lang="en-US" dirty="0"/>
              </a:p>
              <a:p>
                <a:r>
                  <a:rPr lang="en-US" dirty="0"/>
                  <a:t>Evaluate outer </a:t>
                </a:r>
                <a:r>
                  <a:rPr lang="en-US" b="0" i="0">
                    <a:latin typeface="Cambria Math" panose="02040503050406030204" pitchFamily="18" charset="0"/>
                  </a:rPr>
                  <a:t>cos^(−1)⁡(√3/2)=𝜋/3</a:t>
                </a:r>
                <a:endParaRPr lang="en-US" b="0" dirty="0"/>
              </a:p>
              <a:p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1221E5-7225-48EB-A4EE-420E7BFCF705}" type="slidenum">
              <a:rPr lang="en-US" smtClean="0"/>
              <a:pPr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500139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/>
                  <a:t>The input is in arctan so they are ratio of sides. Use those to make a triangle.</a:t>
                </a:r>
              </a:p>
              <a:p>
                <a:r>
                  <a:rPr lang="en-US" dirty="0"/>
                  <a:t>Use Pythagorean theorem to find r</a:t>
                </a:r>
              </a:p>
              <a:p>
                <a:r>
                  <a:rPr lang="en-US" dirty="0"/>
                  <a:t>Evaluate cos of that angle in the triangle</a:t>
                </a:r>
              </a:p>
              <a:p>
                <a:r>
                  <a:rPr lang="en-US" dirty="0"/>
                  <a:t>Ans: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endParaRPr lang="en-US" b="0" dirty="0"/>
              </a:p>
              <a:p>
                <a:endParaRPr lang="en-US" dirty="0"/>
              </a:p>
              <a:p>
                <a:r>
                  <a:rPr lang="en-US" dirty="0"/>
                  <a:t>The input is in </a:t>
                </a:r>
                <a:r>
                  <a:rPr lang="en-US" dirty="0" err="1"/>
                  <a:t>arccos</a:t>
                </a:r>
                <a:r>
                  <a:rPr lang="en-US" dirty="0"/>
                  <a:t> so they are ratio of sides. Use those to make a triangle.</a:t>
                </a:r>
              </a:p>
              <a:p>
                <a:r>
                  <a:rPr lang="en-US" dirty="0"/>
                  <a:t>Use Pythagorean theorem to find y</a:t>
                </a:r>
              </a:p>
              <a:p>
                <a:r>
                  <a:rPr lang="en-US" dirty="0"/>
                  <a:t>Evaluate sin of that angle in the triangle</a:t>
                </a:r>
              </a:p>
              <a:p>
                <a:r>
                  <a:rPr lang="en-US" dirty="0"/>
                  <a:t>Ans: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</m:e>
                        </m:rad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/>
                  <a:t>The input is in arctan so they are ratio of sides. Use those to make a triangle.</a:t>
                </a:r>
              </a:p>
              <a:p>
                <a:r>
                  <a:rPr lang="en-US" dirty="0"/>
                  <a:t>Use Pythagorean theorem to find r</a:t>
                </a:r>
              </a:p>
              <a:p>
                <a:r>
                  <a:rPr lang="en-US" dirty="0"/>
                  <a:t>Evaluate cos of that angle in the triangle</a:t>
                </a:r>
              </a:p>
              <a:p>
                <a:r>
                  <a:rPr lang="en-US" dirty="0"/>
                  <a:t>Ans: </a:t>
                </a:r>
                <a:r>
                  <a:rPr lang="en-US" b="0" i="0">
                    <a:latin typeface="Cambria Math" panose="02040503050406030204" pitchFamily="18" charset="0"/>
                  </a:rPr>
                  <a:t>4/5</a:t>
                </a:r>
                <a:endParaRPr lang="en-US" b="0" dirty="0"/>
              </a:p>
              <a:p>
                <a:endParaRPr lang="en-US" dirty="0"/>
              </a:p>
              <a:p>
                <a:r>
                  <a:rPr lang="en-US" dirty="0"/>
                  <a:t>The input is in </a:t>
                </a:r>
                <a:r>
                  <a:rPr lang="en-US" dirty="0" err="1"/>
                  <a:t>arccos</a:t>
                </a:r>
                <a:r>
                  <a:rPr lang="en-US" dirty="0"/>
                  <a:t> so they are ratio of sides. Use those to make a triangle.</a:t>
                </a:r>
              </a:p>
              <a:p>
                <a:r>
                  <a:rPr lang="en-US" dirty="0"/>
                  <a:t>Use Pythagorean theorem to find y</a:t>
                </a:r>
              </a:p>
              <a:p>
                <a:r>
                  <a:rPr lang="en-US" dirty="0"/>
                  <a:t>Evaluate sin of that angle in the triangle</a:t>
                </a:r>
              </a:p>
              <a:p>
                <a:r>
                  <a:rPr lang="en-US" dirty="0"/>
                  <a:t>Ans: </a:t>
                </a:r>
                <a:r>
                  <a:rPr lang="en-US" b="0" i="0">
                    <a:latin typeface="Cambria Math" panose="02040503050406030204" pitchFamily="18" charset="0"/>
                  </a:rPr>
                  <a:t>√5/3</a:t>
                </a:r>
                <a:endParaRPr lang="en-US" dirty="0"/>
              </a:p>
              <a:p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1221E5-7225-48EB-A4EE-420E7BFCF705}" type="slidenum">
              <a:rPr lang="en-US" smtClean="0"/>
              <a:pPr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4237713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/>
                  <a:t>The input is in arctan so they are ratio of sides. Use those to make a triangle.</a:t>
                </a:r>
              </a:p>
              <a:p>
                <a:r>
                  <a:rPr lang="en-US" dirty="0"/>
                  <a:t>Use Pythagorean theorem to find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 =</m:t>
                    </m:r>
                    <m:rad>
                      <m:radPr>
                        <m:degHide m:val="on"/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+1</m:t>
                        </m:r>
                      </m:e>
                    </m:rad>
                  </m:oMath>
                </a14:m>
                <a:endParaRPr lang="en-US" dirty="0"/>
              </a:p>
              <a:p>
                <a:r>
                  <a:rPr lang="en-US" dirty="0"/>
                  <a:t>Evaluate sec of that angle in the triangle</a:t>
                </a:r>
              </a:p>
              <a:p>
                <a:r>
                  <a:rPr lang="en-US" dirty="0"/>
                  <a:t>Ans: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rad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den>
                    </m:f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/>
                  <a:t>The input is in arctan so they are ratio of sides. Use those to make a triangle.</a:t>
                </a:r>
              </a:p>
              <a:p>
                <a:r>
                  <a:rPr lang="en-US" dirty="0"/>
                  <a:t>Use Pythagorean theorem to find </a:t>
                </a:r>
                <a:r>
                  <a:rPr lang="en-US" i="0" dirty="0">
                    <a:latin typeface="Cambria Math" panose="02040503050406030204" pitchFamily="18" charset="0"/>
                  </a:rPr>
                  <a:t>𝑟 =</a:t>
                </a:r>
                <a:r>
                  <a:rPr lang="en-US" b="0" i="0" dirty="0">
                    <a:latin typeface="Cambria Math" panose="02040503050406030204" pitchFamily="18" charset="0"/>
                  </a:rPr>
                  <a:t>√(𝑥^2+1)</a:t>
                </a:r>
                <a:endParaRPr lang="en-US" dirty="0"/>
              </a:p>
              <a:p>
                <a:r>
                  <a:rPr lang="en-US" dirty="0"/>
                  <a:t>Evaluate sec of that angle in the triangle</a:t>
                </a:r>
              </a:p>
              <a:p>
                <a:r>
                  <a:rPr lang="en-US" dirty="0"/>
                  <a:t>Ans: </a:t>
                </a:r>
                <a:r>
                  <a:rPr lang="en-US" b="0" i="0">
                    <a:latin typeface="Cambria Math" panose="02040503050406030204" pitchFamily="18" charset="0"/>
                  </a:rPr>
                  <a:t>√(𝑥^2+1)/1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1221E5-7225-48EB-A4EE-420E7BFCF705}" type="slidenum">
              <a:rPr lang="en-US" smtClean="0"/>
              <a:pPr/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1811250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1221E5-7225-48EB-A4EE-420E7BFCF705}" type="slidenum">
              <a:rPr lang="en-US" smtClean="0"/>
              <a:pPr/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8586782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1221E5-7225-48EB-A4EE-420E7BFCF705}" type="slidenum">
              <a:rPr lang="en-US" smtClean="0"/>
              <a:pPr/>
              <a:t>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8622494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/>
                  <a:t>Draw picture</a:t>
                </a:r>
              </a:p>
              <a:p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tan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60°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24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rad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0" smtClean="0">
                              <a:latin typeface="Cambria Math" panose="02040503050406030204" pitchFamily="18" charset="0"/>
                            </a:rPr>
                            <m:t>24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x</m:t>
                          </m:r>
                        </m:den>
                      </m:f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24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24</m:t>
                          </m:r>
                          <m:rad>
                            <m:radPr>
                              <m:deg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=8</m:t>
                      </m:r>
                      <m:rad>
                        <m:radPr>
                          <m:deg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ra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≈13.86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𝑓𝑡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/>
                  <a:t>Draw picture</a:t>
                </a:r>
              </a:p>
              <a:p>
                <a:endParaRPr lang="en-US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tan⁡〖60°〗=24/𝑥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√3=24/x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𝑥=24/√3=(24√3)/3=8√3≈13.86 𝑓𝑡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1221E5-7225-48EB-A4EE-420E7BFCF705}" type="slidenum">
              <a:rPr lang="en-US" smtClean="0"/>
              <a:pPr/>
              <a:t>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7750729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1221E5-7225-48EB-A4EE-420E7BFCF705}" type="slidenum">
              <a:rPr lang="en-US" smtClean="0"/>
              <a:pPr/>
              <a:t>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0850025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1221E5-7225-48EB-A4EE-420E7BFCF705}" type="slidenum">
              <a:rPr lang="en-US" smtClean="0"/>
              <a:pPr/>
              <a:t>73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4747978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Draw a diagram and find all components of the N 16° W</a:t>
            </a:r>
          </a:p>
          <a:p>
            <a:r>
              <a:rPr lang="en-US" dirty="0"/>
              <a:t>Add the x components</a:t>
            </a:r>
          </a:p>
          <a:p>
            <a:r>
              <a:rPr lang="en-US" dirty="0"/>
              <a:t>Add the y components</a:t>
            </a:r>
          </a:p>
          <a:p>
            <a:r>
              <a:rPr lang="en-US" dirty="0"/>
              <a:t>Draw a new triangle with those sums</a:t>
            </a:r>
          </a:p>
          <a:p>
            <a:r>
              <a:rPr lang="en-US" dirty="0"/>
              <a:t>Use Pythagorean theorem to find the hypotenuse</a:t>
            </a:r>
          </a:p>
          <a:p>
            <a:r>
              <a:rPr lang="en-US" dirty="0"/>
              <a:t>Use inverse tangent to find the angle</a:t>
            </a:r>
          </a:p>
          <a:p>
            <a:endParaRPr lang="en-US" dirty="0"/>
          </a:p>
          <a:p>
            <a:r>
              <a:rPr lang="en-US" dirty="0"/>
              <a:t>3.19 mi at W 37.0° 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1221E5-7225-48EB-A4EE-420E7BFCF705}" type="slidenum">
              <a:rPr lang="en-US" smtClean="0"/>
              <a:pPr/>
              <a:t>74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3936420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1221E5-7225-48EB-A4EE-420E7BFCF705}" type="slidenum">
              <a:rPr lang="en-US" smtClean="0"/>
              <a:pPr/>
              <a:t>75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9526287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=4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𝜔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→6=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ω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𝜔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US" b="0" dirty="0"/>
              </a:p>
              <a:p>
                <a:endParaRPr lang="en-US" dirty="0"/>
              </a:p>
              <a:p>
                <a:r>
                  <a:rPr lang="en-US" dirty="0"/>
                  <a:t>Starts at 0 so use sine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𝜔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func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=4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den>
                              </m:f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b="0" i="0">
                    <a:latin typeface="Cambria Math" panose="02040503050406030204" pitchFamily="18" charset="0"/>
                  </a:rPr>
                  <a:t>𝑎=4 𝑐𝑚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𝑇=2𝜋/𝜔→6=2𝜋/ω→𝜔=𝜋/3</a:t>
                </a:r>
                <a:endParaRPr lang="en-US" b="0" dirty="0"/>
              </a:p>
              <a:p>
                <a:endParaRPr lang="en-US" dirty="0"/>
              </a:p>
              <a:p>
                <a:r>
                  <a:rPr lang="en-US" dirty="0"/>
                  <a:t>Starts at 0 so use sine</a:t>
                </a:r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𝑦=𝑎 sin⁡𝜔𝑡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𝑦=4 sin⁡(𝜋/3 𝑡)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1221E5-7225-48EB-A4EE-420E7BFCF705}" type="slidenum">
              <a:rPr lang="en-US" smtClean="0"/>
              <a:pPr/>
              <a:t>76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3614996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/>
                  <a:t>4 (amplitude)</a:t>
                </a:r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𝜔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6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=3</m:t>
                    </m:r>
                  </m:oMath>
                </a14:m>
                <a:r>
                  <a:rPr lang="en-US" b="0" dirty="0"/>
                  <a:t> </a:t>
                </a:r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=4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6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=4</m:t>
                    </m:r>
                  </m:oMath>
                </a14:m>
                <a:r>
                  <a:rPr lang="en-US" dirty="0"/>
                  <a:t> </a:t>
                </a:r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0=4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6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→0=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6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=6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→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12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/>
                  <a:t>4 (amplitude)</a:t>
                </a:r>
              </a:p>
              <a:p>
                <a:endParaRPr lang="en-US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𝑓=𝜔/2𝜋=6𝜋/2𝜋=3</a:t>
                </a:r>
                <a:r>
                  <a:rPr lang="en-US" b="0" dirty="0"/>
                  <a:t> </a:t>
                </a:r>
              </a:p>
              <a:p>
                <a:endParaRPr lang="en-US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𝑑=4 cos⁡6𝜋4=4</a:t>
                </a:r>
                <a:r>
                  <a:rPr lang="en-US" dirty="0"/>
                  <a:t> </a:t>
                </a:r>
              </a:p>
              <a:p>
                <a:endParaRPr lang="en-US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0=4 cos⁡6𝜋𝑡→0=cos⁡6𝜋𝑡→𝜋/2=6𝜋𝑡 →1/12=𝑡</a:t>
                </a:r>
                <a:r>
                  <a:rPr lang="en-US" dirty="0"/>
                  <a:t> 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1221E5-7225-48EB-A4EE-420E7BFCF705}" type="slidenum">
              <a:rPr lang="en-US" smtClean="0"/>
              <a:pPr/>
              <a:t>77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20925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ltGray">
          <a:xfrm>
            <a:off x="11579384" y="5638800"/>
            <a:ext cx="609441" cy="1219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 bwMode="gray">
          <a:xfrm>
            <a:off x="11274663" y="5638800"/>
            <a:ext cx="304721" cy="12192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 bwMode="ltGray">
          <a:xfrm>
            <a:off x="1218883" y="0"/>
            <a:ext cx="60944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 bwMode="gray">
          <a:xfrm>
            <a:off x="0" y="0"/>
            <a:ext cx="1218883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 bwMode="ltGray">
          <a:xfrm>
            <a:off x="0" y="5638800"/>
            <a:ext cx="12188825" cy="1219200"/>
          </a:xfrm>
          <a:prstGeom prst="rect">
            <a:avLst/>
          </a:prstGeom>
          <a:solidFill>
            <a:schemeClr val="accent1">
              <a:lumMod val="75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cxnSp>
        <p:nvCxnSpPr>
          <p:cNvPr id="13" name="Straight Connector 12"/>
          <p:cNvCxnSpPr/>
          <p:nvPr/>
        </p:nvCxnSpPr>
        <p:spPr bwMode="white">
          <a:xfrm>
            <a:off x="11573293" y="5638800"/>
            <a:ext cx="0" cy="12192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 bwMode="black">
          <a:xfrm>
            <a:off x="0" y="5643132"/>
            <a:ext cx="1216152" cy="1214868"/>
          </a:xfrm>
          <a:prstGeom prst="rect">
            <a:avLst/>
          </a:prstGeom>
          <a:solidFill>
            <a:schemeClr val="accent1">
              <a:lumMod val="50000"/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cxnSp>
        <p:nvCxnSpPr>
          <p:cNvPr id="15" name="Straight Connector 14"/>
          <p:cNvCxnSpPr/>
          <p:nvPr/>
        </p:nvCxnSpPr>
        <p:spPr bwMode="white">
          <a:xfrm>
            <a:off x="1218884" y="0"/>
            <a:ext cx="0" cy="6858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 bwMode="white">
          <a:xfrm>
            <a:off x="0" y="5631204"/>
            <a:ext cx="1828325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Pi"/>
          <p:cNvSpPr>
            <a:spLocks/>
          </p:cNvSpPr>
          <p:nvPr/>
        </p:nvSpPr>
        <p:spPr bwMode="white">
          <a:xfrm>
            <a:off x="276462" y="6032500"/>
            <a:ext cx="593189" cy="519176"/>
          </a:xfrm>
          <a:custGeom>
            <a:avLst/>
            <a:gdLst>
              <a:gd name="T0" fmla="*/ 411 w 426"/>
              <a:gd name="T1" fmla="*/ 0 h 372"/>
              <a:gd name="T2" fmla="*/ 90 w 426"/>
              <a:gd name="T3" fmla="*/ 0 h 372"/>
              <a:gd name="T4" fmla="*/ 3 w 426"/>
              <a:gd name="T5" fmla="*/ 64 h 372"/>
              <a:gd name="T6" fmla="*/ 12 w 426"/>
              <a:gd name="T7" fmla="*/ 83 h 372"/>
              <a:gd name="T8" fmla="*/ 17 w 426"/>
              <a:gd name="T9" fmla="*/ 83 h 372"/>
              <a:gd name="T10" fmla="*/ 31 w 426"/>
              <a:gd name="T11" fmla="*/ 73 h 372"/>
              <a:gd name="T12" fmla="*/ 90 w 426"/>
              <a:gd name="T13" fmla="*/ 30 h 372"/>
              <a:gd name="T14" fmla="*/ 131 w 426"/>
              <a:gd name="T15" fmla="*/ 30 h 372"/>
              <a:gd name="T16" fmla="*/ 61 w 426"/>
              <a:gd name="T17" fmla="*/ 334 h 372"/>
              <a:gd name="T18" fmla="*/ 61 w 426"/>
              <a:gd name="T19" fmla="*/ 355 h 372"/>
              <a:gd name="T20" fmla="*/ 72 w 426"/>
              <a:gd name="T21" fmla="*/ 359 h 372"/>
              <a:gd name="T22" fmla="*/ 83 w 426"/>
              <a:gd name="T23" fmla="*/ 355 h 372"/>
              <a:gd name="T24" fmla="*/ 161 w 426"/>
              <a:gd name="T25" fmla="*/ 30 h 372"/>
              <a:gd name="T26" fmla="*/ 272 w 426"/>
              <a:gd name="T27" fmla="*/ 30 h 372"/>
              <a:gd name="T28" fmla="*/ 253 w 426"/>
              <a:gd name="T29" fmla="*/ 270 h 372"/>
              <a:gd name="T30" fmla="*/ 277 w 426"/>
              <a:gd name="T31" fmla="*/ 355 h 372"/>
              <a:gd name="T32" fmla="*/ 322 w 426"/>
              <a:gd name="T33" fmla="*/ 372 h 372"/>
              <a:gd name="T34" fmla="*/ 335 w 426"/>
              <a:gd name="T35" fmla="*/ 371 h 372"/>
              <a:gd name="T36" fmla="*/ 417 w 426"/>
              <a:gd name="T37" fmla="*/ 280 h 372"/>
              <a:gd name="T38" fmla="*/ 406 w 426"/>
              <a:gd name="T39" fmla="*/ 262 h 372"/>
              <a:gd name="T40" fmla="*/ 388 w 426"/>
              <a:gd name="T41" fmla="*/ 273 h 372"/>
              <a:gd name="T42" fmla="*/ 331 w 426"/>
              <a:gd name="T43" fmla="*/ 341 h 372"/>
              <a:gd name="T44" fmla="*/ 298 w 426"/>
              <a:gd name="T45" fmla="*/ 333 h 372"/>
              <a:gd name="T46" fmla="*/ 283 w 426"/>
              <a:gd name="T47" fmla="*/ 272 h 372"/>
              <a:gd name="T48" fmla="*/ 302 w 426"/>
              <a:gd name="T49" fmla="*/ 30 h 372"/>
              <a:gd name="T50" fmla="*/ 411 w 426"/>
              <a:gd name="T51" fmla="*/ 30 h 372"/>
              <a:gd name="T52" fmla="*/ 426 w 426"/>
              <a:gd name="T53" fmla="*/ 15 h 372"/>
              <a:gd name="T54" fmla="*/ 411 w 426"/>
              <a:gd name="T55" fmla="*/ 0 h 3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26" h="372">
                <a:moveTo>
                  <a:pt x="411" y="0"/>
                </a:moveTo>
                <a:cubicBezTo>
                  <a:pt x="90" y="0"/>
                  <a:pt x="90" y="0"/>
                  <a:pt x="90" y="0"/>
                </a:cubicBezTo>
                <a:cubicBezTo>
                  <a:pt x="25" y="0"/>
                  <a:pt x="4" y="61"/>
                  <a:pt x="3" y="64"/>
                </a:cubicBezTo>
                <a:cubicBezTo>
                  <a:pt x="0" y="71"/>
                  <a:pt x="4" y="80"/>
                  <a:pt x="12" y="83"/>
                </a:cubicBezTo>
                <a:cubicBezTo>
                  <a:pt x="14" y="83"/>
                  <a:pt x="15" y="83"/>
                  <a:pt x="17" y="83"/>
                </a:cubicBezTo>
                <a:cubicBezTo>
                  <a:pt x="23" y="83"/>
                  <a:pt x="29" y="80"/>
                  <a:pt x="31" y="73"/>
                </a:cubicBezTo>
                <a:cubicBezTo>
                  <a:pt x="31" y="73"/>
                  <a:pt x="46" y="30"/>
                  <a:pt x="90" y="30"/>
                </a:cubicBezTo>
                <a:cubicBezTo>
                  <a:pt x="131" y="30"/>
                  <a:pt x="131" y="30"/>
                  <a:pt x="131" y="30"/>
                </a:cubicBezTo>
                <a:cubicBezTo>
                  <a:pt x="129" y="83"/>
                  <a:pt x="118" y="274"/>
                  <a:pt x="61" y="334"/>
                </a:cubicBezTo>
                <a:cubicBezTo>
                  <a:pt x="55" y="340"/>
                  <a:pt x="55" y="350"/>
                  <a:pt x="61" y="355"/>
                </a:cubicBezTo>
                <a:cubicBezTo>
                  <a:pt x="64" y="358"/>
                  <a:pt x="68" y="359"/>
                  <a:pt x="72" y="359"/>
                </a:cubicBezTo>
                <a:cubicBezTo>
                  <a:pt x="76" y="359"/>
                  <a:pt x="80" y="358"/>
                  <a:pt x="83" y="355"/>
                </a:cubicBezTo>
                <a:cubicBezTo>
                  <a:pt x="148" y="286"/>
                  <a:pt x="159" y="84"/>
                  <a:pt x="161" y="30"/>
                </a:cubicBezTo>
                <a:cubicBezTo>
                  <a:pt x="272" y="30"/>
                  <a:pt x="272" y="30"/>
                  <a:pt x="272" y="30"/>
                </a:cubicBezTo>
                <a:cubicBezTo>
                  <a:pt x="253" y="270"/>
                  <a:pt x="253" y="270"/>
                  <a:pt x="253" y="270"/>
                </a:cubicBezTo>
                <a:cubicBezTo>
                  <a:pt x="253" y="272"/>
                  <a:pt x="248" y="327"/>
                  <a:pt x="277" y="355"/>
                </a:cubicBezTo>
                <a:cubicBezTo>
                  <a:pt x="289" y="366"/>
                  <a:pt x="304" y="372"/>
                  <a:pt x="322" y="372"/>
                </a:cubicBezTo>
                <a:cubicBezTo>
                  <a:pt x="326" y="372"/>
                  <a:pt x="330" y="372"/>
                  <a:pt x="335" y="371"/>
                </a:cubicBezTo>
                <a:cubicBezTo>
                  <a:pt x="398" y="362"/>
                  <a:pt x="416" y="283"/>
                  <a:pt x="417" y="280"/>
                </a:cubicBezTo>
                <a:cubicBezTo>
                  <a:pt x="419" y="271"/>
                  <a:pt x="414" y="264"/>
                  <a:pt x="406" y="262"/>
                </a:cubicBezTo>
                <a:cubicBezTo>
                  <a:pt x="398" y="260"/>
                  <a:pt x="390" y="265"/>
                  <a:pt x="388" y="273"/>
                </a:cubicBezTo>
                <a:cubicBezTo>
                  <a:pt x="388" y="274"/>
                  <a:pt x="373" y="335"/>
                  <a:pt x="331" y="341"/>
                </a:cubicBezTo>
                <a:cubicBezTo>
                  <a:pt x="316" y="343"/>
                  <a:pt x="306" y="341"/>
                  <a:pt x="298" y="333"/>
                </a:cubicBezTo>
                <a:cubicBezTo>
                  <a:pt x="282" y="318"/>
                  <a:pt x="282" y="284"/>
                  <a:pt x="283" y="272"/>
                </a:cubicBezTo>
                <a:cubicBezTo>
                  <a:pt x="302" y="30"/>
                  <a:pt x="302" y="30"/>
                  <a:pt x="302" y="30"/>
                </a:cubicBezTo>
                <a:cubicBezTo>
                  <a:pt x="411" y="30"/>
                  <a:pt x="411" y="30"/>
                  <a:pt x="411" y="30"/>
                </a:cubicBezTo>
                <a:cubicBezTo>
                  <a:pt x="419" y="30"/>
                  <a:pt x="426" y="24"/>
                  <a:pt x="426" y="15"/>
                </a:cubicBezTo>
                <a:cubicBezTo>
                  <a:pt x="426" y="7"/>
                  <a:pt x="419" y="0"/>
                  <a:pt x="411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txBody>
          <a:bodyPr vert="horz" wrap="square" lIns="121899" tIns="60949" rIns="121899" bIns="60949" numCol="1" anchor="t" anchorCtr="0" compatLnSpc="1">
            <a:prstTxWarp prst="textNoShape">
              <a:avLst/>
            </a:prstTxWarp>
          </a:bodyPr>
          <a:lstStyle/>
          <a:p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28669" y="1600200"/>
            <a:ext cx="8329031" cy="2680127"/>
          </a:xfrm>
        </p:spPr>
        <p:txBody>
          <a:bodyPr>
            <a:no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28669" y="4344915"/>
            <a:ext cx="7516442" cy="1116085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32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C2C6F8EA-316C-41DE-B9A4-EDCC3A85ED9A}" type="datetimeFigureOut">
              <a:rPr lang="en-US" smtClean="0"/>
              <a:pPr/>
              <a:t>10/29/2025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66412" y="6356351"/>
            <a:ext cx="609441" cy="365125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7DC1BBB0-96F0-4077-A278-0F3FB5C104D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7955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6F8EA-316C-41DE-B9A4-EDCC3A85ED9A}" type="datetimeFigureOut">
              <a:rPr lang="en-US"/>
              <a:t>10/29/2025</a:t>
            </a:fld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BBB0-96F0-4077-A278-0F3FB5C104D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85532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 bwMode="black">
          <a:xfrm>
            <a:off x="11579384" y="5638800"/>
            <a:ext cx="609441" cy="1219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 bwMode="gray">
          <a:xfrm>
            <a:off x="11274663" y="5638800"/>
            <a:ext cx="304721" cy="12192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 bwMode="gray">
          <a:xfrm>
            <a:off x="1216152" y="5638800"/>
            <a:ext cx="609441" cy="1219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 bwMode="ltGray">
          <a:xfrm>
            <a:off x="0" y="5638800"/>
            <a:ext cx="12188825" cy="1219200"/>
          </a:xfrm>
          <a:prstGeom prst="rect">
            <a:avLst/>
          </a:prstGeom>
          <a:solidFill>
            <a:schemeClr val="accent1">
              <a:lumMod val="75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cxnSp>
        <p:nvCxnSpPr>
          <p:cNvPr id="22" name="Straight Connector 21"/>
          <p:cNvCxnSpPr/>
          <p:nvPr/>
        </p:nvCxnSpPr>
        <p:spPr bwMode="white">
          <a:xfrm>
            <a:off x="11573293" y="5638800"/>
            <a:ext cx="0" cy="12192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 bwMode="black">
          <a:xfrm>
            <a:off x="0" y="5643132"/>
            <a:ext cx="1216152" cy="1214868"/>
          </a:xfrm>
          <a:prstGeom prst="rect">
            <a:avLst/>
          </a:prstGeom>
          <a:solidFill>
            <a:schemeClr val="accent1">
              <a:lumMod val="50000"/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18" name="Pi"/>
          <p:cNvSpPr>
            <a:spLocks/>
          </p:cNvSpPr>
          <p:nvPr/>
        </p:nvSpPr>
        <p:spPr bwMode="white">
          <a:xfrm>
            <a:off x="276462" y="6032500"/>
            <a:ext cx="593189" cy="519176"/>
          </a:xfrm>
          <a:custGeom>
            <a:avLst/>
            <a:gdLst>
              <a:gd name="T0" fmla="*/ 411 w 426"/>
              <a:gd name="T1" fmla="*/ 0 h 372"/>
              <a:gd name="T2" fmla="*/ 90 w 426"/>
              <a:gd name="T3" fmla="*/ 0 h 372"/>
              <a:gd name="T4" fmla="*/ 3 w 426"/>
              <a:gd name="T5" fmla="*/ 64 h 372"/>
              <a:gd name="T6" fmla="*/ 12 w 426"/>
              <a:gd name="T7" fmla="*/ 83 h 372"/>
              <a:gd name="T8" fmla="*/ 17 w 426"/>
              <a:gd name="T9" fmla="*/ 83 h 372"/>
              <a:gd name="T10" fmla="*/ 31 w 426"/>
              <a:gd name="T11" fmla="*/ 73 h 372"/>
              <a:gd name="T12" fmla="*/ 90 w 426"/>
              <a:gd name="T13" fmla="*/ 30 h 372"/>
              <a:gd name="T14" fmla="*/ 131 w 426"/>
              <a:gd name="T15" fmla="*/ 30 h 372"/>
              <a:gd name="T16" fmla="*/ 61 w 426"/>
              <a:gd name="T17" fmla="*/ 334 h 372"/>
              <a:gd name="T18" fmla="*/ 61 w 426"/>
              <a:gd name="T19" fmla="*/ 355 h 372"/>
              <a:gd name="T20" fmla="*/ 72 w 426"/>
              <a:gd name="T21" fmla="*/ 359 h 372"/>
              <a:gd name="T22" fmla="*/ 83 w 426"/>
              <a:gd name="T23" fmla="*/ 355 h 372"/>
              <a:gd name="T24" fmla="*/ 161 w 426"/>
              <a:gd name="T25" fmla="*/ 30 h 372"/>
              <a:gd name="T26" fmla="*/ 272 w 426"/>
              <a:gd name="T27" fmla="*/ 30 h 372"/>
              <a:gd name="T28" fmla="*/ 253 w 426"/>
              <a:gd name="T29" fmla="*/ 270 h 372"/>
              <a:gd name="T30" fmla="*/ 277 w 426"/>
              <a:gd name="T31" fmla="*/ 355 h 372"/>
              <a:gd name="T32" fmla="*/ 322 w 426"/>
              <a:gd name="T33" fmla="*/ 372 h 372"/>
              <a:gd name="T34" fmla="*/ 335 w 426"/>
              <a:gd name="T35" fmla="*/ 371 h 372"/>
              <a:gd name="T36" fmla="*/ 417 w 426"/>
              <a:gd name="T37" fmla="*/ 280 h 372"/>
              <a:gd name="T38" fmla="*/ 406 w 426"/>
              <a:gd name="T39" fmla="*/ 262 h 372"/>
              <a:gd name="T40" fmla="*/ 388 w 426"/>
              <a:gd name="T41" fmla="*/ 273 h 372"/>
              <a:gd name="T42" fmla="*/ 331 w 426"/>
              <a:gd name="T43" fmla="*/ 341 h 372"/>
              <a:gd name="T44" fmla="*/ 298 w 426"/>
              <a:gd name="T45" fmla="*/ 333 h 372"/>
              <a:gd name="T46" fmla="*/ 283 w 426"/>
              <a:gd name="T47" fmla="*/ 272 h 372"/>
              <a:gd name="T48" fmla="*/ 302 w 426"/>
              <a:gd name="T49" fmla="*/ 30 h 372"/>
              <a:gd name="T50" fmla="*/ 411 w 426"/>
              <a:gd name="T51" fmla="*/ 30 h 372"/>
              <a:gd name="T52" fmla="*/ 426 w 426"/>
              <a:gd name="T53" fmla="*/ 15 h 372"/>
              <a:gd name="T54" fmla="*/ 411 w 426"/>
              <a:gd name="T55" fmla="*/ 0 h 3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26" h="372">
                <a:moveTo>
                  <a:pt x="411" y="0"/>
                </a:moveTo>
                <a:cubicBezTo>
                  <a:pt x="90" y="0"/>
                  <a:pt x="90" y="0"/>
                  <a:pt x="90" y="0"/>
                </a:cubicBezTo>
                <a:cubicBezTo>
                  <a:pt x="25" y="0"/>
                  <a:pt x="4" y="61"/>
                  <a:pt x="3" y="64"/>
                </a:cubicBezTo>
                <a:cubicBezTo>
                  <a:pt x="0" y="71"/>
                  <a:pt x="4" y="80"/>
                  <a:pt x="12" y="83"/>
                </a:cubicBezTo>
                <a:cubicBezTo>
                  <a:pt x="14" y="83"/>
                  <a:pt x="15" y="83"/>
                  <a:pt x="17" y="83"/>
                </a:cubicBezTo>
                <a:cubicBezTo>
                  <a:pt x="23" y="83"/>
                  <a:pt x="29" y="80"/>
                  <a:pt x="31" y="73"/>
                </a:cubicBezTo>
                <a:cubicBezTo>
                  <a:pt x="31" y="73"/>
                  <a:pt x="46" y="30"/>
                  <a:pt x="90" y="30"/>
                </a:cubicBezTo>
                <a:cubicBezTo>
                  <a:pt x="131" y="30"/>
                  <a:pt x="131" y="30"/>
                  <a:pt x="131" y="30"/>
                </a:cubicBezTo>
                <a:cubicBezTo>
                  <a:pt x="129" y="83"/>
                  <a:pt x="118" y="274"/>
                  <a:pt x="61" y="334"/>
                </a:cubicBezTo>
                <a:cubicBezTo>
                  <a:pt x="55" y="340"/>
                  <a:pt x="55" y="350"/>
                  <a:pt x="61" y="355"/>
                </a:cubicBezTo>
                <a:cubicBezTo>
                  <a:pt x="64" y="358"/>
                  <a:pt x="68" y="359"/>
                  <a:pt x="72" y="359"/>
                </a:cubicBezTo>
                <a:cubicBezTo>
                  <a:pt x="76" y="359"/>
                  <a:pt x="80" y="358"/>
                  <a:pt x="83" y="355"/>
                </a:cubicBezTo>
                <a:cubicBezTo>
                  <a:pt x="148" y="286"/>
                  <a:pt x="159" y="84"/>
                  <a:pt x="161" y="30"/>
                </a:cubicBezTo>
                <a:cubicBezTo>
                  <a:pt x="272" y="30"/>
                  <a:pt x="272" y="30"/>
                  <a:pt x="272" y="30"/>
                </a:cubicBezTo>
                <a:cubicBezTo>
                  <a:pt x="253" y="270"/>
                  <a:pt x="253" y="270"/>
                  <a:pt x="253" y="270"/>
                </a:cubicBezTo>
                <a:cubicBezTo>
                  <a:pt x="253" y="272"/>
                  <a:pt x="248" y="327"/>
                  <a:pt x="277" y="355"/>
                </a:cubicBezTo>
                <a:cubicBezTo>
                  <a:pt x="289" y="366"/>
                  <a:pt x="304" y="372"/>
                  <a:pt x="322" y="372"/>
                </a:cubicBezTo>
                <a:cubicBezTo>
                  <a:pt x="326" y="372"/>
                  <a:pt x="330" y="372"/>
                  <a:pt x="335" y="371"/>
                </a:cubicBezTo>
                <a:cubicBezTo>
                  <a:pt x="398" y="362"/>
                  <a:pt x="416" y="283"/>
                  <a:pt x="417" y="280"/>
                </a:cubicBezTo>
                <a:cubicBezTo>
                  <a:pt x="419" y="271"/>
                  <a:pt x="414" y="264"/>
                  <a:pt x="406" y="262"/>
                </a:cubicBezTo>
                <a:cubicBezTo>
                  <a:pt x="398" y="260"/>
                  <a:pt x="390" y="265"/>
                  <a:pt x="388" y="273"/>
                </a:cubicBezTo>
                <a:cubicBezTo>
                  <a:pt x="388" y="274"/>
                  <a:pt x="373" y="335"/>
                  <a:pt x="331" y="341"/>
                </a:cubicBezTo>
                <a:cubicBezTo>
                  <a:pt x="316" y="343"/>
                  <a:pt x="306" y="341"/>
                  <a:pt x="298" y="333"/>
                </a:cubicBezTo>
                <a:cubicBezTo>
                  <a:pt x="282" y="318"/>
                  <a:pt x="282" y="284"/>
                  <a:pt x="283" y="272"/>
                </a:cubicBezTo>
                <a:cubicBezTo>
                  <a:pt x="302" y="30"/>
                  <a:pt x="302" y="30"/>
                  <a:pt x="302" y="30"/>
                </a:cubicBezTo>
                <a:cubicBezTo>
                  <a:pt x="411" y="30"/>
                  <a:pt x="411" y="30"/>
                  <a:pt x="411" y="30"/>
                </a:cubicBezTo>
                <a:cubicBezTo>
                  <a:pt x="419" y="30"/>
                  <a:pt x="426" y="24"/>
                  <a:pt x="426" y="15"/>
                </a:cubicBezTo>
                <a:cubicBezTo>
                  <a:pt x="426" y="7"/>
                  <a:pt x="419" y="0"/>
                  <a:pt x="411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txBody>
          <a:bodyPr vert="horz" wrap="square" lIns="121899" tIns="60949" rIns="121899" bIns="60949" numCol="1" anchor="t" anchorCtr="0" compatLnSpc="1">
            <a:prstTxWarp prst="textNoShape">
              <a:avLst/>
            </a:prstTxWarp>
          </a:bodyPr>
          <a:lstStyle/>
          <a:p>
            <a:endParaRPr/>
          </a:p>
        </p:txBody>
      </p:sp>
      <p:cxnSp>
        <p:nvCxnSpPr>
          <p:cNvPr id="23" name="Straight Connector 22"/>
          <p:cNvCxnSpPr/>
          <p:nvPr/>
        </p:nvCxnSpPr>
        <p:spPr bwMode="white">
          <a:xfrm>
            <a:off x="1216152" y="5638800"/>
            <a:ext cx="0" cy="12192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/>
          <p:cNvSpPr/>
          <p:nvPr/>
        </p:nvSpPr>
        <p:spPr bwMode="black">
          <a:xfrm>
            <a:off x="11579384" y="0"/>
            <a:ext cx="609441" cy="609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27" name="Rectangle 26"/>
          <p:cNvSpPr/>
          <p:nvPr/>
        </p:nvSpPr>
        <p:spPr bwMode="gray">
          <a:xfrm>
            <a:off x="11274663" y="0"/>
            <a:ext cx="304721" cy="6096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28" name="Rectangle 27"/>
          <p:cNvSpPr/>
          <p:nvPr/>
        </p:nvSpPr>
        <p:spPr bwMode="gray">
          <a:xfrm>
            <a:off x="1218883" y="0"/>
            <a:ext cx="609441" cy="609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29" name="Rectangle 28"/>
          <p:cNvSpPr/>
          <p:nvPr/>
        </p:nvSpPr>
        <p:spPr>
          <a:xfrm>
            <a:off x="-2" y="0"/>
            <a:ext cx="1218883" cy="6096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30" name="Rectangle 29"/>
          <p:cNvSpPr/>
          <p:nvPr/>
        </p:nvSpPr>
        <p:spPr bwMode="ltGray">
          <a:xfrm>
            <a:off x="0" y="0"/>
            <a:ext cx="12188825" cy="609600"/>
          </a:xfrm>
          <a:prstGeom prst="rect">
            <a:avLst/>
          </a:prstGeom>
          <a:solidFill>
            <a:schemeClr val="accent1">
              <a:lumMod val="75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cxnSp>
        <p:nvCxnSpPr>
          <p:cNvPr id="31" name="Straight Connector 30"/>
          <p:cNvCxnSpPr/>
          <p:nvPr/>
        </p:nvCxnSpPr>
        <p:spPr bwMode="white">
          <a:xfrm>
            <a:off x="11573293" y="0"/>
            <a:ext cx="0" cy="6096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angle 31"/>
          <p:cNvSpPr/>
          <p:nvPr/>
        </p:nvSpPr>
        <p:spPr bwMode="black">
          <a:xfrm>
            <a:off x="0" y="0"/>
            <a:ext cx="1216152" cy="609600"/>
          </a:xfrm>
          <a:prstGeom prst="rect">
            <a:avLst/>
          </a:prstGeom>
          <a:solidFill>
            <a:schemeClr val="accent1">
              <a:lumMod val="50000"/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cxnSp>
        <p:nvCxnSpPr>
          <p:cNvPr id="33" name="Straight Connector 32"/>
          <p:cNvCxnSpPr/>
          <p:nvPr/>
        </p:nvCxnSpPr>
        <p:spPr bwMode="white">
          <a:xfrm>
            <a:off x="1218884" y="0"/>
            <a:ext cx="0" cy="6096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98613" y="1173163"/>
            <a:ext cx="8283272" cy="1828799"/>
          </a:xfrm>
        </p:spPr>
        <p:txBody>
          <a:bodyPr anchor="b">
            <a:normAutofit/>
          </a:bodyPr>
          <a:lstStyle>
            <a:lvl1pPr algn="l">
              <a:defRPr sz="5400" b="0" cap="none" baseline="0"/>
            </a:lvl1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98613" y="3429000"/>
            <a:ext cx="10286997" cy="1981199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C2C6F8EA-316C-41DE-B9A4-EDCC3A85ED9A}" type="datetimeFigureOut">
              <a:rPr lang="en-US" smtClean="0"/>
              <a:pPr/>
              <a:t>10/29/2025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66571" y="6356351"/>
            <a:ext cx="609441" cy="365125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7DC1BBB0-96F0-4077-A278-0F3FB5C104D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4467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26584" y="1235683"/>
            <a:ext cx="5181438" cy="5257191"/>
          </a:xfrm>
        </p:spPr>
        <p:txBody>
          <a:bodyPr>
            <a:normAutofit/>
          </a:bodyPr>
          <a:lstStyle>
            <a:lvl1pPr>
              <a:defRPr sz="3200"/>
            </a:lvl1pPr>
            <a:lvl2pPr>
              <a:defRPr sz="3200"/>
            </a:lvl2pPr>
            <a:lvl3pPr>
              <a:defRPr sz="3200"/>
            </a:lvl3pPr>
            <a:lvl4pPr>
              <a:defRPr sz="3200"/>
            </a:lvl4pPr>
            <a:lvl5pPr>
              <a:defRPr sz="3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61650" y="1235683"/>
            <a:ext cx="5323961" cy="5257191"/>
          </a:xfrm>
        </p:spPr>
        <p:txBody>
          <a:bodyPr>
            <a:normAutofit/>
          </a:bodyPr>
          <a:lstStyle>
            <a:lvl1pPr>
              <a:defRPr sz="3200"/>
            </a:lvl1pPr>
            <a:lvl2pPr>
              <a:defRPr sz="3200"/>
            </a:lvl2pPr>
            <a:lvl3pPr>
              <a:defRPr sz="3200"/>
            </a:lvl3pPr>
            <a:lvl4pPr>
              <a:defRPr sz="3200"/>
            </a:lvl4pPr>
            <a:lvl5pPr>
              <a:defRPr sz="3200"/>
            </a:lvl5pPr>
            <a:lvl6pPr>
              <a:defRPr sz="1800" baseline="0"/>
            </a:lvl6pPr>
            <a:lvl7pPr>
              <a:defRPr sz="1800" baseline="0"/>
            </a:lvl7pPr>
            <a:lvl8pPr>
              <a:defRPr sz="1800" baseline="0"/>
            </a:lvl8pPr>
            <a:lvl9pPr>
              <a:defRPr sz="1800" baseline="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6F8EA-316C-41DE-B9A4-EDCC3A85ED9A}" type="datetimeFigureOut">
              <a:rPr lang="en-US"/>
              <a:t>10/29/2025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BBB0-96F0-4077-A278-0F3FB5C104D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39113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5734" y="1253109"/>
            <a:ext cx="4818888" cy="938784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None/>
              <a:defRPr sz="2400" b="0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26584" y="2191893"/>
            <a:ext cx="5181438" cy="4300981"/>
          </a:xfrm>
        </p:spPr>
        <p:txBody>
          <a:bodyPr>
            <a:normAutofit/>
          </a:bodyPr>
          <a:lstStyle>
            <a:lvl1pPr>
              <a:defRPr sz="3200"/>
            </a:lvl1pPr>
            <a:lvl2pPr>
              <a:defRPr sz="3200"/>
            </a:lvl2pPr>
            <a:lvl3pPr>
              <a:defRPr sz="3200"/>
            </a:lvl3pPr>
            <a:lvl4pPr>
              <a:defRPr sz="3200"/>
            </a:lvl4pPr>
            <a:lvl5pPr>
              <a:defRPr sz="3200"/>
            </a:lvl5pPr>
            <a:lvl6pPr>
              <a:defRPr sz="1600"/>
            </a:lvl6pPr>
            <a:lvl7pPr>
              <a:defRPr sz="1600"/>
            </a:lvl7pPr>
            <a:lvl8pPr>
              <a:defRPr sz="1600" baseline="0"/>
            </a:lvl8pPr>
            <a:lvl9pPr>
              <a:defRPr sz="1600" baseline="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49647" y="1253109"/>
            <a:ext cx="4818888" cy="938784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None/>
              <a:defRPr sz="2400" b="0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57348" y="2191957"/>
            <a:ext cx="5328263" cy="4298717"/>
          </a:xfrm>
        </p:spPr>
        <p:txBody>
          <a:bodyPr>
            <a:normAutofit/>
          </a:bodyPr>
          <a:lstStyle>
            <a:lvl1pPr>
              <a:defRPr sz="3200"/>
            </a:lvl1pPr>
            <a:lvl2pPr>
              <a:defRPr sz="3200"/>
            </a:lvl2pPr>
            <a:lvl3pPr>
              <a:defRPr sz="3200"/>
            </a:lvl3pPr>
            <a:lvl4pPr>
              <a:defRPr sz="3200"/>
            </a:lvl4pPr>
            <a:lvl5pPr>
              <a:defRPr sz="3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6F8EA-316C-41DE-B9A4-EDCC3A85ED9A}" type="datetimeFigureOut">
              <a:rPr lang="en-US"/>
              <a:t>10/29/2025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BBB0-96F0-4077-A278-0F3FB5C104D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38358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6F8EA-316C-41DE-B9A4-EDCC3A85ED9A}" type="datetimeFigureOut">
              <a:rPr lang="en-US"/>
              <a:t>10/29/2025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BBB0-96F0-4077-A278-0F3FB5C104D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63578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ltGray">
          <a:xfrm>
            <a:off x="626239" y="0"/>
            <a:ext cx="30472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/>
          </a:p>
        </p:txBody>
      </p:sp>
      <p:sp>
        <p:nvSpPr>
          <p:cNvPr id="6" name="Rectangle 5"/>
          <p:cNvSpPr/>
          <p:nvPr/>
        </p:nvSpPr>
        <p:spPr bwMode="gray">
          <a:xfrm>
            <a:off x="0" y="0"/>
            <a:ext cx="609441" cy="6858000"/>
          </a:xfrm>
          <a:prstGeom prst="rect">
            <a:avLst/>
          </a:prstGeom>
          <a:solidFill>
            <a:schemeClr val="accent1">
              <a:lumMod val="7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/>
          </a:p>
        </p:txBody>
      </p:sp>
      <p:cxnSp>
        <p:nvCxnSpPr>
          <p:cNvPr id="7" name="Straight Connector 6"/>
          <p:cNvCxnSpPr/>
          <p:nvPr/>
        </p:nvCxnSpPr>
        <p:spPr bwMode="white">
          <a:xfrm>
            <a:off x="617143" y="0"/>
            <a:ext cx="0" cy="6858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 bwMode="gray">
          <a:xfrm>
            <a:off x="10969942" y="0"/>
            <a:ext cx="922621" cy="6858000"/>
          </a:xfrm>
          <a:prstGeom prst="rect">
            <a:avLst/>
          </a:prstGeom>
          <a:solidFill>
            <a:schemeClr val="accent1">
              <a:lumMod val="75000"/>
              <a:alpha val="8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/>
          </a:p>
        </p:txBody>
      </p:sp>
      <p:sp>
        <p:nvSpPr>
          <p:cNvPr id="9" name="Rectangle 8"/>
          <p:cNvSpPr/>
          <p:nvPr/>
        </p:nvSpPr>
        <p:spPr bwMode="black">
          <a:xfrm>
            <a:off x="11892563" y="0"/>
            <a:ext cx="304721" cy="6858000"/>
          </a:xfrm>
          <a:prstGeom prst="rect">
            <a:avLst/>
          </a:pr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6F8EA-316C-41DE-B9A4-EDCC3A85ED9A}" type="datetimeFigureOut">
              <a:rPr lang="en-US"/>
              <a:t>10/29/2025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DC1BBB0-96F0-4077-A278-0F3FB5C104D3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8381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gray">
          <a:xfrm>
            <a:off x="621792" y="0"/>
            <a:ext cx="4147717" cy="6858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/>
          </a:p>
        </p:txBody>
      </p:sp>
      <p:sp>
        <p:nvSpPr>
          <p:cNvPr id="9" name="Rectangle 8"/>
          <p:cNvSpPr/>
          <p:nvPr/>
        </p:nvSpPr>
        <p:spPr bwMode="ltGray">
          <a:xfrm>
            <a:off x="0" y="0"/>
            <a:ext cx="609441" cy="6858000"/>
          </a:xfrm>
          <a:prstGeom prst="rect">
            <a:avLst/>
          </a:prstGeom>
          <a:solidFill>
            <a:schemeClr val="accent1">
              <a:lumMod val="7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/>
          </a:p>
        </p:txBody>
      </p:sp>
      <p:cxnSp>
        <p:nvCxnSpPr>
          <p:cNvPr id="10" name="Straight Connector 9"/>
          <p:cNvCxnSpPr/>
          <p:nvPr/>
        </p:nvCxnSpPr>
        <p:spPr bwMode="white">
          <a:xfrm>
            <a:off x="621792" y="0"/>
            <a:ext cx="0" cy="6858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 bwMode="gray">
          <a:xfrm>
            <a:off x="11884104" y="0"/>
            <a:ext cx="304721" cy="6858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white">
          <a:xfrm>
            <a:off x="1074240" y="381000"/>
            <a:ext cx="3293422" cy="1371600"/>
          </a:xfrm>
        </p:spPr>
        <p:txBody>
          <a:bodyPr anchor="b">
            <a:normAutofit/>
          </a:bodyPr>
          <a:lstStyle>
            <a:lvl1pPr algn="l">
              <a:defRPr sz="2800" b="0" cap="none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0251" y="482600"/>
            <a:ext cx="6195986" cy="5689600"/>
          </a:xfrm>
        </p:spPr>
        <p:txBody>
          <a:bodyPr>
            <a:normAutofit/>
          </a:bodyPr>
          <a:lstStyle>
            <a:lvl1pPr>
              <a:defRPr sz="3200"/>
            </a:lvl1pPr>
            <a:lvl2pPr>
              <a:defRPr sz="3200"/>
            </a:lvl2pPr>
            <a:lvl3pPr>
              <a:defRPr sz="3200"/>
            </a:lvl3pPr>
            <a:lvl4pPr>
              <a:defRPr sz="3200"/>
            </a:lvl4pPr>
            <a:lvl5pPr>
              <a:defRPr sz="3200"/>
            </a:lvl5pPr>
            <a:lvl6pPr>
              <a:defRPr sz="1800"/>
            </a:lvl6pPr>
            <a:lvl7pPr>
              <a:defRPr sz="1800"/>
            </a:lvl7pPr>
            <a:lvl8pPr>
              <a:defRPr sz="1800" baseline="0"/>
            </a:lvl8pPr>
            <a:lvl9pPr>
              <a:defRPr sz="1800" baseline="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white">
          <a:xfrm>
            <a:off x="1074240" y="1828800"/>
            <a:ext cx="3293422" cy="434340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6F8EA-316C-41DE-B9A4-EDCC3A85ED9A}" type="datetimeFigureOut">
              <a:rPr lang="en-US"/>
              <a:t>10/29/2025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BBB0-96F0-4077-A278-0F3FB5C104D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18043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 bwMode="gray">
          <a:xfrm>
            <a:off x="0" y="0"/>
            <a:ext cx="609441" cy="6858000"/>
          </a:xfrm>
          <a:prstGeom prst="rect">
            <a:avLst/>
          </a:prstGeom>
          <a:solidFill>
            <a:schemeClr val="accent1">
              <a:lumMod val="7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/>
          </a:p>
        </p:txBody>
      </p:sp>
      <p:sp>
        <p:nvSpPr>
          <p:cNvPr id="8" name="Rectangle 7"/>
          <p:cNvSpPr/>
          <p:nvPr/>
        </p:nvSpPr>
        <p:spPr bwMode="black">
          <a:xfrm>
            <a:off x="11884104" y="0"/>
            <a:ext cx="304721" cy="6858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/>
          </a:p>
        </p:txBody>
      </p:sp>
      <p:sp>
        <p:nvSpPr>
          <p:cNvPr id="9" name="Rectangle 8"/>
          <p:cNvSpPr/>
          <p:nvPr/>
        </p:nvSpPr>
        <p:spPr bwMode="ltGray">
          <a:xfrm>
            <a:off x="4875530" y="0"/>
            <a:ext cx="7017034" cy="6858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4240" y="381000"/>
            <a:ext cx="3293422" cy="1371600"/>
          </a:xfrm>
        </p:spPr>
        <p:txBody>
          <a:bodyPr anchor="b">
            <a:normAutofit/>
          </a:bodyPr>
          <a:lstStyle>
            <a:lvl1pPr algn="l">
              <a:defRPr sz="2800" b="0" cap="none" baseline="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3" name="Picture Placeholder 2" descr="An empty placeholder to add an image. Click on the placeholder and select the image that you wish to add"/>
          <p:cNvSpPr>
            <a:spLocks noGrp="1"/>
          </p:cNvSpPr>
          <p:nvPr>
            <p:ph type="pic" idx="1"/>
          </p:nvPr>
        </p:nvSpPr>
        <p:spPr bwMode="auto">
          <a:xfrm>
            <a:off x="5180251" y="482600"/>
            <a:ext cx="6195986" cy="5689600"/>
          </a:xfrm>
          <a:ln w="19050">
            <a:solidFill>
              <a:schemeClr val="bg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2800" baseline="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4240" y="1828800"/>
            <a:ext cx="3293422" cy="434340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C2C6F8EA-316C-41DE-B9A4-EDCC3A85ED9A}" type="datetimeFigureOut">
              <a:rPr lang="en-US" smtClean="0"/>
              <a:pPr/>
              <a:t>10/29/2025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7DC1BBB0-96F0-4077-A278-0F3FB5C104D3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 bwMode="white">
          <a:xfrm>
            <a:off x="11879867" y="0"/>
            <a:ext cx="0" cy="6858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3900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6F8EA-316C-41DE-B9A4-EDCC3A85ED9A}" type="datetimeFigureOut">
              <a:rPr lang="en-US"/>
              <a:t>10/29/2025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BBB0-96F0-4077-A278-0F3FB5C104D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40880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black">
          <a:xfrm>
            <a:off x="11884104" y="0"/>
            <a:ext cx="304721" cy="6858000"/>
          </a:xfrm>
          <a:prstGeom prst="rect">
            <a:avLst/>
          </a:pr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/>
          </a:p>
        </p:txBody>
      </p:sp>
      <p:sp>
        <p:nvSpPr>
          <p:cNvPr id="8" name="Rectangle 7"/>
          <p:cNvSpPr/>
          <p:nvPr/>
        </p:nvSpPr>
        <p:spPr bwMode="ltGray">
          <a:xfrm>
            <a:off x="617143" y="0"/>
            <a:ext cx="60944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 bwMode="gray">
          <a:xfrm>
            <a:off x="0" y="0"/>
            <a:ext cx="609441" cy="6858000"/>
          </a:xfrm>
          <a:prstGeom prst="rect">
            <a:avLst/>
          </a:prstGeom>
          <a:solidFill>
            <a:schemeClr val="accent1">
              <a:lumMod val="75000"/>
              <a:alpha val="87843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 bwMode="black">
          <a:xfrm>
            <a:off x="617143" y="736219"/>
            <a:ext cx="609441" cy="609600"/>
          </a:xfrm>
          <a:prstGeom prst="rect">
            <a:avLst/>
          </a:prstGeom>
          <a:solidFill>
            <a:schemeClr val="accent1">
              <a:lumMod val="50000"/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11" name="Straight Connector 10"/>
          <p:cNvCxnSpPr/>
          <p:nvPr/>
        </p:nvCxnSpPr>
        <p:spPr bwMode="white">
          <a:xfrm>
            <a:off x="617143" y="736219"/>
            <a:ext cx="609441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 bwMode="white">
          <a:xfrm>
            <a:off x="617143" y="1345819"/>
            <a:ext cx="609441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Pi"/>
          <p:cNvSpPr>
            <a:spLocks/>
          </p:cNvSpPr>
          <p:nvPr/>
        </p:nvSpPr>
        <p:spPr bwMode="white">
          <a:xfrm rot="5400000">
            <a:off x="756095" y="898102"/>
            <a:ext cx="336023" cy="294097"/>
          </a:xfrm>
          <a:custGeom>
            <a:avLst/>
            <a:gdLst>
              <a:gd name="T0" fmla="*/ 411 w 426"/>
              <a:gd name="T1" fmla="*/ 0 h 372"/>
              <a:gd name="T2" fmla="*/ 90 w 426"/>
              <a:gd name="T3" fmla="*/ 0 h 372"/>
              <a:gd name="T4" fmla="*/ 3 w 426"/>
              <a:gd name="T5" fmla="*/ 64 h 372"/>
              <a:gd name="T6" fmla="*/ 12 w 426"/>
              <a:gd name="T7" fmla="*/ 83 h 372"/>
              <a:gd name="T8" fmla="*/ 17 w 426"/>
              <a:gd name="T9" fmla="*/ 83 h 372"/>
              <a:gd name="T10" fmla="*/ 31 w 426"/>
              <a:gd name="T11" fmla="*/ 73 h 372"/>
              <a:gd name="T12" fmla="*/ 90 w 426"/>
              <a:gd name="T13" fmla="*/ 30 h 372"/>
              <a:gd name="T14" fmla="*/ 131 w 426"/>
              <a:gd name="T15" fmla="*/ 30 h 372"/>
              <a:gd name="T16" fmla="*/ 61 w 426"/>
              <a:gd name="T17" fmla="*/ 334 h 372"/>
              <a:gd name="T18" fmla="*/ 61 w 426"/>
              <a:gd name="T19" fmla="*/ 355 h 372"/>
              <a:gd name="T20" fmla="*/ 72 w 426"/>
              <a:gd name="T21" fmla="*/ 359 h 372"/>
              <a:gd name="T22" fmla="*/ 83 w 426"/>
              <a:gd name="T23" fmla="*/ 355 h 372"/>
              <a:gd name="T24" fmla="*/ 161 w 426"/>
              <a:gd name="T25" fmla="*/ 30 h 372"/>
              <a:gd name="T26" fmla="*/ 272 w 426"/>
              <a:gd name="T27" fmla="*/ 30 h 372"/>
              <a:gd name="T28" fmla="*/ 253 w 426"/>
              <a:gd name="T29" fmla="*/ 270 h 372"/>
              <a:gd name="T30" fmla="*/ 277 w 426"/>
              <a:gd name="T31" fmla="*/ 355 h 372"/>
              <a:gd name="T32" fmla="*/ 322 w 426"/>
              <a:gd name="T33" fmla="*/ 372 h 372"/>
              <a:gd name="T34" fmla="*/ 335 w 426"/>
              <a:gd name="T35" fmla="*/ 371 h 372"/>
              <a:gd name="T36" fmla="*/ 417 w 426"/>
              <a:gd name="T37" fmla="*/ 280 h 372"/>
              <a:gd name="T38" fmla="*/ 406 w 426"/>
              <a:gd name="T39" fmla="*/ 262 h 372"/>
              <a:gd name="T40" fmla="*/ 388 w 426"/>
              <a:gd name="T41" fmla="*/ 273 h 372"/>
              <a:gd name="T42" fmla="*/ 331 w 426"/>
              <a:gd name="T43" fmla="*/ 341 h 372"/>
              <a:gd name="T44" fmla="*/ 298 w 426"/>
              <a:gd name="T45" fmla="*/ 333 h 372"/>
              <a:gd name="T46" fmla="*/ 283 w 426"/>
              <a:gd name="T47" fmla="*/ 272 h 372"/>
              <a:gd name="T48" fmla="*/ 302 w 426"/>
              <a:gd name="T49" fmla="*/ 30 h 372"/>
              <a:gd name="T50" fmla="*/ 411 w 426"/>
              <a:gd name="T51" fmla="*/ 30 h 372"/>
              <a:gd name="T52" fmla="*/ 426 w 426"/>
              <a:gd name="T53" fmla="*/ 15 h 372"/>
              <a:gd name="T54" fmla="*/ 411 w 426"/>
              <a:gd name="T55" fmla="*/ 0 h 3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26" h="372">
                <a:moveTo>
                  <a:pt x="411" y="0"/>
                </a:moveTo>
                <a:cubicBezTo>
                  <a:pt x="90" y="0"/>
                  <a:pt x="90" y="0"/>
                  <a:pt x="90" y="0"/>
                </a:cubicBezTo>
                <a:cubicBezTo>
                  <a:pt x="25" y="0"/>
                  <a:pt x="4" y="61"/>
                  <a:pt x="3" y="64"/>
                </a:cubicBezTo>
                <a:cubicBezTo>
                  <a:pt x="0" y="71"/>
                  <a:pt x="4" y="80"/>
                  <a:pt x="12" y="83"/>
                </a:cubicBezTo>
                <a:cubicBezTo>
                  <a:pt x="14" y="83"/>
                  <a:pt x="15" y="83"/>
                  <a:pt x="17" y="83"/>
                </a:cubicBezTo>
                <a:cubicBezTo>
                  <a:pt x="23" y="83"/>
                  <a:pt x="29" y="80"/>
                  <a:pt x="31" y="73"/>
                </a:cubicBezTo>
                <a:cubicBezTo>
                  <a:pt x="31" y="73"/>
                  <a:pt x="46" y="30"/>
                  <a:pt x="90" y="30"/>
                </a:cubicBezTo>
                <a:cubicBezTo>
                  <a:pt x="131" y="30"/>
                  <a:pt x="131" y="30"/>
                  <a:pt x="131" y="30"/>
                </a:cubicBezTo>
                <a:cubicBezTo>
                  <a:pt x="129" y="83"/>
                  <a:pt x="118" y="274"/>
                  <a:pt x="61" y="334"/>
                </a:cubicBezTo>
                <a:cubicBezTo>
                  <a:pt x="55" y="340"/>
                  <a:pt x="55" y="350"/>
                  <a:pt x="61" y="355"/>
                </a:cubicBezTo>
                <a:cubicBezTo>
                  <a:pt x="64" y="358"/>
                  <a:pt x="68" y="359"/>
                  <a:pt x="72" y="359"/>
                </a:cubicBezTo>
                <a:cubicBezTo>
                  <a:pt x="76" y="359"/>
                  <a:pt x="80" y="358"/>
                  <a:pt x="83" y="355"/>
                </a:cubicBezTo>
                <a:cubicBezTo>
                  <a:pt x="148" y="286"/>
                  <a:pt x="159" y="84"/>
                  <a:pt x="161" y="30"/>
                </a:cubicBezTo>
                <a:cubicBezTo>
                  <a:pt x="272" y="30"/>
                  <a:pt x="272" y="30"/>
                  <a:pt x="272" y="30"/>
                </a:cubicBezTo>
                <a:cubicBezTo>
                  <a:pt x="253" y="270"/>
                  <a:pt x="253" y="270"/>
                  <a:pt x="253" y="270"/>
                </a:cubicBezTo>
                <a:cubicBezTo>
                  <a:pt x="253" y="272"/>
                  <a:pt x="248" y="327"/>
                  <a:pt x="277" y="355"/>
                </a:cubicBezTo>
                <a:cubicBezTo>
                  <a:pt x="289" y="366"/>
                  <a:pt x="304" y="372"/>
                  <a:pt x="322" y="372"/>
                </a:cubicBezTo>
                <a:cubicBezTo>
                  <a:pt x="326" y="372"/>
                  <a:pt x="330" y="372"/>
                  <a:pt x="335" y="371"/>
                </a:cubicBezTo>
                <a:cubicBezTo>
                  <a:pt x="398" y="362"/>
                  <a:pt x="416" y="283"/>
                  <a:pt x="417" y="280"/>
                </a:cubicBezTo>
                <a:cubicBezTo>
                  <a:pt x="419" y="271"/>
                  <a:pt x="414" y="264"/>
                  <a:pt x="406" y="262"/>
                </a:cubicBezTo>
                <a:cubicBezTo>
                  <a:pt x="398" y="260"/>
                  <a:pt x="390" y="265"/>
                  <a:pt x="388" y="273"/>
                </a:cubicBezTo>
                <a:cubicBezTo>
                  <a:pt x="388" y="274"/>
                  <a:pt x="373" y="335"/>
                  <a:pt x="331" y="341"/>
                </a:cubicBezTo>
                <a:cubicBezTo>
                  <a:pt x="316" y="343"/>
                  <a:pt x="306" y="341"/>
                  <a:pt x="298" y="333"/>
                </a:cubicBezTo>
                <a:cubicBezTo>
                  <a:pt x="282" y="318"/>
                  <a:pt x="282" y="284"/>
                  <a:pt x="283" y="272"/>
                </a:cubicBezTo>
                <a:cubicBezTo>
                  <a:pt x="302" y="30"/>
                  <a:pt x="302" y="30"/>
                  <a:pt x="302" y="30"/>
                </a:cubicBezTo>
                <a:cubicBezTo>
                  <a:pt x="411" y="30"/>
                  <a:pt x="411" y="30"/>
                  <a:pt x="411" y="30"/>
                </a:cubicBezTo>
                <a:cubicBezTo>
                  <a:pt x="419" y="30"/>
                  <a:pt x="426" y="24"/>
                  <a:pt x="426" y="15"/>
                </a:cubicBezTo>
                <a:cubicBezTo>
                  <a:pt x="426" y="7"/>
                  <a:pt x="419" y="0"/>
                  <a:pt x="41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/>
          </a:p>
        </p:txBody>
      </p:sp>
      <p:cxnSp>
        <p:nvCxnSpPr>
          <p:cNvPr id="14" name="Straight Connector 13"/>
          <p:cNvCxnSpPr/>
          <p:nvPr/>
        </p:nvCxnSpPr>
        <p:spPr bwMode="white">
          <a:xfrm>
            <a:off x="617143" y="0"/>
            <a:ext cx="0" cy="6858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9612" y="685800"/>
            <a:ext cx="1787526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98613" y="685800"/>
            <a:ext cx="7848599" cy="54864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6F8EA-316C-41DE-B9A4-EDCC3A85ED9A}" type="datetimeFigureOut">
              <a:rPr lang="en-US"/>
              <a:t>10/29/2025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BBB0-96F0-4077-A278-0F3FB5C104D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12817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gray">
          <a:xfrm>
            <a:off x="11884104" y="0"/>
            <a:ext cx="304721" cy="6858000"/>
          </a:xfrm>
          <a:prstGeom prst="rect">
            <a:avLst/>
          </a:pr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/>
          </a:p>
        </p:txBody>
      </p:sp>
      <p:sp>
        <p:nvSpPr>
          <p:cNvPr id="8" name="Rectangle 7"/>
          <p:cNvSpPr/>
          <p:nvPr/>
        </p:nvSpPr>
        <p:spPr bwMode="ltGray">
          <a:xfrm>
            <a:off x="617143" y="0"/>
            <a:ext cx="60944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 bwMode="gray">
          <a:xfrm>
            <a:off x="0" y="0"/>
            <a:ext cx="609441" cy="6858000"/>
          </a:xfrm>
          <a:prstGeom prst="rect">
            <a:avLst/>
          </a:prstGeom>
          <a:solidFill>
            <a:schemeClr val="accent1">
              <a:lumMod val="75000"/>
              <a:alpha val="87843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 bwMode="black">
          <a:xfrm>
            <a:off x="617143" y="736219"/>
            <a:ext cx="609441" cy="609600"/>
          </a:xfrm>
          <a:prstGeom prst="rect">
            <a:avLst/>
          </a:prstGeom>
          <a:solidFill>
            <a:schemeClr val="accent1">
              <a:lumMod val="50000"/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14" name="Straight Connector 13"/>
          <p:cNvCxnSpPr/>
          <p:nvPr/>
        </p:nvCxnSpPr>
        <p:spPr bwMode="white">
          <a:xfrm>
            <a:off x="617143" y="736219"/>
            <a:ext cx="609441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 bwMode="white">
          <a:xfrm>
            <a:off x="617143" y="1345819"/>
            <a:ext cx="609441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Pi"/>
          <p:cNvSpPr>
            <a:spLocks/>
          </p:cNvSpPr>
          <p:nvPr/>
        </p:nvSpPr>
        <p:spPr bwMode="white">
          <a:xfrm>
            <a:off x="756095" y="898102"/>
            <a:ext cx="336023" cy="294097"/>
          </a:xfrm>
          <a:custGeom>
            <a:avLst/>
            <a:gdLst>
              <a:gd name="T0" fmla="*/ 411 w 426"/>
              <a:gd name="T1" fmla="*/ 0 h 372"/>
              <a:gd name="T2" fmla="*/ 90 w 426"/>
              <a:gd name="T3" fmla="*/ 0 h 372"/>
              <a:gd name="T4" fmla="*/ 3 w 426"/>
              <a:gd name="T5" fmla="*/ 64 h 372"/>
              <a:gd name="T6" fmla="*/ 12 w 426"/>
              <a:gd name="T7" fmla="*/ 83 h 372"/>
              <a:gd name="T8" fmla="*/ 17 w 426"/>
              <a:gd name="T9" fmla="*/ 83 h 372"/>
              <a:gd name="T10" fmla="*/ 31 w 426"/>
              <a:gd name="T11" fmla="*/ 73 h 372"/>
              <a:gd name="T12" fmla="*/ 90 w 426"/>
              <a:gd name="T13" fmla="*/ 30 h 372"/>
              <a:gd name="T14" fmla="*/ 131 w 426"/>
              <a:gd name="T15" fmla="*/ 30 h 372"/>
              <a:gd name="T16" fmla="*/ 61 w 426"/>
              <a:gd name="T17" fmla="*/ 334 h 372"/>
              <a:gd name="T18" fmla="*/ 61 w 426"/>
              <a:gd name="T19" fmla="*/ 355 h 372"/>
              <a:gd name="T20" fmla="*/ 72 w 426"/>
              <a:gd name="T21" fmla="*/ 359 h 372"/>
              <a:gd name="T22" fmla="*/ 83 w 426"/>
              <a:gd name="T23" fmla="*/ 355 h 372"/>
              <a:gd name="T24" fmla="*/ 161 w 426"/>
              <a:gd name="T25" fmla="*/ 30 h 372"/>
              <a:gd name="T26" fmla="*/ 272 w 426"/>
              <a:gd name="T27" fmla="*/ 30 h 372"/>
              <a:gd name="T28" fmla="*/ 253 w 426"/>
              <a:gd name="T29" fmla="*/ 270 h 372"/>
              <a:gd name="T30" fmla="*/ 277 w 426"/>
              <a:gd name="T31" fmla="*/ 355 h 372"/>
              <a:gd name="T32" fmla="*/ 322 w 426"/>
              <a:gd name="T33" fmla="*/ 372 h 372"/>
              <a:gd name="T34" fmla="*/ 335 w 426"/>
              <a:gd name="T35" fmla="*/ 371 h 372"/>
              <a:gd name="T36" fmla="*/ 417 w 426"/>
              <a:gd name="T37" fmla="*/ 280 h 372"/>
              <a:gd name="T38" fmla="*/ 406 w 426"/>
              <a:gd name="T39" fmla="*/ 262 h 372"/>
              <a:gd name="T40" fmla="*/ 388 w 426"/>
              <a:gd name="T41" fmla="*/ 273 h 372"/>
              <a:gd name="T42" fmla="*/ 331 w 426"/>
              <a:gd name="T43" fmla="*/ 341 h 372"/>
              <a:gd name="T44" fmla="*/ 298 w 426"/>
              <a:gd name="T45" fmla="*/ 333 h 372"/>
              <a:gd name="T46" fmla="*/ 283 w 426"/>
              <a:gd name="T47" fmla="*/ 272 h 372"/>
              <a:gd name="T48" fmla="*/ 302 w 426"/>
              <a:gd name="T49" fmla="*/ 30 h 372"/>
              <a:gd name="T50" fmla="*/ 411 w 426"/>
              <a:gd name="T51" fmla="*/ 30 h 372"/>
              <a:gd name="T52" fmla="*/ 426 w 426"/>
              <a:gd name="T53" fmla="*/ 15 h 372"/>
              <a:gd name="T54" fmla="*/ 411 w 426"/>
              <a:gd name="T55" fmla="*/ 0 h 3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26" h="372">
                <a:moveTo>
                  <a:pt x="411" y="0"/>
                </a:moveTo>
                <a:cubicBezTo>
                  <a:pt x="90" y="0"/>
                  <a:pt x="90" y="0"/>
                  <a:pt x="90" y="0"/>
                </a:cubicBezTo>
                <a:cubicBezTo>
                  <a:pt x="25" y="0"/>
                  <a:pt x="4" y="61"/>
                  <a:pt x="3" y="64"/>
                </a:cubicBezTo>
                <a:cubicBezTo>
                  <a:pt x="0" y="71"/>
                  <a:pt x="4" y="80"/>
                  <a:pt x="12" y="83"/>
                </a:cubicBezTo>
                <a:cubicBezTo>
                  <a:pt x="14" y="83"/>
                  <a:pt x="15" y="83"/>
                  <a:pt x="17" y="83"/>
                </a:cubicBezTo>
                <a:cubicBezTo>
                  <a:pt x="23" y="83"/>
                  <a:pt x="29" y="80"/>
                  <a:pt x="31" y="73"/>
                </a:cubicBezTo>
                <a:cubicBezTo>
                  <a:pt x="31" y="73"/>
                  <a:pt x="46" y="30"/>
                  <a:pt x="90" y="30"/>
                </a:cubicBezTo>
                <a:cubicBezTo>
                  <a:pt x="131" y="30"/>
                  <a:pt x="131" y="30"/>
                  <a:pt x="131" y="30"/>
                </a:cubicBezTo>
                <a:cubicBezTo>
                  <a:pt x="129" y="83"/>
                  <a:pt x="118" y="274"/>
                  <a:pt x="61" y="334"/>
                </a:cubicBezTo>
                <a:cubicBezTo>
                  <a:pt x="55" y="340"/>
                  <a:pt x="55" y="350"/>
                  <a:pt x="61" y="355"/>
                </a:cubicBezTo>
                <a:cubicBezTo>
                  <a:pt x="64" y="358"/>
                  <a:pt x="68" y="359"/>
                  <a:pt x="72" y="359"/>
                </a:cubicBezTo>
                <a:cubicBezTo>
                  <a:pt x="76" y="359"/>
                  <a:pt x="80" y="358"/>
                  <a:pt x="83" y="355"/>
                </a:cubicBezTo>
                <a:cubicBezTo>
                  <a:pt x="148" y="286"/>
                  <a:pt x="159" y="84"/>
                  <a:pt x="161" y="30"/>
                </a:cubicBezTo>
                <a:cubicBezTo>
                  <a:pt x="272" y="30"/>
                  <a:pt x="272" y="30"/>
                  <a:pt x="272" y="30"/>
                </a:cubicBezTo>
                <a:cubicBezTo>
                  <a:pt x="253" y="270"/>
                  <a:pt x="253" y="270"/>
                  <a:pt x="253" y="270"/>
                </a:cubicBezTo>
                <a:cubicBezTo>
                  <a:pt x="253" y="272"/>
                  <a:pt x="248" y="327"/>
                  <a:pt x="277" y="355"/>
                </a:cubicBezTo>
                <a:cubicBezTo>
                  <a:pt x="289" y="366"/>
                  <a:pt x="304" y="372"/>
                  <a:pt x="322" y="372"/>
                </a:cubicBezTo>
                <a:cubicBezTo>
                  <a:pt x="326" y="372"/>
                  <a:pt x="330" y="372"/>
                  <a:pt x="335" y="371"/>
                </a:cubicBezTo>
                <a:cubicBezTo>
                  <a:pt x="398" y="362"/>
                  <a:pt x="416" y="283"/>
                  <a:pt x="417" y="280"/>
                </a:cubicBezTo>
                <a:cubicBezTo>
                  <a:pt x="419" y="271"/>
                  <a:pt x="414" y="264"/>
                  <a:pt x="406" y="262"/>
                </a:cubicBezTo>
                <a:cubicBezTo>
                  <a:pt x="398" y="260"/>
                  <a:pt x="390" y="265"/>
                  <a:pt x="388" y="273"/>
                </a:cubicBezTo>
                <a:cubicBezTo>
                  <a:pt x="388" y="274"/>
                  <a:pt x="373" y="335"/>
                  <a:pt x="331" y="341"/>
                </a:cubicBezTo>
                <a:cubicBezTo>
                  <a:pt x="316" y="343"/>
                  <a:pt x="306" y="341"/>
                  <a:pt x="298" y="333"/>
                </a:cubicBezTo>
                <a:cubicBezTo>
                  <a:pt x="282" y="318"/>
                  <a:pt x="282" y="284"/>
                  <a:pt x="283" y="272"/>
                </a:cubicBezTo>
                <a:cubicBezTo>
                  <a:pt x="302" y="30"/>
                  <a:pt x="302" y="30"/>
                  <a:pt x="302" y="30"/>
                </a:cubicBezTo>
                <a:cubicBezTo>
                  <a:pt x="411" y="30"/>
                  <a:pt x="411" y="30"/>
                  <a:pt x="411" y="30"/>
                </a:cubicBezTo>
                <a:cubicBezTo>
                  <a:pt x="419" y="30"/>
                  <a:pt x="426" y="24"/>
                  <a:pt x="426" y="15"/>
                </a:cubicBezTo>
                <a:cubicBezTo>
                  <a:pt x="426" y="7"/>
                  <a:pt x="419" y="0"/>
                  <a:pt x="41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/>
          </a:p>
        </p:txBody>
      </p:sp>
      <p:cxnSp>
        <p:nvCxnSpPr>
          <p:cNvPr id="16" name="Straight Connector 15"/>
          <p:cNvCxnSpPr/>
          <p:nvPr/>
        </p:nvCxnSpPr>
        <p:spPr bwMode="white">
          <a:xfrm>
            <a:off x="617143" y="0"/>
            <a:ext cx="0" cy="6858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26584" y="-4153"/>
            <a:ext cx="10141951" cy="12398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34286" y="1235683"/>
            <a:ext cx="10649818" cy="52571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80250" y="6492875"/>
            <a:ext cx="121888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cap="all" baseline="0">
                <a:solidFill>
                  <a:schemeClr val="tx1"/>
                </a:solidFill>
              </a:defRPr>
            </a:lvl1pPr>
          </a:lstStyle>
          <a:p>
            <a:fld id="{C2C6F8EA-316C-41DE-B9A4-EDCC3A85ED9A}" type="datetimeFigureOut">
              <a:rPr lang="en-US" smtClean="0"/>
              <a:pPr/>
              <a:t>10/29/2025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5933" y="6492875"/>
            <a:ext cx="39740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cap="all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66796" y="6492875"/>
            <a:ext cx="6094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cap="all" baseline="0">
                <a:solidFill>
                  <a:schemeClr val="tx1"/>
                </a:solidFill>
              </a:defRPr>
            </a:lvl1pPr>
          </a:lstStyle>
          <a:p>
            <a:fld id="{7DC1BBB0-96F0-4077-A278-0F3FB5C104D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43223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246888" indent="-246888" algn="l" defTabSz="914400" rtl="0" eaLnBrk="1" latinLnBrk="0" hangingPunct="1">
        <a:lnSpc>
          <a:spcPct val="90000"/>
        </a:lnSpc>
        <a:spcBef>
          <a:spcPts val="1400"/>
        </a:spcBef>
        <a:buFont typeface="Euphemia" pitchFamily="34" charset="0"/>
        <a:buChar char="›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12648" indent="-246888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›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97840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›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1344168" indent="-246888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›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170992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›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207568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44144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›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80720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17296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›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ndrews.edu/~rwright/Precalculus-RLW/Text/TOC.html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rwright@andrews.edu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1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Relationship Id="rId6" Type="http://schemas.microsoft.com/office/2007/relationships/hdphoto" Target="../media/hdphoto1.wdp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9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5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7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0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4.wmf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4.wmf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4.wmf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4.wmf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6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1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4.wmf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3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6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4.wmf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8.pn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3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5.png"/><Relationship Id="rId5" Type="http://schemas.openxmlformats.org/officeDocument/2006/relationships/image" Target="../media/image74.png"/><Relationship Id="rId4" Type="http://schemas.openxmlformats.org/officeDocument/2006/relationships/image" Target="../media/image71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8.png"/><Relationship Id="rId4" Type="http://schemas.openxmlformats.org/officeDocument/2006/relationships/image" Target="../media/image76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5.png"/><Relationship Id="rId4" Type="http://schemas.openxmlformats.org/officeDocument/2006/relationships/image" Target="../media/image79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3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5.png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3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0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7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2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4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3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3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4.png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5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Trigonometry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Precalculus</a:t>
            </a:r>
          </a:p>
          <a:p>
            <a:r>
              <a:rPr lang="en-US" dirty="0"/>
              <a:t>Chapter 4</a:t>
            </a:r>
          </a:p>
        </p:txBody>
      </p:sp>
    </p:spTree>
    <p:extLst>
      <p:ext uri="{BB962C8B-B14F-4D97-AF65-F5344CB8AC3E}">
        <p14:creationId xmlns:p14="http://schemas.microsoft.com/office/powerpoint/2010/main" val="506761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This Slideshow was developed to accompany the textbook</a:t>
            </a:r>
          </a:p>
          <a:p>
            <a:pPr lvl="1"/>
            <a:r>
              <a:rPr lang="en-US" i="1" dirty="0"/>
              <a:t>Precalculus</a:t>
            </a:r>
          </a:p>
          <a:p>
            <a:pPr lvl="1"/>
            <a:r>
              <a:rPr lang="en-US" i="1" dirty="0"/>
              <a:t>By Richard Wright</a:t>
            </a:r>
          </a:p>
          <a:p>
            <a:pPr lvl="1"/>
            <a:r>
              <a:rPr lang="en-US" i="1" dirty="0">
                <a:hlinkClick r:id="rId3"/>
              </a:rPr>
              <a:t>https://www.andrews.edu/~rwright/Precalculus-RLW/Text/TOC.html</a:t>
            </a:r>
            <a:endParaRPr lang="en-US" i="1" dirty="0"/>
          </a:p>
          <a:p>
            <a:r>
              <a:rPr lang="en-US" dirty="0"/>
              <a:t>Some examples and diagrams are taken from the textbook.</a:t>
            </a:r>
          </a:p>
          <a:p>
            <a:endParaRPr lang="en-US" i="1" dirty="0"/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 bwMode="auto">
          <a:xfrm>
            <a:off x="6399133" y="5532328"/>
            <a:ext cx="5789692" cy="1320456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vert="horz" wrap="square" lIns="121888" tIns="60944" rIns="121888" bIns="60944" numCol="1" rtlCol="0" anchor="t" anchorCtr="0" compatLnSpc="1">
            <a:prstTxWarp prst="textNoShape">
              <a:avLst/>
            </a:prstTxWarp>
          </a:bodyPr>
          <a:lstStyle/>
          <a:p>
            <a:r>
              <a:rPr lang="en-US" sz="2399" dirty="0"/>
              <a:t>Slides created by </a:t>
            </a:r>
          </a:p>
          <a:p>
            <a:r>
              <a:rPr lang="en-US" sz="2399" dirty="0"/>
              <a:t>Richard Wright, Andrews Academy </a:t>
            </a:r>
          </a:p>
          <a:p>
            <a:pPr defTabSz="1218804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399" dirty="0">
                <a:solidFill>
                  <a:schemeClr val="tx1"/>
                </a:solidFill>
                <a:latin typeface="Comic Sans MS" pitchFamily="66" charset="0"/>
                <a:hlinkClick r:id="rId4"/>
              </a:rPr>
              <a:t>rwright@andrews.edu</a:t>
            </a:r>
            <a:r>
              <a:rPr lang="en-US" sz="2399" dirty="0">
                <a:solidFill>
                  <a:schemeClr val="tx1"/>
                </a:solidFill>
                <a:latin typeface="Comic Sans MS" pitchFamily="66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14514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0AE18A-4583-44EF-BE98-6CA766CD30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4-01 Angle Measures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1417F0-E54E-4EA4-9602-CBD9B978B9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In this section, you will: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Draw angles in standard position.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Convert between degrees and radians.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Find coterminal angles.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Use applications of angles.</a:t>
            </a:r>
          </a:p>
        </p:txBody>
      </p:sp>
    </p:spTree>
    <p:extLst>
      <p:ext uri="{BB962C8B-B14F-4D97-AF65-F5344CB8AC3E}">
        <p14:creationId xmlns:p14="http://schemas.microsoft.com/office/powerpoint/2010/main" val="2219398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1AD1AC-B3C7-46F9-B00F-AD6839C0F9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4-01 Angle Measures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2D77FF-50E1-4758-8BD8-D3C2F1345A6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Angles in standard position</a:t>
            </a:r>
          </a:p>
          <a:p>
            <a:pPr lvl="1"/>
            <a:r>
              <a:rPr lang="en-US" dirty="0"/>
              <a:t>Vertex at origin</a:t>
            </a:r>
          </a:p>
          <a:p>
            <a:pPr lvl="1"/>
            <a:r>
              <a:rPr lang="en-US" dirty="0"/>
              <a:t>Initial side on positive </a:t>
            </a:r>
            <a:r>
              <a:rPr lang="en-US" i="1" dirty="0"/>
              <a:t>x</a:t>
            </a:r>
            <a:r>
              <a:rPr lang="en-US" dirty="0"/>
              <a:t>-axis</a:t>
            </a:r>
          </a:p>
          <a:p>
            <a:pPr lvl="1"/>
            <a:r>
              <a:rPr lang="en-US" dirty="0"/>
              <a:t>Terminal side rotates counterclockwise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CDF17A3D-3E9C-4598-AC61-24920148B0B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598842" y="1235075"/>
            <a:ext cx="5249066" cy="5257800"/>
          </a:xfrm>
        </p:spPr>
      </p:pic>
    </p:spTree>
    <p:extLst>
      <p:ext uri="{BB962C8B-B14F-4D97-AF65-F5344CB8AC3E}">
        <p14:creationId xmlns:p14="http://schemas.microsoft.com/office/powerpoint/2010/main" val="2129702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C7346F-8464-4365-BFBA-E887204678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4-01 Angle Measures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6F221257-2CA8-424D-B53A-8892169C4FF6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1227138" y="1268864"/>
            <a:ext cx="5181600" cy="5190221"/>
          </a:xfr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11E52B7A-6569-4AA2-9C99-035168F229A8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/>
            <p:txBody>
              <a:bodyPr/>
              <a:lstStyle/>
              <a:p>
                <a:r>
                  <a:rPr lang="en-US" dirty="0"/>
                  <a:t>Coterminal Angles</a:t>
                </a:r>
              </a:p>
              <a:p>
                <a:r>
                  <a:rPr lang="en-US" dirty="0"/>
                  <a:t>2 angles with same sides, but different measures</a:t>
                </a:r>
              </a:p>
              <a:p>
                <a:endParaRPr lang="en-US" dirty="0"/>
              </a:p>
              <a:p>
                <a:r>
                  <a:rPr lang="en-US" dirty="0"/>
                  <a:t>To find coterminal angles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±360°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11E52B7A-6569-4AA2-9C99-035168F229A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blipFill>
                <a:blip r:embed="rId4"/>
                <a:stretch>
                  <a:fillRect l="-3776" t="-38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78515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8ECAC8-AD67-4202-AD40-9BABE02504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4-01 Angle Measures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CE5694-CE15-41B3-9DA1-E1E7A50DACA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Degree Measures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C941B391-91C9-4DCA-ADA1-F09DF37F47E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598842" y="1235075"/>
            <a:ext cx="5249066" cy="5257800"/>
          </a:xfrm>
        </p:spPr>
      </p:pic>
    </p:spTree>
    <p:extLst>
      <p:ext uri="{BB962C8B-B14F-4D97-AF65-F5344CB8AC3E}">
        <p14:creationId xmlns:p14="http://schemas.microsoft.com/office/powerpoint/2010/main" val="4154370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4890D4-F970-4C79-87F4-4BAFF27347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4-01 Angle Measures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27F4C2B-7FAC-43E3-8363-C97CE34A2F38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r>
                  <a:rPr lang="en-US" dirty="0"/>
                  <a:t>Radian Measures</a:t>
                </a:r>
              </a:p>
              <a:p>
                <a:pPr lvl="1"/>
                <a:r>
                  <a:rPr lang="en-US" dirty="0"/>
                  <a:t>Angle where radius = arc length</a:t>
                </a:r>
              </a:p>
              <a:p>
                <a:r>
                  <a:rPr lang="en-US" dirty="0"/>
                  <a:t>Acute </a:t>
                </a:r>
                <a:r>
                  <a:rPr lang="en-US" dirty="0">
                    <a:sym typeface="Wingdings" panose="05000000000000000000" pitchFamily="2" charset="2"/>
                  </a:rPr>
                  <a:t>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𝜃</m:t>
                    </m:r>
                    <m:r>
                      <a:rPr lang="en-US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&lt;90°,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𝜋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2</m:t>
                        </m:r>
                      </m:den>
                    </m:f>
                  </m:oMath>
                </a14:m>
                <a:endParaRPr lang="en-US" dirty="0"/>
              </a:p>
              <a:p>
                <a:r>
                  <a:rPr lang="en-US" dirty="0"/>
                  <a:t>Obtuse </a:t>
                </a:r>
                <a:r>
                  <a:rPr lang="en-US" dirty="0">
                    <a:sym typeface="Wingdings" panose="05000000000000000000" pitchFamily="2" charset="2"/>
                  </a:rPr>
                  <a:t> </a:t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90°&lt;</m:t>
                    </m:r>
                    <m:r>
                      <a:rPr lang="en-US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𝜃</m:t>
                    </m:r>
                    <m:r>
                      <a:rPr lang="en-US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&lt;180°</m:t>
                    </m:r>
                  </m:oMath>
                </a14:m>
                <a:endParaRPr lang="en-US" b="0" dirty="0">
                  <a:sym typeface="Wingdings" panose="05000000000000000000" pitchFamily="2" charset="2"/>
                </a:endParaRPr>
              </a:p>
              <a:p>
                <a:pPr lvl="1"/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𝜋</m:t>
                    </m:r>
                  </m:oMath>
                </a14:m>
                <a:endParaRPr lang="en-US" b="0" dirty="0"/>
              </a:p>
              <a:p>
                <a:r>
                  <a:rPr lang="en-US" dirty="0"/>
                  <a:t>Complementary </a:t>
                </a:r>
                <a:r>
                  <a:rPr lang="en-US" dirty="0">
                    <a:sym typeface="Wingdings" panose="05000000000000000000" pitchFamily="2" charset="2"/>
                  </a:rPr>
                  <a:t>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𝛼</m:t>
                    </m:r>
                    <m:r>
                      <a:rPr lang="en-US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𝛽</m:t>
                    </m:r>
                    <m:r>
                      <a:rPr lang="en-US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=90°,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𝜋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2</m:t>
                        </m:r>
                      </m:den>
                    </m:f>
                  </m:oMath>
                </a14:m>
                <a:endParaRPr lang="en-US" b="0" dirty="0">
                  <a:sym typeface="Wingdings" panose="05000000000000000000" pitchFamily="2" charset="2"/>
                </a:endParaRPr>
              </a:p>
              <a:p>
                <a:r>
                  <a:rPr lang="en-US" dirty="0"/>
                  <a:t>Supplementary </a:t>
                </a:r>
                <a:r>
                  <a:rPr lang="en-US" dirty="0">
                    <a:sym typeface="Wingdings" panose="05000000000000000000" pitchFamily="2" charset="2"/>
                  </a:rPr>
                  <a:t>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𝛼</m:t>
                    </m:r>
                    <m:r>
                      <a:rPr lang="en-US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𝛽</m:t>
                    </m:r>
                    <m:r>
                      <a:rPr lang="en-US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=180°, </m:t>
                    </m:r>
                    <m:r>
                      <a:rPr lang="en-US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𝜋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27F4C2B-7FAC-43E3-8363-C97CE34A2F3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3"/>
                <a:stretch>
                  <a:fillRect l="-3647" t="-46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10B65676-BEAA-4C7F-A71C-E894EAB7566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6598842" y="1235075"/>
            <a:ext cx="5249066" cy="5257800"/>
          </a:xfrm>
        </p:spPr>
      </p:pic>
    </p:spTree>
    <p:extLst>
      <p:ext uri="{BB962C8B-B14F-4D97-AF65-F5344CB8AC3E}">
        <p14:creationId xmlns:p14="http://schemas.microsoft.com/office/powerpoint/2010/main" val="962257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AB5CE8-8D85-40D8-8EA6-EB94D3DCC3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4-01 Angle Measures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1E119AD-FB94-4773-A3E9-91072B34FA2F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/>
              <a:lstStyle/>
              <a:p>
                <a:r>
                  <a:rPr lang="en-US" dirty="0"/>
                  <a:t>Find a coterminal angle with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=−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8</m:t>
                        </m:r>
                      </m:den>
                    </m:f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1E119AD-FB94-4773-A3E9-91072B34FA2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3"/>
                <a:stretch>
                  <a:fillRect l="-3882" t="-38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1B5201DA-7356-4B70-A05F-33D39D057E99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/>
            <p:txBody>
              <a:bodyPr/>
              <a:lstStyle/>
              <a:p>
                <a:r>
                  <a:rPr lang="en-US" dirty="0"/>
                  <a:t>Find the supplement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1B5201DA-7356-4B70-A05F-33D39D057E9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blipFill>
                <a:blip r:embed="rId4"/>
                <a:stretch>
                  <a:fillRect l="-3776" t="-38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52405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386A24-8265-482D-81DC-BCE45AF4E6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4-01 Angle Measures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29AD45-B7A0-4BA0-B1B7-54D9648CB50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Convert radians to degrees</a:t>
            </a:r>
          </a:p>
          <a:p>
            <a:pPr lvl="1"/>
            <a:r>
              <a:rPr lang="en-US" dirty="0"/>
              <a:t>180° = π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04332E-5658-4289-9B62-51312E5AB15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Convert 120° to radians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5133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0F85D2-85D7-4EB6-B6E3-A2B59F4FA4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4-01 Angle Measures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82B6915-9A34-4A3E-A0FF-0513E84E08DD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/>
                  <a:t>Applications</a:t>
                </a:r>
              </a:p>
              <a:p>
                <a:r>
                  <a:rPr lang="en-US" dirty="0"/>
                  <a:t>Arc Length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endParaRPr lang="en-US" dirty="0"/>
              </a:p>
              <a:p>
                <a:pPr lvl="2"/>
                <a:r>
                  <a:rPr lang="en-US" dirty="0"/>
                  <a:t>Where </a:t>
                </a:r>
                <a:r>
                  <a:rPr lang="en-US" i="1" dirty="0"/>
                  <a:t>θ</a:t>
                </a:r>
                <a:r>
                  <a:rPr lang="en-US" dirty="0"/>
                  <a:t> is in radians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82B6915-9A34-4A3E-A0FF-0513E84E08D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3"/>
                <a:stretch>
                  <a:fillRect l="-3882" t="-38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6F7516E7-51CD-4B99-8020-2CD60C4C7EA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6598842" y="1235075"/>
            <a:ext cx="5249066" cy="5257800"/>
          </a:xfrm>
        </p:spPr>
      </p:pic>
    </p:spTree>
    <p:extLst>
      <p:ext uri="{BB962C8B-B14F-4D97-AF65-F5344CB8AC3E}">
        <p14:creationId xmlns:p14="http://schemas.microsoft.com/office/powerpoint/2010/main" val="2563413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D28BC3-7161-4E2F-88C3-9BDD2D619F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4-01 Angle Measures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925A9F3-839D-4FC1-8546-5DAB078729F2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/>
              <a:lstStyle/>
              <a:p>
                <a:r>
                  <a:rPr lang="en-US" dirty="0"/>
                  <a:t>Area of Sector</a:t>
                </a:r>
              </a:p>
              <a:p>
                <a:r>
                  <a:rPr lang="en-US" dirty="0"/>
                  <a:t>A = fraction of circle × πr²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×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𝜋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b="0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𝜃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b="0" dirty="0"/>
              </a:p>
              <a:p>
                <a:pPr lvl="1"/>
                <a:r>
                  <a:rPr lang="en-US" dirty="0"/>
                  <a:t>Where </a:t>
                </a:r>
                <a:r>
                  <a:rPr lang="en-US" i="1" dirty="0"/>
                  <a:t>θ</a:t>
                </a:r>
                <a:r>
                  <a:rPr lang="en-US" dirty="0"/>
                  <a:t> is in radians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925A9F3-839D-4FC1-8546-5DAB078729F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3"/>
                <a:stretch>
                  <a:fillRect l="-3882" t="-38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BD1EFC75-FE4D-4FF0-9EF8-6807DD66A4D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6598842" y="1235075"/>
            <a:ext cx="5249066" cy="5257800"/>
          </a:xfrm>
        </p:spPr>
      </p:pic>
    </p:spTree>
    <p:extLst>
      <p:ext uri="{BB962C8B-B14F-4D97-AF65-F5344CB8AC3E}">
        <p14:creationId xmlns:p14="http://schemas.microsoft.com/office/powerpoint/2010/main" val="1617220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F0C1476E-7EF5-4102-AB2B-5D807DAB2A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4-01 Angle Measures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12AA26D-8EC9-4FBA-9E2C-8A8EC560990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Speeds</a:t>
                </a:r>
              </a:p>
              <a:p>
                <a:pPr lvl="1"/>
                <a:r>
                  <a:rPr lang="en-US" dirty="0"/>
                  <a:t>Angular speed: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𝜔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𝜃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den>
                    </m:f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Linear speed (tangential):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𝑠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den>
                    </m:f>
                  </m:oMath>
                </a14:m>
                <a:endParaRPr lang="en-US" dirty="0"/>
              </a:p>
              <a:p>
                <a:pPr lvl="2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𝑟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𝜃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den>
                    </m:f>
                  </m:oMath>
                </a14:m>
                <a:endParaRPr lang="en-US" dirty="0"/>
              </a:p>
              <a:p>
                <a:pPr lvl="2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𝜔</m:t>
                    </m:r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12AA26D-8EC9-4FBA-9E2C-8A8EC560990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889" t="-38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97406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DDFFD4-30B4-404C-A06D-50074DD1F7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4-01 Angle Measures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89FADD-81F6-432C-BBD9-0849C4E50D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6-inch diameter gear makes 2.5 revolutions per second. Find the angular speed in radians per second.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How fast is a tooth at the edge of the gear moving in in./s?</a:t>
            </a:r>
          </a:p>
        </p:txBody>
      </p:sp>
    </p:spTree>
    <p:extLst>
      <p:ext uri="{BB962C8B-B14F-4D97-AF65-F5344CB8AC3E}">
        <p14:creationId xmlns:p14="http://schemas.microsoft.com/office/powerpoint/2010/main" val="848046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711614-75CD-49A0-B431-FF63D3EE8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4-02 Unit Circle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F22A53-437E-4DF3-8DE5-64228DBB988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In this section, you will: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Understand the unit circle.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Use the unit circle to evaluate trigonometric functions.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Use even and odd trigonometric functions.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Use a calculator to evaluate trigonometric functions.</a:t>
            </a:r>
          </a:p>
        </p:txBody>
      </p:sp>
    </p:spTree>
    <p:extLst>
      <p:ext uri="{BB962C8B-B14F-4D97-AF65-F5344CB8AC3E}">
        <p14:creationId xmlns:p14="http://schemas.microsoft.com/office/powerpoint/2010/main" val="1851782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20F848-5E9C-448A-B972-EED831F882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4-02 Unit Circle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1BE698-BF36-496E-B952-BCBD001DDF1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Unit circle</a:t>
            </a:r>
          </a:p>
          <a:p>
            <a:pPr lvl="1"/>
            <a:r>
              <a:rPr lang="en-US" i="1" dirty="0"/>
              <a:t>r</a:t>
            </a:r>
            <a:r>
              <a:rPr lang="en-US" dirty="0"/>
              <a:t> = 1</a:t>
            </a:r>
          </a:p>
          <a:p>
            <a:pPr lvl="1"/>
            <a:r>
              <a:rPr lang="en-US" i="1" dirty="0"/>
              <a:t>x</a:t>
            </a:r>
            <a:r>
              <a:rPr lang="en-US" dirty="0"/>
              <a:t>² + </a:t>
            </a:r>
            <a:r>
              <a:rPr lang="en-US" i="1" dirty="0"/>
              <a:t>y</a:t>
            </a:r>
            <a:r>
              <a:rPr lang="en-US" dirty="0"/>
              <a:t>² = 1</a:t>
            </a:r>
            <a:endParaRPr lang="en-US" i="1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C64B24ED-46E3-4699-8DE8-0FA0F30A421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142522" y="-4154"/>
            <a:ext cx="6709753" cy="6709753"/>
          </a:xfrm>
        </p:spPr>
      </p:pic>
    </p:spTree>
    <p:extLst>
      <p:ext uri="{BB962C8B-B14F-4D97-AF65-F5344CB8AC3E}">
        <p14:creationId xmlns:p14="http://schemas.microsoft.com/office/powerpoint/2010/main" val="3116050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A02910-749D-450A-A72A-A7ABB0957E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4-02 Unit Circle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9A2CBA6-F36E-4EC0-83A9-A6E9DDC8AE2D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/>
              <a:lstStyle/>
              <a:p>
                <a:r>
                  <a:rPr lang="en-US" dirty="0"/>
                  <a:t>Trigonometric Functions (Unit circle)</a:t>
                </a:r>
              </a:p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endParaRPr lang="en-US" b="0" dirty="0"/>
              </a:p>
              <a:p>
                <a:pPr lvl="1"/>
                <a:r>
                  <a:rPr lang="en-US" dirty="0">
                    <a:solidFill>
                      <a:srgbClr val="FF0000"/>
                    </a:solidFill>
                  </a:rPr>
                  <a:t>sine</a:t>
                </a:r>
              </a:p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b="0" dirty="0"/>
              </a:p>
              <a:p>
                <a:pPr lvl="1"/>
                <a:r>
                  <a:rPr lang="en-US" dirty="0">
                    <a:solidFill>
                      <a:srgbClr val="FF0000"/>
                    </a:solidFill>
                  </a:rPr>
                  <a:t>cosine</a:t>
                </a:r>
              </a:p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tan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</m:oMath>
                </a14:m>
                <a:endParaRPr lang="en-US" b="0" dirty="0"/>
              </a:p>
              <a:p>
                <a:pPr lvl="1"/>
                <a:r>
                  <a:rPr lang="en-US" dirty="0">
                    <a:solidFill>
                      <a:srgbClr val="FF0000"/>
                    </a:solidFill>
                  </a:rPr>
                  <a:t>tangent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9A2CBA6-F36E-4EC0-83A9-A6E9DDC8AE2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3"/>
                <a:stretch>
                  <a:fillRect l="-3882" t="-38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D841C887-3AE4-4DBA-BA35-CC4CF5008334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/>
            <p:txBody>
              <a:bodyPr/>
              <a:lstStyle/>
              <a:p>
                <a:endParaRPr lang="en-US" dirty="0"/>
              </a:p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csc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den>
                    </m:f>
                  </m:oMath>
                </a14:m>
                <a:endParaRPr lang="en-US" b="0" dirty="0"/>
              </a:p>
              <a:p>
                <a:pPr lvl="1"/>
                <a:r>
                  <a:rPr lang="en-US" b="0" dirty="0">
                    <a:solidFill>
                      <a:srgbClr val="FF0000"/>
                    </a:solidFill>
                    <a:latin typeface="Cambria Math" panose="02040503050406030204" pitchFamily="18" charset="0"/>
                  </a:rPr>
                  <a:t>cosecant</a:t>
                </a:r>
              </a:p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sec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</m:oMath>
                </a14:m>
                <a:endParaRPr lang="en-US" b="0" dirty="0"/>
              </a:p>
              <a:p>
                <a:pPr lvl="1"/>
                <a:r>
                  <a:rPr lang="en-US" b="0" dirty="0">
                    <a:solidFill>
                      <a:srgbClr val="FF0000"/>
                    </a:solidFill>
                  </a:rPr>
                  <a:t>secant</a:t>
                </a:r>
              </a:p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cot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den>
                    </m:f>
                  </m:oMath>
                </a14:m>
                <a:endParaRPr lang="en-US" b="0" dirty="0"/>
              </a:p>
              <a:p>
                <a:pPr lvl="1"/>
                <a:r>
                  <a:rPr lang="en-US" dirty="0">
                    <a:solidFill>
                      <a:srgbClr val="FF0000"/>
                    </a:solidFill>
                  </a:rPr>
                  <a:t>cotangent</a:t>
                </a:r>
                <a:endParaRPr lang="en-US" b="0" dirty="0">
                  <a:solidFill>
                    <a:srgbClr val="FF0000"/>
                  </a:solidFill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D841C887-3AE4-4DBA-BA35-CC4CF500833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73462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0067AFD-E203-40BD-8270-EF3FD7606C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4-02 Unit Circle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2C256D35-18C4-44E1-B285-1F90E813B07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Evaluate 6 trig functions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2C256D35-18C4-44E1-B285-1F90E813B07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889" t="-22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19654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FA302F-ED7D-482F-A84A-F021664E20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4-02 Unit Circle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A88E613-11F4-4351-874C-81A3FE785033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/>
                  <a:t>Evaluate</a:t>
                </a:r>
              </a:p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sec</m:t>
                        </m:r>
                      </m:fName>
                      <m:e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𝜋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</m:e>
                    </m:func>
                  </m:oMath>
                </a14:m>
                <a:endParaRPr lang="en-US" b="0" dirty="0"/>
              </a:p>
              <a:p>
                <a:endParaRPr lang="en-US" dirty="0"/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</m:func>
                  </m:oMath>
                </a14:m>
                <a:endParaRPr lang="en-US" b="0" dirty="0"/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tan</m:t>
                        </m:r>
                      </m:fName>
                      <m:e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𝜋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e>
                    </m:func>
                  </m:oMath>
                </a14:m>
                <a:endParaRPr lang="en-US" b="0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A88E613-11F4-4351-874C-81A3FE78503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3"/>
                <a:stretch>
                  <a:fillRect l="-3882" t="-38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9E996A75-96D2-4310-995B-1E266F4C55A6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/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csc</m:t>
                        </m:r>
                      </m:fName>
                      <m:e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11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𝜋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6</m:t>
                            </m:r>
                          </m:den>
                        </m:f>
                      </m:e>
                    </m:func>
                  </m:oMath>
                </a14:m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cot</m:t>
                        </m:r>
                      </m:fName>
                      <m:e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𝜋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den>
                        </m:f>
                      </m:e>
                    </m:func>
                  </m:oMath>
                </a14:m>
                <a:endParaRPr lang="en-US" b="0" dirty="0"/>
              </a:p>
              <a:p>
                <a:endParaRPr lang="en-US" dirty="0"/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func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9E996A75-96D2-4310-995B-1E266F4C55A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39242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40F3CFB7-E64E-40F9-AEE8-5BDCAEED5A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4-02 Unit Circle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D326FBE9-E20E-4C92-B735-D880D3B81CE6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/>
              <a:lstStyle/>
              <a:p>
                <a:r>
                  <a:rPr lang="en-US" dirty="0"/>
                  <a:t>Evaluate</a:t>
                </a:r>
              </a:p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𝜋</m:t>
                                </m:r>
                              </m:num>
                              <m:den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den>
                            </m:f>
                          </m:e>
                        </m:d>
                      </m:e>
                    </m:func>
                  </m:oMath>
                </a14:m>
                <a:endParaRPr lang="en-US" b="0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9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𝜋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</m:e>
                    </m:func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D326FBE9-E20E-4C92-B735-D880D3B81CE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3"/>
                <a:stretch>
                  <a:fillRect l="-3882" t="-38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7">
                <a:extLst>
                  <a:ext uri="{FF2B5EF4-FFF2-40B4-BE49-F238E27FC236}">
                    <a16:creationId xmlns:a16="http://schemas.microsoft.com/office/drawing/2014/main" id="{A68BB9AE-95EB-461A-8BC5-AAA8AA0B9ACC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11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𝜋</m:t>
                                </m:r>
                              </m:num>
                              <m:den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</m:e>
                        </m:d>
                      </m:e>
                    </m:func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8" name="Content Placeholder 7">
                <a:extLst>
                  <a:ext uri="{FF2B5EF4-FFF2-40B4-BE49-F238E27FC236}">
                    <a16:creationId xmlns:a16="http://schemas.microsoft.com/office/drawing/2014/main" id="{A68BB9AE-95EB-461A-8BC5-AAA8AA0B9AC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88644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8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577510-B104-46A8-B7F1-80A686A6AE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4-03 Right Triangle Trigonometry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DE8941-5E58-4084-8D3E-7FB19F42C4F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In this section, you will: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Use right triangles to evaluate trigonometric functions.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Use special right triangles to evaluate trigonometric functions of common angles.</a:t>
            </a:r>
          </a:p>
        </p:txBody>
      </p:sp>
    </p:spTree>
    <p:extLst>
      <p:ext uri="{BB962C8B-B14F-4D97-AF65-F5344CB8AC3E}">
        <p14:creationId xmlns:p14="http://schemas.microsoft.com/office/powerpoint/2010/main" val="2222557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9A6E01-10B2-4849-A7CE-006E59BD02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4-03 Right Triangle Trigonometry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08E3B0D-FA78-4703-A7F4-40D23A0041E6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𝑜𝑝𝑝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h𝑦𝑝</m:t>
                        </m:r>
                      </m:den>
                    </m:f>
                  </m:oMath>
                </a14:m>
                <a:endParaRPr lang="en-US" b="0" dirty="0"/>
              </a:p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𝑎𝑑𝑗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h𝑦𝑝</m:t>
                        </m:r>
                      </m:den>
                    </m:f>
                  </m:oMath>
                </a14:m>
                <a:endParaRPr lang="en-US" b="0" dirty="0"/>
              </a:p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tan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𝑜𝑝𝑝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𝑎𝑑𝑗</m:t>
                        </m:r>
                      </m:den>
                    </m:f>
                  </m:oMath>
                </a14:m>
                <a:endParaRPr lang="en-US" b="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08E3B0D-FA78-4703-A7F4-40D23A0041E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F927A99A-1654-410F-9D3A-21DCE61955C0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csc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h𝑦𝑝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𝑜𝑝𝑝</m:t>
                        </m:r>
                      </m:den>
                    </m:f>
                  </m:oMath>
                </a14:m>
                <a:endParaRPr lang="en-US" b="0" dirty="0"/>
              </a:p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sec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h𝑦𝑝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𝑎𝑑𝑗</m:t>
                        </m:r>
                      </m:den>
                    </m:f>
                  </m:oMath>
                </a14:m>
                <a:endParaRPr lang="en-US" b="0" dirty="0"/>
              </a:p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cot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𝑎𝑑𝑗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𝑜𝑝𝑝</m:t>
                        </m:r>
                      </m:den>
                    </m:f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F927A99A-1654-410F-9D3A-21DCE61955C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>
            <a:extLst>
              <a:ext uri="{FF2B5EF4-FFF2-40B4-BE49-F238E27FC236}">
                <a16:creationId xmlns:a16="http://schemas.microsoft.com/office/drawing/2014/main" id="{2580399B-3F48-45B1-AF2F-EF80B096554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318" b="97171" l="1997" r="93511">
                        <a14:foregroundMark x1="6156" y1="51248" x2="6156" y2="51248"/>
                        <a14:foregroundMark x1="14809" y1="50582" x2="14809" y2="50582"/>
                        <a14:foregroundMark x1="1997" y1="47587" x2="13478" y2="44426"/>
                        <a14:foregroundMark x1="13478" y1="44426" x2="24626" y2="48253"/>
                        <a14:foregroundMark x1="24626" y1="48253" x2="15641" y2="56406"/>
                        <a14:foregroundMark x1="15641" y1="56406" x2="3827" y2="54409"/>
                        <a14:foregroundMark x1="3827" y1="54409" x2="1997" y2="47920"/>
                        <a14:foregroundMark x1="65225" y1="42263" x2="53078" y2="41098"/>
                        <a14:foregroundMark x1="53078" y1="41098" x2="59734" y2="51248"/>
                        <a14:foregroundMark x1="59734" y1="51248" x2="83694" y2="49750"/>
                        <a14:foregroundMark x1="83694" y1="49750" x2="75042" y2="42097"/>
                        <a14:foregroundMark x1="75042" y1="42097" x2="62230" y2="39601"/>
                        <a14:foregroundMark x1="55408" y1="39268" x2="49085" y2="49750"/>
                        <a14:foregroundMark x1="49085" y1="49750" x2="55408" y2="60067"/>
                        <a14:foregroundMark x1="55408" y1="60067" x2="93511" y2="47421"/>
                        <a14:foregroundMark x1="93511" y1="47421" x2="66556" y2="40266"/>
                        <a14:foregroundMark x1="66556" y1="40266" x2="55241" y2="42429"/>
                        <a14:foregroundMark x1="55241" y1="42429" x2="52745" y2="40765"/>
                        <a14:foregroundMark x1="34110" y1="9318" x2="22463" y2="10316"/>
                        <a14:foregroundMark x1="22463" y1="10316" x2="21464" y2="21963"/>
                        <a14:foregroundMark x1="21464" y1="21963" x2="31947" y2="17471"/>
                        <a14:foregroundMark x1="31947" y1="17471" x2="31115" y2="10316"/>
                        <a14:foregroundMark x1="78869" y1="93344" x2="78869" y2="82030"/>
                        <a14:foregroundMark x1="78869" y1="82030" x2="69717" y2="89684"/>
                        <a14:foregroundMark x1="69717" y1="89684" x2="79201" y2="89185"/>
                        <a14:foregroundMark x1="67887" y1="88852" x2="56572" y2="83361"/>
                        <a14:foregroundMark x1="56572" y1="83361" x2="43594" y2="83195"/>
                        <a14:foregroundMark x1="43594" y1="83195" x2="38103" y2="93511"/>
                        <a14:foregroundMark x1="38103" y1="93511" x2="50416" y2="95341"/>
                        <a14:foregroundMark x1="50416" y1="95341" x2="62063" y2="91181"/>
                        <a14:foregroundMark x1="62063" y1="91181" x2="64060" y2="86190"/>
                        <a14:foregroundMark x1="23627" y1="82696" x2="13311" y2="88686"/>
                        <a14:foregroundMark x1="13311" y1="88686" x2="24626" y2="94343"/>
                        <a14:foregroundMark x1="24626" y1="94343" x2="26789" y2="82196"/>
                        <a14:foregroundMark x1="26789" y1="82196" x2="24293" y2="79368"/>
                        <a14:foregroundMark x1="50416" y1="86190" x2="37105" y2="82862"/>
                        <a14:foregroundMark x1="37105" y1="82862" x2="33278" y2="93677"/>
                        <a14:foregroundMark x1="33278" y1="93677" x2="45591" y2="97171"/>
                        <a14:foregroundMark x1="45591" y1="97171" x2="58236" y2="93677"/>
                        <a14:foregroundMark x1="58236" y1="93677" x2="53577" y2="82529"/>
                        <a14:foregroundMark x1="53577" y1="82529" x2="44759" y2="86522"/>
                        <a14:foregroundMark x1="64892" y1="55075" x2="53744" y2="52080"/>
                        <a14:foregroundMark x1="53744" y1="52080" x2="61065" y2="43428"/>
                        <a14:foregroundMark x1="61065" y1="43428" x2="70549" y2="52080"/>
                        <a14:foregroundMark x1="70549" y1="52080" x2="62230" y2="58902"/>
                        <a14:foregroundMark x1="19800" y1="47088" x2="19468" y2="46090"/>
                        <a14:foregroundMark x1="19468" y1="46090" x2="20965" y2="58070"/>
                        <a14:foregroundMark x1="20965" y1="58070" x2="28120" y2="46922"/>
                        <a14:foregroundMark x1="28120" y1="46922" x2="22795" y2="4259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510244" y="2624138"/>
            <a:ext cx="4233862" cy="423386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5D3D917-9D87-4F93-BCE5-02625C8532AF}"/>
              </a:ext>
            </a:extLst>
          </p:cNvPr>
          <p:cNvSpPr txBox="1"/>
          <p:nvPr/>
        </p:nvSpPr>
        <p:spPr>
          <a:xfrm>
            <a:off x="8871413" y="4184551"/>
            <a:ext cx="231270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rgbClr val="FF0000"/>
                </a:solidFill>
              </a:rPr>
              <a:t>SOH</a:t>
            </a:r>
          </a:p>
          <a:p>
            <a:r>
              <a:rPr lang="en-US" sz="4800" dirty="0">
                <a:solidFill>
                  <a:srgbClr val="FF0000"/>
                </a:solidFill>
              </a:rPr>
              <a:t>CAH</a:t>
            </a:r>
          </a:p>
          <a:p>
            <a:r>
              <a:rPr lang="en-US" sz="4800" dirty="0">
                <a:solidFill>
                  <a:srgbClr val="FF0000"/>
                </a:solidFill>
              </a:rPr>
              <a:t>TOA</a:t>
            </a:r>
          </a:p>
        </p:txBody>
      </p:sp>
    </p:spTree>
    <p:extLst>
      <p:ext uri="{BB962C8B-B14F-4D97-AF65-F5344CB8AC3E}">
        <p14:creationId xmlns:p14="http://schemas.microsoft.com/office/powerpoint/2010/main" val="1643215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  <p:bldP spid="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20E18E-76FE-4383-8940-3AB72ACC19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4-03 Right Triangle Trigonometry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BAF67A-7C9B-4C16-B0DD-9CBEEC309AA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Find the values of the six trig functions</a:t>
            </a:r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DB58E6-20C2-4F4A-A3A8-EFBAED9457A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2544251-F49B-487A-B09C-8EDC1F854C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76" y="2286000"/>
            <a:ext cx="2576286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7657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29D42B-3DC9-4931-A0CD-99ACB0093A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4-03 Right Triangle Trigonometry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F4110F-CA14-4BD3-8D6D-0A9FBD6514A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Special right triangles</a:t>
            </a:r>
          </a:p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396DBA26-8222-4DA1-B292-552409D80958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𝜋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den>
                        </m:f>
                      </m:e>
                    </m:func>
                  </m:oMath>
                </a14:m>
                <a:endParaRPr lang="en-US" b="0" dirty="0"/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csc</m:t>
                        </m:r>
                      </m:fName>
                      <m:e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𝜋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</m:e>
                    </m:func>
                  </m:oMath>
                </a14:m>
                <a:endParaRPr lang="en-US" b="0" dirty="0"/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tan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30°</m:t>
                        </m:r>
                      </m:e>
                    </m:func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396DBA26-8222-4DA1-B292-552409D8095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Picture 9">
            <a:extLst>
              <a:ext uri="{FF2B5EF4-FFF2-40B4-BE49-F238E27FC236}">
                <a16:creationId xmlns:a16="http://schemas.microsoft.com/office/drawing/2014/main" id="{E8E4AAA4-AD9D-403E-B0A8-9A07D826F6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728621"/>
            <a:ext cx="3400758" cy="340075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36126EE-5C16-42E6-93D2-D51A180A77E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14689" y="3274944"/>
            <a:ext cx="3546961" cy="3546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4463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9F5F30-2D7B-4A62-AA2E-D851267175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4-03 Right Triangle Trigonometry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1C6F8E8-99B0-4617-BF0F-D1521C7723D5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/>
              <a:lstStyle/>
              <a:p>
                <a:r>
                  <a:rPr lang="en-US" dirty="0"/>
                  <a:t>Sketch a triangle and find the other 5 trig functions</a:t>
                </a:r>
              </a:p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tan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=3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1C6F8E8-99B0-4617-BF0F-D1521C7723D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3"/>
                <a:stretch>
                  <a:fillRect l="-3882" t="-38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9535339-FD77-41D8-AC2F-235B0FC7234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061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A9D245-8AE7-4CCC-84ED-E73B2950CA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4-04 Right Triangle Trigonometry and Identities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C544D1-31D3-4B2B-BD55-C87EFEE33C3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In this section, you will: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Use right triangles to evaluate trigonometric functions.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Use special right triangles to evaluate trigonometric functions of common angles.</a:t>
            </a:r>
          </a:p>
        </p:txBody>
      </p:sp>
    </p:spTree>
    <p:extLst>
      <p:ext uri="{BB962C8B-B14F-4D97-AF65-F5344CB8AC3E}">
        <p14:creationId xmlns:p14="http://schemas.microsoft.com/office/powerpoint/2010/main" val="773094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2A8449-DB39-4A44-B79B-5E46212824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4-04 Right Triangle Trigonometry and Identities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AF3A056-A008-411C-AA75-30BECF7F1A7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234286" y="1235683"/>
                <a:ext cx="10649818" cy="5622317"/>
              </a:xfrm>
            </p:spPr>
            <p:txBody>
              <a:bodyPr>
                <a:normAutofit fontScale="85000" lnSpcReduction="20000"/>
              </a:bodyPr>
              <a:lstStyle/>
              <a:p>
                <a:r>
                  <a:rPr lang="en-US" dirty="0"/>
                  <a:t>Basic Identities</a:t>
                </a:r>
              </a:p>
              <a:p>
                <a:r>
                  <a:rPr lang="en-US" u="sng" dirty="0"/>
                  <a:t>Reciprocal</a:t>
                </a:r>
                <a:endParaRPr lang="en-US" dirty="0"/>
              </a:p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i="0" dirty="0" smtClean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func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func>
                          <m:func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i="0" dirty="0">
                                <a:latin typeface="Cambria Math" panose="02040503050406030204" pitchFamily="18" charset="0"/>
                              </a:rPr>
                              <m:t>csc</m:t>
                            </m:r>
                          </m:fName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</m:func>
                      </m:den>
                    </m:f>
                  </m:oMath>
                </a14:m>
                <a:r>
                  <a:rPr lang="en-US" b="0" i="1" dirty="0">
                    <a:latin typeface="Cambria Math" panose="02040503050406030204" pitchFamily="18" charset="0"/>
                  </a:rPr>
                  <a:t>		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i="0" dirty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func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func>
                          <m:func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i="0" dirty="0">
                                <a:latin typeface="Cambria Math" panose="02040503050406030204" pitchFamily="18" charset="0"/>
                              </a:rPr>
                              <m:t>sec</m:t>
                            </m:r>
                          </m:fName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</m:func>
                      </m:den>
                    </m:f>
                  </m:oMath>
                </a14:m>
                <a:r>
                  <a:rPr lang="en-US" b="0" i="1" dirty="0">
                    <a:latin typeface="Cambria Math" panose="02040503050406030204" pitchFamily="18" charset="0"/>
                  </a:rPr>
                  <a:t>			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i="0" dirty="0">
                            <a:latin typeface="Cambria Math" panose="02040503050406030204" pitchFamily="18" charset="0"/>
                          </a:rPr>
                          <m:t>tan</m:t>
                        </m:r>
                      </m:fName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func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func>
                          <m:func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i="0" dirty="0">
                                <a:latin typeface="Cambria Math" panose="02040503050406030204" pitchFamily="18" charset="0"/>
                              </a:rPr>
                              <m:t>cot</m:t>
                            </m:r>
                          </m:fName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</m:func>
                      </m:den>
                    </m:f>
                  </m:oMath>
                </a14:m>
                <a:endParaRPr lang="en-US" b="0" i="1" dirty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i="0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csc</m:t>
                        </m:r>
                      </m:fName>
                      <m:e>
                        <m:r>
                          <a:rPr lang="en-US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func>
                    <m:r>
                      <a:rPr lang="en-US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func>
                          <m:funcPr>
                            <m:ctrlPr>
                              <a:rPr lang="en-US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i="0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r>
                              <a:rPr lang="en-US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</m:func>
                      </m:den>
                    </m:f>
                  </m:oMath>
                </a14:m>
                <a:r>
                  <a:rPr lang="en-US" b="0" i="0" dirty="0">
                    <a:solidFill>
                      <a:srgbClr val="FF0000"/>
                    </a:solidFill>
                    <a:latin typeface="+mj-lt"/>
                  </a:rPr>
                  <a:t> 		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i="0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sec</m:t>
                        </m:r>
                      </m:fName>
                      <m:e>
                        <m:r>
                          <a:rPr lang="en-US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func>
                    <m:r>
                      <a:rPr lang="en-US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func>
                          <m:funcPr>
                            <m:ctrlPr>
                              <a:rPr lang="en-US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i="0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cos</m:t>
                            </m:r>
                          </m:fName>
                          <m:e>
                            <m:r>
                              <a:rPr lang="en-US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</m:func>
                      </m:den>
                    </m:f>
                  </m:oMath>
                </a14:m>
                <a:r>
                  <a:rPr lang="en-US" b="0" i="0" dirty="0">
                    <a:solidFill>
                      <a:srgbClr val="FF0000"/>
                    </a:solidFill>
                    <a:latin typeface="+mj-lt"/>
                  </a:rPr>
                  <a:t> 		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i="0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cot</m:t>
                        </m:r>
                      </m:fName>
                      <m:e>
                        <m:r>
                          <a:rPr lang="en-US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func>
                    <m:r>
                      <a:rPr lang="en-US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func>
                          <m:funcPr>
                            <m:ctrlPr>
                              <a:rPr lang="en-US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i="0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tan</m:t>
                            </m:r>
                          </m:fName>
                          <m:e>
                            <m:r>
                              <a:rPr lang="en-US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</m:func>
                      </m:den>
                    </m:f>
                  </m:oMath>
                </a14:m>
                <a:endParaRPr lang="en-US" dirty="0"/>
              </a:p>
              <a:p>
                <a:r>
                  <a:rPr lang="en-US" u="sng" dirty="0"/>
                  <a:t>Quotient</a:t>
                </a:r>
                <a:endParaRPr lang="en-US" dirty="0"/>
              </a:p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i="0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tan</m:t>
                        </m:r>
                      </m:fName>
                      <m:e>
                        <m:r>
                          <a:rPr lang="en-US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func>
                    <m:r>
                      <a:rPr lang="en-US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func>
                          <m:funcPr>
                            <m:ctrlPr>
                              <a:rPr lang="en-US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i="0" dirty="0" err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r>
                              <a:rPr lang="en-US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</m:func>
                      </m:num>
                      <m:den>
                        <m:func>
                          <m:funcPr>
                            <m:ctrlPr>
                              <a:rPr lang="en-US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i="0" dirty="0" err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cos</m:t>
                            </m:r>
                          </m:fName>
                          <m:e>
                            <m:r>
                              <a:rPr lang="en-US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</m:func>
                      </m:den>
                    </m:f>
                  </m:oMath>
                </a14:m>
                <a:r>
                  <a:rPr lang="en-US" b="0" i="0" dirty="0">
                    <a:latin typeface="+mj-lt"/>
                  </a:rPr>
                  <a:t> 		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i="0" dirty="0" err="1">
                            <a:latin typeface="Cambria Math" panose="02040503050406030204" pitchFamily="18" charset="0"/>
                          </a:rPr>
                          <m:t>cot</m:t>
                        </m:r>
                      </m:fName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func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func>
                          <m:func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i="0" dirty="0" err="1">
                                <a:latin typeface="Cambria Math" panose="02040503050406030204" pitchFamily="18" charset="0"/>
                              </a:rPr>
                              <m:t>cos</m:t>
                            </m:r>
                          </m:fName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</m:func>
                      </m:num>
                      <m:den>
                        <m:func>
                          <m:func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i="0" dirty="0" err="1"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</m:func>
                      </m:den>
                    </m:f>
                  </m:oMath>
                </a14:m>
                <a:r>
                  <a:rPr lang="en-US" dirty="0"/>
                  <a:t> </a:t>
                </a:r>
              </a:p>
              <a:p>
                <a:r>
                  <a:rPr lang="en-US" u="sng" dirty="0"/>
                  <a:t>Pythagorean</a:t>
                </a:r>
                <a:endParaRPr lang="en-US" dirty="0"/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i="0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sin</m:t>
                        </m:r>
                      </m:e>
                      <m:sup>
                        <m:r>
                          <a:rPr lang="en-US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i="0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cos</m:t>
                        </m:r>
                      </m:e>
                      <m:sup>
                        <m:r>
                          <a:rPr lang="en-US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US" b="0" i="0" dirty="0">
                    <a:latin typeface="+mj-lt"/>
                  </a:rPr>
                  <a:t> 	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1+</m:t>
                    </m:r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i="0" dirty="0">
                            <a:latin typeface="Cambria Math" panose="02040503050406030204" pitchFamily="18" charset="0"/>
                          </a:rPr>
                          <m:t>tan</m:t>
                        </m:r>
                      </m:e>
                      <m:sup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i="0" dirty="0">
                            <a:latin typeface="Cambria Math" panose="02040503050406030204" pitchFamily="18" charset="0"/>
                          </a:rPr>
                          <m:t>sec</m:t>
                        </m:r>
                      </m:e>
                      <m:sup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𝑢</m:t>
                    </m:r>
                  </m:oMath>
                </a14:m>
                <a:r>
                  <a:rPr lang="en-US" b="0" i="0" dirty="0">
                    <a:latin typeface="+mj-lt"/>
                  </a:rPr>
                  <a:t> 	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i="0" dirty="0">
                                <a:latin typeface="Cambria Math" panose="02040503050406030204" pitchFamily="18" charset="0"/>
                              </a:rPr>
                              <m:t>cot</m:t>
                            </m:r>
                          </m:e>
                          <m:sup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func>
                    <m:r>
                      <a:rPr lang="en-US" i="1" dirty="0">
                        <a:latin typeface="Cambria Math" panose="02040503050406030204" pitchFamily="18" charset="0"/>
                      </a:rPr>
                      <m:t>+1=</m:t>
                    </m:r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i="0" dirty="0">
                            <a:latin typeface="Cambria Math" panose="02040503050406030204" pitchFamily="18" charset="0"/>
                          </a:rPr>
                          <m:t>csc</m:t>
                        </m:r>
                      </m:e>
                      <m:sup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𝑢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Note: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i="0" dirty="0" smtClean="0">
                            <a:latin typeface="Cambria Math" panose="02040503050406030204" pitchFamily="18" charset="0"/>
                          </a:rPr>
                          <m:t>sin</m:t>
                        </m:r>
                      </m:e>
                      <m:sup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 = </m:t>
                    </m:r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unc>
                              <m:funcPr>
                                <m:ctrlPr>
                                  <a:rPr lang="en-US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 i="0" dirty="0" smtClean="0">
                                    <a:latin typeface="Cambria Math" panose="02040503050406030204" pitchFamily="18" charset="0"/>
                                  </a:rPr>
                                  <m:t>sin</m:t>
                                </m:r>
                              </m:fName>
                              <m:e>
                                <m:r>
                                  <a:rPr lang="en-US" i="1" dirty="0" smtClean="0">
                                    <a:latin typeface="Cambria Math" panose="02040503050406030204" pitchFamily="18" charset="0"/>
                                  </a:rPr>
                                  <m:t>𝑢</m:t>
                                </m:r>
                              </m:e>
                            </m:func>
                          </m:e>
                        </m:d>
                      </m:e>
                      <m:sup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AF3A056-A008-411C-AA75-30BECF7F1A7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234286" y="1235683"/>
                <a:ext cx="10649818" cy="5622317"/>
              </a:xfrm>
              <a:blipFill>
                <a:blip r:embed="rId3"/>
                <a:stretch>
                  <a:fillRect l="-1259" t="-41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31821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479C3DC-953A-4331-9002-06F4D506CD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4-04 Right Triangle Trigonometry and Identities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3217B9B-99CD-4CEE-8881-7A804F7E99EA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/>
              <a:lstStyle/>
              <a:p>
                <a:r>
                  <a:rPr lang="en-US" dirty="0"/>
                  <a:t>Cofunction Identities</a:t>
                </a:r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i="0" dirty="0" smtClean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d>
                          <m:dPr>
                            <m:ctrlPr>
                              <a:rPr lang="en-US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 dirty="0" smtClean="0">
                                <a:latin typeface="Cambria Math" panose="02040503050406030204" pitchFamily="18" charset="0"/>
                              </a:rPr>
                              <m:t>90°−</m:t>
                            </m:r>
                            <m:r>
                              <a:rPr lang="en-US" i="1" dirty="0" smtClean="0"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</m:d>
                      </m:e>
                    </m:func>
                    <m:r>
                      <a:rPr lang="en-US" i="1" dirty="0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i="0" dirty="0" err="1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func>
                  </m:oMath>
                </a14:m>
                <a:endParaRPr lang="en-US" b="0" i="1" dirty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i="0" dirty="0" err="1">
                            <a:latin typeface="Cambria Math" panose="02040503050406030204" pitchFamily="18" charset="0"/>
                          </a:rPr>
                          <m:t>tan</m:t>
                        </m:r>
                      </m:fName>
                      <m:e>
                        <m:d>
                          <m:d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90°−</m:t>
                            </m:r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</m:d>
                      </m:e>
                    </m:func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i="0" dirty="0" err="1">
                            <a:latin typeface="Cambria Math" panose="02040503050406030204" pitchFamily="18" charset="0"/>
                          </a:rPr>
                          <m:t>cot</m:t>
                        </m:r>
                      </m:fName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func>
                  </m:oMath>
                </a14:m>
                <a:endParaRPr lang="en-US" b="0" i="1" dirty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i="0" dirty="0" err="1">
                            <a:latin typeface="Cambria Math" panose="02040503050406030204" pitchFamily="18" charset="0"/>
                          </a:rPr>
                          <m:t>sec</m:t>
                        </m:r>
                      </m:fName>
                      <m:e>
                        <m:d>
                          <m:d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90°−</m:t>
                            </m:r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</m:d>
                      </m:e>
                    </m:func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i="0" dirty="0" err="1">
                            <a:latin typeface="Cambria Math" panose="02040503050406030204" pitchFamily="18" charset="0"/>
                          </a:rPr>
                          <m:t>csc</m:t>
                        </m:r>
                      </m:fName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func>
                  </m:oMath>
                </a14:m>
                <a:endParaRPr lang="en-US" b="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3217B9B-99CD-4CEE-8881-7A804F7E99E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3"/>
                <a:stretch>
                  <a:fillRect l="-3882" t="-38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0ED3BC0B-7152-4162-A941-BEFFC2EF495D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/>
            <p:txBody>
              <a:bodyPr/>
              <a:lstStyle/>
              <a:p>
                <a:endParaRPr lang="en-US" i="1" dirty="0">
                  <a:latin typeface="Cambria Math" panose="02040503050406030204" pitchFamily="18" charset="0"/>
                </a:endParaRPr>
              </a:p>
              <a:p>
                <a:endParaRPr lang="en-US" i="1" dirty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dirty="0" err="1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d>
                          <m:d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90°−</m:t>
                            </m:r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</m:d>
                      </m:e>
                    </m:func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dirty="0" err="1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func>
                  </m:oMath>
                </a14:m>
                <a:endParaRPr lang="en-US" i="1" dirty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dirty="0" err="1">
                            <a:latin typeface="Cambria Math" panose="02040503050406030204" pitchFamily="18" charset="0"/>
                          </a:rPr>
                          <m:t>cot</m:t>
                        </m:r>
                      </m:fName>
                      <m:e>
                        <m:d>
                          <m:d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90°−</m:t>
                            </m:r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</m:d>
                      </m:e>
                    </m:func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dirty="0" err="1">
                            <a:latin typeface="Cambria Math" panose="02040503050406030204" pitchFamily="18" charset="0"/>
                          </a:rPr>
                          <m:t>tan</m:t>
                        </m:r>
                      </m:fName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func>
                  </m:oMath>
                </a14:m>
                <a:endParaRPr lang="en-US" i="1" dirty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dirty="0" err="1">
                            <a:latin typeface="Cambria Math" panose="02040503050406030204" pitchFamily="18" charset="0"/>
                          </a:rPr>
                          <m:t>csc</m:t>
                        </m:r>
                      </m:fName>
                      <m:e>
                        <m:d>
                          <m:d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90°−</m:t>
                            </m:r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</m:d>
                      </m:e>
                    </m:func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dirty="0" err="1">
                            <a:latin typeface="Cambria Math" panose="02040503050406030204" pitchFamily="18" charset="0"/>
                          </a:rPr>
                          <m:t>sec</m:t>
                        </m:r>
                      </m:fName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func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0ED3BC0B-7152-4162-A941-BEFFC2EF495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50913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0B3C60-B105-4884-944A-CCEDF83746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4-04 Right Triangle Trigonometry and Identities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0601844-9F9B-4034-967A-C1B9A3922805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/>
              <a:lstStyle/>
              <a:p>
                <a:r>
                  <a:rPr lang="en-US" dirty="0"/>
                  <a:t>Let </a:t>
                </a:r>
                <a:r>
                  <a:rPr lang="el-GR" i="1" dirty="0"/>
                  <a:t>θ</a:t>
                </a:r>
                <a:r>
                  <a:rPr lang="en-US" dirty="0"/>
                  <a:t> be an acute angle such that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=0.96</m:t>
                    </m:r>
                  </m:oMath>
                </a14:m>
                <a:endParaRPr lang="en-US" b="0" dirty="0"/>
              </a:p>
              <a:p>
                <a:r>
                  <a:rPr lang="en-US" dirty="0"/>
                  <a:t>Find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func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0601844-9F9B-4034-967A-C1B9A392280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3"/>
                <a:stretch>
                  <a:fillRect l="-3882" t="-38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CE38122D-981F-46E5-A303-A7F6232FB94F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/>
            <p:txBody>
              <a:bodyPr/>
              <a:lstStyle/>
              <a:p>
                <a:r>
                  <a:rPr lang="en-US" dirty="0"/>
                  <a:t>Find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tan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func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CE38122D-981F-46E5-A303-A7F6232FB94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blipFill>
                <a:blip r:embed="rId4"/>
                <a:stretch>
                  <a:fillRect l="-3776" t="-38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73599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D86721-1AEF-4146-9699-029766D779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4-04 Right Triangle Trigonometry and Identities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9F166AD-DCAF-44B4-967F-FE3E6A9FEA9E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/>
              <a:lstStyle/>
              <a:p>
                <a:r>
                  <a:rPr lang="en-US" dirty="0"/>
                  <a:t>Let </a:t>
                </a:r>
                <a:r>
                  <a:rPr lang="en-US" i="1" dirty="0"/>
                  <a:t>β</a:t>
                </a:r>
                <a:r>
                  <a:rPr lang="en-US" dirty="0"/>
                  <a:t> be an acute angle such that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tan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=4</m:t>
                    </m:r>
                  </m:oMath>
                </a14:m>
                <a:endParaRPr lang="en-US" dirty="0"/>
              </a:p>
              <a:p>
                <a:r>
                  <a:rPr lang="en-US" dirty="0"/>
                  <a:t>Find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cot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</m:func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9F166AD-DCAF-44B4-967F-FE3E6A9FEA9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3"/>
                <a:stretch>
                  <a:fillRect l="-3882" t="-38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6F9DA5F3-D43A-4F86-8513-D470AD3AAA47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sec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</m:func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6F9DA5F3-D43A-4F86-8513-D470AD3AAA4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21576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2BE9F59F-55E2-4033-B9F6-747BEC6D39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4-04 Right Triangle Trigonometry and Identities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4B9DFB-C6F6-4886-AE5D-A509DDAC107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Angles of Elevation and Depression</a:t>
            </a:r>
          </a:p>
          <a:p>
            <a:endParaRPr lang="en-US" dirty="0"/>
          </a:p>
          <a:p>
            <a:r>
              <a:rPr lang="en-US" dirty="0"/>
              <a:t>Both are measured from the horizontal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4A234940-15FF-48BB-8533-179A7B40D1C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751638" y="2016125"/>
            <a:ext cx="4943475" cy="3695700"/>
          </a:xfrm>
        </p:spPr>
      </p:pic>
    </p:spTree>
    <p:extLst>
      <p:ext uri="{BB962C8B-B14F-4D97-AF65-F5344CB8AC3E}">
        <p14:creationId xmlns:p14="http://schemas.microsoft.com/office/powerpoint/2010/main" val="3159598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EE61C4D-3C62-4DA0-8E93-2A4217A864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4-04 Right Triangle Trigonometry and Identities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80D3EAB-AB9B-482A-8D97-87BB2EED13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12-meter flagpole casts a 6-meter shadow. Find the angle of elevation of the sun.</a:t>
            </a:r>
          </a:p>
        </p:txBody>
      </p:sp>
    </p:spTree>
    <p:extLst>
      <p:ext uri="{BB962C8B-B14F-4D97-AF65-F5344CB8AC3E}">
        <p14:creationId xmlns:p14="http://schemas.microsoft.com/office/powerpoint/2010/main" val="4178446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763F4C-9DB0-4267-8A06-2D5A290104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4-05 Trigonometric Functions of Any Angle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ECFF1E-9B6F-48D2-9400-B50DF46A1C8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this section, you will: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Evaluate trigonometric functions of any angle.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Find reference angles.</a:t>
            </a:r>
          </a:p>
        </p:txBody>
      </p:sp>
    </p:spTree>
    <p:extLst>
      <p:ext uri="{BB962C8B-B14F-4D97-AF65-F5344CB8AC3E}">
        <p14:creationId xmlns:p14="http://schemas.microsoft.com/office/powerpoint/2010/main" val="2144394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28A978-1B59-4605-8589-D33283E2B7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4-05 Trigonometric Functions of Any Angle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966943EB-6F39-42E9-B7EE-7F48DE4EC155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/>
              <a:lstStyle/>
              <a:p>
                <a:endParaRPr lang="en-US" b="0" i="1" dirty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den>
                    </m:f>
                  </m:oMath>
                </a14:m>
                <a:r>
                  <a:rPr lang="en-US" dirty="0"/>
                  <a:t>		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csc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den>
                    </m:f>
                  </m:oMath>
                </a14:m>
                <a:endParaRPr lang="en-US" b="0" dirty="0"/>
              </a:p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den>
                    </m:f>
                  </m:oMath>
                </a14:m>
                <a:r>
                  <a:rPr lang="en-US" dirty="0"/>
                  <a:t>	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sec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</m:oMath>
                </a14:m>
                <a:endParaRPr lang="en-US" b="0" dirty="0"/>
              </a:p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tan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US" dirty="0"/>
                  <a:t>	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cot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den>
                    </m:f>
                  </m:oMath>
                </a14:m>
                <a:endParaRPr lang="en-US" dirty="0"/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ra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966943EB-6F39-42E9-B7EE-7F48DE4EC15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CDCA30BC-708F-429E-AB87-1A956D90088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6598842" y="1235075"/>
            <a:ext cx="5249066" cy="5257800"/>
          </a:xfrm>
        </p:spPr>
      </p:pic>
    </p:spTree>
    <p:extLst>
      <p:ext uri="{BB962C8B-B14F-4D97-AF65-F5344CB8AC3E}">
        <p14:creationId xmlns:p14="http://schemas.microsoft.com/office/powerpoint/2010/main" val="1797149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9E5D69-7FC5-4FCB-8308-FF305E2493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4-05 Trigonometric Functions of Any Angle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CE1AFF-1DC3-48C4-9F50-65482B2320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Let (-2, 3) be a point on the terminal side of </a:t>
            </a:r>
            <a:r>
              <a:rPr lang="el-GR" i="1" dirty="0"/>
              <a:t>θ</a:t>
            </a:r>
            <a:r>
              <a:rPr lang="en-US" dirty="0"/>
              <a:t>. Find sine, cosine, and tangent of </a:t>
            </a:r>
            <a:r>
              <a:rPr lang="el-GR" i="1" dirty="0"/>
              <a:t>θ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39716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410547-E0F7-4353-ADAC-C34964188F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4-05 Trigonometric Functions of Any Angle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CDFD851-3113-4C87-B32F-35AE78CFE7EB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1226584" y="1235683"/>
                <a:ext cx="5629828" cy="5257191"/>
              </a:xfrm>
            </p:spPr>
            <p:txBody>
              <a:bodyPr/>
              <a:lstStyle/>
              <a:p>
                <a:r>
                  <a:rPr lang="en-US" dirty="0"/>
                  <a:t>Given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tan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&lt;0</m:t>
                    </m:r>
                  </m:oMath>
                </a14:m>
                <a:r>
                  <a:rPr lang="en-US" dirty="0"/>
                  <a:t>, find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func>
                  </m:oMath>
                </a14:m>
                <a:r>
                  <a:rPr lang="en-US" dirty="0"/>
                  <a:t> and </a:t>
                </a:r>
                <a:r>
                  <a:rPr lang="en-US" dirty="0" err="1"/>
                  <a:t>csc</a:t>
                </a:r>
                <a:r>
                  <a:rPr lang="en-US" dirty="0"/>
                  <a:t> </a:t>
                </a:r>
                <a:r>
                  <a:rPr lang="en-US" i="1" dirty="0"/>
                  <a:t>θ</a:t>
                </a:r>
                <a:r>
                  <a:rPr lang="en-US" dirty="0"/>
                  <a:t>.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CDFD851-3113-4C87-B32F-35AE78CFE7E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1226584" y="1235683"/>
                <a:ext cx="5629828" cy="5257191"/>
              </a:xfrm>
              <a:blipFill>
                <a:blip r:embed="rId3"/>
                <a:stretch>
                  <a:fillRect l="-3139" t="-1972" r="-31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4EC5EA03-E34F-420F-8988-860C3AB413C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6598842" y="1235075"/>
            <a:ext cx="5249066" cy="5257800"/>
          </a:xfrm>
        </p:spPr>
      </p:pic>
    </p:spTree>
    <p:extLst>
      <p:ext uri="{BB962C8B-B14F-4D97-AF65-F5344CB8AC3E}">
        <p14:creationId xmlns:p14="http://schemas.microsoft.com/office/powerpoint/2010/main" val="4149582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154101-2015-409C-A2F7-4E95A1D8F4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4-05 Trigonometric Functions of Any Angle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F5F60DE-4146-4E23-9B82-10F549916DA1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/>
              <a:lstStyle/>
              <a:p>
                <a:r>
                  <a:rPr lang="en-US" dirty="0"/>
                  <a:t>Evaluate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</m:func>
                  </m:oMath>
                </a14:m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tan</m:t>
                        </m:r>
                      </m:fName>
                      <m:e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𝜋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e>
                    </m:func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F5F60DE-4146-4E23-9B82-10F549916DA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3"/>
                <a:stretch>
                  <a:fillRect l="-3412" t="-35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6E5689D2-D25D-49FA-A0F6-3288BFB152B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6598842" y="1235075"/>
            <a:ext cx="5249066" cy="5257800"/>
          </a:xfrm>
        </p:spPr>
      </p:pic>
    </p:spTree>
    <p:extLst>
      <p:ext uri="{BB962C8B-B14F-4D97-AF65-F5344CB8AC3E}">
        <p14:creationId xmlns:p14="http://schemas.microsoft.com/office/powerpoint/2010/main" val="2659991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7A1BC0-EA39-4D15-81AF-C146922D79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4-05 Trigonometric Functions of Any Angle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E103BA2-5177-4E02-B3D7-A17D92A89713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/>
              <a:lstStyle/>
              <a:p>
                <a:r>
                  <a:rPr lang="en-US" dirty="0"/>
                  <a:t>Reference Angle</a:t>
                </a:r>
              </a:p>
              <a:p>
                <a:pPr lvl="1"/>
                <a:r>
                  <a:rPr lang="en-US" dirty="0"/>
                  <a:t>Angle between terminal side and nearest </a:t>
                </a:r>
                <a:r>
                  <a:rPr lang="en-US" i="1" dirty="0"/>
                  <a:t>x</a:t>
                </a:r>
                <a:r>
                  <a:rPr lang="en-US" dirty="0"/>
                  <a:t>-axis</a:t>
                </a:r>
              </a:p>
              <a:p>
                <a:r>
                  <a:rPr lang="en-US" dirty="0"/>
                  <a:t>Find the reference angle for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E103BA2-5177-4E02-B3D7-A17D92A8971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3"/>
                <a:stretch>
                  <a:fillRect l="-3412" t="-35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8796C734-4EF1-4E6E-95DC-DA24E4AC10A9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/>
            <p:txBody>
              <a:bodyPr/>
              <a:lstStyle/>
              <a:p>
                <a:r>
                  <a:rPr lang="en-US" dirty="0"/>
                  <a:t>Find the reference angle for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8796C734-4EF1-4E6E-95DC-DA24E4AC10A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blipFill>
                <a:blip r:embed="rId4"/>
                <a:stretch>
                  <a:fillRect l="-3318" t="-3596" r="-25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14409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467EEA-ACBE-40B5-B5D0-42714C03FD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4-05 Trigonometric Functions of Any Angle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064289A-98C8-407F-A2DE-42BD5962D598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/>
              <a:lstStyle/>
              <a:p>
                <a:r>
                  <a:rPr lang="en-US" dirty="0"/>
                  <a:t>Use a reference angle to evaluate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𝜋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</m:e>
                    </m:func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064289A-98C8-407F-A2DE-42BD5962D59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3"/>
                <a:stretch>
                  <a:fillRect l="-3412" t="-35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044D8C12-9CD1-437A-8317-02F960A03D6D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150°</m:t>
                        </m:r>
                      </m:e>
                    </m:func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044D8C12-9CD1-437A-8317-02F960A03D6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12860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C4BFB1-D6DF-48AE-B63F-4309D3B5ED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4-05 Trigonometric Functions of Any Angle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33B79E7-C2D2-45E0-B604-0DBFE825DDE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Use a reference angle to evaluate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tan</m:t>
                        </m:r>
                      </m:fName>
                      <m:e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11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𝜋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6</m:t>
                            </m:r>
                          </m:den>
                        </m:f>
                      </m:e>
                    </m:func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33B79E7-C2D2-45E0-B604-0DBFE825DDE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660" t="-19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37482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678F35-FCF4-49F1-B00D-8D30A95A8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4-05 Trigonometric Functions of Any Angle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0F013CB-52C4-4E3D-915D-EC0BB629D113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/>
              <a:lstStyle/>
              <a:p>
                <a:r>
                  <a:rPr lang="en-US" dirty="0"/>
                  <a:t>Let </a:t>
                </a:r>
                <a:r>
                  <a:rPr lang="el-GR" i="1" dirty="0"/>
                  <a:t>θ</a:t>
                </a:r>
                <a:r>
                  <a:rPr lang="en-US" dirty="0"/>
                  <a:t> be an angle in quadrant III such that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=−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13</m:t>
                        </m:r>
                      </m:den>
                    </m:f>
                  </m:oMath>
                </a14:m>
                <a:r>
                  <a:rPr lang="en-US" dirty="0"/>
                  <a:t>. Find</a:t>
                </a:r>
              </a:p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sec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func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0F013CB-52C4-4E3D-915D-EC0BB629D11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3"/>
                <a:stretch>
                  <a:fillRect l="-3412" t="-35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43AB214F-6E2F-4763-99EB-10CE826143E4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tan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func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43AB214F-6E2F-4763-99EB-10CE826143E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95449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6F6294-10CF-454D-9515-E5C2B8D860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4-06 Graphs of Sine and Cosine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ABA63F-9EAA-403A-861B-372764BF315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In this section, you will: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Graph </a:t>
            </a:r>
            <a:r>
              <a:rPr lang="en-US" i="1" dirty="0"/>
              <a:t>y</a:t>
            </a:r>
            <a:r>
              <a:rPr lang="en-US" dirty="0"/>
              <a:t> = sin </a:t>
            </a:r>
            <a:r>
              <a:rPr lang="en-US" i="1" dirty="0"/>
              <a:t>x</a:t>
            </a:r>
            <a:r>
              <a:rPr lang="en-US" dirty="0"/>
              <a:t> and </a:t>
            </a:r>
            <a:r>
              <a:rPr lang="en-US" i="1" dirty="0"/>
              <a:t>y</a:t>
            </a:r>
            <a:r>
              <a:rPr lang="en-US" dirty="0"/>
              <a:t> = cos </a:t>
            </a:r>
            <a:r>
              <a:rPr lang="en-US" i="1" dirty="0"/>
              <a:t>x</a:t>
            </a:r>
            <a:r>
              <a:rPr lang="en-US" dirty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Graph transformations of sine and cosine graphs.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Write mathematical models using sine and cosine.</a:t>
            </a:r>
          </a:p>
        </p:txBody>
      </p:sp>
    </p:spTree>
    <p:extLst>
      <p:ext uri="{BB962C8B-B14F-4D97-AF65-F5344CB8AC3E}">
        <p14:creationId xmlns:p14="http://schemas.microsoft.com/office/powerpoint/2010/main" val="1631834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4AF1F4-D5F7-4FF8-96DB-6884EE085B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4-06 Graphs of Sine and Cosine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3CDFEBF-FBD5-4194-8F8D-B2C908819538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</m:oMath>
                </a14:m>
                <a:endParaRPr lang="en-US" b="0" dirty="0"/>
              </a:p>
              <a:p>
                <a:pPr lvl="1"/>
                <a:r>
                  <a:rPr lang="en-US" dirty="0"/>
                  <a:t>Starts at 0</a:t>
                </a:r>
              </a:p>
              <a:p>
                <a:pPr lvl="1"/>
                <a:r>
                  <a:rPr lang="en-US" dirty="0"/>
                  <a:t>Amplitude = 1</a:t>
                </a:r>
              </a:p>
              <a:p>
                <a:pPr lvl="1"/>
                <a:r>
                  <a:rPr lang="en-US" dirty="0"/>
                  <a:t>Period = 2π</a:t>
                </a:r>
              </a:p>
              <a:p>
                <a:pPr lvl="1"/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</m:oMath>
                </a14:m>
                <a:endParaRPr lang="en-US" b="0" dirty="0"/>
              </a:p>
              <a:p>
                <a:pPr lvl="1"/>
                <a:r>
                  <a:rPr lang="en-US" dirty="0"/>
                  <a:t>Starts at 1</a:t>
                </a:r>
              </a:p>
              <a:p>
                <a:pPr lvl="1"/>
                <a:r>
                  <a:rPr lang="en-US" dirty="0"/>
                  <a:t>Amplitude = 1</a:t>
                </a:r>
              </a:p>
              <a:p>
                <a:pPr lvl="1"/>
                <a:r>
                  <a:rPr lang="en-US" dirty="0"/>
                  <a:t>Period = 2π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3CDFEBF-FBD5-4194-8F8D-B2C90881953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2669615A-1711-436E-9BA9-38607372D7F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4"/>
          <a:srcRect t="24336" b="24940"/>
          <a:stretch/>
        </p:blipFill>
        <p:spPr>
          <a:xfrm>
            <a:off x="7085012" y="1243704"/>
            <a:ext cx="4411059" cy="2667000"/>
          </a:xfr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F8F1D58-3F27-4CF2-918B-30B3C46E548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4324" b="24951"/>
          <a:stretch/>
        </p:blipFill>
        <p:spPr>
          <a:xfrm>
            <a:off x="7085011" y="4159500"/>
            <a:ext cx="4411060" cy="266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8567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F6E495CE-1EDA-4790-BDEC-AFAE467263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4-06 Graphs of Sine and Cosine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C993855B-3C5A-4011-8D9C-4C8AD500647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Transformations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𝑏𝑥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</m:d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endParaRPr lang="en-US" b="0" dirty="0"/>
              </a:p>
              <a:p>
                <a:pPr lvl="1"/>
                <a:r>
                  <a:rPr lang="en-US" i="1" dirty="0"/>
                  <a:t>a</a:t>
                </a:r>
                <a:r>
                  <a:rPr lang="en-US" dirty="0"/>
                  <a:t> = amplitude = vertical stretch</a:t>
                </a:r>
              </a:p>
              <a:p>
                <a:pPr lvl="1"/>
                <a:r>
                  <a:rPr lang="en-US" i="1" dirty="0"/>
                  <a:t>b</a:t>
                </a:r>
                <a:r>
                  <a:rPr lang="en-US" dirty="0"/>
                  <a:t> = horizontal shrink</a:t>
                </a:r>
              </a:p>
              <a:p>
                <a:pPr lvl="2"/>
                <a:r>
                  <a:rPr lang="en-US" dirty="0"/>
                  <a:t>Period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den>
                    </m:f>
                  </m:oMath>
                </a14:m>
                <a:endParaRPr lang="en-US" b="0" dirty="0"/>
              </a:p>
              <a:p>
                <a:pPr lvl="1"/>
                <a:r>
                  <a:rPr lang="en-US" i="1" dirty="0"/>
                  <a:t>c</a:t>
                </a:r>
                <a:r>
                  <a:rPr lang="en-US" dirty="0"/>
                  <a:t> = horizontal shift</a:t>
                </a:r>
              </a:p>
              <a:p>
                <a:pPr lvl="2"/>
                <a:r>
                  <a:rPr lang="en-US" dirty="0"/>
                  <a:t>Phase shift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den>
                    </m:f>
                  </m:oMath>
                </a14:m>
                <a:r>
                  <a:rPr lang="en-US" b="0" dirty="0"/>
                  <a:t> (Right if c is positive)</a:t>
                </a:r>
              </a:p>
              <a:p>
                <a:pPr lvl="1"/>
                <a:r>
                  <a:rPr lang="en-US" i="1" dirty="0"/>
                  <a:t>d</a:t>
                </a:r>
                <a:r>
                  <a:rPr lang="en-US" dirty="0"/>
                  <a:t> = vertical shift</a:t>
                </a:r>
              </a:p>
              <a:p>
                <a:pPr lvl="2"/>
                <a:r>
                  <a:rPr lang="en-US" dirty="0"/>
                  <a:t>Midline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C993855B-3C5A-4011-8D9C-4C8AD500647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660" t="-3596" b="-10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77368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35CA5C8-C63B-4105-8CB1-9F81F3ED36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4-06 Graphs of Sine and Cosine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80F3F95-63B1-4375-8188-22A7A8125154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/>
              <a:lstStyle/>
              <a:p>
                <a:r>
                  <a:rPr lang="en-US" dirty="0"/>
                  <a:t>Graph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=2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80F3F95-63B1-4375-8188-22A7A812515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3"/>
                <a:stretch>
                  <a:fillRect l="-3412" t="-35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B2AE458E-D18B-4544-8405-6819CBEDFC0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599456" y="1235684"/>
            <a:ext cx="5612961" cy="5622316"/>
          </a:xfrm>
        </p:spPr>
      </p:pic>
    </p:spTree>
    <p:extLst>
      <p:ext uri="{BB962C8B-B14F-4D97-AF65-F5344CB8AC3E}">
        <p14:creationId xmlns:p14="http://schemas.microsoft.com/office/powerpoint/2010/main" val="4101531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B1F270-1EFC-4BD1-9828-C38869E99F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4-06 Graphs of Sine and Cosine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EF23FE8-94A9-428A-85C4-3AE7676D100A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/>
              <a:lstStyle/>
              <a:p>
                <a:r>
                  <a:rPr lang="en-US" dirty="0"/>
                  <a:t>Graph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e>
                    </m:func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EF23FE8-94A9-428A-85C4-3AE7676D100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3"/>
                <a:stretch>
                  <a:fillRect l="-3412" t="-26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FA957126-8144-4F85-A2E3-D85B4C1828F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599456" y="1235684"/>
            <a:ext cx="5612961" cy="5622316"/>
          </a:xfrm>
        </p:spPr>
      </p:pic>
    </p:spTree>
    <p:extLst>
      <p:ext uri="{BB962C8B-B14F-4D97-AF65-F5344CB8AC3E}">
        <p14:creationId xmlns:p14="http://schemas.microsoft.com/office/powerpoint/2010/main" val="2335437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D58812-03E1-41AF-ABFD-6019127984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4-06 Graphs of Sine and Cosine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B77DF04-99C2-4E83-9CC0-E6EF3D1EC40D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/>
              <a:lstStyle/>
              <a:p>
                <a:r>
                  <a:rPr lang="en-US" dirty="0"/>
                  <a:t>Graph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=2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𝜋</m:t>
                                </m:r>
                              </m:num>
                              <m:den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</m:e>
                        </m:d>
                      </m:e>
                    </m:func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B77DF04-99C2-4E83-9CC0-E6EF3D1EC40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3"/>
                <a:stretch>
                  <a:fillRect l="-3412" t="-15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5">
            <a:extLst>
              <a:ext uri="{FF2B5EF4-FFF2-40B4-BE49-F238E27FC236}">
                <a16:creationId xmlns:a16="http://schemas.microsoft.com/office/drawing/2014/main" id="{352C4572-CD12-46BE-86AC-2C5101C0AAF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599456" y="1235684"/>
            <a:ext cx="5612961" cy="5622316"/>
          </a:xfrm>
        </p:spPr>
      </p:pic>
    </p:spTree>
    <p:extLst>
      <p:ext uri="{BB962C8B-B14F-4D97-AF65-F5344CB8AC3E}">
        <p14:creationId xmlns:p14="http://schemas.microsoft.com/office/powerpoint/2010/main" val="817210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D7658B-6719-4DAC-9507-70F7CBC9BC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4-06 Graphs of Sine and Cosine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E0C569D-5D94-443B-973B-21438791D3C4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/>
              <a:lstStyle/>
              <a:p>
                <a:r>
                  <a:rPr lang="en-US" dirty="0"/>
                  <a:t>Graph </a:t>
                </a:r>
                <a:br>
                  <a:rPr lang="en-US" b="0" i="1" dirty="0">
                    <a:latin typeface="Cambria Math" panose="02040503050406030204" pitchFamily="18" charset="0"/>
                  </a:rPr>
                </a:b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=−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𝜋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𝜋</m:t>
                            </m:r>
                          </m:e>
                        </m:d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+1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E0C569D-5D94-443B-973B-21438791D3C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3"/>
                <a:stretch>
                  <a:fillRect l="-3412" t="-35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5">
            <a:extLst>
              <a:ext uri="{FF2B5EF4-FFF2-40B4-BE49-F238E27FC236}">
                <a16:creationId xmlns:a16="http://schemas.microsoft.com/office/drawing/2014/main" id="{C475F0C1-2415-47D8-82E8-E41B2852C16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599457" y="1235684"/>
            <a:ext cx="5589368" cy="5598684"/>
          </a:xfrm>
        </p:spPr>
      </p:pic>
    </p:spTree>
    <p:extLst>
      <p:ext uri="{BB962C8B-B14F-4D97-AF65-F5344CB8AC3E}">
        <p14:creationId xmlns:p14="http://schemas.microsoft.com/office/powerpoint/2010/main" val="3932325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1776EC-277F-4807-B572-35A927005E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4-07 Graphs of Other Trigonometric Functions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049FDA-3A07-4DC3-8542-6B90DB19DDB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this section, you will: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Graph tangent, secant, cosecant, and cotangent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Graph a damped trigonometric function</a:t>
            </a:r>
          </a:p>
        </p:txBody>
      </p:sp>
    </p:spTree>
    <p:extLst>
      <p:ext uri="{BB962C8B-B14F-4D97-AF65-F5344CB8AC3E}">
        <p14:creationId xmlns:p14="http://schemas.microsoft.com/office/powerpoint/2010/main" val="3845247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10D80A-2460-4107-B356-3466182AA7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4-07 Graphs of Other Trigonometric Functions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AE29F45-7FE4-4DDD-A59A-F8542BE90587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tan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</m:oMath>
                </a14:m>
                <a:endParaRPr lang="en-US" b="0" dirty="0"/>
              </a:p>
              <a:p>
                <a:pPr lvl="1"/>
                <a:r>
                  <a:rPr lang="en-US" dirty="0"/>
                  <a:t>Period = </a:t>
                </a:r>
                <a:r>
                  <a:rPr lang="el-GR" dirty="0"/>
                  <a:t>π</a:t>
                </a:r>
                <a:endParaRPr lang="en-US" dirty="0"/>
              </a:p>
              <a:p>
                <a:pPr lvl="2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den>
                    </m:f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Asymptotes where tangent undefined,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AE29F45-7FE4-4DDD-A59A-F8542BE9058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280847B1-DABF-4EEC-9684-16EC4A66BD0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7124065" y="1235075"/>
            <a:ext cx="4198620" cy="5257800"/>
          </a:xfrm>
        </p:spPr>
      </p:pic>
    </p:spTree>
    <p:extLst>
      <p:ext uri="{BB962C8B-B14F-4D97-AF65-F5344CB8AC3E}">
        <p14:creationId xmlns:p14="http://schemas.microsoft.com/office/powerpoint/2010/main" val="1258823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18C1A4-3620-4E26-9367-BE8A498CE3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4-07 Graphs of Other Trigonometric Functions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7B3FF16-57C3-4DAB-BECE-661B4141F11F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cot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</m:oMath>
                </a14:m>
                <a:endParaRPr lang="en-US" b="0" dirty="0"/>
              </a:p>
              <a:p>
                <a:pPr lvl="1"/>
                <a:r>
                  <a:rPr lang="en-US" dirty="0"/>
                  <a:t>Period = </a:t>
                </a:r>
                <a:r>
                  <a:rPr lang="el-GR" dirty="0"/>
                  <a:t>π</a:t>
                </a:r>
                <a:endParaRPr lang="en-US" dirty="0"/>
              </a:p>
              <a:p>
                <a:pPr lvl="2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den>
                    </m:f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Asymptotes at 0, </a:t>
                </a:r>
                <a:r>
                  <a:rPr lang="el-GR" dirty="0"/>
                  <a:t>π</a:t>
                </a:r>
                <a:r>
                  <a:rPr lang="en-US" dirty="0"/>
                  <a:t>, 2</a:t>
                </a:r>
                <a:r>
                  <a:rPr lang="el-GR" dirty="0"/>
                  <a:t>π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7B3FF16-57C3-4DAB-BECE-661B4141F11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B7FC6424-5FB8-4DCF-937C-CF4167D16EE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7124065" y="1235075"/>
            <a:ext cx="4198620" cy="5257800"/>
          </a:xfrm>
        </p:spPr>
      </p:pic>
    </p:spTree>
    <p:extLst>
      <p:ext uri="{BB962C8B-B14F-4D97-AF65-F5344CB8AC3E}">
        <p14:creationId xmlns:p14="http://schemas.microsoft.com/office/powerpoint/2010/main" val="721096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2068D5-2681-4AF2-A375-D1F5BBA530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4-07 Graphs of Other Trigonometric Functions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E0A2C7A-BF86-4492-BEA6-5858BCA9037F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/>
              <a:lstStyle/>
              <a:p>
                <a:r>
                  <a:rPr lang="en-US" dirty="0"/>
                  <a:t>Graph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tan</m:t>
                        </m:r>
                      </m:fName>
                      <m:e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den>
                        </m:f>
                      </m:e>
                    </m:func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E0A2C7A-BF86-4492-BEA6-5858BCA9037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3"/>
                <a:stretch>
                  <a:fillRect l="-3412" t="-26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A64C21E8-ED02-42CE-A080-5E2C1F2D2ED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615498" y="1235684"/>
            <a:ext cx="5612961" cy="5622316"/>
          </a:xfrm>
        </p:spPr>
      </p:pic>
    </p:spTree>
    <p:extLst>
      <p:ext uri="{BB962C8B-B14F-4D97-AF65-F5344CB8AC3E}">
        <p14:creationId xmlns:p14="http://schemas.microsoft.com/office/powerpoint/2010/main" val="1842136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21F23B-DEB4-4A1C-B1EB-0F1F18B7E0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4-07 Graphs of Other Trigonometric Functions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EDEC676-989C-426C-836A-F8479A382B75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csc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</m:oMath>
                </a14:m>
                <a:endParaRPr lang="en-US" b="0" dirty="0"/>
              </a:p>
              <a:p>
                <a:pPr lvl="1"/>
                <a:r>
                  <a:rPr lang="en-US" dirty="0"/>
                  <a:t>Period = 2</a:t>
                </a:r>
                <a:r>
                  <a:rPr lang="el-GR" dirty="0"/>
                  <a:t>π</a:t>
                </a:r>
                <a:endParaRPr lang="en-US" dirty="0"/>
              </a:p>
              <a:p>
                <a:pPr lvl="1"/>
                <a:r>
                  <a:rPr lang="en-US" dirty="0"/>
                  <a:t>Asymptotes where sine = 0</a:t>
                </a:r>
              </a:p>
              <a:p>
                <a:pPr lvl="2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0, 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 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𝜋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EDEC676-989C-426C-836A-F8479A382B7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3"/>
                <a:stretch>
                  <a:fillRect r="-41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4361B60C-C45A-4FCD-A6B7-25D2F759828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6594475" y="1235075"/>
            <a:ext cx="5257800" cy="5257800"/>
          </a:xfrm>
        </p:spPr>
      </p:pic>
    </p:spTree>
    <p:extLst>
      <p:ext uri="{BB962C8B-B14F-4D97-AF65-F5344CB8AC3E}">
        <p14:creationId xmlns:p14="http://schemas.microsoft.com/office/powerpoint/2010/main" val="2515514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638086-EA39-4010-A448-D062FB4C99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4-07 Graphs of Other Trigonometric Functions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C5BF97C-3408-46E4-A0E0-240FDB583E10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sec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</m:oMath>
                </a14:m>
                <a:endParaRPr lang="en-US" b="0" dirty="0"/>
              </a:p>
              <a:p>
                <a:pPr lvl="1"/>
                <a:r>
                  <a:rPr lang="en-US" dirty="0"/>
                  <a:t>Period = 2</a:t>
                </a:r>
                <a:r>
                  <a:rPr lang="el-GR" dirty="0"/>
                  <a:t>π</a:t>
                </a:r>
                <a:endParaRPr lang="en-US" dirty="0"/>
              </a:p>
              <a:p>
                <a:pPr lvl="1"/>
                <a:r>
                  <a:rPr lang="en-US" dirty="0"/>
                  <a:t>Asymptotes where cosine = 0</a:t>
                </a:r>
              </a:p>
              <a:p>
                <a:pPr lvl="2"/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C5BF97C-3408-46E4-A0E0-240FDB583E1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4AA0CD1D-4DE1-4FBB-994B-1E9C5DADBEF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6594475" y="1235075"/>
            <a:ext cx="5257800" cy="5257800"/>
          </a:xfrm>
        </p:spPr>
      </p:pic>
    </p:spTree>
    <p:extLst>
      <p:ext uri="{BB962C8B-B14F-4D97-AF65-F5344CB8AC3E}">
        <p14:creationId xmlns:p14="http://schemas.microsoft.com/office/powerpoint/2010/main" val="1424389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ADF016-A742-4DE9-BD61-DF118DA753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4-07 Graphs of Other Trigonometric Functions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B5ECBA4-0F63-4542-A8D0-D2FB507ABA06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/>
              <a:lstStyle/>
              <a:p>
                <a:r>
                  <a:rPr lang="en-US" dirty="0"/>
                  <a:t>Graph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=2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csc</m:t>
                        </m:r>
                      </m:fName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f>
                              <m:f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𝜋</m:t>
                                </m:r>
                              </m:num>
                              <m:den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</m:e>
                        </m:d>
                      </m:e>
                    </m:func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B5ECBA4-0F63-4542-A8D0-D2FB507ABA0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3"/>
                <a:stretch>
                  <a:fillRect l="-3412" t="-15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5">
            <a:extLst>
              <a:ext uri="{FF2B5EF4-FFF2-40B4-BE49-F238E27FC236}">
                <a16:creationId xmlns:a16="http://schemas.microsoft.com/office/drawing/2014/main" id="{21326FEF-08BB-4376-852E-A8F30AF5DF3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599456" y="1235684"/>
            <a:ext cx="5612961" cy="5622316"/>
          </a:xfrm>
        </p:spPr>
      </p:pic>
    </p:spTree>
    <p:extLst>
      <p:ext uri="{BB962C8B-B14F-4D97-AF65-F5344CB8AC3E}">
        <p14:creationId xmlns:p14="http://schemas.microsoft.com/office/powerpoint/2010/main" val="904541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2A7BB1-636E-4A15-B39A-8B006B2B9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4-07 Graphs of Other Trigonometric Functions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A89AD34-9D8C-47B4-829D-E52C933631FA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/>
              <a:lstStyle/>
              <a:p>
                <a:r>
                  <a:rPr lang="en-US" dirty="0"/>
                  <a:t>Damped Trig Functions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borderBox>
                      <m:borderBox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borderBox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borderBox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The </a:t>
                </a:r>
                <a:r>
                  <a:rPr lang="en-US" i="1" dirty="0"/>
                  <a:t>x</a:t>
                </a:r>
                <a:r>
                  <a:rPr lang="en-US" dirty="0"/>
                  <a:t> is the damping function</a:t>
                </a:r>
              </a:p>
              <a:p>
                <a:pPr lvl="1"/>
                <a:r>
                  <a:rPr lang="en-US" dirty="0"/>
                  <a:t>Graph the damping function and its reflection over </a:t>
                </a:r>
                <a:r>
                  <a:rPr lang="en-US" i="1" dirty="0"/>
                  <a:t>x</a:t>
                </a:r>
                <a:r>
                  <a:rPr lang="en-US" dirty="0"/>
                  <a:t>-axis</a:t>
                </a:r>
              </a:p>
              <a:p>
                <a:pPr lvl="1"/>
                <a:r>
                  <a:rPr lang="en-US" dirty="0"/>
                  <a:t>Graph the trig between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A89AD34-9D8C-47B4-829D-E52C933631F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3"/>
                <a:stretch>
                  <a:fillRect l="-3412" t="-35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37A47A9-3030-4FF1-9658-9FACFF6DCB9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6561138" y="1320465"/>
            <a:ext cx="5324475" cy="5087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9463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2CEFC8-21C0-40C3-9E2C-92DE35910A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4-08 Inverse Trigonometric Functions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15FC45-6696-4661-B51D-A313F931441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this section, you will: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Use the inverse sine, cosine, and tangent functions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Evaluate inverse trigonometric functions</a:t>
            </a:r>
          </a:p>
        </p:txBody>
      </p:sp>
    </p:spTree>
    <p:extLst>
      <p:ext uri="{BB962C8B-B14F-4D97-AF65-F5344CB8AC3E}">
        <p14:creationId xmlns:p14="http://schemas.microsoft.com/office/powerpoint/2010/main" val="847808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A674C2-3146-4DC3-8ACD-55BD60712C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4-08 Inverse Trigonometric Functions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A9726BD-A92C-47E2-8904-236BEA82EDE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Inverses switch </a:t>
                </a:r>
                <a:r>
                  <a:rPr lang="en-US" i="1" dirty="0"/>
                  <a:t>x</a:t>
                </a:r>
                <a:r>
                  <a:rPr lang="en-US" dirty="0"/>
                  <a:t> and </a:t>
                </a:r>
                <a:r>
                  <a:rPr lang="en-US" i="1" dirty="0"/>
                  <a:t>y</a:t>
                </a:r>
                <a:endParaRPr lang="en-US" dirty="0"/>
              </a:p>
              <a:p>
                <a:pPr lvl="1"/>
                <a:r>
                  <a:rPr lang="en-US" i="1" dirty="0"/>
                  <a:t>Reflects graph over y = x</a:t>
                </a:r>
              </a:p>
              <a:p>
                <a:endParaRPr lang="en-US" i="1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↔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sin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−1</m:t>
                            </m:r>
                          </m:sup>
                        </m:sSup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</m:e>
                    </m:func>
                  </m:oMath>
                </a14:m>
                <a:endParaRPr lang="en-US" b="0" i="1" dirty="0">
                  <a:ea typeface="Cambria Math" panose="02040503050406030204" pitchFamily="18" charset="0"/>
                </a:endParaRPr>
              </a:p>
              <a:p>
                <a:endParaRPr lang="en-US" i="1" dirty="0"/>
              </a:p>
              <a:p>
                <a:r>
                  <a:rPr lang="en-US" dirty="0"/>
                  <a:t>Inverse trig functions give the angle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A9726BD-A92C-47E2-8904-236BEA82EDE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660" t="-35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98603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AF70D1-1A58-4560-B6EE-7ACD86D07F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4-08 Inverse Trigonometric Functions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4A39B56-8552-488F-AFF9-EAC327EBB890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/>
              <a:lstStyle/>
              <a:p>
                <a:r>
                  <a:rPr lang="en-US" dirty="0"/>
                  <a:t>Inverse Sine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sin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p>
                        </m:sSup>
                      </m:fName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arcsin</m:t>
                        </m:r>
                      </m:fName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</m:oMath>
                </a14:m>
                <a:endParaRPr lang="en-US" dirty="0"/>
              </a:p>
              <a:p>
                <a:pPr lvl="1"/>
                <a:endParaRPr lang="en-US" dirty="0"/>
              </a:p>
              <a:p>
                <a:r>
                  <a:rPr lang="en-US" dirty="0"/>
                  <a:t>Domain: [-1, 1]</a:t>
                </a:r>
              </a:p>
              <a:p>
                <a:r>
                  <a:rPr lang="en-US" dirty="0"/>
                  <a:t>Range: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𝜋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𝜋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e>
                    </m:d>
                  </m:oMath>
                </a14:m>
                <a:endParaRPr lang="en-US" dirty="0"/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arcsin</m:t>
                        </m:r>
                      </m:fName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e>
                        </m:d>
                      </m:e>
                    </m:func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4A39B56-8552-488F-AFF9-EAC327EBB89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3"/>
                <a:stretch>
                  <a:fillRect l="-3412" t="-35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92131801-557D-43BB-AA7D-D2055D79651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6551612" y="-16185"/>
            <a:ext cx="5324475" cy="3394270"/>
          </a:xfr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8615658-56D8-4E7B-838E-98A485675CD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65827" y="2397932"/>
            <a:ext cx="4102708" cy="4102708"/>
          </a:xfrm>
          <a:prstGeom prst="rect">
            <a:avLst/>
          </a:prstGeom>
          <a:ln>
            <a:solidFill>
              <a:schemeClr val="tx2"/>
            </a:solidFill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D39ACCF-CB1E-4FEB-A9FD-2E58D141D0D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13212" y="4563190"/>
            <a:ext cx="2294810" cy="2294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1703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300CC0-5DF4-454C-A76D-DC80397482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4-08 Inverse Trigonometric Functions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8A89363-CE03-43FF-A0DE-6F4FFB446BC3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/>
              <a:lstStyle/>
              <a:p>
                <a:r>
                  <a:rPr lang="en-US" dirty="0"/>
                  <a:t>Inverse Cosine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cos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p>
                        </m:sSup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</m:oMath>
                </a14:m>
                <a:endParaRPr lang="en-US" b="0" dirty="0"/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arccos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</m:oMath>
                </a14:m>
                <a:endParaRPr lang="en-US" dirty="0"/>
              </a:p>
              <a:p>
                <a:r>
                  <a:rPr lang="en-US" dirty="0"/>
                  <a:t>Domain: [-1, 1]</a:t>
                </a:r>
              </a:p>
              <a:p>
                <a:r>
                  <a:rPr lang="en-US" dirty="0"/>
                  <a:t>Range: [0, π]</a:t>
                </a:r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arccos</m:t>
                        </m:r>
                      </m:fName>
                      <m:e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e>
                    </m:func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8A89363-CE03-43FF-A0DE-6F4FFB446BC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3"/>
                <a:stretch>
                  <a:fillRect l="-3412" t="-35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0BEE1AEE-FE1C-4C28-A904-CB8A1D2CF17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6594475" y="1235075"/>
            <a:ext cx="5257800" cy="5257800"/>
          </a:xfr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EA6AD91-E957-4DC2-9362-8C5C3BAF2D9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27475" y="3500749"/>
            <a:ext cx="2667000" cy="266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9131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05BE1A-1972-4AFE-85B4-F2C7699FA4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4-08 Inverse Trigonometric Functions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4D65D82-6CA3-45C3-A2DB-8FB5594AAEDD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/>
              <a:lstStyle/>
              <a:p>
                <a:r>
                  <a:rPr lang="en-US" dirty="0"/>
                  <a:t>Inverse Tangent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tan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p>
                        </m:sSup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</m:oMath>
                </a14:m>
                <a:endParaRPr lang="en-US" b="0" dirty="0"/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arctan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</m:oMath>
                </a14:m>
                <a:endParaRPr lang="en-US" b="0" dirty="0"/>
              </a:p>
              <a:p>
                <a:r>
                  <a:rPr lang="en-US" dirty="0"/>
                  <a:t>Domain: (-∞, ∞)</a:t>
                </a:r>
              </a:p>
              <a:p>
                <a:r>
                  <a:rPr lang="en-US" dirty="0"/>
                  <a:t>Range: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𝜋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𝜋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4D65D82-6CA3-45C3-A2DB-8FB5594AAED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3"/>
                <a:stretch>
                  <a:fillRect l="-3412" t="-35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7692F0F5-1422-43F4-8948-47BC2029517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6594475" y="1235075"/>
            <a:ext cx="5257800" cy="5257800"/>
          </a:xfr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6986193-5E83-4F61-A3E1-0065D99303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74213" y="4343400"/>
            <a:ext cx="2514600" cy="251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8450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FBD86A-B4C9-4D1E-9A95-9770FF2B18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4-08 Inverse Trigonometric Functions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7D78706-12B3-41FB-AF9D-F590C7319F42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/>
              <a:lstStyle/>
              <a:p>
                <a:r>
                  <a:rPr lang="en-US" dirty="0"/>
                  <a:t>Evaluate</a:t>
                </a:r>
              </a:p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p>
                        </m:sSup>
                      </m:fName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</m:e>
                        </m:d>
                      </m:e>
                    </m:func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7D78706-12B3-41FB-AF9D-F590C7319F4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3"/>
                <a:stretch>
                  <a:fillRect l="-3412" t="-35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25E45231-8D8A-4C22-A96B-AC5BBF6B74E8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arcsin</m:t>
                        </m:r>
                      </m:fName>
                      <m:e>
                        <m:rad>
                          <m:radPr>
                            <m:degHide m:val="on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e>
                        </m:rad>
                      </m:e>
                    </m:func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25E45231-8D8A-4C22-A96B-AC5BBF6B74E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1081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2D3A40-2365-41B6-B3C1-7B570EE602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4-08 Inverse Trigonometric Functions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0744E2F-CA51-4746-A8C2-04C5276B40C4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/>
              <a:lstStyle/>
              <a:p>
                <a:r>
                  <a:rPr lang="en-US" dirty="0"/>
                  <a:t>Evaluate</a:t>
                </a:r>
              </a:p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cos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p>
                        </m:sSup>
                      </m:fName>
                      <m:e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ad>
                              <m:radPr>
                                <m:degHide m:val="on"/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rad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e>
                    </m:func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0744E2F-CA51-4746-A8C2-04C5276B40C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3"/>
                <a:stretch>
                  <a:fillRect l="-3412" t="-35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D121BE88-A179-4A79-95BD-CD345A95A244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arctan</m:t>
                        </m:r>
                      </m:fName>
                      <m:e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ad>
                              <m:radPr>
                                <m:degHide m:val="on"/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rad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</m:e>
                    </m:func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D121BE88-A179-4A79-95BD-CD345A95A24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10966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42ACC-26B6-47D4-A63A-3F92196D76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4-09 Compositions involving Inverse Trigonometric Functions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5A516C-8012-486E-ABCF-C5F829FA9B0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this section, you will: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Evaluate compositions of inverse functions</a:t>
            </a:r>
          </a:p>
        </p:txBody>
      </p:sp>
    </p:spTree>
    <p:extLst>
      <p:ext uri="{BB962C8B-B14F-4D97-AF65-F5344CB8AC3E}">
        <p14:creationId xmlns:p14="http://schemas.microsoft.com/office/powerpoint/2010/main" val="1543529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E2D3CD-227C-4D4D-9293-0580FA3B06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4-09 Compositions involving Inverse Trigonometric Functions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36186C2-7C2B-40E9-9B05-F417F190A03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If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−1≤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≤1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≤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dirty="0"/>
                  <a:t>, then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unc>
                              <m:func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arcsin</m:t>
                                </m:r>
                              </m:fNam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func>
                          </m:e>
                        </m:d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arcsin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func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endParaRPr lang="en-US" b="0" dirty="0"/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tan</m:t>
                        </m:r>
                      </m:fName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unc>
                              <m:func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arctan</m:t>
                                </m:r>
                              </m:fName>
                              <m:e>
                                <m:d>
                                  <m:d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−14</m:t>
                                    </m:r>
                                  </m:e>
                                </m:d>
                              </m:e>
                            </m:func>
                          </m:e>
                        </m:d>
                      </m:e>
                    </m:func>
                  </m:oMath>
                </a14:m>
                <a:endParaRPr lang="en-US" b="0" i="1" dirty="0">
                  <a:latin typeface="Cambria Math" panose="02040503050406030204" pitchFamily="18" charset="0"/>
                </a:endParaRPr>
              </a:p>
              <a:p>
                <a:endParaRPr lang="en-US" i="1" dirty="0">
                  <a:latin typeface="Cambria Math" panose="02040503050406030204" pitchFamily="18" charset="0"/>
                </a:endParaRPr>
              </a:p>
              <a:p>
                <a:endParaRPr lang="en-US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(</m:t>
                          </m:r>
                          <m:func>
                            <m:func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 panose="02040503050406030204" pitchFamily="18" charset="0"/>
                                </a:rPr>
                                <m:t>arcsin</m:t>
                              </m:r>
                            </m:fName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e>
                          </m:func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36186C2-7C2B-40E9-9B05-F417F190A03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660" t="-2668" r="-6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75543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9BEFE7-70E2-498B-B4D1-398A710E70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4-09 Compositions involving Inverse Trigonometric Functions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F9B464E-A6BB-4D91-9232-F48FE9A7F722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arcsin</m:t>
                        </m:r>
                      </m:fName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unc>
                              <m:func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sin</m:t>
                                </m:r>
                              </m:fName>
                              <m:e>
                                <m:f>
                                  <m:f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5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𝜋</m:t>
                                    </m:r>
                                  </m:num>
                                  <m:den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den>
                                </m:f>
                              </m:e>
                            </m:func>
                          </m:e>
                        </m:d>
                      </m:e>
                    </m:func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F9B464E-A6BB-4D91-9232-F48FE9A7F72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08C137A3-E1F5-44EF-A789-2C4D1A4C92E4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arccos</m:t>
                        </m:r>
                      </m:fName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unc>
                              <m:func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cos</m:t>
                                </m:r>
                              </m:fName>
                              <m:e>
                                <m:f>
                                  <m:f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7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𝜋</m:t>
                                    </m:r>
                                  </m:num>
                                  <m:den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6</m:t>
                                    </m:r>
                                  </m:den>
                                </m:f>
                              </m:e>
                            </m:func>
                          </m:e>
                        </m:d>
                      </m:e>
                    </m:func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08C137A3-E1F5-44EF-A789-2C4D1A4C92E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7383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09CDCC-BE94-499C-BBE1-F325DF1438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4-09 Compositions involving Inverse Trigonometric Functions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87A0EF1-1E8C-48F5-BF59-50AE5044DC10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tan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p>
                        </m:sSup>
                      </m:fName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unc>
                              <m:func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cos</m:t>
                                </m:r>
                              </m:fNam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𝜋</m:t>
                                </m:r>
                              </m:e>
                            </m:func>
                          </m:e>
                        </m:d>
                      </m:e>
                    </m:func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87A0EF1-1E8C-48F5-BF59-50AE5044DC1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59824C38-2CF1-4333-8985-9314A8CAD322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cos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p>
                        </m:sSup>
                      </m:fName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unc>
                              <m:func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sin</m:t>
                                </m:r>
                              </m:fName>
                              <m:e>
                                <m:d>
                                  <m:d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f>
                                      <m:f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𝜋</m:t>
                                        </m:r>
                                      </m:num>
                                      <m:den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6</m:t>
                                        </m:r>
                                      </m:den>
                                    </m:f>
                                  </m:e>
                                </m:d>
                              </m:e>
                            </m:func>
                          </m:e>
                        </m:d>
                      </m:e>
                    </m:func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59824C38-2CF1-4333-8985-9314A8CAD32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47359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F4CEC1-53A4-4DA5-A068-CC50982F7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4-09 Compositions involving Inverse Trigonometric Functions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5973EA6-E5EE-4A4B-83A4-A8B56D369AF3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unc>
                              <m:func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sSup>
                                  <m:sSup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b="0" i="0" smtClean="0">
                                        <a:latin typeface="Cambria Math" panose="02040503050406030204" pitchFamily="18" charset="0"/>
                                      </a:rPr>
                                      <m:t>tan</m:t>
                                    </m:r>
                                  </m:e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−1</m:t>
                                    </m:r>
                                  </m:sup>
                                </m:sSup>
                              </m:fName>
                              <m:e>
                                <m:d>
                                  <m:d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f>
                                      <m:f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3</m:t>
                                        </m:r>
                                      </m:num>
                                      <m:den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4</m:t>
                                        </m:r>
                                      </m:den>
                                    </m:f>
                                  </m:e>
                                </m:d>
                              </m:e>
                            </m:func>
                          </m:e>
                        </m:d>
                      </m:e>
                    </m:func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5973EA6-E5EE-4A4B-83A4-A8B56D369AF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EDB5E29A-C1C9-4201-8B46-99F0435A5627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unc>
                              <m:func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sSup>
                                  <m:sSup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b="0" i="0" smtClean="0">
                                        <a:latin typeface="Cambria Math" panose="02040503050406030204" pitchFamily="18" charset="0"/>
                                      </a:rPr>
                                      <m:t>cos</m:t>
                                    </m:r>
                                  </m:e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−1</m:t>
                                    </m:r>
                                  </m:sup>
                                </m:sSup>
                              </m:fName>
                              <m:e>
                                <m:d>
                                  <m:d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f>
                                      <m:f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num>
                                      <m:den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3</m:t>
                                        </m:r>
                                      </m:den>
                                    </m:f>
                                  </m:e>
                                </m:d>
                              </m:e>
                            </m:func>
                          </m:e>
                        </m:d>
                      </m:e>
                    </m:func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EDB5E29A-C1C9-4201-8B46-99F0435A562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13043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D6D3EB-8B0B-482B-AAE0-904AEAE4B1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4-09 Compositions involving Inverse Trigonometric Functions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56BBCA1-EB94-4B0F-A9F1-79D2ED892B42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sec</m:t>
                        </m:r>
                      </m:fName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unc>
                              <m:func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arctan</m:t>
                                </m:r>
                              </m:fNam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func>
                          </m:e>
                        </m:d>
                      </m:e>
                    </m:func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56BBCA1-EB94-4B0F-A9F1-79D2ED892B4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DF7A143-1E2B-4DE0-A02F-61F548727F8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0186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E9FE17-5289-4FE1-9375-0CB408DA0F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4-10 Applications of Right Triangle Trigonometry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57AEB6-143B-497C-8CB5-968FE43CEA8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this section, you will: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Solve problems with right triangles and trigonometry</a:t>
            </a:r>
          </a:p>
        </p:txBody>
      </p:sp>
    </p:spTree>
    <p:extLst>
      <p:ext uri="{BB962C8B-B14F-4D97-AF65-F5344CB8AC3E}">
        <p14:creationId xmlns:p14="http://schemas.microsoft.com/office/powerpoint/2010/main" val="3958110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FED33D-0121-4DE2-A5E6-6D3ED129E5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4-10 Applications of Right Triangle Trigonometry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C39828B-AB08-4C94-B880-356967245D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Right triangle trigonometry</a:t>
            </a:r>
          </a:p>
          <a:p>
            <a:endParaRPr lang="en-US" dirty="0"/>
          </a:p>
          <a:p>
            <a:r>
              <a:rPr lang="en-US" dirty="0"/>
              <a:t>Draw a triangle and label it</a:t>
            </a:r>
          </a:p>
          <a:p>
            <a:r>
              <a:rPr lang="en-US" dirty="0"/>
              <a:t>Solve </a:t>
            </a:r>
          </a:p>
        </p:txBody>
      </p:sp>
    </p:spTree>
    <p:extLst>
      <p:ext uri="{BB962C8B-B14F-4D97-AF65-F5344CB8AC3E}">
        <p14:creationId xmlns:p14="http://schemas.microsoft.com/office/powerpoint/2010/main" val="582857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20BF57-30BB-42BC-BEE6-44F0C4AA0C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4-10 Applications of Right Triangle Trigonometry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ED121F-C8BF-4CC2-9E95-E0A5D44D92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34286" y="1235683"/>
            <a:ext cx="10649818" cy="5257185"/>
          </a:xfrm>
        </p:spPr>
        <p:txBody>
          <a:bodyPr/>
          <a:lstStyle/>
          <a:p>
            <a:r>
              <a:rPr lang="en-US" dirty="0"/>
              <a:t>A ladder leaning against a house reaches 24 ft up the side of the house. The ladder makes a 60° angle with the ground. How far is the base of the ladder from the house?</a:t>
            </a:r>
          </a:p>
        </p:txBody>
      </p:sp>
    </p:spTree>
    <p:extLst>
      <p:ext uri="{BB962C8B-B14F-4D97-AF65-F5344CB8AC3E}">
        <p14:creationId xmlns:p14="http://schemas.microsoft.com/office/powerpoint/2010/main" val="2976576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7E4EC5-5DE3-468F-A25C-E05E185351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4-11 Bearings and Simple Harmonic Motion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457AD5-AEA7-42BF-ABA1-6182FB08E80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this section, you will: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Solve problems involving bearings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Solve problems involving simple harmonic motion</a:t>
            </a:r>
          </a:p>
        </p:txBody>
      </p:sp>
    </p:spTree>
    <p:extLst>
      <p:ext uri="{BB962C8B-B14F-4D97-AF65-F5344CB8AC3E}">
        <p14:creationId xmlns:p14="http://schemas.microsoft.com/office/powerpoint/2010/main" val="3397744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439AAF-8D22-42CF-9F1A-616514E20D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4-11 Bearings and Simple Harmonic Motion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C57F1D3-FB2A-4EA8-9F29-05C58F6F205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Bearings show direction</a:t>
            </a:r>
          </a:p>
          <a:p>
            <a:r>
              <a:rPr lang="en-US" dirty="0"/>
              <a:t>E 30° N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48ED898D-5103-450E-AAC4-4A5F54A2766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W 30° S</a:t>
            </a:r>
          </a:p>
        </p:txBody>
      </p:sp>
      <p:pic>
        <p:nvPicPr>
          <p:cNvPr id="9" name="Content Placeholder 6">
            <a:extLst>
              <a:ext uri="{FF2B5EF4-FFF2-40B4-BE49-F238E27FC236}">
                <a16:creationId xmlns:a16="http://schemas.microsoft.com/office/drawing/2014/main" id="{DB7C8F84-D4DF-4AD7-B095-01FD1A154E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9403" y="2362200"/>
            <a:ext cx="4495800" cy="44958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3DA9F97-DA20-442E-B056-4690493CC3B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777" t="7778" r="10000" b="10000"/>
          <a:stretch/>
        </p:blipFill>
        <p:spPr>
          <a:xfrm>
            <a:off x="6408021" y="2090153"/>
            <a:ext cx="4593525" cy="4593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2698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F3F1A3A-36C9-4831-841F-A1BDCC0034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4-11 Bearings and Simple Harmonic Motion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8F1BF8F-EB28-41DB-924B-C0D2C04417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sailboat leave a pier and heads due west at 8 knots. After 15 minutes the sailboat tacks, changing course to N 16° W at 10 knots. Find the sailboat’s bearing and distance from the pier after 12 minutes on this course.</a:t>
            </a:r>
          </a:p>
        </p:txBody>
      </p:sp>
    </p:spTree>
    <p:extLst>
      <p:ext uri="{BB962C8B-B14F-4D97-AF65-F5344CB8AC3E}">
        <p14:creationId xmlns:p14="http://schemas.microsoft.com/office/powerpoint/2010/main" val="3404730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8B3BA6-47D0-4015-94CF-F56B8FA01C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4-11 Bearings and Simple Harmonic Motion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F842408-0484-4223-9170-54D781AD415E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>
                <a:normAutofit fontScale="92500"/>
              </a:bodyPr>
              <a:lstStyle/>
              <a:p>
                <a:r>
                  <a:rPr lang="en-US" dirty="0"/>
                  <a:t>Simple Harmonic Motion (SHM)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𝜔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</m:oMath>
                </a14:m>
                <a:r>
                  <a:rPr lang="en-US" dirty="0"/>
                  <a:t> 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𝜔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</m:oMath>
                </a14:m>
                <a:endParaRPr lang="en-US" b="0" dirty="0"/>
              </a:p>
              <a:p>
                <a:endParaRPr lang="en-US" dirty="0"/>
              </a:p>
              <a:p>
                <a:r>
                  <a:rPr lang="en-US" dirty="0"/>
                  <a:t>Period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𝜔</m:t>
                        </m:r>
                      </m:den>
                    </m:f>
                  </m:oMath>
                </a14:m>
                <a:endParaRPr lang="en-US" b="0" dirty="0"/>
              </a:p>
              <a:p>
                <a:r>
                  <a:rPr lang="en-US" dirty="0"/>
                  <a:t>Frequency (cycles per second)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𝜔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</m:den>
                    </m:f>
                  </m:oMath>
                </a14:m>
                <a:endParaRPr lang="en-US" b="0" dirty="0"/>
              </a:p>
              <a:p>
                <a:r>
                  <a:rPr lang="en-US" dirty="0"/>
                  <a:t>Equilibrium is the centerline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F842408-0484-4223-9170-54D781AD415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3"/>
                <a:stretch>
                  <a:fillRect l="-3176" t="-3480" r="-1059" b="-23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A5C801A9-4A1D-47B8-BA68-38181A13711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6561138" y="2297699"/>
            <a:ext cx="5324475" cy="3132551"/>
          </a:xfrm>
        </p:spPr>
      </p:pic>
    </p:spTree>
    <p:extLst>
      <p:ext uri="{BB962C8B-B14F-4D97-AF65-F5344CB8AC3E}">
        <p14:creationId xmlns:p14="http://schemas.microsoft.com/office/powerpoint/2010/main" val="2854256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83ABD3-5E57-4875-AE54-2BB646B796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4-11 Bearings and Simple Harmonic Motion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4CEB056-3BED-4A1C-8100-6AD2042B2AA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Find a model for simple harmonic motion with displacement at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dirty="0"/>
                  <a:t> is 0, amplitude of 4 cm, and period of 6 sec.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4CEB056-3BED-4A1C-8100-6AD2042B2AA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660" t="-35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73655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8F7D27-78D7-4151-9BDA-F0DD4418A6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4-11 Bearings and Simple Harmonic Motion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07A12A1-2D4A-4C67-8A9A-882412677E0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en-US" dirty="0"/>
                  <a:t>Given the equation for simple harmonic motion </a:t>
                </a:r>
                <a:br>
                  <a:rPr lang="en-US" dirty="0"/>
                </a:b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=4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6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func>
                  </m:oMath>
                </a14:m>
                <a:endParaRPr lang="en-US" b="0" dirty="0"/>
              </a:p>
              <a:p>
                <a:r>
                  <a:rPr lang="en-US" dirty="0"/>
                  <a:t>Find maximum displacement</a:t>
                </a:r>
              </a:p>
              <a:p>
                <a:endParaRPr lang="en-US" dirty="0"/>
              </a:p>
              <a:p>
                <a:r>
                  <a:rPr lang="en-US" dirty="0"/>
                  <a:t>Find frequency</a:t>
                </a:r>
              </a:p>
              <a:p>
                <a:endParaRPr lang="en-US" dirty="0"/>
              </a:p>
              <a:p>
                <a:r>
                  <a:rPr lang="en-US" dirty="0"/>
                  <a:t>Find value of </a:t>
                </a:r>
                <a:r>
                  <a:rPr lang="en-US" i="1" dirty="0"/>
                  <a:t>d</a:t>
                </a:r>
                <a:r>
                  <a:rPr lang="en-US" dirty="0"/>
                  <a:t> when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=4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Find </a:t>
                </a:r>
                <a:r>
                  <a:rPr lang="en-US"/>
                  <a:t>the least </a:t>
                </a:r>
                <a:r>
                  <a:rPr lang="en-US" dirty="0"/>
                  <a:t>positive value of </a:t>
                </a:r>
                <a:r>
                  <a:rPr lang="en-US" i="1" dirty="0"/>
                  <a:t>t</a:t>
                </a:r>
                <a:r>
                  <a:rPr lang="en-US" dirty="0"/>
                  <a:t> for which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07A12A1-2D4A-4C67-8A9A-882412677E0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660" t="-45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12429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Math 16x9">
  <a:themeElements>
    <a:clrScheme name="Math_16x9">
      <a:dk1>
        <a:srgbClr val="465562"/>
      </a:dk1>
      <a:lt1>
        <a:srgbClr val="FFFFFF"/>
      </a:lt1>
      <a:dk2>
        <a:srgbClr val="000000"/>
      </a:dk2>
      <a:lt2>
        <a:srgbClr val="F2ECE2"/>
      </a:lt2>
      <a:accent1>
        <a:srgbClr val="9BAAB7"/>
      </a:accent1>
      <a:accent2>
        <a:srgbClr val="B8D082"/>
      </a:accent2>
      <a:accent3>
        <a:srgbClr val="EFDB85"/>
      </a:accent3>
      <a:accent4>
        <a:srgbClr val="E8A565"/>
      </a:accent4>
      <a:accent5>
        <a:srgbClr val="BC9AAE"/>
      </a:accent5>
      <a:accent6>
        <a:srgbClr val="BABABA"/>
      </a:accent6>
      <a:hlink>
        <a:srgbClr val="8FC48C"/>
      </a:hlink>
      <a:folHlink>
        <a:srgbClr val="969696"/>
      </a:folHlink>
    </a:clrScheme>
    <a:fontScheme name="Custom 1">
      <a:majorFont>
        <a:latin typeface="Harlow Solid Italic"/>
        <a:ea typeface=""/>
        <a:cs typeface=""/>
      </a:majorFont>
      <a:minorFont>
        <a:latin typeface="Cambr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th education presentation with Pi  (widescreen).potx" id="{DF132673-7A8C-4FB7-A35E-0123B6C0D98B}" vid="{CCAAB50D-2EF2-4925-80C2-C83131AE58AC}"/>
    </a:ext>
  </a:extLst>
</a:theme>
</file>

<file path=ppt/theme/theme2.xml><?xml version="1.0" encoding="utf-8"?>
<a:theme xmlns:a="http://schemas.openxmlformats.org/drawingml/2006/main" name="Office Theme">
  <a:themeElements>
    <a:clrScheme name="Math_16x9">
      <a:dk1>
        <a:srgbClr val="465562"/>
      </a:dk1>
      <a:lt1>
        <a:srgbClr val="FFFFFF"/>
      </a:lt1>
      <a:dk2>
        <a:srgbClr val="000000"/>
      </a:dk2>
      <a:lt2>
        <a:srgbClr val="F2ECE2"/>
      </a:lt2>
      <a:accent1>
        <a:srgbClr val="9BAAB7"/>
      </a:accent1>
      <a:accent2>
        <a:srgbClr val="B8D082"/>
      </a:accent2>
      <a:accent3>
        <a:srgbClr val="EFDB85"/>
      </a:accent3>
      <a:accent4>
        <a:srgbClr val="E8A565"/>
      </a:accent4>
      <a:accent5>
        <a:srgbClr val="BC9AAE"/>
      </a:accent5>
      <a:accent6>
        <a:srgbClr val="BABABA"/>
      </a:accent6>
      <a:hlink>
        <a:srgbClr val="8FC48C"/>
      </a:hlink>
      <a:folHlink>
        <a:srgbClr val="A97C96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Math_16x9">
      <a:dk1>
        <a:srgbClr val="465562"/>
      </a:dk1>
      <a:lt1>
        <a:srgbClr val="FFFFFF"/>
      </a:lt1>
      <a:dk2>
        <a:srgbClr val="000000"/>
      </a:dk2>
      <a:lt2>
        <a:srgbClr val="F2ECE2"/>
      </a:lt2>
      <a:accent1>
        <a:srgbClr val="9BAAB7"/>
      </a:accent1>
      <a:accent2>
        <a:srgbClr val="B8D082"/>
      </a:accent2>
      <a:accent3>
        <a:srgbClr val="EFDB85"/>
      </a:accent3>
      <a:accent4>
        <a:srgbClr val="E8A565"/>
      </a:accent4>
      <a:accent5>
        <a:srgbClr val="BC9AAE"/>
      </a:accent5>
      <a:accent6>
        <a:srgbClr val="BABABA"/>
      </a:accent6>
      <a:hlink>
        <a:srgbClr val="8FC48C"/>
      </a:hlink>
      <a:folHlink>
        <a:srgbClr val="A97C96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Math education presentation with Pi  (widescreen)</Template>
  <TotalTime>4625</TotalTime>
  <Words>3007</Words>
  <Application>Microsoft Office PowerPoint</Application>
  <PresentationFormat>Custom</PresentationFormat>
  <Paragraphs>670</Paragraphs>
  <Slides>77</Slides>
  <Notes>77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77</vt:i4>
      </vt:variant>
    </vt:vector>
  </HeadingPairs>
  <TitlesOfParts>
    <vt:vector size="85" baseType="lpstr">
      <vt:lpstr>Cambria</vt:lpstr>
      <vt:lpstr>Harlow Solid Italic</vt:lpstr>
      <vt:lpstr>Wingdings</vt:lpstr>
      <vt:lpstr>Arial</vt:lpstr>
      <vt:lpstr>Comic Sans MS</vt:lpstr>
      <vt:lpstr>Euphemia</vt:lpstr>
      <vt:lpstr>Cambria Math</vt:lpstr>
      <vt:lpstr>Math 16x9</vt:lpstr>
      <vt:lpstr>Trigonometry</vt:lpstr>
      <vt:lpstr>PowerPoint Presentation</vt:lpstr>
      <vt:lpstr>4-01 Angle Measures</vt:lpstr>
      <vt:lpstr>4-01 Angle Measures</vt:lpstr>
      <vt:lpstr>4-01 Angle Measures</vt:lpstr>
      <vt:lpstr>4-01 Angle Measures</vt:lpstr>
      <vt:lpstr>4-01 Angle Measures</vt:lpstr>
      <vt:lpstr>4-01 Angle Measures</vt:lpstr>
      <vt:lpstr>4-01 Angle Measures</vt:lpstr>
      <vt:lpstr>4-01 Angle Measures</vt:lpstr>
      <vt:lpstr>4-01 Angle Measures</vt:lpstr>
      <vt:lpstr>4-01 Angle Measures</vt:lpstr>
      <vt:lpstr>4-01 Angle Measures</vt:lpstr>
      <vt:lpstr>4-02 Unit Circle</vt:lpstr>
      <vt:lpstr>4-02 Unit Circle</vt:lpstr>
      <vt:lpstr>4-02 Unit Circle</vt:lpstr>
      <vt:lpstr>4-02 Unit Circle</vt:lpstr>
      <vt:lpstr>4-02 Unit Circle</vt:lpstr>
      <vt:lpstr>4-02 Unit Circle</vt:lpstr>
      <vt:lpstr>4-03 Right Triangle Trigonometry</vt:lpstr>
      <vt:lpstr>4-03 Right Triangle Trigonometry</vt:lpstr>
      <vt:lpstr>4-03 Right Triangle Trigonometry</vt:lpstr>
      <vt:lpstr>4-03 Right Triangle Trigonometry</vt:lpstr>
      <vt:lpstr>4-03 Right Triangle Trigonometry</vt:lpstr>
      <vt:lpstr>4-04 Right Triangle Trigonometry and Identities</vt:lpstr>
      <vt:lpstr>4-04 Right Triangle Trigonometry and Identities</vt:lpstr>
      <vt:lpstr>4-04 Right Triangle Trigonometry and Identities</vt:lpstr>
      <vt:lpstr>4-04 Right Triangle Trigonometry and Identities</vt:lpstr>
      <vt:lpstr>4-04 Right Triangle Trigonometry and Identities</vt:lpstr>
      <vt:lpstr>4-04 Right Triangle Trigonometry and Identities</vt:lpstr>
      <vt:lpstr>4-04 Right Triangle Trigonometry and Identities</vt:lpstr>
      <vt:lpstr>4-05 Trigonometric Functions of Any Angle</vt:lpstr>
      <vt:lpstr>4-05 Trigonometric Functions of Any Angle</vt:lpstr>
      <vt:lpstr>4-05 Trigonometric Functions of Any Angle</vt:lpstr>
      <vt:lpstr>4-05 Trigonometric Functions of Any Angle</vt:lpstr>
      <vt:lpstr>4-05 Trigonometric Functions of Any Angle</vt:lpstr>
      <vt:lpstr>4-05 Trigonometric Functions of Any Angle</vt:lpstr>
      <vt:lpstr>4-05 Trigonometric Functions of Any Angle</vt:lpstr>
      <vt:lpstr>4-05 Trigonometric Functions of Any Angle</vt:lpstr>
      <vt:lpstr>4-05 Trigonometric Functions of Any Angle</vt:lpstr>
      <vt:lpstr>4-06 Graphs of Sine and Cosine</vt:lpstr>
      <vt:lpstr>4-06 Graphs of Sine and Cosine</vt:lpstr>
      <vt:lpstr>4-06 Graphs of Sine and Cosine</vt:lpstr>
      <vt:lpstr>4-06 Graphs of Sine and Cosine</vt:lpstr>
      <vt:lpstr>4-06 Graphs of Sine and Cosine</vt:lpstr>
      <vt:lpstr>4-06 Graphs of Sine and Cosine</vt:lpstr>
      <vt:lpstr>4-06 Graphs of Sine and Cosine</vt:lpstr>
      <vt:lpstr>4-07 Graphs of Other Trigonometric Functions</vt:lpstr>
      <vt:lpstr>4-07 Graphs of Other Trigonometric Functions</vt:lpstr>
      <vt:lpstr>4-07 Graphs of Other Trigonometric Functions</vt:lpstr>
      <vt:lpstr>4-07 Graphs of Other Trigonometric Functions</vt:lpstr>
      <vt:lpstr>4-07 Graphs of Other Trigonometric Functions</vt:lpstr>
      <vt:lpstr>4-07 Graphs of Other Trigonometric Functions</vt:lpstr>
      <vt:lpstr>4-07 Graphs of Other Trigonometric Functions</vt:lpstr>
      <vt:lpstr>4-07 Graphs of Other Trigonometric Functions</vt:lpstr>
      <vt:lpstr>4-08 Inverse Trigonometric Functions</vt:lpstr>
      <vt:lpstr>4-08 Inverse Trigonometric Functions</vt:lpstr>
      <vt:lpstr>4-08 Inverse Trigonometric Functions</vt:lpstr>
      <vt:lpstr>4-08 Inverse Trigonometric Functions</vt:lpstr>
      <vt:lpstr>4-08 Inverse Trigonometric Functions</vt:lpstr>
      <vt:lpstr>4-08 Inverse Trigonometric Functions</vt:lpstr>
      <vt:lpstr>4-08 Inverse Trigonometric Functions</vt:lpstr>
      <vt:lpstr>4-09 Compositions involving Inverse Trigonometric Functions</vt:lpstr>
      <vt:lpstr>4-09 Compositions involving Inverse Trigonometric Functions</vt:lpstr>
      <vt:lpstr>4-09 Compositions involving Inverse Trigonometric Functions</vt:lpstr>
      <vt:lpstr>4-09 Compositions involving Inverse Trigonometric Functions</vt:lpstr>
      <vt:lpstr>4-09 Compositions involving Inverse Trigonometric Functions</vt:lpstr>
      <vt:lpstr>4-09 Compositions involving Inverse Trigonometric Functions</vt:lpstr>
      <vt:lpstr>4-10 Applications of Right Triangle Trigonometry</vt:lpstr>
      <vt:lpstr>4-10 Applications of Right Triangle Trigonometry</vt:lpstr>
      <vt:lpstr>4-10 Applications of Right Triangle Trigonometry</vt:lpstr>
      <vt:lpstr>4-11 Bearings and Simple Harmonic Motion</vt:lpstr>
      <vt:lpstr>4-11 Bearings and Simple Harmonic Motion</vt:lpstr>
      <vt:lpstr>4-11 Bearings and Simple Harmonic Motion</vt:lpstr>
      <vt:lpstr>4-11 Bearings and Simple Harmonic Motion</vt:lpstr>
      <vt:lpstr>4-11 Bearings and Simple Harmonic Motion</vt:lpstr>
      <vt:lpstr>4-11 Bearings and Simple Harmonic Motion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Layout</dc:title>
  <dc:creator>Richard Wright</dc:creator>
  <cp:lastModifiedBy>Richard Wright</cp:lastModifiedBy>
  <cp:revision>54</cp:revision>
  <cp:lastPrinted>2021-08-17T18:58:07Z</cp:lastPrinted>
  <dcterms:created xsi:type="dcterms:W3CDTF">2020-09-22T20:13:53Z</dcterms:created>
  <dcterms:modified xsi:type="dcterms:W3CDTF">2025-10-29T19:23:23Z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0x010100AA3F7D94069FF64A86F7DFF56D60E3BE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CampaignTags">
    <vt:lpwstr/>
  </property>
  <property fmtid="{D5CDD505-2E9C-101B-9397-08002B2CF9AE}" pid="7" name="ScenarioTags">
    <vt:lpwstr/>
  </property>
</Properties>
</file>