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97" r:id="rId3"/>
    <p:sldId id="39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399" r:id="rId12"/>
    <p:sldId id="333" r:id="rId13"/>
    <p:sldId id="334" r:id="rId14"/>
    <p:sldId id="335" r:id="rId15"/>
    <p:sldId id="400" r:id="rId16"/>
    <p:sldId id="336" r:id="rId17"/>
    <p:sldId id="337" r:id="rId18"/>
    <p:sldId id="338" r:id="rId19"/>
    <p:sldId id="339" r:id="rId20"/>
    <p:sldId id="340" r:id="rId21"/>
    <p:sldId id="343" r:id="rId22"/>
    <p:sldId id="341" r:id="rId23"/>
    <p:sldId id="342" r:id="rId24"/>
    <p:sldId id="401" r:id="rId25"/>
    <p:sldId id="344" r:id="rId26"/>
    <p:sldId id="345" r:id="rId27"/>
    <p:sldId id="405" r:id="rId28"/>
    <p:sldId id="346" r:id="rId29"/>
    <p:sldId id="406" r:id="rId30"/>
    <p:sldId id="347" r:id="rId31"/>
    <p:sldId id="402" r:id="rId32"/>
    <p:sldId id="348" r:id="rId33"/>
    <p:sldId id="349" r:id="rId34"/>
    <p:sldId id="350" r:id="rId35"/>
    <p:sldId id="351" r:id="rId36"/>
    <p:sldId id="352" r:id="rId37"/>
    <p:sldId id="403" r:id="rId38"/>
    <p:sldId id="357" r:id="rId39"/>
    <p:sldId id="353" r:id="rId40"/>
    <p:sldId id="354" r:id="rId41"/>
    <p:sldId id="355" r:id="rId42"/>
    <p:sldId id="404" r:id="rId43"/>
    <p:sldId id="356" r:id="rId44"/>
    <p:sldId id="358" r:id="rId45"/>
    <p:sldId id="359" r:id="rId46"/>
    <p:sldId id="360" r:id="rId47"/>
    <p:sldId id="361" r:id="rId48"/>
    <p:sldId id="362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48817" autoAdjust="0"/>
  </p:normalViewPr>
  <p:slideViewPr>
    <p:cSldViewPr snapToGrid="0">
      <p:cViewPr varScale="1">
        <p:scale>
          <a:sx n="42" d="100"/>
          <a:sy n="42" d="100"/>
        </p:scale>
        <p:origin x="225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36D66-0914-4045-8F96-72EA5073CD6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F4288-4A74-403F-B9A2-9D7A622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903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40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59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20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45°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45°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=32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≈4525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𝑓𝑡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30°+45°+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=105°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105°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105°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=61.82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sin⁡𝐴/𝑎=sin⁡𝐵/𝑏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sin⁡〖30°〗/32=sin⁡〖45°〗/𝑏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 sin⁡〖30°〗=32 sin⁡〖45°〗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 (1/2)=32(√2/2)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𝑏=32√2  𝑓𝑡≈4525 𝑓𝑡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𝐴+𝐵+𝐶=180°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30°+45°+𝐶=180°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𝐶=105°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sin⁡𝐴/𝑎=sin⁡𝐶/𝑐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sin⁡〖30°〗/32=sin⁡〖105°〗/𝑐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 sin⁡〖30°〗=32 sin⁡〖105°〗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𝑐=61.82 𝑓𝑡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60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97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55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SSA A&lt;90°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≈4.2402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&lt;90°,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2 Solutions!</a:t>
                </a:r>
              </a:p>
              <a:p>
                <a:endParaRPr lang="en-US" dirty="0"/>
              </a:p>
              <a:p>
                <a:r>
                  <a:rPr lang="en-US" dirty="0"/>
                  <a:t>1</a:t>
                </a:r>
                <a:r>
                  <a:rPr lang="en-US" baseline="30000" dirty="0"/>
                  <a:t>st</a:t>
                </a:r>
                <a:r>
                  <a:rPr lang="en-US" dirty="0"/>
                  <a:t> solution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4.5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4.5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58°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≈0.9423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0.9423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≈70.44°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=180°−58°−70.44°=51.56°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4.5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51.56°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=4.5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51.56°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4.5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51.56°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58°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≈4.16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2</a:t>
                </a:r>
                <a:r>
                  <a:rPr lang="en-US" baseline="30000" dirty="0"/>
                  <a:t>nd</a:t>
                </a:r>
                <a:r>
                  <a:rPr lang="en-US" dirty="0"/>
                  <a:t> solution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=180°−70.44°=109.56°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=180°−58°−109.56°=12.44°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4.5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12.44°</m:t>
                              </m:r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=4.5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12.44°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=1.14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SSA A&lt;90°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 sin⁡𝐴=5 sin⁡〖58°〗≈4.2402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𝐴&lt;90°, 𝑎&gt;𝑏 sin⁡𝐴           b&gt;a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 sin⁡𝐴&lt;𝑎&lt;𝑏</a:t>
                </a:r>
                <a:endParaRPr lang="en-US" b="0" dirty="0"/>
              </a:p>
              <a:p>
                <a:r>
                  <a:rPr lang="en-US" dirty="0"/>
                  <a:t>2 Solutions!</a:t>
                </a:r>
              </a:p>
              <a:p>
                <a:endParaRPr lang="en-US" dirty="0"/>
              </a:p>
              <a:p>
                <a:r>
                  <a:rPr lang="en-US" dirty="0"/>
                  <a:t>1</a:t>
                </a:r>
                <a:r>
                  <a:rPr lang="en-US" baseline="30000" dirty="0"/>
                  <a:t>st</a:t>
                </a:r>
                <a:r>
                  <a:rPr lang="en-US" dirty="0"/>
                  <a:t> solution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sin⁡𝐴/𝑎=sin⁡𝐵/𝑏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sin⁡〖58°〗/4.5=sin⁡𝐵/5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4.5 sin⁡𝐵=5 sin⁡〖58°〗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sin⁡𝐵≈0.9423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𝐵≈sin^(−1)⁡0.9423≈70.44°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𝐶=180°−58°−70.44°=51.56°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sin⁡𝐴/𝑎=sin⁡𝐶/𝑐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sin⁡〖58°〗/4.5=sin⁡〖51.56°〗/𝑐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 sin⁡〖58°〗=4.5 sin⁡〖51.56°〗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𝑐=(4.5 sin⁡〖51.56°〗)/sin⁡〖58°〗 ≈4.16</a:t>
                </a:r>
                <a:endParaRPr lang="en-US" b="0" dirty="0"/>
              </a:p>
              <a:p>
                <a:r>
                  <a:rPr lang="en-US" dirty="0"/>
                  <a:t>2</a:t>
                </a:r>
                <a:r>
                  <a:rPr lang="en-US" baseline="30000" dirty="0"/>
                  <a:t>nd</a:t>
                </a:r>
                <a:r>
                  <a:rPr lang="en-US" dirty="0"/>
                  <a:t> solution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𝐵^′=180°−𝐵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𝐵^′=180°−70.44°=109.56°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𝐶^′=180°−𝐴−𝐵^′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𝐶^′=180°−58°−109.56°=12.44°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sin⁡𝐴/𝑎=sin⁡〖𝐶^′ 〗/𝑐^′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sin⁡〖58°〗/4.5=sin⁡〖12.44°〗/𝑐^′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𝑐^′  sin⁡〖58°〗=4.5 sin⁡〖12.44°〗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𝑐^′=1.14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50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2</a:t>
                </a:r>
                <a:r>
                  <a:rPr lang="en-US" baseline="30000" dirty="0"/>
                  <a:t>nd</a:t>
                </a:r>
                <a:r>
                  <a:rPr lang="en-US" dirty="0"/>
                  <a:t> solution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=180°−70.44°=109.56°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=180°−58°−109.56°=12.44°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4.5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12.44°</m:t>
                              </m:r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=4.5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12.44°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=1.14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2</a:t>
                </a:r>
                <a:r>
                  <a:rPr lang="en-US" baseline="30000" dirty="0"/>
                  <a:t>nd</a:t>
                </a:r>
                <a:r>
                  <a:rPr lang="en-US" dirty="0"/>
                  <a:t> solution</a:t>
                </a:r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𝐵^′=180°−𝐵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𝐵^′=180°−70.44°=109.56°</a:t>
                </a:r>
                <a:endParaRPr lang="en-US" b="0" dirty="0"/>
              </a:p>
              <a:p>
                <a:endParaRPr lang="en-US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𝐶^′=180°−𝐴−𝐵^′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𝐶^′=180°−58°−109.56°=12.44°</a:t>
                </a:r>
                <a:endParaRPr lang="en-US" b="0" dirty="0"/>
              </a:p>
              <a:p>
                <a:endParaRPr lang="en-US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sin⁡𝐴/𝑎=sin⁡〖𝐶^′ 〗/𝑐^′ 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sin⁡〖58°〗/4.5=sin⁡〖12.44°〗/𝑐^′ 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𝑐^′  sin⁡〖58°〗=4.5 sin⁡〖12.44°〗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𝑐^′=1.14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510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89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64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either solve for the first side or the angle. Never solve for a side in the middle.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940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400=324+169−468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−93=−468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0.1987=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78.5°=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𝑎𝑐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324=400+169−520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−245=−520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0.4712=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61.9°=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=180°−78.5°−61.9°=39.6°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𝑎^2=𝑏^2+𝑐^2−2𝑏𝑐 cos⁡𝐴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〖20〗^2=〖18〗^2+〖13〗^2−2(18)(13)  cos⁡𝐴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400=324+169−468 cos⁡𝐴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−93=−468 cos⁡𝐴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0.1987=cos⁡𝐴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78.5°=𝐴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𝑏^2=𝑎^2+𝑐^2−2𝑎𝑐 cos⁡𝐵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〖18〗^2=〖20〗^2+〖13〗^2−2(20)(13)  cos⁡𝐵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324=400+169−520 cos⁡𝐵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−245=−520 cos⁡𝐵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0.4712=cos⁡𝐵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31.9°=𝐵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𝐶=180°−𝐴−𝐵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𝐶=180°−78.5°−61.9°=39.6°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43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14+21+27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=31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31−14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31−21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31−27</m:t>
                              </m:r>
                            </m:e>
                          </m:d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≈145.19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𝑠=(𝑎+𝑏+𝑐)/2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𝑠=(14+21+27)/2=31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𝐴𝑟𝑒𝑎=√(𝑠(𝑠−𝑎)(𝑠−𝑏)(𝑠−𝑐)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𝐴𝑟𝑒𝑎=√(31(31−14)(31−21)(31−27) )≈145.19 𝑐𝑚^2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44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82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96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4−1,3−7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3, −4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𝑣 ⃑=⟨4−1,3−7⟩=⟨3, −4⟩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‖</a:t>
                </a:r>
                <a:r>
                  <a:rPr lang="en-US" b="0" i="0">
                    <a:latin typeface="Cambria Math" panose="02040503050406030204" pitchFamily="18" charset="0"/>
                  </a:rPr>
                  <a:t>𝑣 ⃑ ‖=√(3^2+(−4)^2 )=5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22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06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2,3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+⟨1,0⟩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1, 3+0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⟨3, 3⟩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⟨2,3⟩+⟨1,0⟩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⟨2+1, 3+0⟩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⟨3, 3⟩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552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1" dirty="0">
                    <a:latin typeface="Cambria Math" panose="02040503050406030204" pitchFamily="18" charset="0"/>
                  </a:rPr>
                  <a:t>Do graphically also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3∙1, 3∙6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〉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3, 18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1" dirty="0">
                    <a:latin typeface="Cambria Math" panose="02040503050406030204" pitchFamily="18" charset="0"/>
                  </a:rPr>
                  <a:t>Do graphically also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3𝑢 ⃑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⟨3∙1, 3∙6⟩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⟨3, 18〉</a:t>
                </a:r>
                <a:endParaRPr lang="en-US" b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728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1" dirty="0">
                    <a:latin typeface="Cambria Math" panose="02040503050406030204" pitchFamily="18" charset="0"/>
                  </a:rPr>
                  <a:t>Do graphically also</a:t>
                </a: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〉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1, 6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−8, 4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1, 6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⟨−7, 10⟩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1" dirty="0">
                    <a:latin typeface="Cambria Math" panose="02040503050406030204" pitchFamily="18" charset="0"/>
                  </a:rPr>
                  <a:t>Do graphically also</a:t>
                </a: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2𝑣 ⃑+𝑢 ⃑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⟨2(−4), 2(2)⟩+⟨1, 6〉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⟨−8, 4⟩+⟨1, 6⟩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⟨−7, 10⟩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378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8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+9</m:t>
                          </m:r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</m:t>
                      </m:r>
                      <m:acc>
                        <m:accPr>
                          <m:chr m:val="̂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−8</m:t>
                      </m:r>
                      <m:acc>
                        <m:accPr>
                          <m:chr m:val="̂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̂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+9</m:t>
                      </m:r>
                      <m:acc>
                        <m:accPr>
                          <m:chr m:val="̂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</m:t>
                      </m:r>
                      <m:acc>
                        <m:accPr>
                          <m:chr m:val="̂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2(3𝑖 ⃑−4𝑗 ⃑ )+(2𝑖 ⃑+9𝑗 ⃑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6𝑖 ⃑−8𝑗 ⃑+2𝑖 ⃑+9𝑗 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8𝑖 ⃑+𝑗 ⃑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852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036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302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=500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=2405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𝑙𝑏𝑠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𝑤_1=𝑤 sin⁡〖12°〗=500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𝑤=2405 𝑙𝑏𝑠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760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−12, 5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∥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∥=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=−22.6°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This is in quadrant IV because that is want inverse tangent gives, but should be in quadrant II (graph the vector). Add 180° to get the correct angle.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=−22.6°+180°=157.4°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=∥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∥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157.4°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157.4°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120°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120°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−5, 5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⟨−12, 5⟩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∥𝑣 ⃗∥=√((−12)^2+5^2 )=13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tan⁡𝜃=5/(−12)→𝜃=−22.6°</a:t>
                </a:r>
                <a:endParaRPr lang="en-US" b="0" dirty="0"/>
              </a:p>
              <a:p>
                <a:r>
                  <a:rPr lang="en-US" dirty="0"/>
                  <a:t>This is in quadrant IV because that is want inverse tangent gives, but should be in quadrant II (graph the vector). Add 180° to get the correct angle.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𝜃=−22.6°+180°=157.4°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𝑣 ⃗=∥𝑣 ⃗∥⟨cos⁡〖157.4°〗,sin⁡〖157.4°〗 ⟩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10⟨cos⁡〖120°〗,sin⁡〖120°〗 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10⟨−1/2,√3/2⟩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⟨−5, 5√3⟩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329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𝑚𝑝h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−45°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−45°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𝑚𝑝h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−50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𝑚𝑝h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𝑣 ⃑=‖𝑣 ⃑ ‖⟨cos⁡𝜃,sin⁡𝜃 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=100 𝑚𝑝ℎ ⟨cos⁡〖−45°〗,sin⁡〖−45°〗 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=100 𝑚𝑝ℎ ⟨√2/2, −√2/2⟩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=⟨50√2, −50√2⟩  𝑚𝑝ℎ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081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Put in component form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Add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−1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Put in trig form. Find the magnitude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∥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∥=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Find angle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=30°+180°=210°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Write result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2⟨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210°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210°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Put in component form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4⟨−√3/2, −1/2⟩+2⟨√3/2,1/2⟩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⟨−2√3, −2⟩+⟨√3, 1⟩</a:t>
                </a:r>
                <a:endParaRPr lang="en-US" b="0" dirty="0"/>
              </a:p>
              <a:p>
                <a:r>
                  <a:rPr lang="en-US" dirty="0"/>
                  <a:t>Add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⟨−√3, −1⟩</a:t>
                </a:r>
                <a:endParaRPr lang="en-US" b="0" dirty="0"/>
              </a:p>
              <a:p>
                <a:r>
                  <a:rPr lang="en-US" dirty="0"/>
                  <a:t>Put in trig form. Find the magnitude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∥𝑟 ⃗∥=√((−√3)^2+(−1)^2 )=2</a:t>
                </a:r>
                <a:endParaRPr lang="en-US" b="0" dirty="0"/>
              </a:p>
              <a:p>
                <a:r>
                  <a:rPr lang="en-US" dirty="0"/>
                  <a:t>Find angle 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tan⁡𝜃=𝑣_𝑦/𝑣_𝑥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tan⁡𝜃=(−1)/(−√3)→𝜃=30°+180°=210°</a:t>
                </a:r>
                <a:endParaRPr lang="en-US" b="0" dirty="0"/>
              </a:p>
              <a:p>
                <a:r>
                  <a:rPr lang="en-US" dirty="0"/>
                  <a:t>Write result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 𝑎𝑡 210°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828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=724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60°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60°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=724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362, 362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32, 0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362, 362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32, 0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394, 362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Speed is magnitude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𝑠𝑝𝑒𝑒𝑑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394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362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≈740.5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362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394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57.9°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𝑝 ⃑=724⟨cos⁡〖60°〗,sin⁡〖60°〗 ⟩=724⟨1/2,√3/2⟩=⟨362, 362√3⟩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𝑤 ⃑=⟨32, 0⟩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𝑝 ⃑+𝑤 ⃑=⟨362, 362√3⟩+⟨32, 0⟩=⟨394, 362√3⟩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Speed is magnitude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𝑠𝑝𝑒𝑒𝑑=√(〖394〗^2+(362√3)^2 )≈740.5 𝑘𝑚/ℎ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tan⁡𝜃=𝑣_2/𝑣_1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tan⁡𝜃=(362√3)/394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𝜃=57.9° 𝑁 𝑜𝑓 𝐸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130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141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45+8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53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5(9)+(−4)(−2)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45+8</a:t>
                </a:r>
                <a:endParaRPr lang="en-US" b="0" dirty="0"/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53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150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5, −4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9, 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45+8=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41</m:t>
                          </m:r>
                        </m:e>
                      </m:rad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85</m:t>
                          </m:r>
                        </m:e>
                      </m:ra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53=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3485</m:t>
                          </m:r>
                        </m:e>
                      </m:ra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0.897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8=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26.13°=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𝑢 ⃑•𝑣 ⃑=‖𝑢 ⃑ ‖‖𝑣 ⃑ ‖  cos⁡𝜃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⟨5, −4⟩•⟨9, −2⟩=√(5^2+(−4)^2 ) √(9^2+(−2)^2 )  cos⁡𝜃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45+8=√41 √85  cos⁡𝜃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53=√3485  cos⁡𝜃</a:t>
                </a:r>
                <a:endParaRPr lang="en-US" b="0" dirty="0"/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0.897</a:t>
                </a:r>
                <a:r>
                  <a:rPr lang="en-US" b="0" i="0" dirty="0">
                    <a:latin typeface="Cambria Math" panose="02040503050406030204" pitchFamily="18" charset="0"/>
                  </a:rPr>
                  <a:t>8=cos⁡𝜃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26.13°=𝜃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745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Check for ⊥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 −4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6, 2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Not ⊥</a:t>
                </a:r>
              </a:p>
              <a:p>
                <a:endParaRPr lang="en-US" dirty="0"/>
              </a:p>
              <a:p>
                <a:r>
                  <a:rPr lang="en-US" dirty="0"/>
                  <a:t>Check for ||</a:t>
                </a:r>
              </a:p>
              <a:p>
                <a:r>
                  <a:rPr lang="en-US" dirty="0"/>
                  <a:t>Using the x-components, k = 6</a:t>
                </a:r>
              </a:p>
              <a:p>
                <a:r>
                  <a:rPr lang="en-US" dirty="0"/>
                  <a:t>Using the y-components, k = -1/2 </a:t>
                </a:r>
              </a:p>
              <a:p>
                <a:r>
                  <a:rPr lang="en-US" dirty="0"/>
                  <a:t>Not ||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Check for ⊥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⟨1, −4⟩•⟨6, 2⟩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1(6)•(−4)(2)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6+(−8)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−2</a:t>
                </a:r>
                <a:endParaRPr lang="en-US" b="0" dirty="0"/>
              </a:p>
              <a:p>
                <a:r>
                  <a:rPr lang="en-US" dirty="0"/>
                  <a:t>Not ⊥</a:t>
                </a:r>
              </a:p>
              <a:p>
                <a:endParaRPr lang="en-US" dirty="0"/>
              </a:p>
              <a:p>
                <a:r>
                  <a:rPr lang="en-US" dirty="0"/>
                  <a:t>Check for ||</a:t>
                </a:r>
              </a:p>
              <a:p>
                <a:r>
                  <a:rPr lang="en-US" dirty="0"/>
                  <a:t>Using the x-components, k = 6</a:t>
                </a:r>
              </a:p>
              <a:p>
                <a:r>
                  <a:rPr lang="en-US" dirty="0"/>
                  <a:t>Using the y-components, k = -1/2 </a:t>
                </a:r>
              </a:p>
              <a:p>
                <a:r>
                  <a:rPr lang="en-US" dirty="0"/>
                  <a:t>Not ||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13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𝑝𝑟𝑜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sub>
                      </m:sSub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⃑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•</m:t>
                          </m:r>
                          <m:acc>
                            <m:accPr>
                              <m:chr m:val="⃑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⃑"/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⃑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</m:d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𝑢𝑛𝑖𝑡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𝑣𝑒𝑐𝑡𝑜𝑟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𝑑𝑖𝑟𝑒𝑐𝑡𝑖𝑜𝑛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𝑝𝑟𝑜𝑗_𝑣 ⃑  𝑢 ⃑=</a:t>
                </a:r>
                <a:r>
                  <a:rPr lang="en-US" b="0" i="0" dirty="0">
                    <a:latin typeface="Cambria Math" panose="02040503050406030204" pitchFamily="18" charset="0"/>
                  </a:rPr>
                  <a:t>(𝑢 ⃑•𝑣 ⃑)/‖𝑣 ⃑ ‖^2  𝑣 ⃑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(‖𝑢 ⃑ ‖‖𝑣 ⃑ ‖  cos⁡𝜃)/‖𝑣 ⃑ ‖ ∙𝑣 ⃑/‖𝑣 ⃑ ‖ </a:t>
                </a:r>
                <a:endParaRPr lang="en-US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‖</a:t>
                </a:r>
                <a:r>
                  <a:rPr lang="en-US" b="0" i="0">
                    <a:latin typeface="Cambria Math" panose="02040503050406030204" pitchFamily="18" charset="0"/>
                  </a:rPr>
                  <a:t>𝑤 ⃑ ‖∙𝑢𝑛𝑖𝑡 𝑣𝑒𝑐𝑡𝑜𝑟 𝑖𝑛 𝑑𝑖𝑟𝑒𝑐𝑡𝑖𝑜𝑛 𝑜𝑓 𝑣 ⃑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354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𝑝𝑟𝑜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sub>
                      </m:sSub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•</m:t>
                          </m:r>
                          <m:acc>
                            <m:accPr>
                              <m:chr m:val="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⃑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3, 4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8, 2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8, 2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24+8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64+4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8, 2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68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8, 2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8, 2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3, 4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68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(𝑤_1 ) ⃑=𝑝𝑟𝑜𝑗_𝑣 ⃑  𝑢 ⃑=(𝑢 ⃑•𝑣 ⃑)/‖𝑣 ⃑ ‖^2  𝑣 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(𝑤_1 ) ⃑=(⟨3, 4⟩•⟨8, 2⟩)/〖√(8^2+2^2 )〗^2  ⟨8, 2⟩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(𝑤_1 ) ⃑=(24+8)/(64+4) ⟨8, 2⟩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(𝑤_1 ) ⃑=32/68 ⟨8, 2⟩=8/17 ⟨8, 2⟩=⟨64/17,16/17⟩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𝑢 ⃑=(𝑤_1 ) ⃑+(𝑤_2 ) 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(𝑤_2 ) ⃑=𝑢 ⃑−(𝑤_1 ) 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(𝑤_2 ) ⃑=⟨3, 4⟩−⟨64/17,16/17⟩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(𝑤_2 ) ⃑=⟨51/17,68/17⟩−⟨64/17,16/17⟩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(𝑤_2 ) ⃑=⟨−13/17,52/17⟩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𝑢 ⃑=⟨64/17,16/17⟩+⟨−13/17,52/17⟩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68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512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530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|4+𝑖|=√(4^2+1^2 )=√17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979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|4+𝑖|=√(4^2+1^2 )=√17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474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=−4+4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𝑧=8(−1/2+𝑖 √3/2)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𝑧=−4+4√3 𝑖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𝑟=√((−2)^2+(−2)^2 )=√8=2√2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tan⁡𝜃=(−2)/(−2)=1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𝜃=5𝜋/4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𝑧=2√2 (cos⁡〖5𝜋/4〗+𝑖 sin⁡〖5𝜋/4〗 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614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729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3−2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6−4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6−4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(2+𝑖)(3−2𝑖)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6−4𝑖+3𝑖−2𝑖^2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6−4𝑖+3𝑖−2(−1)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8−𝑖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453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3−2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3−2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3+2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3+2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6+4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9+6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6+4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+2(−1)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9+6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−4(−1)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4+7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(2+𝑖)/(3−2𝑖)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((2+𝑖))/((3−2𝑖) )∙((3+2𝑖))/((3+2𝑖)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(6+4𝑖+3𝑖+2𝑖^2)/(9+6𝑖−6𝑖−4𝑖^2 )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(6+4𝑖+3𝑖+2(−1))/(9+6𝑖−6𝑖−4(−1))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(4+7𝑖)/13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4/13+7/13 𝑖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83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=3∙6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18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𝑧_1 𝑧_2=3∙6(cos⁡(𝜋/2+𝜋/4)+𝑖 sin⁡(𝜋/2+𝜋/4)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18(cos⁡〖3𝜋/4〗+𝑖 sin⁡〖3𝜋/4〗 )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𝑧_1/𝑧_2 =3/6 (cos⁡(𝜋/2−𝜋/4)+𝑖 sin⁡(𝜋/2−𝜋/4)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1/2 (cos⁡〖𝜋/4〗+𝑖 sin⁡〖𝜋/4〗 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141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Put </a:t>
                </a:r>
                <a:r>
                  <a:rPr lang="en-US" i="1" dirty="0"/>
                  <a:t>z</a:t>
                </a:r>
                <a:r>
                  <a:rPr lang="en-US" i="0" dirty="0"/>
                  <a:t> in trig form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Put </a:t>
                </a:r>
                <a:r>
                  <a:rPr lang="en-US" i="1" dirty="0"/>
                  <a:t>z</a:t>
                </a:r>
                <a:r>
                  <a:rPr lang="en-US" i="0" dirty="0"/>
                  <a:t> in trig form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𝑟=√(1^2+1^2 )=√2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tan⁡𝜃=1/1=1→𝜃=𝜋/4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𝑧=√2 (cos⁡〖𝜋/4〗+𝑖 sin⁡〖𝜋/4〗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𝑧^4=〖√2〗^4 (cos⁡(4(𝜋/4))+𝑖 sin⁡(4(𝜋/4))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𝑧^4=4(cos⁡𝜋+𝑖 sin⁡𝜋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𝑧^4=−4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059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=2,−2, 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(𝑥^2−4)(𝑥^2+4)=0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(𝑥−2)(𝑥+2)(𝑥^2+4)=0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𝑥=2,−2, 2𝑖, −2𝑖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476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Put in trig form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−6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K=0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1.4422+1.4422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K=1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−1.9701+0.5279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K=2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19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19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0.5279−1.9701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Put in trig form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𝑟=√((−6)^2+6^2 )=6√2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tan⁡𝜃=6/(−6)=−1→𝜃=3𝜋/4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𝑧=6√2 (cos⁡〖3𝜋/4〗+𝑖 sin⁡〖3𝜋/4〗 )</a:t>
                </a:r>
                <a:endParaRPr lang="en-US" b="0" dirty="0"/>
              </a:p>
              <a:p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√(𝑛&amp;𝑟)(cos⁡〖(𝜃+2𝜋𝑘)/𝑛〗+𝑖 sin⁡〖(𝜃+2𝜋𝑘)/𝑛〗 )</a:t>
                </a:r>
                <a:endParaRPr lang="en-US" b="0" dirty="0"/>
              </a:p>
              <a:p>
                <a:r>
                  <a:rPr lang="en-US" dirty="0"/>
                  <a:t>K=0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√(3&amp;6√2)(cos⁡〖(3𝜋/4+2𝜋0)/3〗+𝑖 sin⁡〖(3𝜋/4+2𝜋0)/3〗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√(3&amp;6√2)(cos⁡〖𝜋/4〗+𝑖 sin⁡〖𝜋/4〗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1.4422+1.4422 𝑖</a:t>
                </a:r>
                <a:endParaRPr lang="en-US" b="0" dirty="0"/>
              </a:p>
              <a:p>
                <a:r>
                  <a:rPr lang="en-US" dirty="0"/>
                  <a:t>K=1</a:t>
                </a:r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∛(6√2)  (cos⁡〖(3𝜋/4+2𝜋1)/3〗+𝑖 sin⁡〖(3𝜋/4+2𝜋1)/3〗 )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∛(6√2)  (cos⁡〖11𝜋/12〗+𝑖 sin⁡〖11𝜋/12〗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−1.9701+0.5279 𝑖</a:t>
                </a:r>
                <a:endParaRPr lang="en-US" b="0" dirty="0"/>
              </a:p>
              <a:p>
                <a:r>
                  <a:rPr lang="en-US" dirty="0"/>
                  <a:t>K=2</a:t>
                </a:r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∛(6√2)  (cos⁡〖(3𝜋/4+2𝜋2)/3〗+𝑖 sin⁡〖(3𝜋/4+2𝜋2)/3〗 )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∛(6√2)  (cos⁡〖19𝜋/12〗+𝑖 sin⁡〖19𝜋/12〗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0.5279−1.9701 𝑖</a:t>
                </a:r>
                <a:endParaRPr lang="en-US" b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F4288-4A74-403F-B9A2-9D7A622065C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88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0378ED0-E658-405F-8754-54A4BBAC6C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3479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361F02-52C6-4137-9AA5-30AA4CFB9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362938"/>
            <a:ext cx="12192000" cy="1879600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98354-32D5-4762-90D0-FF4AD3905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556738"/>
            <a:ext cx="9144000" cy="940284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2E9F1-6DCB-4090-8B2F-6401E6688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2821A-B5B0-40EB-9350-95711FA5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85B21-A567-4545-A408-EBF43E27D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48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71BBBDC-332B-4E17-AFD6-DDDE2F82B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30830" r="17975" b="49930"/>
          <a:stretch/>
        </p:blipFill>
        <p:spPr>
          <a:xfrm>
            <a:off x="0" y="18254"/>
            <a:ext cx="12192000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6AA5A9-6108-4F9D-97DB-713E1C491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199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DDC05-1638-4BF1-A459-BEA022C00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3817"/>
            <a:ext cx="12192000" cy="51532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D99A3-DA48-4DCF-81E3-0E680C9DE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01F7D-19D5-497A-8D5C-450DA8AF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B853A-28B4-4A47-9170-732EB548E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29E12B-75C6-490B-8516-6506FC0D08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3479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B0452E-74D9-4CE6-98E5-032F75EB2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638225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16E32-51CC-407F-A37C-C7D3F4D3A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347963"/>
            <a:ext cx="10515600" cy="214905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C89F3-744A-4A4C-B116-089E2BBC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3A619-A3A1-4FFC-8FFD-45184FBD5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0007F-E9A8-4F6E-BBD0-8886A1649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10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875E008-40E4-45FF-88E5-8B3B216B9F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30830" r="17975" b="49930"/>
          <a:stretch/>
        </p:blipFill>
        <p:spPr>
          <a:xfrm>
            <a:off x="0" y="18254"/>
            <a:ext cx="12192000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E9604B-6B38-41EC-9187-328364D4E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B460C-8F85-4811-ADF9-3D46510E9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43817"/>
            <a:ext cx="6019800" cy="515320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563F4-896E-4515-B8D5-B8D9BE0D9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43817"/>
            <a:ext cx="6019800" cy="515320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09F402-57D0-4C4C-93CA-B5556B5A7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62EB6-2398-4B26-AF97-14B9B777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18E28-1D25-4F46-B008-0E5AF6B05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3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2EE3173-355F-4D40-ABBE-66D2E38C73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30830" r="17975" b="49930"/>
          <a:stretch/>
        </p:blipFill>
        <p:spPr>
          <a:xfrm>
            <a:off x="0" y="18254"/>
            <a:ext cx="12192000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4D7EFF-BD11-4912-9DCB-C6647C400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5"/>
            <a:ext cx="12192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296DB-B595-4263-89A5-5F1C8AFBB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56516"/>
            <a:ext cx="607670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B96FD-F0DE-4017-8857-FA88AD99B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193128"/>
            <a:ext cx="6076706" cy="43038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EDA7B3-B8F7-4506-8509-263ECE2CDE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6516"/>
            <a:ext cx="6019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735C65-6BE3-4FD3-A6B8-271740289F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93128"/>
            <a:ext cx="6019800" cy="430389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67FD5D-0505-4A16-9064-FDE9108D5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1C1778-F240-4E2F-B829-B5CA6CF42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ED064B-6921-42DE-8EAF-37DD0D512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5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B21A20-81E7-4EB6-A9C1-CCB43B63A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30830" r="17975" b="49930"/>
          <a:stretch/>
        </p:blipFill>
        <p:spPr>
          <a:xfrm>
            <a:off x="0" y="18254"/>
            <a:ext cx="12192000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034003-11A7-4674-8485-564CE145E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EBEC78-358F-46F0-8B98-F51D7B79C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8EA8A3-F467-4579-94C2-C63D3CCD9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2EA38F-D6E0-47DF-941B-44E49E826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99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803452-3FB8-495F-A039-D5AA46CFC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F967E-28D9-49AA-A546-F65E9F558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DE629-6576-4DCD-8FD0-B043BA1E8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AEAF2F-5F77-485E-8B84-B078C2A777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30830" r="17975" b="49930"/>
          <a:stretch/>
        </p:blipFill>
        <p:spPr>
          <a:xfrm>
            <a:off x="0" y="18254"/>
            <a:ext cx="1219200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86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3642DD2-5334-4CE2-9C9E-3DE780DF2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9" r="18549" b="3039"/>
          <a:stretch/>
        </p:blipFill>
        <p:spPr>
          <a:xfrm>
            <a:off x="1" y="0"/>
            <a:ext cx="5183188" cy="28597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5EF833-04AE-4C40-BCC4-0E645EBC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130B2-4D12-40C6-81C5-914D02728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25877-F9DC-40BB-8D72-91D410CF8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A589F-87D6-401D-B8E0-B9230DDFF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E562B-4334-4217-8EE4-8D66EFD39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4B570-AE4B-4E28-B554-D5A1BE55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09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A5D8C47-67A3-41BB-A2D1-80617A1F02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9" r="18549" b="3039"/>
          <a:stretch/>
        </p:blipFill>
        <p:spPr>
          <a:xfrm>
            <a:off x="1" y="0"/>
            <a:ext cx="5183188" cy="28597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45F678-F90C-462A-A376-DE3341466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B5740C-0377-46FF-B0CC-7A80A47F7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5B6ED-F4F1-4D80-A60F-927365F20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463D9-8D19-4931-8907-B9CAF2167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8F529-284D-4BB6-92C2-7FBA83249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34DEE-6968-43AD-B4D2-26E76FE0E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68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FED150D-0A0C-4E55-8A60-396EDB1FE0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30830" r="17975" b="49930"/>
          <a:stretch/>
        </p:blipFill>
        <p:spPr>
          <a:xfrm>
            <a:off x="0" y="18254"/>
            <a:ext cx="12192000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C31C0-BB91-497F-BE20-CA7005A2A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EB719-C691-40E5-8950-3A44D9E49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F9957-5CA8-4AEE-95B2-CA3E7533E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F3AA-7C4E-411D-AAA9-3ECA05924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1F9CA-D4F9-4A6A-B11D-AE062A30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89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86C5DD-3080-4C81-9B20-3A787152C7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A44B4-6125-4688-AA21-6B8C74298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AE1A4-933E-4B2F-8AF8-7168D885C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753D4-83A9-46E0-A46E-DCCFFAA21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D6B6C-7A3C-4925-80C1-04EB3A1C7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4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007CD3-C814-4A6B-89B3-D3499D22E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F052A-F38C-4B57-A0AA-72A106715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43818"/>
            <a:ext cx="12192000" cy="5153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2541D-D4AE-48FA-89DC-E5E503417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70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D0CF8-FC2D-4E76-B554-5AC423B8CA06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A150E-C707-44D7-A957-F77E5864F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70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32AFE-A4FE-457D-82E5-849A42252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70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D11A0-D453-4A42-8D0A-F1FD9FD5DA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0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tx1"/>
            </a:solidFill>
          </a:ln>
          <a:solidFill>
            <a:schemeClr val="tx1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drews.edu/~rwright/Precalculus-RLW/Text/TOC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wright@andrews.ed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BBB65-3BD1-45D1-BBF0-774A6E4103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Trigonometric Topics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BC070-2FD2-4725-818D-1AB56BE5F2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Precalculus</a:t>
            </a:r>
          </a:p>
          <a:p>
            <a:r>
              <a:rPr lang="en-US" dirty="0"/>
              <a:t>Chapter 6</a:t>
            </a:r>
          </a:p>
        </p:txBody>
      </p:sp>
    </p:spTree>
    <p:extLst>
      <p:ext uri="{BB962C8B-B14F-4D97-AF65-F5344CB8AC3E}">
        <p14:creationId xmlns:p14="http://schemas.microsoft.com/office/powerpoint/2010/main" val="1488012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Precalculus</a:t>
            </a:r>
          </a:p>
          <a:p>
            <a:pPr lvl="1"/>
            <a:r>
              <a:rPr lang="en-US" i="1" dirty="0"/>
              <a:t>By Richard Wright</a:t>
            </a:r>
          </a:p>
          <a:p>
            <a:pPr lvl="1"/>
            <a:r>
              <a:rPr lang="en-US" i="1" dirty="0">
                <a:hlinkClick r:id="rId3"/>
              </a:rPr>
              <a:t>https://www.andrews.edu/~rwright/Precalculus-RLW/Text/TOC.html</a:t>
            </a:r>
            <a:endParaRPr lang="en-US" i="1" dirty="0"/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721" y="5532328"/>
            <a:ext cx="5789692" cy="13204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888" tIns="60944" rIns="121888" bIns="60944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399" dirty="0"/>
              <a:t>Slides created by </a:t>
            </a:r>
          </a:p>
          <a:p>
            <a:r>
              <a:rPr lang="en-US" sz="2399" dirty="0"/>
              <a:t>Richard Wright, Andrews Academy </a:t>
            </a:r>
          </a:p>
          <a:p>
            <a:pPr defTabSz="12188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399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rwright@andrews.edu</a:t>
            </a:r>
            <a:r>
              <a:rPr lang="en-US" sz="2399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51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35352-45ED-43BC-92F2-C6DEF7CD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6-01 Law of Sines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EBDD9-EA3A-4927-B90B-02501C443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Solve oblique triangles using the law of sines.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area of a triangle using two sides and the included angle.</a:t>
            </a:r>
          </a:p>
        </p:txBody>
      </p:sp>
    </p:spTree>
    <p:extLst>
      <p:ext uri="{BB962C8B-B14F-4D97-AF65-F5344CB8AC3E}">
        <p14:creationId xmlns:p14="http://schemas.microsoft.com/office/powerpoint/2010/main" val="61715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C9EDE-2DC7-42A8-ACAD-0E26EE936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</p:spPr>
        <p:txBody>
          <a:bodyPr/>
          <a:lstStyle/>
          <a:p>
            <a:r>
              <a:rPr lang="en-US" dirty="0"/>
              <a:t>6-01 Law of Sines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70E00-7484-4191-9028-23EB787994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a triangle</a:t>
                </a:r>
              </a:p>
              <a:p>
                <a:pPr lvl="1"/>
                <a:r>
                  <a:rPr lang="en-US" dirty="0"/>
                  <a:t>Find all side lengths and angle measures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Use Law of Sines if you know</a:t>
                </a:r>
              </a:p>
              <a:p>
                <a:pPr lvl="1"/>
                <a:r>
                  <a:rPr lang="en-US" dirty="0"/>
                  <a:t>2 angles and 1 side (ASA or AAS)</a:t>
                </a:r>
              </a:p>
              <a:p>
                <a:pPr lvl="1"/>
                <a:r>
                  <a:rPr lang="en-US" dirty="0"/>
                  <a:t>2 sides and 1 opposite angle (SSA)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Law of Sines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370E00-7484-4191-9028-23EB787994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>
            <a:extLst>
              <a:ext uri="{FF2B5EF4-FFF2-40B4-BE49-F238E27FC236}">
                <a16:creationId xmlns:a16="http://schemas.microsoft.com/office/drawing/2014/main" id="{7711947A-0E10-4969-B9EF-6AE618648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32937" y="3429000"/>
            <a:ext cx="421957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2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2AA1E-9AAA-46BA-A1E4-CEE6B9F59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6-01 Law of Sines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3E4A5-F481-44FD-9260-C96C0A21B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Solve </a:t>
            </a:r>
            <a:r>
              <a:rPr lang="el-GR" dirty="0"/>
              <a:t>Δ</a:t>
            </a:r>
            <a:r>
              <a:rPr lang="en-US" dirty="0"/>
              <a:t>ABC where A = 30°, B = 45°, and a = 32 ft</a:t>
            </a:r>
          </a:p>
        </p:txBody>
      </p:sp>
    </p:spTree>
    <p:extLst>
      <p:ext uri="{BB962C8B-B14F-4D97-AF65-F5344CB8AC3E}">
        <p14:creationId xmlns:p14="http://schemas.microsoft.com/office/powerpoint/2010/main" val="2318790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53F8CD-63CB-436A-BD04-56FD1A15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6-01 Law of Sines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528B3-75A9-4059-83FC-F33B598D5C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Ambiguous Case (SSA) </a:t>
            </a:r>
          </a:p>
          <a:p>
            <a:pPr lvl="1"/>
            <a:r>
              <a:rPr lang="en-US" dirty="0"/>
              <a:t>(Given A, a, b)</a:t>
            </a:r>
          </a:p>
          <a:p>
            <a:r>
              <a:rPr lang="en-US" dirty="0"/>
              <a:t>If A &gt; 90° and</a:t>
            </a:r>
          </a:p>
          <a:p>
            <a:pPr lvl="1"/>
            <a:r>
              <a:rPr lang="en-US" dirty="0"/>
              <a:t>a ≤ b, then 0 solutions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DF751A-D283-45BE-9F15-CEC3EACFC3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dirty="0"/>
              <a:t>a &gt; b, then 1 solution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F71E7B5-41B0-4CAE-BD39-3E0CFBA31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000" y="3728787"/>
            <a:ext cx="3810000" cy="20955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F789D8C-65A5-4CF8-837E-F91D5196E8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7526" y="2777420"/>
            <a:ext cx="3810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6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64121-AAFB-436D-87B5-BFD38BF25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6-01 Law of Sines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C2FA2-B389-433E-9B3D-152B2F3095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If A &lt; 90° and </a:t>
            </a:r>
          </a:p>
          <a:p>
            <a:pPr lvl="1"/>
            <a:r>
              <a:rPr lang="en-US" dirty="0"/>
              <a:t>a = b sin A, then 1 solution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a &gt; b sin A and a ≥ b, 1 solution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8EBEF-931A-42C1-ACFC-6030356B31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 &lt; b sin A, then 0 solutions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 sin A &lt; a &lt; b, then 2 solutions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31C86E9-8E23-4DC9-A88A-FB6E451BB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334" y="2400300"/>
            <a:ext cx="4467225" cy="20574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CDC838E-A81E-4134-8583-71E62680C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696" y="4983079"/>
            <a:ext cx="4000500" cy="2057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0770ADF-5320-42FF-B947-C51BA8F01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3328" y="1885206"/>
            <a:ext cx="4000500" cy="20574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4F5C8EE-FD1F-4E12-957A-FC2847907A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94394" y="4702417"/>
            <a:ext cx="36576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8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D7982-6194-40B7-B1E9-E4F7431C8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6-01 Law of Sines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404C1-A30F-44B9-BDBE-6489825CA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Solve </a:t>
            </a:r>
            <a:r>
              <a:rPr lang="el-GR" dirty="0"/>
              <a:t>Δ</a:t>
            </a:r>
            <a:r>
              <a:rPr lang="en-US" dirty="0"/>
              <a:t>ABC where A = 58°, a = 4.5, and b = 5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Solution</a:t>
            </a:r>
          </a:p>
        </p:txBody>
      </p:sp>
    </p:spTree>
    <p:extLst>
      <p:ext uri="{BB962C8B-B14F-4D97-AF65-F5344CB8AC3E}">
        <p14:creationId xmlns:p14="http://schemas.microsoft.com/office/powerpoint/2010/main" val="389197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6D22B-1AAB-4E42-9D03-47DACA8FE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6-01 Law of Sines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15E2B-DA4B-4F92-9105-326B9CA99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Solve </a:t>
            </a:r>
            <a:r>
              <a:rPr lang="el-GR" dirty="0"/>
              <a:t>Δ</a:t>
            </a:r>
            <a:r>
              <a:rPr lang="en-US" dirty="0"/>
              <a:t>ABC where A = 58°, a = 4.5, and b = 5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Solution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209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ECDEF2-A212-445C-B741-00313AA7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6-01 Law of Sines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AF2118-83BA-4200-97A7-CC6D1D9308B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Area of a Triangle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𝑏h</m:t>
                    </m:r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dirty="0"/>
              </a:p>
              <a:p>
                <a:pPr lvl="2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𝑏𝑐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𝑎𝑐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𝑎𝑏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func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AF2118-83BA-4200-97A7-CC6D1D9308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3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F77CDBC-3D6C-43C5-BCB3-A54FF5312D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1011" y="1468214"/>
            <a:ext cx="5153205" cy="5153205"/>
          </a:xfrm>
        </p:spPr>
      </p:pic>
    </p:spTree>
    <p:extLst>
      <p:ext uri="{BB962C8B-B14F-4D97-AF65-F5344CB8AC3E}">
        <p14:creationId xmlns:p14="http://schemas.microsoft.com/office/powerpoint/2010/main" val="147390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06783-F6B0-47B8-8E03-E2DBA10C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6-02 Law of Cosines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305B5-229D-44C6-BBC4-806B2D8954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Solve oblique triangles using the law of cosines.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area of triangles using Heron’s formula.</a:t>
            </a:r>
          </a:p>
        </p:txBody>
      </p:sp>
    </p:spTree>
    <p:extLst>
      <p:ext uri="{BB962C8B-B14F-4D97-AF65-F5344CB8AC3E}">
        <p14:creationId xmlns:p14="http://schemas.microsoft.com/office/powerpoint/2010/main" val="291810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ACB8-5CD2-426B-8786-5B646AB1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6-02 Law of Cosines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7F6708-D2C5-449C-9B39-BFF7E064633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When you can’t use Law of Sines</a:t>
                </a:r>
              </a:p>
              <a:p>
                <a:pPr lvl="1"/>
                <a:r>
                  <a:rPr lang="en-US" dirty="0"/>
                  <a:t>SAS, SSS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Law of Cosines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𝑏𝑐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𝑎𝑐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𝑎𝑏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7F6708-D2C5-449C-9B39-BFF7E0646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48C38A-48B8-4743-8E78-33DC53D3F2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37829" y="2411621"/>
            <a:ext cx="5536142" cy="3411663"/>
          </a:xfrm>
        </p:spPr>
      </p:pic>
    </p:spTree>
    <p:extLst>
      <p:ext uri="{BB962C8B-B14F-4D97-AF65-F5344CB8AC3E}">
        <p14:creationId xmlns:p14="http://schemas.microsoft.com/office/powerpoint/2010/main" val="202913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E6996B2-E3A4-4780-A9B8-98AFE5DF1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6-02 Law of Cosines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0ABEE-EE8C-4549-ACC0-3EB66D485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Solve </a:t>
            </a:r>
            <a:r>
              <a:rPr lang="el-GR" dirty="0"/>
              <a:t>Δ</a:t>
            </a:r>
            <a:r>
              <a:rPr lang="en-US" dirty="0"/>
              <a:t>ABC where a = 20, b = 18, c = 13</a:t>
            </a:r>
          </a:p>
        </p:txBody>
      </p:sp>
    </p:spTree>
    <p:extLst>
      <p:ext uri="{BB962C8B-B14F-4D97-AF65-F5344CB8AC3E}">
        <p14:creationId xmlns:p14="http://schemas.microsoft.com/office/powerpoint/2010/main" val="797286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0C827-647E-4688-A522-4FC0CB54B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6-02 Law of Cosines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6A5E8C-ACCA-4823-BCB4-F090C94531A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Area of a Triangle given all Sides</a:t>
                </a:r>
              </a:p>
              <a:p>
                <a:endParaRPr lang="en-US" dirty="0"/>
              </a:p>
              <a:p>
                <a:r>
                  <a:rPr lang="en-US" dirty="0"/>
                  <a:t>Heron’s Formula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rad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6A5E8C-ACCA-4823-BCB4-F090C94531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886F-B624-419C-A5C2-D0067F022A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Find the area of a triangle with sides 14 cm, 21 cm, 27 cm</a:t>
            </a:r>
          </a:p>
        </p:txBody>
      </p:sp>
    </p:spTree>
    <p:extLst>
      <p:ext uri="{BB962C8B-B14F-4D97-AF65-F5344CB8AC3E}">
        <p14:creationId xmlns:p14="http://schemas.microsoft.com/office/powerpoint/2010/main" val="29971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790F-91AE-4F11-B9C6-6F8579712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EB030-F9E4-4DD7-B5C0-B29E4B4C5D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vectors in component 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magnitude of vectors.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Add, subtract, and scalar multiply vectors.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a unit vector.</a:t>
            </a:r>
          </a:p>
        </p:txBody>
      </p:sp>
    </p:spTree>
    <p:extLst>
      <p:ext uri="{BB962C8B-B14F-4D97-AF65-F5344CB8AC3E}">
        <p14:creationId xmlns:p14="http://schemas.microsoft.com/office/powerpoint/2010/main" val="1023199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4434E-449F-4718-B7E7-D8B2126EB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624A8E-4480-41CC-9E03-3371CE1E652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Vector</a:t>
                </a:r>
              </a:p>
              <a:p>
                <a:pPr lvl="1"/>
                <a:r>
                  <a:rPr lang="en-US" dirty="0"/>
                  <a:t>Directed line segment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Has direction and magnitude</a:t>
                </a:r>
              </a:p>
              <a:p>
                <a:pPr lvl="2"/>
                <a:r>
                  <a:rPr lang="en-US" dirty="0"/>
                  <a:t>Magnitude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 is length of the segment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624A8E-4480-41CC-9E03-3371CE1E65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ADFD525-90B3-4E64-A69C-9C701489A13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Component form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Terminal – initial point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ADFD525-90B3-4E64-A69C-9C701489A1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>
            <a:extLst>
              <a:ext uri="{FF2B5EF4-FFF2-40B4-BE49-F238E27FC236}">
                <a16:creationId xmlns:a16="http://schemas.microsoft.com/office/drawing/2014/main" id="{EEF77C4A-661C-4553-967F-BC0DF4915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5222" y="3832940"/>
            <a:ext cx="3641558" cy="26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0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8156-1AF3-4FA7-9777-62CACDB6D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E19E4-6B1F-4801-A8E3-873280D40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component form of the vector and its magnitude if its initial point is (1, 7) and its terminal point is (4, 3).</a:t>
            </a:r>
          </a:p>
        </p:txBody>
      </p:sp>
    </p:spTree>
    <p:extLst>
      <p:ext uri="{BB962C8B-B14F-4D97-AF65-F5344CB8AC3E}">
        <p14:creationId xmlns:p14="http://schemas.microsoft.com/office/powerpoint/2010/main" val="520669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7584A-20A8-4399-B135-E6A8DBC0D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6D250C-7135-49AD-BEB4-985C0413F79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Vector Operations</a:t>
                </a:r>
              </a:p>
              <a:p>
                <a:r>
                  <a:rPr lang="en-US" dirty="0"/>
                  <a:t>Scalar Multiplication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</a:t>
                </a:r>
                <a:r>
                  <a:rPr lang="en-US" i="1" dirty="0"/>
                  <a:t>k</a:t>
                </a:r>
                <a:r>
                  <a:rPr lang="en-US" dirty="0"/>
                  <a:t> is negative it goes in opposite direction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6D250C-7135-49AD-BEB4-985C0413F7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011EE1D-F393-4136-B56A-A65DBA60DC3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Add</a:t>
                </a:r>
              </a:p>
              <a:p>
                <a:r>
                  <a:rPr lang="en-US" dirty="0"/>
                  <a:t>Add corresponding components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=⟨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011EE1D-F393-4136-B56A-A65DBA60DC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>
            <a:extLst>
              <a:ext uri="{FF2B5EF4-FFF2-40B4-BE49-F238E27FC236}">
                <a16:creationId xmlns:a16="http://schemas.microsoft.com/office/drawing/2014/main" id="{0353DF8D-7508-4766-A644-9B5B32EB9A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3942155"/>
            <a:ext cx="4075472" cy="289759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07CA251-97B1-4682-ADD1-05322D60D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86099" y="3603347"/>
            <a:ext cx="340995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4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381CF-B245-4193-8D9A-951027BC4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09393B-76CA-45DA-A51B-F293283A94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2, 3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+⟨1, 0⟩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09393B-76CA-45DA-A51B-F293283A94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2610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2EA7-701C-47CE-968E-0651BD83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E00F9C-841D-4A5D-A4A2-FF1C302D34F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=⟨1, 6⟩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=⟨−4, 2⟩</m:t>
                    </m:r>
                  </m:oMath>
                </a14:m>
                <a:r>
                  <a:rPr lang="en-US" dirty="0"/>
                  <a:t>, find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E00F9C-841D-4A5D-A4A2-FF1C302D34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 r="-2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489BDE-85CA-482E-A3CE-345ADB3AB1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04" y="1946751"/>
            <a:ext cx="4884852" cy="4892994"/>
          </a:xfrm>
        </p:spPr>
      </p:pic>
    </p:spTree>
    <p:extLst>
      <p:ext uri="{BB962C8B-B14F-4D97-AF65-F5344CB8AC3E}">
        <p14:creationId xmlns:p14="http://schemas.microsoft.com/office/powerpoint/2010/main" val="2207793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2EA7-701C-47CE-968E-0651BD83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E00F9C-841D-4A5D-A4A2-FF1C302D34F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=⟨1, 6⟩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=⟨−4, 2⟩</m:t>
                    </m:r>
                  </m:oMath>
                </a14:m>
                <a:r>
                  <a:rPr lang="en-US" dirty="0"/>
                  <a:t>, find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E00F9C-841D-4A5D-A4A2-FF1C302D34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 r="-2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254A960-15EB-48EA-A66B-95FDE67253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04" y="1946751"/>
            <a:ext cx="4884852" cy="4892994"/>
          </a:xfrm>
        </p:spPr>
      </p:pic>
    </p:spTree>
    <p:extLst>
      <p:ext uri="{BB962C8B-B14F-4D97-AF65-F5344CB8AC3E}">
        <p14:creationId xmlns:p14="http://schemas.microsoft.com/office/powerpoint/2010/main" val="2103341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F804-EDA1-4614-BFC4-5226C9C93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F45CF1-CAA1-40F0-84E0-0D873A4835E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Unit Vectors</a:t>
                </a:r>
              </a:p>
              <a:p>
                <a:pPr lvl="1"/>
                <a:r>
                  <a:rPr lang="en-US" dirty="0"/>
                  <a:t>Vector in the same direction, but magnitude is 1 unit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⃑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⃑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F45CF1-CAA1-40F0-84E0-0D873A4835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6A8C64D-9923-4DA2-87C4-ABEDD173B19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Special Unit Vectors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1, 0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r>
                  <a:rPr lang="en-US" dirty="0"/>
                  <a:t>Linear Combination Form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+2</m:t>
                    </m:r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3, 2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6A8C64D-9923-4DA2-87C4-ABEDD173B1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40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D129D76-841F-439D-9622-CD8BB3793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6-03 Vectors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3CE356E-1E31-4844-8F04-B6C57071A8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=3</m:t>
                    </m:r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−4</m:t>
                    </m:r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b="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=2</m:t>
                    </m:r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+9</m:t>
                    </m:r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b="0" dirty="0"/>
                  <a:t>,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b="0" dirty="0"/>
                  <a:t>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3CE356E-1E31-4844-8F04-B6C57071A8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487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6C02-73B5-42D7-8489-7F6E2284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6-04 Writing Vectors in Trigonometric Form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1097F-F59A-49AF-B4B0-FAD5D99BC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vectors in trigonometric 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components of a vector.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Solve real-life problems using vectors.</a:t>
            </a:r>
          </a:p>
        </p:txBody>
      </p:sp>
    </p:spTree>
    <p:extLst>
      <p:ext uri="{BB962C8B-B14F-4D97-AF65-F5344CB8AC3E}">
        <p14:creationId xmlns:p14="http://schemas.microsoft.com/office/powerpoint/2010/main" val="2816484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6B720-1F4A-488D-83EA-73CA55B83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6-04 Writing Vectors in Trigonometric Form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356E41-9622-4D01-9793-B17156F87EB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Direction Angle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356E41-9622-4D01-9793-B17156F87E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75EEE77-8226-4BF5-AC13-BC3C33030D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612115" y="1343025"/>
            <a:ext cx="5579885" cy="559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1E8704-EA6F-462D-BBA3-D6E3177D9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6-04 Writing Vectors in Trigonometric Form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46C47-589C-4AD9-B91B-826FEDEB5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force of 500 </a:t>
            </a:r>
            <a:r>
              <a:rPr lang="en-US" dirty="0" err="1"/>
              <a:t>lbs</a:t>
            </a:r>
            <a:r>
              <a:rPr lang="en-US" dirty="0"/>
              <a:t> is required to pull a boat up a ramp inclined at 12° from the horizontal. Find the weight of the boat.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51CA05-603D-45BE-9EDD-430ED7F51873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8296777" y="1936583"/>
            <a:ext cx="3638550" cy="345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8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DE2241-5E46-4721-A919-659CBEAD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6-04 Writing Vectors in Trigonometric Form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DACBBAC-FFBA-4484-B08C-36A5F7FA958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Write the vector in trig form.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⟨−12, 5⟩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DACBBAC-FFBA-4484-B08C-36A5F7FA95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C58F373-3187-4314-BABF-365CCFDF883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Write the vector in component form.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10⟨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120°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120°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C58F373-3187-4314-BABF-365CCFDF88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186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AB203-C38C-467B-9494-9BB15A84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6-04 Writing Vectors in Trigonometric Form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790FF-053B-4549-B4DF-0DDDA0DC6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component form of the vector representing velocity of an airplane descending at 100 mph at 45° below the horizontal.</a:t>
            </a:r>
          </a:p>
        </p:txBody>
      </p:sp>
    </p:spTree>
    <p:extLst>
      <p:ext uri="{BB962C8B-B14F-4D97-AF65-F5344CB8AC3E}">
        <p14:creationId xmlns:p14="http://schemas.microsoft.com/office/powerpoint/2010/main" val="1655398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B0096-95B2-402B-A1F7-F2E6B832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6-04 Writing Vectors in Trigonometric Form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A34B15-844C-4C6B-8D48-9F448538E1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Add the vectors. Write the result in trig form.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210°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210°</m:t>
                            </m:r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30°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30°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A34B15-844C-4C6B-8D48-9F448538E1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8748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30C0F-70C0-4238-A757-B6B318A8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6-04 Writing Vectors in Trigonometric Form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529F5-494B-4C68-9C74-D1AF7E9D8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airplane is traveling at 724 km/h at N 30° E. If the wind velocity is 32 km/h from the west, find the resultant speed and direction of the plane.</a:t>
            </a:r>
          </a:p>
        </p:txBody>
      </p:sp>
    </p:spTree>
    <p:extLst>
      <p:ext uri="{BB962C8B-B14F-4D97-AF65-F5344CB8AC3E}">
        <p14:creationId xmlns:p14="http://schemas.microsoft.com/office/powerpoint/2010/main" val="138301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9D9AC-6634-4B86-8A36-3F43BC0FB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6-05 Dot Products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F2B11-05E1-460B-85C5-8DBEF8498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dot products of two vectors.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angle between two vectors.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orthogonal components of a vector.</a:t>
            </a:r>
          </a:p>
        </p:txBody>
      </p:sp>
    </p:spTree>
    <p:extLst>
      <p:ext uri="{BB962C8B-B14F-4D97-AF65-F5344CB8AC3E}">
        <p14:creationId xmlns:p14="http://schemas.microsoft.com/office/powerpoint/2010/main" val="1187210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08C92-6675-4992-BF3D-907ECEF9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6-05 Dot Products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8BDC0-6CE0-4F76-AC1C-18D5AA851ED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Dot Product</a:t>
                </a:r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=⟨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•</m:t>
                    </m:r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88BDC0-6CE0-4F76-AC1C-18D5AA851E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273690B-0153-413D-8A4C-8BE946D4CDE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5, −4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•⟨9, −2⟩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273690B-0153-413D-8A4C-8BE946D4CD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04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03ACD-FB64-43CD-9F39-7D6308965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6-05 Dot Products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0E73F5-958C-4021-B7EF-78DEEF9347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b="0" dirty="0">
                    <a:latin typeface="Cambria Math" panose="02040503050406030204" pitchFamily="18" charset="0"/>
                  </a:rPr>
                  <a:t>Angle between vectors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•</m:t>
                    </m:r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0E73F5-958C-4021-B7EF-78DEEF9347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4E47108-6466-48A8-9F71-29827540508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Find the angle between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5, −4</m:t>
                        </m:r>
                      </m:e>
                    </m:d>
                  </m:oMath>
                </a14:m>
                <a:r>
                  <a:rPr lang="en-US" b="0" i="0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⟨9, −2⟩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4E47108-6466-48A8-9F71-2982754050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77DD495-D67A-45E9-B6CE-60FEC8A04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89" y="2709676"/>
            <a:ext cx="3609474" cy="31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6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75495-F682-4E2F-864C-BF5A274DA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6-05 Dot Products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18C8F3-B3D5-4904-994F-60EBEA66A0E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•</m:t>
                    </m:r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 are orthogonal (perpendicular)</a:t>
                </a:r>
              </a:p>
              <a:p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 are parallel (or antiparallel)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18C8F3-B3D5-4904-994F-60EBEA66A0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B0DC21A-A104-4FB8-B407-8B791C8EE2F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Are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 −4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6, 2</m:t>
                        </m:r>
                      </m:e>
                    </m:d>
                  </m:oMath>
                </a14:m>
                <a:r>
                  <a:rPr lang="en-US" dirty="0"/>
                  <a:t> orthogonal, parallel, or neither?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B0DC21A-A104-4FB8-B407-8B791C8EE2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296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2BF2DE0-16CC-4FAC-BEE8-39AD99A00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6-05 Dot Products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01AACF4-FB26-4E03-A979-4C7A17A6B7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Vector Components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 be vectors such that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⃑"/>
                        <m:ctrlPr>
                          <a:rPr lang="en-US" b="0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⃑"/>
                        <m:ctrlPr>
                          <a:rPr lang="en-US" b="0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are orthogonal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>
                    <a:solidFill>
                      <a:schemeClr val="accent6"/>
                    </a:solidFill>
                  </a:rPr>
                  <a:t> is parallel to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.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are components of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 is the projection of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onto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𝑝𝑟𝑜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acc>
                          <m:accPr>
                            <m:chr m:val="⃑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sub>
                    </m:sSub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endParaRPr lang="en-US" b="0" dirty="0"/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𝑝𝑟𝑜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acc>
                          <m:accPr>
                            <m:chr m:val="⃑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sub>
                    </m:sSub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⃑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•</m:t>
                        </m:r>
                        <m:acc>
                          <m:accPr>
                            <m:chr m:val="⃑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⃑"/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i="1"/>
                        </m:ctrlPr>
                      </m:accPr>
                      <m:e>
                        <m:sSub>
                          <m:sSubPr>
                            <m:ctrlPr>
                              <a:rPr lang="en-US" i="1"/>
                            </m:ctrlPr>
                          </m:sSubPr>
                          <m:e>
                            <m:r>
                              <a:rPr lang="en-US" i="1"/>
                              <m:t>𝑤</m:t>
                            </m:r>
                          </m:e>
                          <m:sub>
                            <m:r>
                              <a:rPr lang="en-US" i="1"/>
                              <m:t>2</m:t>
                            </m:r>
                          </m:sub>
                        </m:sSub>
                      </m:e>
                    </m:acc>
                    <m:r>
                      <a:rPr lang="en-US" i="1"/>
                      <m:t>=</m:t>
                    </m:r>
                    <m:acc>
                      <m:accPr>
                        <m:chr m:val="⃑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𝑢</m:t>
                        </m:r>
                      </m:e>
                    </m:acc>
                    <m:r>
                      <a:rPr lang="en-US" i="1"/>
                      <m:t>−</m:t>
                    </m:r>
                    <m:acc>
                      <m:accPr>
                        <m:chr m:val="⃑"/>
                        <m:ctrlPr>
                          <a:rPr lang="en-US" i="1"/>
                        </m:ctrlPr>
                      </m:accPr>
                      <m:e>
                        <m:sSub>
                          <m:sSubPr>
                            <m:ctrlPr>
                              <a:rPr lang="en-US" i="1"/>
                            </m:ctrlPr>
                          </m:sSubPr>
                          <m:e>
                            <m:r>
                              <a:rPr lang="en-US" i="1"/>
                              <m:t>𝑤</m:t>
                            </m:r>
                          </m:e>
                          <m:sub>
                            <m:r>
                              <a:rPr lang="en-US" i="1"/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𝑊𝑜𝑟𝑘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•</m:t>
                    </m:r>
                    <m:acc>
                      <m:accPr>
                        <m:chr m:val="⃑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01AACF4-FB26-4E03-A979-4C7A17A6B7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raphic 7">
            <a:extLst>
              <a:ext uri="{FF2B5EF4-FFF2-40B4-BE49-F238E27FC236}">
                <a16:creationId xmlns:a16="http://schemas.microsoft.com/office/drawing/2014/main" id="{5B3D635A-0B4E-4C1E-86CF-E72A7F146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6524" y="3410745"/>
            <a:ext cx="57054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2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73B2A-B71F-4A44-B7F1-9BED3BF9A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6-05 Dot Products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2F4189-EEDA-43A0-A904-88860F37A3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projection of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3, 4</m:t>
                        </m:r>
                      </m:e>
                    </m:d>
                  </m:oMath>
                </a14:m>
                <a:r>
                  <a:rPr lang="en-US" dirty="0"/>
                  <a:t> onto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8, 2</m:t>
                        </m:r>
                      </m:e>
                    </m:d>
                  </m:oMath>
                </a14:m>
                <a:r>
                  <a:rPr lang="en-US" dirty="0"/>
                  <a:t>. Then write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as the sum of 2 orthogonal vectors.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2F4189-EEDA-43A0-A904-88860F37A3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482" r="-1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9210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CB1756-1CCB-4D4D-9FB0-B80C6CA5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6-06 Trigonometric Form of a Complex Number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47328C-D72D-44B7-AE46-2963D40A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 complex numbers.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absolute value of complex numbers.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complex numbers in trigonometric form.</a:t>
            </a:r>
          </a:p>
        </p:txBody>
      </p:sp>
    </p:spTree>
    <p:extLst>
      <p:ext uri="{BB962C8B-B14F-4D97-AF65-F5344CB8AC3E}">
        <p14:creationId xmlns:p14="http://schemas.microsoft.com/office/powerpoint/2010/main" val="3895047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D4A35-428D-4A73-95F6-082F919A5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6-06 Trigonometric Form of a Complex Number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D02A38-0B1B-4C7D-AC4D-6A1069C9D4D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Complex Number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𝑏𝑖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Graph by moving horizontally </a:t>
                </a:r>
                <a:r>
                  <a:rPr lang="en-US" i="1" dirty="0"/>
                  <a:t>a</a:t>
                </a:r>
                <a:r>
                  <a:rPr lang="en-US" dirty="0"/>
                  <a:t>, and vertically </a:t>
                </a:r>
                <a:r>
                  <a:rPr lang="en-US" i="1" dirty="0"/>
                  <a:t>b</a:t>
                </a:r>
              </a:p>
              <a:p>
                <a:pPr lvl="1"/>
                <a:r>
                  <a:rPr lang="en-US" dirty="0"/>
                  <a:t>x-axis is real</a:t>
                </a:r>
              </a:p>
              <a:p>
                <a:pPr lvl="1"/>
                <a:r>
                  <a:rPr lang="en-US" dirty="0"/>
                  <a:t>y-axis is imaginary</a:t>
                </a:r>
              </a:p>
              <a:p>
                <a:endParaRPr lang="en-US" dirty="0"/>
              </a:p>
              <a:p>
                <a:r>
                  <a:rPr lang="en-US" dirty="0"/>
                  <a:t>Graph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2+3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−3−4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D02A38-0B1B-4C7D-AC4D-6A1069C9D4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44D9B4-EE26-434D-BEFD-CB3AA1EA58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04" y="1946751"/>
            <a:ext cx="4884852" cy="4892994"/>
          </a:xfrm>
        </p:spPr>
      </p:pic>
    </p:spTree>
    <p:extLst>
      <p:ext uri="{BB962C8B-B14F-4D97-AF65-F5344CB8AC3E}">
        <p14:creationId xmlns:p14="http://schemas.microsoft.com/office/powerpoint/2010/main" val="59067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9673-294C-4B71-8E7E-0CCC15CD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6-06 Trigonometric Form of a Complex Number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E0FB4B-6B53-4950-B73D-CCD7E66F33B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b="0" dirty="0">
                    <a:latin typeface="Cambria Math" panose="02040503050406030204" pitchFamily="18" charset="0"/>
                  </a:rPr>
                  <a:t>Complex number</a:t>
                </a:r>
              </a:p>
              <a:p>
                <a:r>
                  <a:rPr lang="en-US" b="0" dirty="0">
                    <a:latin typeface="Cambria Math" panose="02040503050406030204" pitchFamily="18" charset="0"/>
                  </a:rPr>
                  <a:t>Absolute value </a:t>
                </a:r>
                <a:r>
                  <a:rPr lang="en-US" dirty="0">
                    <a:latin typeface="Cambria Math" panose="02040503050406030204" pitchFamily="18" charset="0"/>
                  </a:rPr>
                  <a:t>is distance from origin</a:t>
                </a:r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E0FB4B-6B53-4950-B73D-CCD7E66F33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493CC2A-5082-4701-8FAB-CE52754F58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72312" y="1391444"/>
            <a:ext cx="421957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6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9673-294C-4B71-8E7E-0CCC15CD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6-06 Trigonometric Form of a Complex Number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E0FB4B-6B53-4950-B73D-CCD7E66F33B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𝑏𝑖</m:t>
                    </m:r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d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r>
                  <a:rPr lang="en-US" b="0" dirty="0">
                    <a:latin typeface="Cambria Math" panose="02040503050406030204" pitchFamily="18" charset="0"/>
                  </a:rPr>
                  <a:t>r </a:t>
                </a:r>
                <a:r>
                  <a:rPr lang="en-US" dirty="0">
                    <a:latin typeface="Cambria Math" panose="02040503050406030204" pitchFamily="18" charset="0"/>
                  </a:rPr>
                  <a:t>is modulus, θ is argument</a:t>
                </a:r>
                <a:endParaRPr lang="en-US" b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E0FB4B-6B53-4950-B73D-CCD7E66F33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b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493CC2A-5082-4701-8FAB-CE52754F58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72312" y="1391444"/>
            <a:ext cx="421957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1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C5CC7-F876-4E28-9D22-123BAC87E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6-06 Trigonometric Form of a Complex Number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A04004-154E-481E-BE56-24CB082DA84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Write in standard form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=8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A04004-154E-481E-BE56-24CB082DA8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8B9E733-E0C6-4ED5-B0C8-EC35B8EE686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Write in trig form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=−2−2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8B9E733-E0C6-4ED5-B0C8-EC35B8EE68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825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11347-C6D7-409B-89EB-EFBD0A90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6-07 Trigonometric Form of a Complex Number Operations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98B9C-2C3C-429D-88E1-4881D9952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Multiply and divide complex numbers in trigonometric 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exponents with complex numbers in trigonometric 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all the roots of complex numbers.</a:t>
            </a:r>
          </a:p>
        </p:txBody>
      </p:sp>
    </p:spTree>
    <p:extLst>
      <p:ext uri="{BB962C8B-B14F-4D97-AF65-F5344CB8AC3E}">
        <p14:creationId xmlns:p14="http://schemas.microsoft.com/office/powerpoint/2010/main" val="35748096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CD881-2319-4726-AC40-5B267EA3B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6-07 Trigonometric Form of a Complex Number Operations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1E1AA3-DA19-441A-8428-CC367C086F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Multiplication and Division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3−2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Easier way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 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1E1AA3-DA19-441A-8428-CC367C086F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44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F0015-7AE3-4A2E-9114-6BE63A34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6-07 Trigonometric Form of a Complex Number Operations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1C9F8-4192-45A8-B786-603E81894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3−2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Easier way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1C9F8-4192-45A8-B786-603E81894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558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AED6D-D9B2-49FB-AD34-C072A700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6-07 Trigonometric Form of a Complex Number Operations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15689A-A835-4E80-B7DC-500FF91A013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=6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15689A-A835-4E80-B7DC-500FF91A01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3B056BB-B2F6-4F70-A72E-9E7CBA594F8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3B056BB-B2F6-4F70-A72E-9E7CBA594F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77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74BF-F9AE-4517-B856-CA8442699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6-07 Trigonometric Form of a Complex Number Operations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E8B2A8-977B-4652-9368-23622BE2354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Exponents</a:t>
                </a:r>
              </a:p>
              <a:p>
                <a:r>
                  <a:rPr lang="en-US" dirty="0" err="1"/>
                  <a:t>DeMoivre’s</a:t>
                </a:r>
                <a:r>
                  <a:rPr lang="en-US" dirty="0"/>
                  <a:t> Theorem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E8B2A8-977B-4652-9368-23622BE235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C2A224-8510-4DDB-A0EA-6C2618B59A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3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4BB85-EC02-420E-960A-16D820E23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6-07 Trigonometric Form of a Complex Number Operations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EA3E45-46F4-4208-AFC6-61B21B6ACE4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b="0" dirty="0"/>
                  <a:t>Solve </a:t>
                </a:r>
                <a:r>
                  <a:rPr lang="en-US" b="0" dirty="0" err="1"/>
                  <a:t>by</a:t>
                </a:r>
                <a:r>
                  <a:rPr lang="en-US" b="0" dirty="0"/>
                  <a:t> factoring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−16=0</m:t>
                    </m:r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EA3E45-46F4-4208-AFC6-61B21B6ACE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980ED64-0B3C-40B0-A141-A3ED4901A76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Roots of Complex Numbers</a:t>
                </a:r>
              </a:p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ra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Where </a:t>
                </a:r>
                <a:r>
                  <a:rPr lang="en-US" i="1" dirty="0"/>
                  <a:t>k</a:t>
                </a:r>
                <a:r>
                  <a:rPr lang="en-US" dirty="0"/>
                  <a:t> = 0, 1, 2, …, </a:t>
                </a:r>
                <a:r>
                  <a:rPr lang="en-US" i="1" dirty="0"/>
                  <a:t>n</a:t>
                </a:r>
                <a:r>
                  <a:rPr lang="en-US" dirty="0"/>
                  <a:t> − 1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These are spaced out evenly around a circle with radius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rad>
                  </m:oMath>
                </a14:m>
                <a:endParaRPr lang="en-US" dirty="0"/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980ED64-0B3C-40B0-A141-A3ED4901A7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128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54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E5896-54AC-4F57-9BF5-08E2B76D7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6-07 Trigonometric Form of a Complex Number Operations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7B60E1-5E39-4030-A139-826B5E34DC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cube roots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−6+6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7B60E1-5E39-4030-A139-826B5E34DC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024" t="-2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1ED04-F5A8-4500-8376-26B173BBBE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78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ustom 3">
      <a:majorFont>
        <a:latin typeface="Arial Black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4331</TotalTime>
  <Words>2546</Words>
  <Application>Microsoft Office PowerPoint</Application>
  <PresentationFormat>Widescreen</PresentationFormat>
  <Paragraphs>543</Paragraphs>
  <Slides>48</Slides>
  <Notes>48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Arial Black</vt:lpstr>
      <vt:lpstr>Calibri</vt:lpstr>
      <vt:lpstr>Cambria</vt:lpstr>
      <vt:lpstr>Cambria Math</vt:lpstr>
      <vt:lpstr>Comic Sans MS</vt:lpstr>
      <vt:lpstr>Office Theme</vt:lpstr>
      <vt:lpstr>Additional Trigonometric Topics</vt:lpstr>
      <vt:lpstr>PowerPoint Presentation</vt:lpstr>
      <vt:lpstr>6-01 Law of Sines</vt:lpstr>
      <vt:lpstr>6-01 Law of Sines</vt:lpstr>
      <vt:lpstr>6-01 Law of Sines</vt:lpstr>
      <vt:lpstr>6-01 Law of Sines</vt:lpstr>
      <vt:lpstr>6-01 Law of Sines</vt:lpstr>
      <vt:lpstr>6-01 Law of Sines</vt:lpstr>
      <vt:lpstr>6-01 Law of Sines</vt:lpstr>
      <vt:lpstr>6-01 Law of Sines</vt:lpstr>
      <vt:lpstr>6-02 Law of Cosines</vt:lpstr>
      <vt:lpstr>6-02 Law of Cosines</vt:lpstr>
      <vt:lpstr>6-02 Law of Cosines</vt:lpstr>
      <vt:lpstr>6-02 Law of Cosines</vt:lpstr>
      <vt:lpstr>6-03 Vectors</vt:lpstr>
      <vt:lpstr>6-03 Vectors</vt:lpstr>
      <vt:lpstr>6-03 Vectors</vt:lpstr>
      <vt:lpstr>6-03 Vectors</vt:lpstr>
      <vt:lpstr>6-03 Vectors</vt:lpstr>
      <vt:lpstr>6-03 Vectors</vt:lpstr>
      <vt:lpstr>6-03 Vectors</vt:lpstr>
      <vt:lpstr>6-03 Vectors</vt:lpstr>
      <vt:lpstr>6-03 Vectors</vt:lpstr>
      <vt:lpstr>6-04 Writing Vectors in Trigonometric Form</vt:lpstr>
      <vt:lpstr>6-04 Writing Vectors in Trigonometric Form</vt:lpstr>
      <vt:lpstr>6-04 Writing Vectors in Trigonometric Form</vt:lpstr>
      <vt:lpstr>6-04 Writing Vectors in Trigonometric Form</vt:lpstr>
      <vt:lpstr>6-04 Writing Vectors in Trigonometric Form</vt:lpstr>
      <vt:lpstr>6-04 Writing Vectors in Trigonometric Form</vt:lpstr>
      <vt:lpstr>6-04 Writing Vectors in Trigonometric Form</vt:lpstr>
      <vt:lpstr>6-05 Dot Products</vt:lpstr>
      <vt:lpstr>6-05 Dot Products</vt:lpstr>
      <vt:lpstr>6-05 Dot Products</vt:lpstr>
      <vt:lpstr>6-05 Dot Products</vt:lpstr>
      <vt:lpstr>6-05 Dot Products</vt:lpstr>
      <vt:lpstr>6-05 Dot Products</vt:lpstr>
      <vt:lpstr>6-06 Trigonometric Form of a Complex Number</vt:lpstr>
      <vt:lpstr>6-06 Trigonometric Form of a Complex Number</vt:lpstr>
      <vt:lpstr>6-06 Trigonometric Form of a Complex Number</vt:lpstr>
      <vt:lpstr>6-06 Trigonometric Form of a Complex Number</vt:lpstr>
      <vt:lpstr>6-06 Trigonometric Form of a Complex Number</vt:lpstr>
      <vt:lpstr>6-07 Trigonometric Form of a Complex Number Operations</vt:lpstr>
      <vt:lpstr>6-07 Trigonometric Form of a Complex Number Operations</vt:lpstr>
      <vt:lpstr>6-07 Trigonometric Form of a Complex Number Operations</vt:lpstr>
      <vt:lpstr>6-07 Trigonometric Form of a Complex Number Operations</vt:lpstr>
      <vt:lpstr>6-07 Trigonometric Form of a Complex Number Operations</vt:lpstr>
      <vt:lpstr>6-07 Trigonometric Form of a Complex Number Operations</vt:lpstr>
      <vt:lpstr>6-07 Trigonometric Form of a Complex Number Operations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53</cp:revision>
  <dcterms:created xsi:type="dcterms:W3CDTF">2020-11-02T20:54:26Z</dcterms:created>
  <dcterms:modified xsi:type="dcterms:W3CDTF">2023-01-11T17:50:06Z</dcterms:modified>
</cp:coreProperties>
</file>