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9"/>
  </p:notesMasterIdLst>
  <p:sldIdLst>
    <p:sldId id="256" r:id="rId2"/>
    <p:sldId id="369" r:id="rId3"/>
    <p:sldId id="370" r:id="rId4"/>
    <p:sldId id="257" r:id="rId5"/>
    <p:sldId id="333" r:id="rId6"/>
    <p:sldId id="334" r:id="rId7"/>
    <p:sldId id="335" r:id="rId8"/>
    <p:sldId id="371" r:id="rId9"/>
    <p:sldId id="336" r:id="rId10"/>
    <p:sldId id="337" r:id="rId11"/>
    <p:sldId id="338" r:id="rId12"/>
    <p:sldId id="372" r:id="rId13"/>
    <p:sldId id="339" r:id="rId14"/>
    <p:sldId id="340" r:id="rId15"/>
    <p:sldId id="341" r:id="rId16"/>
    <p:sldId id="342" r:id="rId17"/>
    <p:sldId id="343" r:id="rId18"/>
    <p:sldId id="373" r:id="rId19"/>
    <p:sldId id="344" r:id="rId20"/>
    <p:sldId id="345" r:id="rId21"/>
    <p:sldId id="346" r:id="rId22"/>
    <p:sldId id="347" r:id="rId23"/>
    <p:sldId id="348" r:id="rId24"/>
    <p:sldId id="349" r:id="rId25"/>
    <p:sldId id="374" r:id="rId26"/>
    <p:sldId id="350" r:id="rId27"/>
    <p:sldId id="351" r:id="rId28"/>
    <p:sldId id="352" r:id="rId29"/>
    <p:sldId id="353" r:id="rId30"/>
    <p:sldId id="354" r:id="rId31"/>
    <p:sldId id="375" r:id="rId32"/>
    <p:sldId id="355" r:id="rId33"/>
    <p:sldId id="356" r:id="rId34"/>
    <p:sldId id="357" r:id="rId35"/>
    <p:sldId id="358" r:id="rId36"/>
    <p:sldId id="359" r:id="rId37"/>
    <p:sldId id="360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39103" autoAdjust="0"/>
  </p:normalViewPr>
  <p:slideViewPr>
    <p:cSldViewPr snapToGrid="0">
      <p:cViewPr varScale="1">
        <p:scale>
          <a:sx n="32" d="100"/>
          <a:sy n="32" d="100"/>
        </p:scale>
        <p:origin x="2640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263A1-5101-43D2-A149-363EA012A4B8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12135-B752-4E86-8494-00E9374EA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41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451A41-1B4F-4036-A40A-96DD57F6A7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307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+0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</m:d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+0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+0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</m:d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[■(2(−1)+0(−2)&amp;2(0)+0(1)&amp;2(4)+0(2)@1(−1)+3(−2)&amp;1(0)+3(1)&amp;1(4)+3(2) )]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[■(−2&amp;0&amp;8@−7&amp;3&amp;10)]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101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317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1/2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1/4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1/(1(4)−(−2)(0) ) [■(4&amp;−0@2&amp;1)]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1/4 [■(4&amp;0@2&amp;1)]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[■(1&amp;0@1/2&amp;1/4)]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947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Augment with identity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7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3×1</a:t>
                </a:r>
                <a:r>
                  <a:rPr lang="en-US" baseline="30000" dirty="0"/>
                  <a:t>st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7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10×2</a:t>
                </a:r>
                <a:r>
                  <a:rPr lang="en-US" baseline="30000" dirty="0"/>
                  <a:t>nd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7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-2×3</a:t>
                </a:r>
                <a:r>
                  <a:rPr lang="en-US" baseline="30000" dirty="0"/>
                  <a:t>rd</a:t>
                </a:r>
                <a:r>
                  <a:rPr lang="en-US" dirty="0"/>
                  <a:t> add to 15×2</a:t>
                </a:r>
                <a:r>
                  <a:rPr lang="en-US" baseline="30000" dirty="0"/>
                  <a:t>nd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7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3</a:t>
                </a:r>
                <a:r>
                  <a:rPr lang="en-US" baseline="30000" dirty="0"/>
                  <a:t>rd</a:t>
                </a:r>
                <a:r>
                  <a:rPr lang="en-US" dirty="0"/>
                  <a:t> add to 5×1</a:t>
                </a:r>
                <a:r>
                  <a:rPr lang="en-US" baseline="30000" dirty="0"/>
                  <a:t>st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7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2×2</a:t>
                </a:r>
                <a:r>
                  <a:rPr lang="en-US" baseline="30000" dirty="0"/>
                  <a:t>nd</a:t>
                </a:r>
                <a:r>
                  <a:rPr lang="en-US" dirty="0"/>
                  <a:t> add to 3×1</a:t>
                </a:r>
                <a:r>
                  <a:rPr lang="en-US" baseline="30000" dirty="0"/>
                  <a:t>st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7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1/15×1</a:t>
                </a:r>
                <a:r>
                  <a:rPr lang="en-US" baseline="30000" dirty="0"/>
                  <a:t>st</a:t>
                </a:r>
                <a:r>
                  <a:rPr lang="en-US" dirty="0"/>
                  <a:t>, -1/15×2</a:t>
                </a:r>
                <a:r>
                  <a:rPr lang="en-US" baseline="30000" dirty="0"/>
                  <a:t>nd</a:t>
                </a:r>
                <a:r>
                  <a:rPr lang="en-US" dirty="0"/>
                  <a:t>, -1/15×3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7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4/5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4/3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−1/15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2/5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1/3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2/15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−1/5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−2/3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−1/15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Augment with identity</a:t>
                </a:r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[■(1&amp;2&amp;3&amp;⋮&amp;1&amp;0&amp;0@0&amp;−1&amp;−2&amp;⋮&amp;0&amp;1&amp;0@−3&amp;4&amp;−4&amp;⋮&amp;0&amp;0&amp;1)]</a:t>
                </a:r>
                <a:endParaRPr lang="en-US" dirty="0"/>
              </a:p>
              <a:p>
                <a:r>
                  <a:rPr lang="en-US" dirty="0"/>
                  <a:t>3×1</a:t>
                </a:r>
                <a:r>
                  <a:rPr lang="en-US" baseline="30000" dirty="0"/>
                  <a:t>st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[■(1&amp;2&amp;3&amp;⋮&amp;1&amp;0&amp;0@0&amp;−1&amp;−2&amp;⋮&amp;0&amp;1&amp;0@0&amp;10&amp;5&amp;⋮&amp;3&amp;0&amp;1)]</a:t>
                </a:r>
                <a:endParaRPr lang="en-US" b="0" dirty="0"/>
              </a:p>
              <a:p>
                <a:r>
                  <a:rPr lang="en-US" dirty="0"/>
                  <a:t>10×2</a:t>
                </a:r>
                <a:r>
                  <a:rPr lang="en-US" baseline="30000" dirty="0"/>
                  <a:t>nd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[■(1&amp;2&amp;3&amp;⋮&amp;1&amp;0&amp;0@0&amp;−1&amp;−2&amp;⋮&amp;0&amp;1&amp;0@0&amp;0&amp;−15&amp;⋮&amp;3&amp;10&amp;1)]</a:t>
                </a:r>
                <a:endParaRPr lang="en-US" b="0" dirty="0"/>
              </a:p>
              <a:p>
                <a:r>
                  <a:rPr lang="en-US" dirty="0"/>
                  <a:t>-2×3</a:t>
                </a:r>
                <a:r>
                  <a:rPr lang="en-US" baseline="30000" dirty="0"/>
                  <a:t>rd</a:t>
                </a:r>
                <a:r>
                  <a:rPr lang="en-US" dirty="0"/>
                  <a:t> add to 15×2</a:t>
                </a:r>
                <a:r>
                  <a:rPr lang="en-US" baseline="30000" dirty="0"/>
                  <a:t>nd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[■(1&amp;2&amp;3&amp;⋮&amp;1&amp;0&amp;0@0&amp;−15&amp;0&amp;⋮&amp;−6&amp;−5&amp;−2@0&amp;0&amp;−15&amp;⋮&amp;3&amp;10&amp;1)]</a:t>
                </a:r>
                <a:endParaRPr lang="en-US" b="0" dirty="0"/>
              </a:p>
              <a:p>
                <a:r>
                  <a:rPr lang="en-US" dirty="0"/>
                  <a:t>3</a:t>
                </a:r>
                <a:r>
                  <a:rPr lang="en-US" baseline="30000" dirty="0"/>
                  <a:t>rd</a:t>
                </a:r>
                <a:r>
                  <a:rPr lang="en-US" dirty="0"/>
                  <a:t> add to 5×1</a:t>
                </a:r>
                <a:r>
                  <a:rPr lang="en-US" baseline="30000" dirty="0"/>
                  <a:t>st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[■(5&amp;10&amp;0&amp;⋮&amp;8&amp;10&amp;1@0&amp;−15&amp;0&amp;⋮&amp;−6&amp;−5&amp;−2@0&amp;0&amp;−15&amp;⋮&amp;3&amp;10&amp;1)]</a:t>
                </a:r>
                <a:endParaRPr lang="en-US" b="0" dirty="0"/>
              </a:p>
              <a:p>
                <a:r>
                  <a:rPr lang="en-US" dirty="0"/>
                  <a:t>2×2</a:t>
                </a:r>
                <a:r>
                  <a:rPr lang="en-US" baseline="30000" dirty="0"/>
                  <a:t>nd</a:t>
                </a:r>
                <a:r>
                  <a:rPr lang="en-US" dirty="0"/>
                  <a:t> add to 3×1</a:t>
                </a:r>
                <a:r>
                  <a:rPr lang="en-US" baseline="30000" dirty="0"/>
                  <a:t>st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[■(15&amp;0&amp;0&amp;⋮&amp;12&amp;20&amp;−1@0&amp;−15&amp;0&amp;⋮&amp;−6&amp;−5&amp;−2@0&amp;0&amp;−15&amp;⋮&amp;3&amp;10&amp;1)]</a:t>
                </a:r>
                <a:endParaRPr lang="en-US" dirty="0"/>
              </a:p>
              <a:p>
                <a:r>
                  <a:rPr lang="en-US" dirty="0"/>
                  <a:t>1/15×1</a:t>
                </a:r>
                <a:r>
                  <a:rPr lang="en-US" baseline="30000" dirty="0"/>
                  <a:t>st</a:t>
                </a:r>
                <a:r>
                  <a:rPr lang="en-US" dirty="0"/>
                  <a:t>, -1/15×2</a:t>
                </a:r>
                <a:r>
                  <a:rPr lang="en-US" baseline="30000" dirty="0"/>
                  <a:t>nd</a:t>
                </a:r>
                <a:r>
                  <a:rPr lang="en-US" dirty="0"/>
                  <a:t>, -1/15×3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[■(1&amp;0&amp;0&amp;⋮&amp;4/5&amp;4/3&amp;−1/15@0&amp;1&amp;0&amp;⋮&amp;2/5&amp;1/3&amp;2/15@0&amp;0&amp;1&amp;⋮&amp;−1/5&amp;−2/5&amp;−1/15)]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[■(4/5&amp;4/3&amp;−1/15@2/5&amp;1/3&amp;2/15@−1/5&amp;−2/5&amp;−1/15)]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8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072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Find inverse of coefficients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1</a:t>
                </a:r>
                <a:r>
                  <a:rPr lang="en-US" baseline="30000" dirty="0"/>
                  <a:t>st</a:t>
                </a:r>
                <a:r>
                  <a:rPr lang="en-US" dirty="0"/>
                  <a:t> add to -2×3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-3×2</a:t>
                </a:r>
                <a:r>
                  <a:rPr lang="en-US" b="0" baseline="30000" dirty="0"/>
                  <a:t>nd</a:t>
                </a:r>
                <a:r>
                  <a:rPr lang="en-US" b="0" dirty="0"/>
                  <a:t> add to 11×1</a:t>
                </a:r>
                <a:r>
                  <a:rPr lang="en-US" b="0" baseline="30000" dirty="0"/>
                  <a:t>st</a:t>
                </a:r>
                <a:r>
                  <a:rPr lang="en-US" b="0" dirty="0"/>
                  <a:t>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1/22×1</a:t>
                </a:r>
                <a:r>
                  <a:rPr lang="en-US" b="0" baseline="30000" dirty="0"/>
                  <a:t>st</a:t>
                </a:r>
                <a:r>
                  <a:rPr lang="en-US" b="0" dirty="0"/>
                  <a:t>, 1/11×2</a:t>
                </a:r>
                <a:r>
                  <a:rPr lang="en-US" b="0" baseline="30000" dirty="0"/>
                  <a:t>nd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4/11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3/11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1/11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−2/11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Multiply inverse with constants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14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(21/11, -14/11)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[■(2&amp;3@1&amp;−4)][■(𝑥@𝑦)]=[■(0@7)]</a:t>
                </a:r>
                <a:endParaRPr lang="en-US" b="0" dirty="0"/>
              </a:p>
              <a:p>
                <a:r>
                  <a:rPr lang="en-US" dirty="0"/>
                  <a:t>Find inverse of coefficients</a:t>
                </a:r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[■(2&amp;3&amp;⋮&amp;1&amp;0@1&amp;−4&amp;⋮&amp;0&amp;1)]</a:t>
                </a:r>
                <a:endParaRPr lang="en-US" b="0" dirty="0"/>
              </a:p>
              <a:p>
                <a:r>
                  <a:rPr lang="en-US" dirty="0"/>
                  <a:t>1</a:t>
                </a:r>
                <a:r>
                  <a:rPr lang="en-US" baseline="30000" dirty="0"/>
                  <a:t>st</a:t>
                </a:r>
                <a:r>
                  <a:rPr lang="en-US" dirty="0"/>
                  <a:t> add to -2×3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[■(2&amp;3&amp;⋮&amp;1&amp;0@0&amp;11&amp;⋮&amp;1&amp;−2)]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-3×2</a:t>
                </a:r>
                <a:r>
                  <a:rPr lang="en-US" b="0" baseline="30000" dirty="0"/>
                  <a:t>nd</a:t>
                </a:r>
                <a:r>
                  <a:rPr lang="en-US" b="0" dirty="0"/>
                  <a:t> add to 11×1</a:t>
                </a:r>
                <a:r>
                  <a:rPr lang="en-US" b="0" baseline="30000" dirty="0"/>
                  <a:t>st</a:t>
                </a:r>
                <a:r>
                  <a:rPr lang="en-US" b="0" dirty="0"/>
                  <a:t>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[■(22&amp;0&amp;⋮&amp;8&amp;6@0&amp;11&amp;⋮&amp;1&amp;−2)]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1/22×1</a:t>
                </a:r>
                <a:r>
                  <a:rPr lang="en-US" b="0" baseline="30000" dirty="0"/>
                  <a:t>st</a:t>
                </a:r>
                <a:r>
                  <a:rPr lang="en-US" b="0" dirty="0"/>
                  <a:t>, 1/11×2</a:t>
                </a:r>
                <a:r>
                  <a:rPr lang="en-US" b="0" baseline="30000" dirty="0"/>
                  <a:t>nd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[■(1&amp;0&amp;⋮&amp;4/11&amp;3/11@0&amp;1&amp;⋮&amp;1/11&amp;−2/11)]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Multiply inverse with constants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[■(𝑥@𝑦)]=[■(4/11&amp;3/11@1/11&amp;−2/11)][■(0@7)]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[■(𝑥@𝑦)]=[■(21/11@−14/11)]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(21/11, -14/11)</a:t>
                </a: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663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−3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=4−6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|■(1&amp;2@3&amp;4)|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=1(4)−3(2)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=4−6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=−2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962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</m:m>
                        </m:e>
                      </m:d>
                      <m:m>
                        <m:mPr>
                          <m:plcHide m:val="on"/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</m:mr>
                      </m:m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=1∙5∙9+2∙6∙7+3∙4∙8−7∙5∙3−8∙6∙1−9∙4∙2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=45+84+96−105−48−72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|■(1&amp;2&amp;3@4&amp;5&amp;6@7&amp;8&amp;9)| ■(1&amp;2@4&amp;5@7&amp;8)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=1∙5∙9+2∙6∙7+3∙4∙8−7∙5∙3−8∙6∙1−9∙4∙2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=45+84+96−105−48−72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=0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422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Minor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trike="sngStrike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trike="sngStrike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trike="sngStrike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trike="sngStrike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trike="sngStrike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=4−0=4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Cofactor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Minor </a:t>
                </a:r>
                <a:r>
                  <a:rPr lang="en-US" b="0" i="0">
                    <a:latin typeface="Cambria Math" panose="02040503050406030204" pitchFamily="18" charset="0"/>
                  </a:rPr>
                  <a:t>𝑀_13=[■(</a:t>
                </a:r>
                <a:r>
                  <a:rPr lang="en-US" b="0" i="0" strike="sngStrike">
                    <a:latin typeface="Cambria Math" panose="02040503050406030204" pitchFamily="18" charset="0"/>
                  </a:rPr>
                  <a:t>1&amp;0&amp;3@</a:t>
                </a:r>
                <a:r>
                  <a:rPr lang="en-US" b="0" i="0">
                    <a:latin typeface="Cambria Math" panose="02040503050406030204" pitchFamily="18" charset="0"/>
                  </a:rPr>
                  <a:t>2&amp;1&amp;</a:t>
                </a:r>
                <a:r>
                  <a:rPr lang="en-US" b="0" i="0" strike="sngStrike">
                    <a:latin typeface="Cambria Math" panose="02040503050406030204" pitchFamily="18" charset="0"/>
                  </a:rPr>
                  <a:t>0@</a:t>
                </a:r>
                <a:r>
                  <a:rPr lang="en-US" b="0" i="0">
                    <a:latin typeface="Cambria Math" panose="02040503050406030204" pitchFamily="18" charset="0"/>
                  </a:rPr>
                  <a:t>0&amp;2&amp;</a:t>
                </a:r>
                <a:r>
                  <a:rPr lang="en-US" b="0" i="0" strike="sngStrike">
                    <a:latin typeface="Cambria Math" panose="02040503050406030204" pitchFamily="18" charset="0"/>
                  </a:rPr>
                  <a:t>3)]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|■(2&amp;1@0&amp;2)|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=4−0=4</a:t>
                </a:r>
                <a:endParaRPr lang="en-US" b="0" dirty="0"/>
              </a:p>
              <a:p>
                <a:r>
                  <a:rPr lang="en-US" dirty="0"/>
                  <a:t>Cofactor </a:t>
                </a:r>
                <a:r>
                  <a:rPr lang="en-US" b="0" i="0">
                    <a:latin typeface="Cambria Math" panose="02040503050406030204" pitchFamily="18" charset="0"/>
                  </a:rPr>
                  <a:t>𝐶_13=+(4)=4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430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Pick a row or column with 0’s like 1</a:t>
                </a:r>
                <a:r>
                  <a:rPr lang="en-US" baseline="30000" dirty="0"/>
                  <a:t>st</a:t>
                </a:r>
                <a:r>
                  <a:rPr lang="en-US" dirty="0"/>
                  <a:t> row</a:t>
                </a:r>
              </a:p>
              <a:p>
                <a:r>
                  <a:rPr lang="en-US" dirty="0"/>
                  <a:t>Find all the cofactors of 1</a:t>
                </a:r>
                <a:r>
                  <a:rPr lang="en-US" baseline="30000" dirty="0"/>
                  <a:t>st</a:t>
                </a:r>
                <a:r>
                  <a:rPr lang="en-US" dirty="0"/>
                  <a:t> row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−0∙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+4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−2−0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−0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/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+4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−3−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Pick a row or column with 0’s like 1</a:t>
                </a:r>
                <a:r>
                  <a:rPr lang="en-US" baseline="30000" dirty="0"/>
                  <a:t>st</a:t>
                </a:r>
                <a:r>
                  <a:rPr lang="en-US" dirty="0"/>
                  <a:t> row</a:t>
                </a:r>
              </a:p>
              <a:p>
                <a:r>
                  <a:rPr lang="en-US" dirty="0"/>
                  <a:t>Find all the cofactors of 1</a:t>
                </a:r>
                <a:r>
                  <a:rPr lang="en-US" baseline="30000" dirty="0"/>
                  <a:t>st</a:t>
                </a:r>
                <a:r>
                  <a:rPr lang="en-US" dirty="0"/>
                  <a:t> row</a:t>
                </a:r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|■(−1&amp;0&amp;4@3&amp;−2&amp;0@1&amp;−1&amp;1)|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=+(−1)∙|■(−2&amp;0@−1&amp;1)|−0∙|■(3&amp;0@1&amp;1)|+4|■(3&amp;−2@1&amp;−1)|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=−1(−2−0)−0(┤)+4(−3−(−2))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=2+(−4)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=−2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26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2×3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735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Pick 2</a:t>
                </a:r>
                <a:r>
                  <a:rPr lang="en-US" baseline="30000" dirty="0"/>
                  <a:t>nd</a:t>
                </a:r>
                <a:r>
                  <a:rPr lang="en-US" dirty="0"/>
                  <a:t> row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−0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+0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=−0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/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24+0+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−30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−100−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−6+20+0−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−25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−0−36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+0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/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−102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=−201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Pick 2</a:t>
                </a:r>
                <a:r>
                  <a:rPr lang="en-US" baseline="30000" dirty="0"/>
                  <a:t>nd</a:t>
                </a:r>
                <a:r>
                  <a:rPr lang="en-US" dirty="0"/>
                  <a:t> row</a:t>
                </a:r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−0|■()|+2|■(−2&amp;0&amp;5@3&amp;−4&amp;−1@−5&amp;−2&amp;3)|−(−1)|■(−2&amp;4&amp;5@3&amp;1&amp;−1@−5&amp;0&amp;3)|+0|■()|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=−0(┤)+2(24+0+(−30)−100−(−4)−0)+1(−6+20+0−(−25)−0−36)+0(┤)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=2(−102)+1(3)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=−201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083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7536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plcHide m:val="on"/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e>
                                  <m:e>
                                    <m: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</m:mr>
                              </m:m>
                            </m:e>
                          </m:d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plcHide m:val="on"/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</m:mr>
                              </m:m>
                            </m:e>
                          </m:d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12+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+1−3−18−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4+0+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−0−6−2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plcHide m:val="on"/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</m:mr>
                              </m:m>
                            </m:e>
                          </m:d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</m:m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−4+0+3−0−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−18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plcHide m:val="on"/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e>
                                </m:mr>
                              </m:m>
                            </m:e>
                          </m:d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6+0+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−0−2−3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(3, -1, 1)</a:t>
                </a: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𝑥=(|■(6&amp;1&amp;1@1&amp;−1&amp;3@−3&amp;1&amp;−2)| ■(6&amp;1@1&amp;−1@−3&amp;1))/(|■(2&amp;1&amp;1@−1&amp;−1&amp;3@0&amp;1&amp;−2)| ■(2&amp;1@−1&amp;−1@0&amp;1))=(12+(−9)+1−3−18−(−2))/(4+0+(−1)−0−6−2)=−15/(−5)=3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𝑦=(|■(2&amp;6&amp;1@−1&amp;1&amp;3@0&amp;−3&amp;−2)| ■(2&amp;6@−1&amp;1@0&amp;−3))/(−5)=(−4+0+3−0−(−18)−12)/(−5)=5/(−5)=−1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𝑧=(|■(2&amp;1&amp;6@−1&amp;−1&amp;1@0&amp;1&amp;−3)| ■(2&amp;1@−1&amp;−1@0&amp;1))/(−5)=(6+0+(−6)−0−2−3)/(−5)=−5/(−5)=1</a:t>
                </a:r>
                <a:endParaRPr lang="en-US" b="0" dirty="0"/>
              </a:p>
              <a:p>
                <a:r>
                  <a:rPr lang="en-US" dirty="0"/>
                  <a:t>(3, -1, 1)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732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𝐴𝑟𝑒𝑎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=±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𝐴𝑟𝑒𝑎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=±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m>
                        <m:mPr>
                          <m:plcHide m:val="on"/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e>
                        </m:mr>
                      </m:m>
                    </m:oMath>
                  </m:oMathPara>
                </a14:m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=±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((−12+5+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−20−9−2)</m:t>
                      </m:r>
                    </m:oMath>
                  </m:oMathPara>
                </a14:m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=±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−44</m:t>
                          </m:r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=22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𝐴𝑟𝑒𝑎=±1/2 |■(𝑥_1&amp;𝑦_1&amp;1@𝑥_2&amp;𝑦_2&amp;1@𝑥_3&amp;𝑦_3&amp;1)|</a:t>
                </a:r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𝐴𝑟𝑒𝑎=±1/2 |■(−3&amp;1&amp;1@2&amp;4&amp;1@5&amp;−3&amp;1)| ■(−3&amp;1@2&amp;4@5&amp;−3)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=±1/2((−12+5+(−6)−20−9−2)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=±1/2 (−44)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=22</a:t>
                </a:r>
                <a:endParaRPr lang="en-US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69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m>
                        <m:mPr>
                          <m:plcHide m:val="on"/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mr>
                      </m:m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+2−27−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−25=0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−5=0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0=|■(𝑥&amp;𝑦&amp;1@−2&amp;9&amp;1@3&amp;−1&amp;1)| ■(𝑥&amp;𝑦@−2&amp;9@3&amp;−1)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9𝑥+3𝑦+2−27−(−𝑥)−(−2𝑦)=0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10𝑥+5𝑦−25=0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2𝑥+𝑦−5=0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8924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Letters become</a:t>
                </a:r>
              </a:p>
              <a:p>
                <a:r>
                  <a:rPr lang="en-US" dirty="0"/>
                  <a:t>12, 21, 14, 3, 8, 0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−63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−9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Message: 24, -63, 20, -9, 8, 0</a:t>
                </a: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Letters become</a:t>
                </a:r>
              </a:p>
              <a:p>
                <a:r>
                  <a:rPr lang="en-US" dirty="0"/>
                  <a:t>12, 21, 14, 3, 8, 0</a:t>
                </a:r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[■(12&amp;21)][■(1&amp;0@2&amp;−3)]=[■(54&amp;−63)]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[■(14&amp;3)][■(1&amp;0@2&amp;−3)]=[■(20&amp;−9)]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[■(8&amp;0)][■(1&amp;0@2&amp;−3)]=[■(8&amp;0)]</a:t>
                </a:r>
                <a:endParaRPr lang="en-US" dirty="0"/>
              </a:p>
              <a:p>
                <a:r>
                  <a:rPr lang="en-US" dirty="0"/>
                  <a:t>Message: 24, -63, 20, -9, 8, 0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57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[■(1&amp;2&amp;3@6&amp;9&amp;12)]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008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-2×1</a:t>
                </a:r>
                <a:r>
                  <a:rPr lang="en-US" baseline="30000" dirty="0"/>
                  <a:t>st</a:t>
                </a:r>
                <a:r>
                  <a:rPr lang="en-US" dirty="0"/>
                  <a:t> add to 2</a:t>
                </a:r>
                <a:r>
                  <a:rPr lang="en-US" baseline="30000" dirty="0"/>
                  <a:t>nd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-3×1</a:t>
                </a:r>
                <a:r>
                  <a:rPr lang="en-US" baseline="30000" dirty="0"/>
                  <a:t>st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-1×2</a:t>
                </a:r>
                <a:r>
                  <a:rPr lang="en-US" baseline="30000" dirty="0"/>
                  <a:t>nd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-1/5×3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=−4→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=−10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=7→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=45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b="0" dirty="0"/>
                  <a:t>(45, -10, -2)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[■(1&amp;3&amp;4&amp;⋮&amp;7@2&amp;7&amp;5&amp;⋮&amp;10@3&amp;10&amp;4&amp;⋮&amp;27)]</a:t>
                </a:r>
                <a:endParaRPr lang="en-US" dirty="0"/>
              </a:p>
              <a:p>
                <a:r>
                  <a:rPr lang="en-US" dirty="0"/>
                  <a:t>-2×1</a:t>
                </a:r>
                <a:r>
                  <a:rPr lang="en-US" baseline="30000" dirty="0"/>
                  <a:t>st</a:t>
                </a:r>
                <a:r>
                  <a:rPr lang="en-US" dirty="0"/>
                  <a:t> add to 2</a:t>
                </a:r>
                <a:r>
                  <a:rPr lang="en-US" baseline="30000" dirty="0"/>
                  <a:t>nd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[■(1&amp;3&amp;4&amp;⋮&amp;7@0&amp;1&amp;−3&amp;⋮&amp;−4@3&amp;10&amp;4&amp;⋮&amp;27)]</a:t>
                </a:r>
                <a:endParaRPr lang="en-US" b="0" dirty="0"/>
              </a:p>
              <a:p>
                <a:r>
                  <a:rPr lang="en-US" dirty="0"/>
                  <a:t>-3×1</a:t>
                </a:r>
                <a:r>
                  <a:rPr lang="en-US" baseline="30000" dirty="0"/>
                  <a:t>st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[■(1&amp;3&amp;4&amp;⋮&amp;7@0&amp;1&amp;−3&amp;⋮&amp;−4@0&amp;1&amp;−8&amp;⋮&amp;6)]</a:t>
                </a:r>
                <a:endParaRPr lang="en-US" b="0" dirty="0"/>
              </a:p>
              <a:p>
                <a:r>
                  <a:rPr lang="en-US" dirty="0"/>
                  <a:t>-1×2</a:t>
                </a:r>
                <a:r>
                  <a:rPr lang="en-US" baseline="30000" dirty="0"/>
                  <a:t>nd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[■(1&amp;3&amp;4&amp;⋮&amp;7@0&amp;1&amp;−3&amp;⋮&amp;−4@0&amp;0&amp;−5&amp;⋮&amp;10)]</a:t>
                </a:r>
                <a:endParaRPr lang="en-US" b="0" dirty="0"/>
              </a:p>
              <a:p>
                <a:r>
                  <a:rPr lang="en-US" dirty="0"/>
                  <a:t>-1/5×3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[■(1&amp;3&amp;4&amp;⋮&amp;7@0&amp;1&amp;−3&amp;⋮&amp;−4@0&amp;0&amp;1&amp;⋮&amp;−2)]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𝑧=−2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𝑦−3𝑧=−4→𝑦=−10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𝑥+3𝑦+4𝑧=7→𝑥=45</a:t>
                </a:r>
                <a:endParaRPr lang="en-US" b="0" dirty="0"/>
              </a:p>
              <a:p>
                <a:r>
                  <a:rPr lang="en-US" b="0" dirty="0"/>
                  <a:t>(45, -10, -2)</a:t>
                </a: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3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-3×1</a:t>
                </a:r>
                <a:r>
                  <a:rPr lang="en-US" baseline="30000" dirty="0"/>
                  <a:t>st</a:t>
                </a:r>
                <a:r>
                  <a:rPr lang="en-US" dirty="0"/>
                  <a:t> add to 2</a:t>
                </a:r>
                <a:r>
                  <a:rPr lang="en-US" baseline="30000" dirty="0"/>
                  <a:t>nd</a:t>
                </a:r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-2×1</a:t>
                </a:r>
                <a:r>
                  <a:rPr lang="en-US" baseline="30000" dirty="0"/>
                  <a:t>st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-2×2</a:t>
                </a:r>
                <a:r>
                  <a:rPr lang="en-US" b="0" baseline="30000" dirty="0"/>
                  <a:t>nd</a:t>
                </a:r>
                <a:r>
                  <a:rPr lang="en-US" b="0" dirty="0"/>
                  <a:t> add to 3</a:t>
                </a:r>
                <a:r>
                  <a:rPr lang="en-US" b="0" baseline="30000" dirty="0"/>
                  <a:t>rd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-1/7×3</a:t>
                </a:r>
                <a:r>
                  <a:rPr lang="en-US" b="0" baseline="30000" dirty="0"/>
                  <a:t>rd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-7×3</a:t>
                </a:r>
                <a:r>
                  <a:rPr lang="en-US" b="0" baseline="30000" dirty="0"/>
                  <a:t>rd</a:t>
                </a:r>
                <a:r>
                  <a:rPr lang="en-US" b="0" dirty="0"/>
                  <a:t> add to 2</a:t>
                </a:r>
                <a:r>
                  <a:rPr lang="en-US" b="0" baseline="30000" dirty="0"/>
                  <a:t>nd</a:t>
                </a:r>
                <a:r>
                  <a:rPr lang="en-US" b="0" dirty="0"/>
                  <a:t>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3×3</a:t>
                </a:r>
                <a:r>
                  <a:rPr lang="en-US" baseline="30000" dirty="0"/>
                  <a:t>rd</a:t>
                </a:r>
                <a:r>
                  <a:rPr lang="en-US" dirty="0"/>
                  <a:t> add to 1</a:t>
                </a:r>
                <a:r>
                  <a:rPr lang="en-US" baseline="30000" dirty="0"/>
                  <a:t>st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(1, -3, 2)</a:t>
                </a: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[■(1&amp;0&amp;−3&amp;⋮&amp;−5@3&amp;1&amp;−2&amp;⋮&amp;−4@2&amp;2&amp;1&amp;⋮&amp;−2)]</a:t>
                </a:r>
                <a:endParaRPr lang="en-US" b="0" dirty="0"/>
              </a:p>
              <a:p>
                <a:r>
                  <a:rPr lang="en-US" dirty="0"/>
                  <a:t>-3×1</a:t>
                </a:r>
                <a:r>
                  <a:rPr lang="en-US" baseline="30000" dirty="0"/>
                  <a:t>st</a:t>
                </a:r>
                <a:r>
                  <a:rPr lang="en-US" dirty="0"/>
                  <a:t> add to 2</a:t>
                </a:r>
                <a:r>
                  <a:rPr lang="en-US" baseline="30000" dirty="0"/>
                  <a:t>nd</a:t>
                </a:r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[■(1&amp;0&amp;−3&amp;⋮&amp;−5@0&amp;1&amp;7&amp;⋮&amp;11@2&amp;2&amp;1&amp;⋮&amp;−2)]</a:t>
                </a:r>
                <a:endParaRPr lang="en-US" b="0" dirty="0"/>
              </a:p>
              <a:p>
                <a:r>
                  <a:rPr lang="en-US" dirty="0"/>
                  <a:t>-2×1</a:t>
                </a:r>
                <a:r>
                  <a:rPr lang="en-US" baseline="30000" dirty="0"/>
                  <a:t>st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[■(1&amp;0&amp;−3&amp;⋮&amp;−5@0&amp;1&amp;7&amp;⋮&amp;11@0&amp;2&amp;7&amp;⋮&amp;8)]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-2×2</a:t>
                </a:r>
                <a:r>
                  <a:rPr lang="en-US" b="0" baseline="30000" dirty="0"/>
                  <a:t>nd</a:t>
                </a:r>
                <a:r>
                  <a:rPr lang="en-US" b="0" dirty="0"/>
                  <a:t> add to 3</a:t>
                </a:r>
                <a:r>
                  <a:rPr lang="en-US" b="0" baseline="30000" dirty="0"/>
                  <a:t>rd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[■(1&amp;0&amp;−3&amp;⋮&amp;−5@0&amp;1&amp;7&amp;⋮&amp;11@0&amp;0&amp;−7&amp;⋮&amp;−14)]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-1/7×3</a:t>
                </a:r>
                <a:r>
                  <a:rPr lang="en-US" b="0" baseline="30000" dirty="0"/>
                  <a:t>rd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[■(1&amp;0&amp;−3&amp;⋮&amp;−5@0&amp;1&amp;7&amp;⋮&amp;11@0&amp;0&amp;1&amp;⋮&amp;2)]</a:t>
                </a:r>
                <a:endParaRPr lang="en-US" b="0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/>
                  <a:t>-7×3</a:t>
                </a:r>
                <a:r>
                  <a:rPr lang="en-US" b="0" baseline="30000" dirty="0"/>
                  <a:t>rd</a:t>
                </a:r>
                <a:r>
                  <a:rPr lang="en-US" b="0" dirty="0"/>
                  <a:t> add to 2</a:t>
                </a:r>
                <a:r>
                  <a:rPr lang="en-US" b="0" baseline="30000" dirty="0"/>
                  <a:t>nd</a:t>
                </a:r>
                <a:r>
                  <a:rPr lang="en-US" b="0" dirty="0"/>
                  <a:t>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[■(1&amp;0&amp;−3&amp;⋮&amp;−5@0&amp;1&amp;0&amp;⋮&amp;−3@0&amp;0&amp;1&amp;⋮&amp;2)]</a:t>
                </a:r>
                <a:endParaRPr lang="en-US" b="0" dirty="0"/>
              </a:p>
              <a:p>
                <a:r>
                  <a:rPr lang="en-US" dirty="0"/>
                  <a:t>3×3</a:t>
                </a:r>
                <a:r>
                  <a:rPr lang="en-US" baseline="30000" dirty="0"/>
                  <a:t>rd</a:t>
                </a:r>
                <a:r>
                  <a:rPr lang="en-US" dirty="0"/>
                  <a:t> add to 1</a:t>
                </a:r>
                <a:r>
                  <a:rPr lang="en-US" baseline="30000" dirty="0"/>
                  <a:t>st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[■(1&amp;0&amp;0&amp;⋮&amp;1@0&amp;1&amp;0&amp;⋮&amp;−3@0&amp;0&amp;1&amp;⋮&amp;2)]</a:t>
                </a:r>
                <a:endParaRPr lang="en-US" dirty="0"/>
              </a:p>
              <a:p>
                <a:r>
                  <a:rPr lang="en-US" dirty="0"/>
                  <a:t>(1, -3, 2)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88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1</a:t>
                </a:r>
                <a:r>
                  <a:rPr lang="en-US" baseline="30000" dirty="0"/>
                  <a:t>st</a:t>
                </a:r>
                <a:r>
                  <a:rPr lang="en-US" dirty="0"/>
                  <a:t> add to 2</a:t>
                </a:r>
                <a:r>
                  <a:rPr lang="en-US" baseline="30000" dirty="0"/>
                  <a:t>nd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1</a:t>
                </a:r>
                <a:r>
                  <a:rPr lang="en-US" baseline="30000" dirty="0"/>
                  <a:t>st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2</a:t>
                </a:r>
                <a:r>
                  <a:rPr lang="en-US" baseline="30000" dirty="0"/>
                  <a:t>nd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Many solutions</a:t>
                </a:r>
              </a:p>
              <a:p>
                <a:r>
                  <a:rPr lang="en-US" b="0" dirty="0"/>
                  <a:t>-1×2</a:t>
                </a:r>
                <a:r>
                  <a:rPr lang="en-US" b="0" baseline="30000" dirty="0"/>
                  <a:t>nd</a:t>
                </a:r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/>
                  <a:t>-1×2</a:t>
                </a:r>
                <a:r>
                  <a:rPr lang="en-US" baseline="30000" dirty="0"/>
                  <a:t>nd</a:t>
                </a:r>
                <a:r>
                  <a:rPr lang="en-US" dirty="0"/>
                  <a:t> add to 1</a:t>
                </a:r>
                <a:r>
                  <a:rPr lang="en-US" baseline="30000" dirty="0"/>
                  <a:t>st</a:t>
                </a:r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5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=−2−3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=−1−2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(-1-2a, -2-3a, a)</a:t>
                </a:r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[■(1&amp;1&amp;5&amp;⋮&amp;−3@−1&amp;−2&amp;−8&amp;⋮&amp;5@−1&amp;0&amp;−2&amp;⋮&amp;1)]</a:t>
                </a:r>
                <a:endParaRPr lang="en-US" b="0" dirty="0"/>
              </a:p>
              <a:p>
                <a:r>
                  <a:rPr lang="en-US" dirty="0"/>
                  <a:t>1</a:t>
                </a:r>
                <a:r>
                  <a:rPr lang="en-US" baseline="30000" dirty="0"/>
                  <a:t>st</a:t>
                </a:r>
                <a:r>
                  <a:rPr lang="en-US" dirty="0"/>
                  <a:t> add to 2</a:t>
                </a:r>
                <a:r>
                  <a:rPr lang="en-US" baseline="30000" dirty="0"/>
                  <a:t>nd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[■(1&amp;1&amp;5&amp;⋮&amp;−3@0&amp;−1&amp;−3&amp;⋮&amp;2@−1&amp;0&amp;−2&amp;⋮&amp;1)]</a:t>
                </a:r>
                <a:endParaRPr lang="en-US" b="0" dirty="0"/>
              </a:p>
              <a:p>
                <a:r>
                  <a:rPr lang="en-US" dirty="0"/>
                  <a:t>1</a:t>
                </a:r>
                <a:r>
                  <a:rPr lang="en-US" baseline="30000" dirty="0"/>
                  <a:t>st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[■(1&amp;1&amp;5&amp;⋮&amp;−3@0&amp;−1&amp;−3&amp;⋮&amp;2@0&amp;1&amp;3&amp;⋮&amp;−2)]</a:t>
                </a:r>
                <a:endParaRPr lang="en-US" dirty="0"/>
              </a:p>
              <a:p>
                <a:r>
                  <a:rPr lang="en-US" dirty="0"/>
                  <a:t>2</a:t>
                </a:r>
                <a:r>
                  <a:rPr lang="en-US" baseline="30000" dirty="0"/>
                  <a:t>nd</a:t>
                </a:r>
                <a:r>
                  <a:rPr lang="en-US" dirty="0"/>
                  <a:t> add to 3</a:t>
                </a:r>
                <a:r>
                  <a:rPr lang="en-US" baseline="30000" dirty="0"/>
                  <a:t>rd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[■(1&amp;1&amp;5&amp;⋮&amp;−3@0&amp;−1&amp;−3&amp;⋮&amp;2@0&amp;0&amp;0&amp;⋮&amp;0)]</a:t>
                </a:r>
                <a:endParaRPr lang="en-US" dirty="0"/>
              </a:p>
              <a:p>
                <a:r>
                  <a:rPr lang="en-US" dirty="0"/>
                  <a:t>Many solutions</a:t>
                </a:r>
              </a:p>
              <a:p>
                <a:r>
                  <a:rPr lang="en-US" b="0" dirty="0"/>
                  <a:t>-1×2</a:t>
                </a:r>
                <a:r>
                  <a:rPr lang="en-US" b="0" baseline="30000" dirty="0"/>
                  <a:t>nd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[■(1&amp;1&amp;5&amp;⋮&amp;−3@0&amp;1&amp;3&amp;⋮&amp;−2@0&amp;0&amp;0&amp;⋮&amp;0)]</a:t>
                </a:r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/>
                  <a:t>-1×2</a:t>
                </a:r>
                <a:r>
                  <a:rPr lang="en-US" baseline="30000" dirty="0"/>
                  <a:t>nd</a:t>
                </a:r>
                <a:r>
                  <a:rPr lang="en-US" dirty="0"/>
                  <a:t> add to 1</a:t>
                </a:r>
                <a:r>
                  <a:rPr lang="en-US" baseline="30000" dirty="0"/>
                  <a:t>st</a:t>
                </a:r>
                <a:endParaRPr lang="en-US" dirty="0"/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i="0">
                    <a:latin typeface="Cambria Math" panose="02040503050406030204" pitchFamily="18" charset="0"/>
                  </a:rPr>
                  <a:t>[■(1&amp;0&amp;2&amp;⋮&amp;−1@0&amp;1&amp;3&amp;⋮&amp;−2@0&amp;0&amp;0&amp;⋮&amp;0)]</a:t>
                </a:r>
                <a:endParaRPr lang="en-US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𝑧=𝑎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𝑦+3𝑧=−2→𝑦=−2−3𝑎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𝑥+2𝑧=−1→𝑥=−1−2𝑎</a:t>
                </a:r>
                <a:endParaRPr lang="en-US" b="0" dirty="0"/>
              </a:p>
              <a:p>
                <a:r>
                  <a:rPr lang="en-US" dirty="0"/>
                  <a:t>(-1-2a, -2-3a, a)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51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3+0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0+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</m:d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2+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−4+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−4</m:t>
                                    </m:r>
                                  </m:e>
                                </m:d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−1+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−5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[■(3+0&amp;1+(−1)@0+(−2)&amp;2+(−3)@−4+(−4)&amp;−1+(−5) )]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[■(3&amp;0@−2&amp;−1@−8&amp;−6)]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543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3∙1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3∙2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3∙3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3∙0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3∙−1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3∙−2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[■(3∙1&amp;3∙2&amp;3∙3@3∙0&amp;3∙−1&amp;3∙−2)]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[■(3&amp;6&amp;9@0&amp;−3&amp;−6)]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403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2∙0+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+7∙3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0∙0+6∙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∙3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b="0" i="0">
                    <a:latin typeface="Cambria Math" panose="02040503050406030204" pitchFamily="18" charset="0"/>
                  </a:rPr>
                  <a:t>[■(2∙0+(−1)(−2)+7∙3@0∙0+6∙(−2)+(−3)∙3)]</a:t>
                </a:r>
                <a:endParaRPr lang="en-US" b="0" dirty="0"/>
              </a:p>
              <a:p>
                <a:r>
                  <a:rPr lang="en-US" b="0" i="0">
                    <a:latin typeface="Cambria Math" panose="02040503050406030204" pitchFamily="18" charset="0"/>
                  </a:rPr>
                  <a:t>[■(23@−21)]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B12135-B752-4E86-8494-00E9374EA0D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5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599" y="4571999"/>
            <a:ext cx="3581397" cy="1851178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918"/>
            <a:ext cx="11167872" cy="149961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504534"/>
            <a:ext cx="5779007" cy="480482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504534"/>
            <a:ext cx="6202680" cy="480482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-1377" y="1504539"/>
            <a:ext cx="5779008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27499"/>
            <a:ext cx="5779008" cy="398186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510" y="1504539"/>
            <a:ext cx="6202489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7" y="2327499"/>
            <a:ext cx="6202489" cy="39818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4923"/>
            <a:ext cx="111678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504539"/>
            <a:ext cx="12192000" cy="480482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246031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drews.edu/~rwright/Precalculus-RLW/Text/TOC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wright@andrews.edu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34843-DE9F-467F-AA6E-D06F672D54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Matrices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30E5B2-82A0-47ED-8E1C-5B0E6653CD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Precalculus</a:t>
            </a:r>
            <a:br>
              <a:rPr lang="en-US" dirty="0"/>
            </a:br>
            <a:r>
              <a:rPr lang="en-US" dirty="0"/>
              <a:t>Chapter 9</a:t>
            </a:r>
          </a:p>
        </p:txBody>
      </p:sp>
    </p:spTree>
    <p:extLst>
      <p:ext uri="{BB962C8B-B14F-4D97-AF65-F5344CB8AC3E}">
        <p14:creationId xmlns:p14="http://schemas.microsoft.com/office/powerpoint/2010/main" val="3714471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DE668-8EA2-49F5-8C1E-D44BBECD5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9-02 Gaussian Elimination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E03A8E-B3A3-46EF-BA8A-1CB365C0D5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Solve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       −3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&amp;=−5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&amp;=−4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=−2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E03A8E-B3A3-46EF-BA8A-1CB365C0D5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 t="-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5472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2F46A-D198-461F-8971-31B3F2B47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9-02 Gaussian Elimination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5CD1AA3-7262-4EEC-9A54-2B7446093C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Solve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 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+5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&amp;=−3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−8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&amp;=5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          −2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&amp;=1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5CD1AA3-7262-4EEC-9A54-2B7446093C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 t="-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2797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D58B2-4BE0-4DE2-A623-B013270A6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9-03 Matrix Operations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BB5825-9024-4812-8981-882F758AED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section, you will: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and subtract matrices.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Multiply a scalar with a matrix.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Multiply a matrix with a matrix.</a:t>
            </a:r>
          </a:p>
        </p:txBody>
      </p:sp>
    </p:spTree>
    <p:extLst>
      <p:ext uri="{BB962C8B-B14F-4D97-AF65-F5344CB8AC3E}">
        <p14:creationId xmlns:p14="http://schemas.microsoft.com/office/powerpoint/2010/main" val="325603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A5C8C-C764-4B6E-B1C0-619A4F1EB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9-03 Matrix Operations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D0BCF-F760-494F-9F34-AD489D3F4DD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Matrix addition and subtraction</a:t>
            </a:r>
          </a:p>
          <a:p>
            <a:pPr lvl="1"/>
            <a:r>
              <a:rPr lang="en-US" dirty="0"/>
              <a:t>Both matrices must have same order</a:t>
            </a:r>
          </a:p>
          <a:p>
            <a:pPr lvl="1"/>
            <a:r>
              <a:rPr lang="en-US" dirty="0"/>
              <a:t>Add or subtract corresponding elements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F613671-BE72-4B47-B65B-343EFD219254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F613671-BE72-4B47-B65B-343EFD2192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305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B3555-0647-4F82-8CA3-C10141EC2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9-03 Matrix Operations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21287-E9D9-4D52-A89C-1C6B3423160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Scalar multiplication</a:t>
            </a:r>
          </a:p>
          <a:p>
            <a:pPr lvl="1"/>
            <a:r>
              <a:rPr lang="en-US" dirty="0"/>
              <a:t>Multiply a matrix with a number</a:t>
            </a:r>
          </a:p>
          <a:p>
            <a:pPr lvl="1"/>
            <a:r>
              <a:rPr lang="en-US" dirty="0"/>
              <a:t>Distribute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01FC4836-6FC4-4FAA-91C6-78BA55220E80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01FC4836-6FC4-4FAA-91C6-78BA55220E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884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AC5AFA6-A2D8-44BE-AA2E-EE075A3F3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9-03 Matrix Operations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176A82-4D2E-4CAE-B768-DF2A4D735A1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Matrix multiplication</a:t>
                </a:r>
              </a:p>
              <a:p>
                <a:pPr lvl="1"/>
                <a:r>
                  <a:rPr lang="en-US" dirty="0"/>
                  <a:t>Number of columns in 1</a:t>
                </a:r>
                <a:r>
                  <a:rPr lang="en-US" baseline="30000" dirty="0"/>
                  <a:t>st</a:t>
                </a:r>
                <a:r>
                  <a:rPr lang="en-US" dirty="0"/>
                  <a:t> = number of rows in 2</a:t>
                </a:r>
                <a:r>
                  <a:rPr lang="en-US" baseline="30000" dirty="0"/>
                  <a:t>nd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</m:oMath>
                </a14:m>
                <a:endParaRPr lang="en-US" b="0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Order of product </a:t>
                </a:r>
                <a:r>
                  <a:rPr lang="en-US" i="1" dirty="0"/>
                  <a:t>m</a:t>
                </a:r>
                <a:r>
                  <a:rPr lang="en-US" dirty="0"/>
                  <a:t> × </a:t>
                </a:r>
                <a:r>
                  <a:rPr lang="en-US" i="1" dirty="0"/>
                  <a:t>p</a:t>
                </a:r>
                <a:endParaRPr lang="en-US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Order is important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NO COMMUTATIVE PROPERTY!!!!!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176A82-4D2E-4CAE-B768-DF2A4D735A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0" t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622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8CDDA-9F12-4444-BD55-74F42D5D5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9-03 Matrix Operations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F261157-2D5A-403A-95CE-3F95EB5618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F261157-2D5A-403A-95CE-3F95EB5618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4199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D8C4A-154A-4D6B-A4E5-04D4444D6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9-03 Matrix Operations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9EF2DE-E2BC-47B7-938C-4472CB57C6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9EF2DE-E2BC-47B7-938C-4472CB57C6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8877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24D18-0C86-407F-8BD0-BBB61B2A9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9-04 Inverse Matrices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2206A-27D7-4625-926D-F939D2FC1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0599" y="4571998"/>
            <a:ext cx="3581397" cy="2286001"/>
          </a:xfrm>
        </p:spPr>
        <p:txBody>
          <a:bodyPr>
            <a:normAutofit/>
          </a:bodyPr>
          <a:lstStyle/>
          <a:p>
            <a:r>
              <a:rPr lang="en-US" dirty="0"/>
              <a:t>In this section, you will: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Find the inverse of a square matrix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the inverse of a matrix to solve a matrix equation.</a:t>
            </a:r>
          </a:p>
        </p:txBody>
      </p:sp>
    </p:spTree>
    <p:extLst>
      <p:ext uri="{BB962C8B-B14F-4D97-AF65-F5344CB8AC3E}">
        <p14:creationId xmlns:p14="http://schemas.microsoft.com/office/powerpoint/2010/main" val="376033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C2238-72FC-4932-9468-CF424053C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9-04 Inverse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BDB7E9-FC9D-4762-9A60-8A6B15728651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Identity Matrix (I)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Both A and A</a:t>
                </a:r>
                <a:r>
                  <a:rPr lang="en-US" baseline="30000" dirty="0"/>
                  <a:t>−1</a:t>
                </a:r>
                <a:r>
                  <a:rPr lang="en-US" dirty="0"/>
                  <a:t> must be square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BDB7E9-FC9D-4762-9A60-8A6B157286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1371" t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710DA963-188C-4F95-A70F-1B78AC716133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b="0" dirty="0"/>
              </a:p>
              <a:p>
                <a:r>
                  <a:rPr lang="en-US" dirty="0"/>
                  <a:t>OR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OR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710DA963-188C-4F95-A70F-1B78AC7161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4"/>
                <a:stretch>
                  <a:fillRect l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77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Slideshow was developed to accompany the textbook</a:t>
            </a:r>
          </a:p>
          <a:p>
            <a:pPr lvl="1"/>
            <a:r>
              <a:rPr lang="en-US" i="1" dirty="0"/>
              <a:t>Precalculus</a:t>
            </a:r>
          </a:p>
          <a:p>
            <a:pPr lvl="1"/>
            <a:r>
              <a:rPr lang="en-US" i="1" dirty="0"/>
              <a:t>By Richard Wright</a:t>
            </a:r>
          </a:p>
          <a:p>
            <a:pPr lvl="1"/>
            <a:r>
              <a:rPr lang="en-US" i="1" dirty="0">
                <a:hlinkClick r:id="rId3"/>
              </a:rPr>
              <a:t>https://www.andrews.edu/~rwright/Precalculus-RLW/Text/TOC.html</a:t>
            </a:r>
            <a:endParaRPr lang="en-US" i="1" dirty="0"/>
          </a:p>
          <a:p>
            <a:r>
              <a:rPr lang="en-US" dirty="0"/>
              <a:t>Some examples and diagrams are taken from the textbook.</a:t>
            </a:r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400800" y="5532876"/>
            <a:ext cx="5791200" cy="1320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Slides created by </a:t>
            </a:r>
          </a:p>
          <a:p>
            <a:r>
              <a:rPr lang="en-US" sz="2400" dirty="0"/>
              <a:t>Richard Wright, Andrews Academy </a:t>
            </a:r>
          </a:p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chemeClr val="tx1"/>
                </a:solidFill>
                <a:latin typeface="Comic Sans MS" pitchFamily="66" charset="0"/>
                <a:hlinkClick r:id="rId4"/>
              </a:rPr>
              <a:t>rwright@andrews.edu</a:t>
            </a:r>
            <a:r>
              <a:rPr lang="en-US" sz="2400" dirty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4514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29D95-C52F-4D7F-AE40-ED7746B33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9-04 Inverse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0D24FF-5247-4B77-9571-2562DD605625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/>
                  <a:t>Inverse of 2×2</a:t>
                </a: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b="0" dirty="0"/>
                  <a:t>, then</a:t>
                </a:r>
              </a:p>
              <a:p>
                <a:pPr lvl="1"/>
                <a:endParaRPr lang="en-US" b="0" dirty="0"/>
              </a:p>
              <a:p>
                <a:pPr marL="128016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𝑎𝑑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𝑏𝑐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0D24FF-5247-4B77-9571-2562DD60562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1371" t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5A504B01-C89B-4363-87BE-B812FC3EFFFA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r>
                  <a:rPr lang="en-US" dirty="0"/>
                  <a:t>Find the inverse of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5A504B01-C89B-4363-87BE-B812FC3EFF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4"/>
                <a:stretch>
                  <a:fillRect l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743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DB5F4CF-A801-412A-8CBE-3AA546C8E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9-04 Inverse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4C5DB0-875F-4688-9982-F46B62C359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Find other inverses</a:t>
                </a:r>
              </a:p>
              <a:p>
                <a:pPr lvl="1"/>
                <a:r>
                  <a:rPr lang="en-US" dirty="0"/>
                  <a:t>Augment the matrix with the identity matrix</a:t>
                </a:r>
              </a:p>
              <a:p>
                <a:pPr lvl="1"/>
                <a:r>
                  <a:rPr lang="en-US" dirty="0"/>
                  <a:t>Use Gauss-Jordan elimination to turn the original matrix into the identity matrix</a:t>
                </a:r>
              </a:p>
              <a:p>
                <a:pPr lvl="1"/>
                <a:endParaRPr lang="en-US" dirty="0"/>
              </a:p>
              <a:p>
                <a:pPr marL="128016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⋮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→[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⋮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4C5DB0-875F-4688-9982-F46B62C359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0" t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899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156E4-DD94-4F3E-BEBA-28822D50B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9-04 Inverse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AFD6C7-14FA-4220-A262-F8EE3FC029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Find the inverse of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3AFD6C7-14FA-4220-A262-F8EE3FC029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207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746E1-6CA6-48FD-8EA7-31FCD73FB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9-04 Inverse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6ECAF0D-3A35-4389-A2DC-B27ED4177B5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an inverse to solve system of equations</a:t>
                </a:r>
              </a:p>
              <a:p>
                <a:r>
                  <a:rPr lang="en-US" dirty="0"/>
                  <a:t>Write system as matrices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(coefficients ∙ variables = constants)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𝐴𝑋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𝐼𝑋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Solve by multiplying the inverse of the coefficients with the constants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6ECAF0D-3A35-4389-A2DC-B27ED4177B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 t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088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457F3-01E1-41DC-9528-1DEA6C04D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9-04 Inverse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46A26C-0859-480A-AC68-47EF7AA77B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Solve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&amp;=0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&amp;=7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46A26C-0859-480A-AC68-47EF7AA77B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59488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32120-FA22-4405-B3BC-0C1D32EA5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9-05 Determinants of Matrices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05237-FFA2-4574-BCCC-65742B00A0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this section, you will: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Find a determinant 2×2 or 3×3 matrix using shortcuts.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Find a determinant of any square matrix using expansion by cofactors.</a:t>
            </a:r>
          </a:p>
        </p:txBody>
      </p:sp>
    </p:spTree>
    <p:extLst>
      <p:ext uri="{BB962C8B-B14F-4D97-AF65-F5344CB8AC3E}">
        <p14:creationId xmlns:p14="http://schemas.microsoft.com/office/powerpoint/2010/main" val="21396798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EB467-504A-42CD-9ED8-99AFAA55A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9-05 Determinants of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1E4FF16-13C5-49F6-807B-F1F62B2F05A6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Determinant is a real number associated with a square matrix</a:t>
                </a:r>
              </a:p>
              <a:p>
                <a:endParaRPr lang="en-US" dirty="0"/>
              </a:p>
              <a:p>
                <a:r>
                  <a:rPr lang="en-US" dirty="0"/>
                  <a:t>2×2</a:t>
                </a: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b="0" dirty="0"/>
                  <a:t>, then 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det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𝑏𝑐</m:t>
                    </m:r>
                  </m:oMath>
                </a14:m>
                <a:endParaRPr lang="en-US" b="0" dirty="0"/>
              </a:p>
              <a:p>
                <a:endParaRPr lang="en-US" b="0" dirty="0"/>
              </a:p>
              <a:p>
                <a:r>
                  <a:rPr lang="en-US" dirty="0"/>
                  <a:t>Down product − up product</a:t>
                </a:r>
                <a:endParaRPr lang="en-US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1E4FF16-13C5-49F6-807B-F1F62B2F05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1371" t="-3173" b="-11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17CEDD7F-12CA-4936-B7A2-EFCA710B1DB4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Find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17CEDD7F-12CA-4936-B7A2-EFCA710B1D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4"/>
                <a:stretch>
                  <a:fillRect l="-1278" t="-7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0313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E39AE-51E5-415A-A8CA-49D61E40C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9-05 Determinants of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375F95-1101-4C32-8932-B27E858F167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3×3</a:t>
                </a:r>
              </a:p>
              <a:p>
                <a:pPr lvl="1"/>
                <a:r>
                  <a:rPr lang="en-US" dirty="0"/>
                  <a:t>Copy 1</a:t>
                </a:r>
                <a:r>
                  <a:rPr lang="en-US" baseline="30000" dirty="0"/>
                  <a:t>st</a:t>
                </a:r>
                <a:r>
                  <a:rPr lang="en-US" dirty="0"/>
                  <a:t> two columns after matrix</a:t>
                </a:r>
              </a:p>
              <a:p>
                <a:pPr lvl="1"/>
                <a:r>
                  <a:rPr lang="en-US" dirty="0"/>
                  <a:t>+ products of downs − products of ups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375F95-1101-4C32-8932-B27E858F16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 t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234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35B20D-295A-437F-BC2A-B299A69C1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9-05 Determinants of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3AE58A-B2D5-47EF-9863-EF9F0348B324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Otherwise</a:t>
                </a:r>
              </a:p>
              <a:p>
                <a:pPr lvl="1"/>
                <a:r>
                  <a:rPr lang="en-US" dirty="0"/>
                  <a:t>Expansion by cofactors</a:t>
                </a:r>
              </a:p>
              <a:p>
                <a:r>
                  <a:rPr lang="en-US" dirty="0"/>
                  <a:t>Sign Pattern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⋯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⋯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⋯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⋯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⋱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Minor</a:t>
                </a:r>
              </a:p>
              <a:p>
                <a:pPr lvl="1"/>
                <a:r>
                  <a:rPr lang="en-US" dirty="0"/>
                  <a:t>Determinant of matrix created by crossing out a row and column</a:t>
                </a:r>
              </a:p>
              <a:p>
                <a:r>
                  <a:rPr lang="en-US" dirty="0"/>
                  <a:t>Cofactor</a:t>
                </a:r>
              </a:p>
              <a:p>
                <a:pPr lvl="1"/>
                <a:r>
                  <a:rPr lang="en-US" dirty="0"/>
                  <a:t>Minor with sign from sign pattern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23AE58A-B2D5-47EF-9863-EF9F0348B3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1055" t="-3553" b="-1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05695A7E-1891-46D3-8F01-8FAD65561C3E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Given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, find</a:t>
                </a:r>
              </a:p>
              <a:p>
                <a:r>
                  <a:rPr lang="en-US" dirty="0"/>
                  <a:t>Minor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Cofactor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05695A7E-1891-46D3-8F01-8FAD65561C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4"/>
                <a:stretch>
                  <a:fillRect l="-1082" t="-3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341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0A5D73-ABB0-4E50-8097-8E76B2D4F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9-05 Determinants of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3CFA6D01-BAE3-4A72-B58C-C06AEB5BD4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Find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3CFA6D01-BAE3-4A72-B58C-C06AEB5BD4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9914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8E5DB-7486-4156-9D91-5A0CB47EF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9-01 Matrices and Systems of Equations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62509-CE0B-4A05-9AFE-4FBEE6483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0599" y="4571998"/>
            <a:ext cx="3581397" cy="2286001"/>
          </a:xfrm>
        </p:spPr>
        <p:txBody>
          <a:bodyPr>
            <a:normAutofit fontScale="92500"/>
          </a:bodyPr>
          <a:lstStyle/>
          <a:p>
            <a:r>
              <a:rPr lang="en-US" dirty="0"/>
              <a:t>In this section, you will: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Identify the order of a matrix.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Write an augmented matrix for a system of equations.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Write a matrix in row-echelon form.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Solve a system of linear equations using an augmented matrix.</a:t>
            </a:r>
          </a:p>
        </p:txBody>
      </p:sp>
    </p:spTree>
    <p:extLst>
      <p:ext uri="{BB962C8B-B14F-4D97-AF65-F5344CB8AC3E}">
        <p14:creationId xmlns:p14="http://schemas.microsoft.com/office/powerpoint/2010/main" val="39842609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3EFE5-C199-4C34-8C14-3A7821138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9-05 Determinants of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66DE50-6833-4C04-B1DB-0425A3112EF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Find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66DE50-6833-4C04-B1DB-0425A3112E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 t="-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7644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2E227-8DEE-4C9F-96BB-93B8A0E3F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9-06 Applications of Matrices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BB410-8D55-4660-895C-9606E5CCE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0599" y="1780674"/>
            <a:ext cx="3581397" cy="5077325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n-US" dirty="0"/>
              <a:t>In this section, you will: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Solve a System of Linear Equations by Cramer's Rule.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a determinant to find the area of a triangle.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a determinant to determine if three points are collinear.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a determinant to find the equation of a line.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a matrix to encode and decode a message.</a:t>
            </a:r>
          </a:p>
        </p:txBody>
      </p:sp>
    </p:spTree>
    <p:extLst>
      <p:ext uri="{BB962C8B-B14F-4D97-AF65-F5344CB8AC3E}">
        <p14:creationId xmlns:p14="http://schemas.microsoft.com/office/powerpoint/2010/main" val="27540093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639B0-F463-413F-B654-DC9901749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9-06 Applications of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8850AC-C0A3-4653-9BB1-835666AFC2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Cramer’s Rule</a:t>
                </a:r>
              </a:p>
              <a:p>
                <a:pPr lvl="1"/>
                <a:r>
                  <a:rPr lang="en-US" dirty="0"/>
                  <a:t>Used to solve systems of equations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</m:den>
                    </m:f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</m:den>
                    </m:f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A = coefficient matrix</a:t>
                </a:r>
              </a:p>
              <a:p>
                <a:pPr lvl="2"/>
                <a:r>
                  <a:rPr lang="en-US" dirty="0"/>
                  <a:t>A</a:t>
                </a:r>
                <a:r>
                  <a:rPr lang="en-US" baseline="-25000" dirty="0"/>
                  <a:t>n</a:t>
                </a:r>
                <a:r>
                  <a:rPr lang="en-US" dirty="0"/>
                  <a:t> = coefficient matrix with column n replaced with constants</a:t>
                </a:r>
              </a:p>
              <a:p>
                <a:pPr lvl="2"/>
                <a:endParaRPr lang="en-US" dirty="0"/>
              </a:p>
              <a:p>
                <a:pPr lvl="1"/>
                <a:r>
                  <a:rPr lang="en-US" dirty="0"/>
                  <a:t>If |A| = 0, then no solution or many solutions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48850AC-C0A3-4653-9BB1-835666AFC2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0" t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9103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D4027-B7A9-4FAD-9873-569816767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9-06 Applications of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7F4A8B-FF90-4321-8E1D-EE918F2357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Cramer’s Rule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&amp;=6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&amp;=1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&amp;=−3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7F4A8B-FF90-4321-8E1D-EE918F2357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 t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520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252EC1-0A27-4D21-8CC6-6F64079E6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9-06 Applications of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4B8A39-E3EC-4E38-9BB2-CBE411E69179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/>
                  <a:t>Area of triangle with vertices (x</a:t>
                </a:r>
                <a:r>
                  <a:rPr lang="en-US" baseline="-25000" dirty="0"/>
                  <a:t>1</a:t>
                </a:r>
                <a:r>
                  <a:rPr lang="en-US" dirty="0"/>
                  <a:t>, y</a:t>
                </a:r>
                <a:r>
                  <a:rPr lang="en-US" baseline="-25000" dirty="0"/>
                  <a:t>1</a:t>
                </a:r>
                <a:r>
                  <a:rPr lang="en-US" dirty="0"/>
                  <a:t>), (x</a:t>
                </a:r>
                <a:r>
                  <a:rPr lang="en-US" baseline="-25000" dirty="0"/>
                  <a:t>2</a:t>
                </a:r>
                <a:r>
                  <a:rPr lang="en-US" dirty="0"/>
                  <a:t>, y</a:t>
                </a:r>
                <a:r>
                  <a:rPr lang="en-US" baseline="-25000" dirty="0"/>
                  <a:t>2</a:t>
                </a:r>
                <a:r>
                  <a:rPr lang="en-US" dirty="0"/>
                  <a:t>), (x</a:t>
                </a:r>
                <a:r>
                  <a:rPr lang="en-US" baseline="-25000" dirty="0"/>
                  <a:t>3</a:t>
                </a:r>
                <a:r>
                  <a:rPr lang="en-US" dirty="0"/>
                  <a:t>, y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𝐴𝑟𝑒𝑎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=±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54B8A39-E3EC-4E38-9BB2-CBE411E6917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1371" t="-2284" r="-3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B0C5A37-4351-4260-886E-2A41F857AB7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Find the area of triangle with vertices </a:t>
            </a:r>
            <a:br>
              <a:rPr lang="en-US" dirty="0"/>
            </a:br>
            <a:r>
              <a:rPr lang="en-US" dirty="0"/>
              <a:t>(-3, 1), (2, 4), (5, -3)</a:t>
            </a:r>
          </a:p>
        </p:txBody>
      </p:sp>
    </p:spTree>
    <p:extLst>
      <p:ext uri="{BB962C8B-B14F-4D97-AF65-F5344CB8AC3E}">
        <p14:creationId xmlns:p14="http://schemas.microsoft.com/office/powerpoint/2010/main" val="183202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50EFA-9460-4746-9DF3-15D6766D9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9-06 Applications of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18F1BD-9F22-4129-9882-F957B7C1E62B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/>
                  <a:t>Lines in a Plane</a:t>
                </a: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, then the points are collinear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Find equation of line given 2 points (x</a:t>
                </a:r>
                <a:r>
                  <a:rPr lang="en-US" baseline="-25000" dirty="0"/>
                  <a:t>1</a:t>
                </a:r>
                <a:r>
                  <a:rPr lang="en-US" dirty="0"/>
                  <a:t>, y</a:t>
                </a:r>
                <a:r>
                  <a:rPr lang="en-US" baseline="-25000" dirty="0"/>
                  <a:t>1</a:t>
                </a:r>
                <a:r>
                  <a:rPr lang="en-US" dirty="0"/>
                  <a:t>) and (x</a:t>
                </a:r>
                <a:r>
                  <a:rPr lang="en-US" baseline="-25000" dirty="0"/>
                  <a:t>2</a:t>
                </a:r>
                <a:r>
                  <a:rPr lang="en-US" dirty="0"/>
                  <a:t>, y</a:t>
                </a:r>
                <a:r>
                  <a:rPr lang="en-US" baseline="-25000" dirty="0"/>
                  <a:t>2</a:t>
                </a:r>
                <a:r>
                  <a:rPr lang="en-US" dirty="0"/>
                  <a:t>)</a:t>
                </a:r>
              </a:p>
              <a:p>
                <a:pPr lvl="2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B18F1BD-9F22-4129-9882-F957B7C1E6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1371" t="-2284" r="-26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F15BEB-8A40-4C81-BDBC-47E45C46C3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Find the equation of the line passing through (-2, 9) and (3, -1)</a:t>
            </a:r>
          </a:p>
        </p:txBody>
      </p:sp>
    </p:spTree>
    <p:extLst>
      <p:ext uri="{BB962C8B-B14F-4D97-AF65-F5344CB8AC3E}">
        <p14:creationId xmlns:p14="http://schemas.microsoft.com/office/powerpoint/2010/main" val="353448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9A959-F152-4438-84FE-ACC2DDE68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9-06 Applications of Matrices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1A148-21A7-4883-BFC2-886184E9F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504534"/>
            <a:ext cx="8566484" cy="4804826"/>
          </a:xfrm>
        </p:spPr>
        <p:txBody>
          <a:bodyPr>
            <a:normAutofit/>
          </a:bodyPr>
          <a:lstStyle/>
          <a:p>
            <a:r>
              <a:rPr lang="en-US" dirty="0"/>
              <a:t>Hill Cypher </a:t>
            </a:r>
            <a:r>
              <a:rPr lang="en-US" b="1" dirty="0"/>
              <a:t>Encoding a Message</a:t>
            </a:r>
          </a:p>
          <a:p>
            <a:pPr marL="642366" lvl="1" indent="-514350">
              <a:buFont typeface="+mj-lt"/>
              <a:buAutoNum type="arabicPeriod"/>
            </a:pPr>
            <a:r>
              <a:rPr lang="en-US" dirty="0"/>
              <a:t>Convert the message into numbers</a:t>
            </a:r>
          </a:p>
          <a:p>
            <a:pPr marL="642366" lvl="1" indent="-514350">
              <a:buFont typeface="+mj-lt"/>
              <a:buAutoNum type="arabicPeriod"/>
            </a:pPr>
            <a:r>
              <a:rPr lang="en-US" dirty="0"/>
              <a:t>Choose a square encoding matrix.</a:t>
            </a:r>
          </a:p>
          <a:p>
            <a:pPr marL="642366" lvl="1" indent="-514350">
              <a:buFont typeface="+mj-lt"/>
              <a:buAutoNum type="arabicPeriod"/>
            </a:pPr>
            <a:r>
              <a:rPr lang="en-US" dirty="0"/>
              <a:t>Group the message numbers into matrices of 1 row and the same number of columns as the encoding matrix.</a:t>
            </a:r>
          </a:p>
          <a:p>
            <a:pPr marL="642366" lvl="1" indent="-514350">
              <a:buFont typeface="+mj-lt"/>
              <a:buAutoNum type="arabicPeriod"/>
            </a:pPr>
            <a:r>
              <a:rPr lang="en-US" dirty="0"/>
              <a:t>Multiply the letter matrices with the encoding matrix.</a:t>
            </a:r>
          </a:p>
          <a:p>
            <a:pPr marL="642366" lvl="1" indent="-514350">
              <a:buFont typeface="+mj-lt"/>
              <a:buAutoNum type="arabicPeriod"/>
            </a:pPr>
            <a:r>
              <a:rPr lang="en-US" dirty="0"/>
              <a:t>The encoded message is the list of numbers produced.</a:t>
            </a:r>
          </a:p>
          <a:p>
            <a:pPr lvl="1"/>
            <a:r>
              <a:rPr lang="en-US" b="1" dirty="0"/>
              <a:t>Decode</a:t>
            </a:r>
            <a:r>
              <a:rPr lang="en-US" dirty="0"/>
              <a:t> by using inverse of encoding matrix</a:t>
            </a:r>
            <a:endParaRPr lang="en-US" b="1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EA39D18-8609-47D5-A334-D9961C0BD17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45091412"/>
              </p:ext>
            </p:extLst>
          </p:nvPr>
        </p:nvGraphicFramePr>
        <p:xfrm>
          <a:off x="8694821" y="1504534"/>
          <a:ext cx="3497178" cy="535304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65726">
                  <a:extLst>
                    <a:ext uri="{9D8B030D-6E8A-4147-A177-3AD203B41FA5}">
                      <a16:colId xmlns:a16="http://schemas.microsoft.com/office/drawing/2014/main" val="2694600564"/>
                    </a:ext>
                  </a:extLst>
                </a:gridCol>
                <a:gridCol w="1165726">
                  <a:extLst>
                    <a:ext uri="{9D8B030D-6E8A-4147-A177-3AD203B41FA5}">
                      <a16:colId xmlns:a16="http://schemas.microsoft.com/office/drawing/2014/main" val="3387199808"/>
                    </a:ext>
                  </a:extLst>
                </a:gridCol>
                <a:gridCol w="1165726">
                  <a:extLst>
                    <a:ext uri="{9D8B030D-6E8A-4147-A177-3AD203B41FA5}">
                      <a16:colId xmlns:a16="http://schemas.microsoft.com/office/drawing/2014/main" val="3620787033"/>
                    </a:ext>
                  </a:extLst>
                </a:gridCol>
              </a:tblGrid>
              <a:tr h="594783">
                <a:tc>
                  <a:txBody>
                    <a:bodyPr/>
                    <a:lstStyle/>
                    <a:p>
                      <a:r>
                        <a:rPr lang="en-US" sz="2400" b="0" dirty="0"/>
                        <a:t>_ =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I =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dirty="0"/>
                        <a:t>R = 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8264936"/>
                  </a:ext>
                </a:extLst>
              </a:tr>
              <a:tr h="594783">
                <a:tc>
                  <a:txBody>
                    <a:bodyPr/>
                    <a:lstStyle/>
                    <a:p>
                      <a:r>
                        <a:rPr lang="en-US" sz="2400"/>
                        <a:t>A =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J = 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 = 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2650088"/>
                  </a:ext>
                </a:extLst>
              </a:tr>
              <a:tr h="594783">
                <a:tc>
                  <a:txBody>
                    <a:bodyPr/>
                    <a:lstStyle/>
                    <a:p>
                      <a:r>
                        <a:rPr lang="en-US" sz="2400"/>
                        <a:t>B =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K = 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T = 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4523619"/>
                  </a:ext>
                </a:extLst>
              </a:tr>
              <a:tr h="594783">
                <a:tc>
                  <a:txBody>
                    <a:bodyPr/>
                    <a:lstStyle/>
                    <a:p>
                      <a:r>
                        <a:rPr lang="en-US" sz="2400"/>
                        <a:t>C =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L = 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U = 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2241332"/>
                  </a:ext>
                </a:extLst>
              </a:tr>
              <a:tr h="594783">
                <a:tc>
                  <a:txBody>
                    <a:bodyPr/>
                    <a:lstStyle/>
                    <a:p>
                      <a:r>
                        <a:rPr lang="en-US" sz="2400" dirty="0"/>
                        <a:t>D =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M = 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V = 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7210763"/>
                  </a:ext>
                </a:extLst>
              </a:tr>
              <a:tr h="594783">
                <a:tc>
                  <a:txBody>
                    <a:bodyPr/>
                    <a:lstStyle/>
                    <a:p>
                      <a:r>
                        <a:rPr lang="en-US" sz="2400"/>
                        <a:t>E =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N = 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W = 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0576793"/>
                  </a:ext>
                </a:extLst>
              </a:tr>
              <a:tr h="594783">
                <a:tc>
                  <a:txBody>
                    <a:bodyPr/>
                    <a:lstStyle/>
                    <a:p>
                      <a:r>
                        <a:rPr lang="en-US" sz="2400"/>
                        <a:t>F =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O = 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X = 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0539545"/>
                  </a:ext>
                </a:extLst>
              </a:tr>
              <a:tr h="594783">
                <a:tc>
                  <a:txBody>
                    <a:bodyPr/>
                    <a:lstStyle/>
                    <a:p>
                      <a:r>
                        <a:rPr lang="en-US" sz="2400"/>
                        <a:t>G =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 = 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Y = 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5014726"/>
                  </a:ext>
                </a:extLst>
              </a:tr>
              <a:tr h="594783">
                <a:tc>
                  <a:txBody>
                    <a:bodyPr/>
                    <a:lstStyle/>
                    <a:p>
                      <a:r>
                        <a:rPr lang="en-US" sz="2400"/>
                        <a:t>H =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Q = 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Z = 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6279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583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044A86-F54E-4B17-BD51-4BFF42B3C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9-06 Applications of Matrices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D12EC6-72E8-493E-8887-78A3E32A987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Encode LUNCH using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D12EC6-72E8-493E-8887-78A3E32A98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6632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2D776-0385-47AE-BD13-46E57275E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9-01 Matrices and Systems of Equations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31564B-EF77-4A18-BC1A-C846532C0938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en-US" dirty="0"/>
                  <a:t>Matrix</a:t>
                </a:r>
              </a:p>
              <a:p>
                <a:pPr lvl="1"/>
                <a:r>
                  <a:rPr lang="en-US" dirty="0"/>
                  <a:t>Rectangular array of numbers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23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⋱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⋯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𝑟𝑜𝑤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𝑐𝑜𝑙𝑢𝑚𝑛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Each entry is an element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Augmented Matrix</a:t>
                </a:r>
              </a:p>
              <a:p>
                <a:pPr lvl="2"/>
                <a:r>
                  <a:rPr lang="en-US" dirty="0"/>
                  <a:t>Two matrices combined together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31564B-EF77-4A18-BC1A-C846532C09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1371" t="-2284" b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FD1E2AEB-F2D7-42B1-A013-75CBBF2CBFCF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r>
                  <a:rPr lang="en-US" dirty="0"/>
                  <a:t>Order of matrix</a:t>
                </a:r>
              </a:p>
              <a:p>
                <a:pPr lvl="1"/>
                <a:r>
                  <a:rPr lang="en-US" dirty="0"/>
                  <a:t>Dimension</a:t>
                </a:r>
              </a:p>
              <a:p>
                <a:pPr lvl="1"/>
                <a:r>
                  <a:rPr lang="en-US" dirty="0"/>
                  <a:t>Rows × columns</a:t>
                </a:r>
              </a:p>
              <a:p>
                <a:pPr lvl="1"/>
                <a:endParaRPr lang="en-US" dirty="0"/>
              </a:p>
              <a:p>
                <a:pPr marL="128016" lvl="1" indent="0">
                  <a:buNone/>
                </a:pPr>
                <a:r>
                  <a:rPr lang="en-US" dirty="0"/>
                  <a:t>What is the order of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FD1E2AEB-F2D7-42B1-A013-75CBBF2CBF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4"/>
                <a:stretch>
                  <a:fillRect l="-1278" t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918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497AA3B-E9BF-4D51-9AFE-51ED8FF1C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9-01 Matrices and Systems of Equations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C67874-8FB1-4169-8DC6-9401ED1F5C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Elementary Row Operations</a:t>
                </a:r>
              </a:p>
              <a:p>
                <a:pPr lvl="1"/>
                <a:r>
                  <a:rPr lang="en-US" dirty="0"/>
                  <a:t>Interchange 2 rows</a:t>
                </a:r>
              </a:p>
              <a:p>
                <a:pPr lvl="1"/>
                <a:r>
                  <a:rPr lang="en-US" dirty="0"/>
                  <a:t>Multiply a row by a nonzero constant</a:t>
                </a:r>
              </a:p>
              <a:p>
                <a:pPr lvl="1"/>
                <a:r>
                  <a:rPr lang="en-US" dirty="0"/>
                  <a:t>Add a multiple of a row to another row</a:t>
                </a:r>
              </a:p>
              <a:p>
                <a:pPr lvl="1"/>
                <a:endParaRPr lang="en-US" dirty="0"/>
              </a:p>
              <a:p>
                <a:pPr marL="128016" lvl="1" indent="0">
                  <a:buNone/>
                </a:pPr>
                <a:r>
                  <a:rPr lang="en-US" dirty="0"/>
                  <a:t>Add 2 times 1</a:t>
                </a:r>
                <a:r>
                  <a:rPr lang="en-US" baseline="30000" dirty="0"/>
                  <a:t>st</a:t>
                </a:r>
                <a:r>
                  <a:rPr lang="en-US" dirty="0"/>
                  <a:t> row to the 2</a:t>
                </a:r>
                <a:r>
                  <a:rPr lang="en-US" baseline="30000" dirty="0"/>
                  <a:t>nd</a:t>
                </a:r>
                <a:r>
                  <a:rPr lang="en-US" dirty="0"/>
                  <a:t> row</a:t>
                </a:r>
              </a:p>
              <a:p>
                <a:pPr marL="128016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C67874-8FB1-4169-8DC6-9401ED1F5C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 t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16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6CFDED2-C565-4E4E-ABB1-C8A6F4DB3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9-01 Matrices and Systems of Equations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F2F29B-D40F-4ADF-A6FF-FC2BFFC6DDDD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Row-Echelon Form</a:t>
                </a:r>
              </a:p>
              <a:p>
                <a:pPr lvl="1"/>
                <a:r>
                  <a:rPr lang="en-US" dirty="0"/>
                  <a:t>All rows consisting entirely of zeros are at bottom</a:t>
                </a:r>
              </a:p>
              <a:p>
                <a:pPr lvl="1"/>
                <a:r>
                  <a:rPr lang="en-US" dirty="0"/>
                  <a:t>For other rows, the first nonzero entry is 1</a:t>
                </a:r>
              </a:p>
              <a:p>
                <a:pPr lvl="1"/>
                <a:r>
                  <a:rPr lang="en-US" dirty="0"/>
                  <a:t>For successive rows, the leading 1 in the higher row is farther to the left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	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8F2F29B-D40F-4ADF-A6FF-FC2BFFC6DD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1371" t="-2284" r="-37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FBCD10DC-D8B6-4F58-BBC5-F2F12E9D58E2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Reduced Row-Echelon Form</a:t>
                </a:r>
              </a:p>
              <a:p>
                <a:pPr lvl="1"/>
                <a:r>
                  <a:rPr lang="en-US" dirty="0"/>
                  <a:t>Columns with leading 1 have 0’s as other entries</a:t>
                </a:r>
              </a:p>
              <a:p>
                <a:pPr lvl="1"/>
                <a:endParaRPr lang="en-US" dirty="0"/>
              </a:p>
              <a:p>
                <a:pPr marL="128016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FBCD10DC-D8B6-4F58-BBC5-F2F12E9D58E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 l="-1278" t="-2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532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9719AC3-5D3D-4E73-BA27-F5231546C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9-01 Matrices and Systems of Equations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BB5743E3-B4EF-4420-B574-F7D927EED2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Solve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&amp;=7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+7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+5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&amp;=10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&amp;=27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BB5743E3-B4EF-4420-B574-F7D927EED2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50" t="-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12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F022B-3409-4E52-9227-0A9ADCFE7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9-02 Gaussian Elimination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0F68F2-6ECA-4C45-88D9-02B2EA1288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this section, you will: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Write a matrix in reduced-row echelon form.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Solve a system of linear equations using Gauss-Jordan Elimination.</a:t>
            </a:r>
          </a:p>
        </p:txBody>
      </p:sp>
    </p:spTree>
    <p:extLst>
      <p:ext uri="{BB962C8B-B14F-4D97-AF65-F5344CB8AC3E}">
        <p14:creationId xmlns:p14="http://schemas.microsoft.com/office/powerpoint/2010/main" val="861294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AFAF7-EDBC-4783-842F-0FEF3E4DB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9-02 Gaussian Elimination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6D483-F256-4D3D-9E97-8DC0C475D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Gaussian Elimination</a:t>
            </a:r>
          </a:p>
          <a:p>
            <a:pPr lvl="1"/>
            <a:r>
              <a:rPr lang="en-US" dirty="0"/>
              <a:t>Solving a system of linear equations by putting it into row-echelon form with elementary row operations</a:t>
            </a:r>
          </a:p>
          <a:p>
            <a:endParaRPr lang="en-US" dirty="0"/>
          </a:p>
          <a:p>
            <a:r>
              <a:rPr lang="en-US" dirty="0"/>
              <a:t>Gauss-Jordan Elimination</a:t>
            </a:r>
          </a:p>
          <a:p>
            <a:pPr lvl="1"/>
            <a:r>
              <a:rPr lang="en-US" dirty="0"/>
              <a:t>Solve by putting the system into Reduced row-echelon form</a:t>
            </a:r>
          </a:p>
          <a:p>
            <a:pPr lvl="1"/>
            <a:endParaRPr lang="en-US" dirty="0"/>
          </a:p>
          <a:p>
            <a:r>
              <a:rPr lang="en-US" dirty="0"/>
              <a:t>If a row becomes all zeros with final entry not zero = no solution</a:t>
            </a:r>
          </a:p>
          <a:p>
            <a:r>
              <a:rPr lang="en-US" dirty="0"/>
              <a:t>If a row becomes all zeros = many solutions (do the </a:t>
            </a:r>
            <a:r>
              <a:rPr lang="en-US" i="1" dirty="0"/>
              <a:t>z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dirty="0"/>
              <a:t> thing to write the parametric equations of the line of intersection)</a:t>
            </a:r>
          </a:p>
        </p:txBody>
      </p:sp>
    </p:spTree>
    <p:extLst>
      <p:ext uri="{BB962C8B-B14F-4D97-AF65-F5344CB8AC3E}">
        <p14:creationId xmlns:p14="http://schemas.microsoft.com/office/powerpoint/2010/main" val="3694273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l Theme">
      <a:majorFont>
        <a:latin typeface="Tw Cen MT Condensed"/>
        <a:ea typeface=""/>
        <a:cs typeface=""/>
      </a:majorFont>
      <a:minorFont>
        <a:latin typeface="Cambria"/>
        <a:ea typeface=""/>
        <a:cs typeface="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1633</TotalTime>
  <Words>1757</Words>
  <Application>Microsoft Office PowerPoint</Application>
  <PresentationFormat>Widescreen</PresentationFormat>
  <Paragraphs>395</Paragraphs>
  <Slides>37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Arial</vt:lpstr>
      <vt:lpstr>Calibri</vt:lpstr>
      <vt:lpstr>Cambria</vt:lpstr>
      <vt:lpstr>Cambria Math</vt:lpstr>
      <vt:lpstr>Comic Sans MS</vt:lpstr>
      <vt:lpstr>Tw Cen MT</vt:lpstr>
      <vt:lpstr>Tw Cen MT Condensed</vt:lpstr>
      <vt:lpstr>Wingdings 3</vt:lpstr>
      <vt:lpstr>Integral</vt:lpstr>
      <vt:lpstr>Matrices</vt:lpstr>
      <vt:lpstr>PowerPoint Presentation</vt:lpstr>
      <vt:lpstr>9-01 Matrices and Systems of Equations</vt:lpstr>
      <vt:lpstr>9-01 Matrices and Systems of Equations</vt:lpstr>
      <vt:lpstr>9-01 Matrices and Systems of Equations</vt:lpstr>
      <vt:lpstr>9-01 Matrices and Systems of Equations</vt:lpstr>
      <vt:lpstr>9-01 Matrices and Systems of Equations</vt:lpstr>
      <vt:lpstr>9-02 Gaussian Elimination</vt:lpstr>
      <vt:lpstr>9-02 Gaussian Elimination</vt:lpstr>
      <vt:lpstr>9-02 Gaussian Elimination</vt:lpstr>
      <vt:lpstr>9-02 Gaussian Elimination</vt:lpstr>
      <vt:lpstr>9-03 Matrix Operations</vt:lpstr>
      <vt:lpstr>9-03 Matrix Operations</vt:lpstr>
      <vt:lpstr>9-03 Matrix Operations</vt:lpstr>
      <vt:lpstr>9-03 Matrix Operations</vt:lpstr>
      <vt:lpstr>9-03 Matrix Operations</vt:lpstr>
      <vt:lpstr>9-03 Matrix Operations</vt:lpstr>
      <vt:lpstr>9-04 Inverse Matrices</vt:lpstr>
      <vt:lpstr>9-04 Inverse Matrices</vt:lpstr>
      <vt:lpstr>9-04 Inverse Matrices</vt:lpstr>
      <vt:lpstr>9-04 Inverse Matrices</vt:lpstr>
      <vt:lpstr>9-04 Inverse Matrices</vt:lpstr>
      <vt:lpstr>9-04 Inverse Matrices</vt:lpstr>
      <vt:lpstr>9-04 Inverse Matrices</vt:lpstr>
      <vt:lpstr>9-05 Determinants of Matrices</vt:lpstr>
      <vt:lpstr>9-05 Determinants of Matrices</vt:lpstr>
      <vt:lpstr>9-05 Determinants of Matrices</vt:lpstr>
      <vt:lpstr>9-05 Determinants of Matrices</vt:lpstr>
      <vt:lpstr>9-05 Determinants of Matrices</vt:lpstr>
      <vt:lpstr>9-05 Determinants of Matrices</vt:lpstr>
      <vt:lpstr>9-06 Applications of Matrices</vt:lpstr>
      <vt:lpstr>9-06 Applications of Matrices</vt:lpstr>
      <vt:lpstr>9-06 Applications of Matrices</vt:lpstr>
      <vt:lpstr>9-06 Applications of Matrices</vt:lpstr>
      <vt:lpstr>9-06 Applications of Matrices</vt:lpstr>
      <vt:lpstr>9-06 Applications of Matrices</vt:lpstr>
      <vt:lpstr>9-06 Applications of Matrices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Wright</dc:creator>
  <cp:lastModifiedBy>Richard Wright</cp:lastModifiedBy>
  <cp:revision>43</cp:revision>
  <dcterms:created xsi:type="dcterms:W3CDTF">2021-01-14T16:46:07Z</dcterms:created>
  <dcterms:modified xsi:type="dcterms:W3CDTF">2024-02-15T16:57:27Z</dcterms:modified>
</cp:coreProperties>
</file>