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62"/>
  </p:notesMasterIdLst>
  <p:sldIdLst>
    <p:sldId id="256" r:id="rId2"/>
    <p:sldId id="383" r:id="rId3"/>
    <p:sldId id="384" r:id="rId4"/>
    <p:sldId id="333" r:id="rId5"/>
    <p:sldId id="334" r:id="rId6"/>
    <p:sldId id="335" r:id="rId7"/>
    <p:sldId id="336" r:id="rId8"/>
    <p:sldId id="337" r:id="rId9"/>
    <p:sldId id="338" r:id="rId10"/>
    <p:sldId id="385" r:id="rId11"/>
    <p:sldId id="339" r:id="rId12"/>
    <p:sldId id="340" r:id="rId13"/>
    <p:sldId id="341" r:id="rId14"/>
    <p:sldId id="359" r:id="rId15"/>
    <p:sldId id="361" r:id="rId16"/>
    <p:sldId id="360" r:id="rId17"/>
    <p:sldId id="386" r:id="rId18"/>
    <p:sldId id="342" r:id="rId19"/>
    <p:sldId id="343" r:id="rId20"/>
    <p:sldId id="344" r:id="rId21"/>
    <p:sldId id="345" r:id="rId22"/>
    <p:sldId id="346" r:id="rId23"/>
    <p:sldId id="347" r:id="rId24"/>
    <p:sldId id="348" r:id="rId25"/>
    <p:sldId id="349" r:id="rId26"/>
    <p:sldId id="387" r:id="rId27"/>
    <p:sldId id="350" r:id="rId28"/>
    <p:sldId id="351" r:id="rId29"/>
    <p:sldId id="352" r:id="rId30"/>
    <p:sldId id="353" r:id="rId31"/>
    <p:sldId id="388" r:id="rId32"/>
    <p:sldId id="354" r:id="rId33"/>
    <p:sldId id="355" r:id="rId34"/>
    <p:sldId id="356" r:id="rId35"/>
    <p:sldId id="357" r:id="rId36"/>
    <p:sldId id="358" r:id="rId37"/>
    <p:sldId id="389" r:id="rId38"/>
    <p:sldId id="362" r:id="rId39"/>
    <p:sldId id="363" r:id="rId40"/>
    <p:sldId id="364" r:id="rId41"/>
    <p:sldId id="365" r:id="rId42"/>
    <p:sldId id="366" r:id="rId43"/>
    <p:sldId id="390" r:id="rId44"/>
    <p:sldId id="367" r:id="rId45"/>
    <p:sldId id="368" r:id="rId46"/>
    <p:sldId id="369" r:id="rId47"/>
    <p:sldId id="370" r:id="rId48"/>
    <p:sldId id="371" r:id="rId49"/>
    <p:sldId id="372" r:id="rId50"/>
    <p:sldId id="373" r:id="rId51"/>
    <p:sldId id="374" r:id="rId52"/>
    <p:sldId id="391" r:id="rId53"/>
    <p:sldId id="375" r:id="rId54"/>
    <p:sldId id="376" r:id="rId55"/>
    <p:sldId id="377" r:id="rId56"/>
    <p:sldId id="378" r:id="rId57"/>
    <p:sldId id="379" r:id="rId58"/>
    <p:sldId id="380" r:id="rId59"/>
    <p:sldId id="381" r:id="rId60"/>
    <p:sldId id="382" r:id="rId6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62921" autoAdjust="0"/>
  </p:normalViewPr>
  <p:slideViewPr>
    <p:cSldViewPr snapToGrid="0">
      <p:cViewPr varScale="1">
        <p:scale>
          <a:sx n="52" d="100"/>
          <a:sy n="52" d="100"/>
        </p:scale>
        <p:origin x="1872" y="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A05824-A98A-43FA-A31C-2FE09CAFB9CE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DF2AB-7975-40F0-8D6F-9D6F370DE6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05398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451A41-1B4F-4036-A40A-96DD57F6A75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09307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=5+2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=5+2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=5+2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=5+2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=13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=5+2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𝑎_1=5+2(1) (−1)^1=3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𝑎_2=5+2(2) (−1)^2=9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𝑎_3=5+2(3) (−1)^3=−1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𝑎_4=5+2(4) (−1)^4=13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𝑎_5=5+2(5) (−1)^5=−5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950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−3</m:t>
                      </m:r>
                    </m:oMath>
                  </m:oMathPara>
                </a14:m>
                <a:endParaRPr lang="en-US" b="0" dirty="0"/>
              </a:p>
              <a:p>
                <a:endParaRPr lang="en-US" baseline="-2500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𝑎_𝑛=4𝑛−3</a:t>
                </a:r>
                <a:endParaRPr lang="en-US" b="0" dirty="0"/>
              </a:p>
              <a:p>
                <a:endParaRPr lang="en-US" baseline="-2500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𝑎_𝑛=(−1)^(𝑛+1) (𝑛^3+1)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04085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+1=6+1=7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+1=7+1=8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+1=8+1=9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+1=9+1=10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𝑎_1=6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𝑎_2=𝑎_1+1=6+1=7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𝑎_3=𝑎_2+1=7+1=8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𝑎_4=𝑎_3+1=8+1=9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𝑎_5=𝑎_4+1=9+1=10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8559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9!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3!7!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9∙8∙7∙6∙5∙4∙3∙2∙1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3∙2∙1∙7∙6∙5∙4∙3∙2∙1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9∙8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3∙2∙1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9!/3!7!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(9∙8∙7∙6∙5∙4∙3∙2∙1)/(3∙2∙1∙7∙6∙5∙4∙3∙2∙1)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(9∙8)/(3∙2∙1)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72/6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12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72695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⋯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(𝑛+1)!/𝑛!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((𝑛+1)(𝑛)(𝑛−1)(𝑛−2)⋯)/((𝑛)(𝑛−1)(𝑛−2)⋯)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𝑛+1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3821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i</a:t>
            </a:r>
            <a:r>
              <a:rPr lang="en-US" dirty="0"/>
              <a:t> = index</a:t>
            </a:r>
          </a:p>
          <a:p>
            <a:r>
              <a:rPr lang="en-US" dirty="0"/>
              <a:t>1 = lower limit</a:t>
            </a:r>
          </a:p>
          <a:p>
            <a:r>
              <a:rPr lang="en-US" dirty="0"/>
              <a:t>n = upper limit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1933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</m:nary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d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=5+9+13+17=44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(2+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=10+29+66+27=232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∑_(𝑖=1)^4▒〖(4𝑖+1)〗=(4(1)+1)+(4(2)+1)+(4(3)+1)+(4(4)+1)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=5+9+13+17=44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∑24_(𝑘=2)^5▒〖(2+𝑘^3)〗=(2+2^3 )+(2+3^3 )+(2+4^3 )+(2+5^3 )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=10+29+66+27=232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470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 err="1"/>
                  <a:t>Parital</a:t>
                </a:r>
                <a:r>
                  <a:rPr lang="en-US" dirty="0"/>
                  <a:t> sums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=0.5+0.05=0.55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=0.5+0.05+0.005=0.555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=0.5+0.05+0.005+0.0005=0.5555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Approaches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0.55555555555…=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∑_(𝑛=1)^∞▒5/〖10〗^𝑛 </a:t>
                </a:r>
                <a:endParaRPr lang="en-US" dirty="0"/>
              </a:p>
              <a:p>
                <a:r>
                  <a:rPr lang="en-US" dirty="0" err="1"/>
                  <a:t>Parital</a:t>
                </a:r>
                <a:r>
                  <a:rPr lang="en-US" dirty="0"/>
                  <a:t> sums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5/〖10〗^1 =0.5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5/〖10〗^1 +5/〖10〗^2 =0.5+0.05=0.55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5/〖10〗^1 +5/〖10〗^2 +5/〖10〗^3 =0.5+0.05+0.005=0.555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5/〖10〗^1 +5/〖10〗^2 +5/〖10〗^3 +5/〖10〗^4 =0.5+0.05+0.005+0.0005=0.5555</a:t>
                </a:r>
                <a:endParaRPr lang="en-US" b="0" dirty="0"/>
              </a:p>
              <a:p>
                <a:r>
                  <a:rPr lang="en-US" dirty="0"/>
                  <a:t>Approaches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0.55555555555…=5/9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6211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−5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5+1</m:t>
                                  </m:r>
                                </m:e>
                              </m:d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5</m:t>
                                      </m:r>
                                    </m:e>
                                  </m:d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−5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5+1</m:t>
                                  </m:r>
                                </m:e>
                              </m:d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∑24_(𝑖=1)^5▒〖3𝑖^2 〗−∑24_(𝑖=1)^5▒5𝑖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=3(𝑛(𝑛+1)(2𝑛+1)/6)−5(𝑛(𝑛+1)/2)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=3(5(5+1)(2(5)+1)/6)−5(5(5+1)/2)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=90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2235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 = 7 – 3 = 4; 11 – 7 = 4, 15 – 11 = 4; 19 – 15 = 4</a:t>
                </a:r>
              </a:p>
              <a:p>
                <a:r>
                  <a:rPr lang="en-US" dirty="0"/>
                  <a:t>a</a:t>
                </a:r>
                <a:r>
                  <a:rPr lang="en-US" baseline="-25000" dirty="0"/>
                  <a:t>1</a:t>
                </a:r>
                <a:r>
                  <a:rPr lang="en-US" baseline="0" dirty="0"/>
                  <a:t> = 3</a:t>
                </a:r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 = 7 – 3 = 4; 11 – 7 = 4, 15 – 11 = 4; 19 – 15 = 4</a:t>
                </a:r>
              </a:p>
              <a:p>
                <a:r>
                  <a:rPr lang="en-US" dirty="0"/>
                  <a:t>a</a:t>
                </a:r>
                <a:r>
                  <a:rPr lang="en-US" baseline="-25000" dirty="0"/>
                  <a:t>1</a:t>
                </a:r>
                <a:r>
                  <a:rPr lang="en-US" baseline="0" dirty="0"/>
                  <a:t> = 3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𝑎_𝑛=𝑎_1+(𝑛−1)𝑑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𝑎_𝑛=3+(𝑛−1)4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𝑎_𝑛=3+4𝑛−4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𝑎_𝑛=4𝑛−1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0197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Fill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=25</m:t>
                    </m:r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25=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25=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Fill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=41</m:t>
                    </m:r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41=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12−1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41=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Solve system of eq.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−25=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−7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  <m:oMath xmlns:m="http://schemas.openxmlformats.org/officeDocument/2006/math">
                      <m:r>
                        <a:rPr lang="en-US" b="0" i="1" u="sng" smtClean="0">
                          <a:latin typeface="Cambria Math" panose="02040503050406030204" pitchFamily="18" charset="0"/>
                        </a:rPr>
                        <m:t>41=</m:t>
                      </m:r>
                      <m:sSub>
                        <m:sSubPr>
                          <m:ctrlPr>
                            <a:rPr lang="en-US" b="0" i="1" u="sng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u="sng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u="sng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u="sng" smtClean="0">
                          <a:latin typeface="Cambria Math" panose="02040503050406030204" pitchFamily="18" charset="0"/>
                        </a:rPr>
                        <m:t>+11</m:t>
                      </m:r>
                      <m:r>
                        <a:rPr lang="en-US" b="0" i="1" u="sng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  <m:oMath xmlns:m="http://schemas.openxmlformats.org/officeDocument/2006/math"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16=          4</m:t>
                      </m:r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="0" u="non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4=</m:t>
                      </m:r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="0" u="none" dirty="0"/>
              </a:p>
              <a:p>
                <a:endParaRPr lang="en-US" u="non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25=</m:t>
                      </m:r>
                      <m:sSub>
                        <m:sSubPr>
                          <m:ctrlPr>
                            <a:rPr lang="en-US" b="0" i="1" u="none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+7</m:t>
                      </m:r>
                      <m:d>
                        <m:dPr>
                          <m:ctrlPr>
                            <a:rPr lang="en-US" b="0" i="1" u="none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</m:oMath>
                  </m:oMathPara>
                </a14:m>
                <a:endParaRPr lang="en-US" b="0" u="non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u="none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=−3</m:t>
                      </m:r>
                    </m:oMath>
                  </m:oMathPara>
                </a14:m>
                <a:endParaRPr lang="en-US" b="0" u="none" dirty="0"/>
              </a:p>
              <a:p>
                <a:endParaRPr lang="en-US" u="non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u="none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=−3+</m:t>
                      </m:r>
                      <m:d>
                        <m:dPr>
                          <m:ctrlPr>
                            <a:rPr lang="en-US" b="0" i="1" u="none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b="0" u="none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u="none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u="none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u="none" smtClean="0">
                          <a:latin typeface="Cambria Math" panose="02040503050406030204" pitchFamily="18" charset="0"/>
                        </a:rPr>
                        <m:t>−7</m:t>
                      </m:r>
                    </m:oMath>
                  </m:oMathPara>
                </a14:m>
                <a:endParaRPr lang="en-US" u="none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𝑎_𝑛=𝑎_1+(𝑛−1)𝑑</a:t>
                </a:r>
                <a:endParaRPr lang="en-US" b="0" dirty="0"/>
              </a:p>
              <a:p>
                <a:r>
                  <a:rPr lang="en-US" dirty="0"/>
                  <a:t>Fill in </a:t>
                </a:r>
                <a:r>
                  <a:rPr lang="en-US" b="0" i="0">
                    <a:latin typeface="Cambria Math" panose="02040503050406030204" pitchFamily="18" charset="0"/>
                  </a:rPr>
                  <a:t>𝑎_8=25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25=𝑎_1+(8−1)𝑑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25=𝑎_1+7𝑑</a:t>
                </a:r>
                <a:endParaRPr lang="en-US" b="0" dirty="0"/>
              </a:p>
              <a:p>
                <a:r>
                  <a:rPr lang="en-US" dirty="0"/>
                  <a:t>Fill in </a:t>
                </a:r>
                <a:r>
                  <a:rPr lang="en-US" b="0" i="0">
                    <a:latin typeface="Cambria Math" panose="02040503050406030204" pitchFamily="18" charset="0"/>
                  </a:rPr>
                  <a:t>𝑎_12=41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41=𝑎_1+(12−1)𝑑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41=𝑎_1+11𝑑</a:t>
                </a:r>
                <a:endParaRPr lang="en-US" b="0" dirty="0"/>
              </a:p>
              <a:p>
                <a:r>
                  <a:rPr lang="en-US" dirty="0"/>
                  <a:t>Solve system of eq.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−25=〖−𝑎〗_1−7𝑑</a:t>
                </a:r>
                <a:br>
                  <a:rPr lang="en-US" b="0" dirty="0"/>
                </a:br>
                <a:r>
                  <a:rPr lang="en-US" b="0" i="0" u="sng">
                    <a:latin typeface="Cambria Math" panose="02040503050406030204" pitchFamily="18" charset="0"/>
                  </a:rPr>
                  <a:t>41=𝑎_1+11𝑑</a:t>
                </a:r>
                <a:br>
                  <a:rPr lang="en-US" b="0" u="none" dirty="0"/>
                </a:br>
                <a:r>
                  <a:rPr lang="en-US" b="0" i="0" u="none">
                    <a:latin typeface="Cambria Math" panose="02040503050406030204" pitchFamily="18" charset="0"/>
                  </a:rPr>
                  <a:t>16=          4𝑑</a:t>
                </a:r>
                <a:endParaRPr lang="en-US" b="0" u="none" dirty="0"/>
              </a:p>
              <a:p>
                <a:r>
                  <a:rPr lang="en-US" b="0" i="0" u="none">
                    <a:latin typeface="Cambria Math" panose="02040503050406030204" pitchFamily="18" charset="0"/>
                  </a:rPr>
                  <a:t>4=𝑑</a:t>
                </a:r>
                <a:endParaRPr lang="en-US" b="0" u="none" dirty="0"/>
              </a:p>
              <a:p>
                <a:endParaRPr lang="en-US" u="none" dirty="0"/>
              </a:p>
              <a:p>
                <a:r>
                  <a:rPr lang="en-US" b="0" i="0" u="none">
                    <a:latin typeface="Cambria Math" panose="02040503050406030204" pitchFamily="18" charset="0"/>
                  </a:rPr>
                  <a:t>25=𝑎_1+7(4)</a:t>
                </a:r>
                <a:endParaRPr lang="en-US" b="0" u="none" dirty="0"/>
              </a:p>
              <a:p>
                <a:r>
                  <a:rPr lang="en-US" b="0" i="0" u="none">
                    <a:latin typeface="Cambria Math" panose="02040503050406030204" pitchFamily="18" charset="0"/>
                  </a:rPr>
                  <a:t>𝑎_1=−3</a:t>
                </a:r>
                <a:endParaRPr lang="en-US" b="0" u="none" dirty="0"/>
              </a:p>
              <a:p>
                <a:endParaRPr lang="en-US" u="none" dirty="0"/>
              </a:p>
              <a:p>
                <a:r>
                  <a:rPr lang="en-US" b="0" i="0" u="none">
                    <a:latin typeface="Cambria Math" panose="02040503050406030204" pitchFamily="18" charset="0"/>
                  </a:rPr>
                  <a:t>𝑎_𝑛=−3+(𝑛−1)4</a:t>
                </a:r>
                <a:endParaRPr lang="en-US" b="0" u="none" dirty="0"/>
              </a:p>
              <a:p>
                <a:r>
                  <a:rPr lang="en-US" b="0" i="0" u="none">
                    <a:latin typeface="Cambria Math" panose="02040503050406030204" pitchFamily="18" charset="0"/>
                  </a:rPr>
                  <a:t>𝑎_𝑛=4𝑛−7</a:t>
                </a:r>
                <a:endParaRPr lang="en-US" u="none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467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1+2+3+4+⋯+57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d = 1; a</a:t>
                </a:r>
                <a:r>
                  <a:rPr lang="en-US" baseline="-25000" dirty="0"/>
                  <a:t>1</a:t>
                </a:r>
                <a:r>
                  <a:rPr lang="en-US" baseline="0" dirty="0"/>
                  <a:t> = 1; a</a:t>
                </a:r>
                <a:r>
                  <a:rPr lang="en-US" baseline="-25000" dirty="0"/>
                  <a:t>n</a:t>
                </a:r>
                <a:r>
                  <a:rPr lang="en-US" baseline="0" dirty="0"/>
                  <a:t> = 57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57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1+57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57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58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=1653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1+2+3+4+⋯+57</a:t>
                </a:r>
                <a:endParaRPr lang="en-US" b="0" dirty="0"/>
              </a:p>
              <a:p>
                <a:r>
                  <a:rPr lang="en-US" dirty="0"/>
                  <a:t>d = 1; a</a:t>
                </a:r>
                <a:r>
                  <a:rPr lang="en-US" baseline="-25000" dirty="0"/>
                  <a:t>1</a:t>
                </a:r>
                <a:r>
                  <a:rPr lang="en-US" baseline="0" dirty="0"/>
                  <a:t> = 1; a</a:t>
                </a:r>
                <a:r>
                  <a:rPr lang="en-US" baseline="-25000" dirty="0"/>
                  <a:t>n</a:t>
                </a:r>
                <a:r>
                  <a:rPr lang="en-US" baseline="0" dirty="0"/>
                  <a:t> = 57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𝑆_𝑛=𝑛/2 (𝑎_1+𝑎_𝑛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𝑆_57=57/2 (1+57)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𝑆_57=57/2 (58)=1653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707532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 = 4; a</a:t>
                </a:r>
                <a:r>
                  <a:rPr lang="en-US" baseline="-25000" dirty="0"/>
                  <a:t>1</a:t>
                </a:r>
                <a:r>
                  <a:rPr lang="en-US" baseline="0" dirty="0"/>
                  <a:t> = -6</a:t>
                </a:r>
              </a:p>
              <a:p>
                <a:r>
                  <a:rPr lang="en-US" baseline="0" dirty="0"/>
                  <a:t>Find n</a:t>
                </a:r>
                <a:r>
                  <a:rPr lang="en-US" baseline="30000" dirty="0"/>
                  <a:t>th</a:t>
                </a:r>
                <a:r>
                  <a:rPr lang="en-US" baseline="0" dirty="0"/>
                  <a:t> term to get a</a:t>
                </a:r>
                <a:r>
                  <a:rPr lang="en-US" baseline="-25000" dirty="0"/>
                  <a:t>n</a:t>
                </a:r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=−6+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−10=190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Find the sum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−6+190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=4600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d = 4; a</a:t>
                </a:r>
                <a:r>
                  <a:rPr lang="en-US" baseline="-25000" dirty="0"/>
                  <a:t>1</a:t>
                </a:r>
                <a:r>
                  <a:rPr lang="en-US" baseline="0" dirty="0"/>
                  <a:t> = -6</a:t>
                </a:r>
              </a:p>
              <a:p>
                <a:r>
                  <a:rPr lang="en-US" baseline="0" dirty="0"/>
                  <a:t>Find n</a:t>
                </a:r>
                <a:r>
                  <a:rPr lang="en-US" baseline="30000" dirty="0"/>
                  <a:t>th</a:t>
                </a:r>
                <a:r>
                  <a:rPr lang="en-US" baseline="0" dirty="0"/>
                  <a:t> term to get a</a:t>
                </a:r>
                <a:r>
                  <a:rPr lang="en-US" baseline="-25000" dirty="0"/>
                  <a:t>n</a:t>
                </a:r>
                <a:endParaRPr lang="en-US" baseline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𝑎_𝑛=𝑎_1+(𝑛−1)𝑑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𝑎_𝑛=−6+(𝑛−1)4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𝑎_𝑛=4𝑛−10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𝑎_50=4(50)−10=190</a:t>
                </a:r>
                <a:endParaRPr lang="en-US" b="0" dirty="0"/>
              </a:p>
              <a:p>
                <a:r>
                  <a:rPr lang="en-US" dirty="0"/>
                  <a:t>Find the sum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𝑆_𝑛=𝑛/2(𝑎_1+𝑎_𝑛)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𝑆_50=50/2 (−6+190)=4600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2144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Linear (in form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r>
                  <a:rPr lang="en-US" dirty="0"/>
                  <a:t>) so</a:t>
                </a:r>
                <a:r>
                  <a:rPr lang="en-US" baseline="0" dirty="0"/>
                  <a:t> arithmetic</a:t>
                </a:r>
              </a:p>
              <a:p>
                <a:endParaRPr lang="en-US" baseline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100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=50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5+302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=15350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Linear (in form of </a:t>
                </a:r>
                <a:r>
                  <a:rPr lang="en-US" b="0" i="0">
                    <a:latin typeface="Cambria Math" panose="02040503050406030204" pitchFamily="18" charset="0"/>
                  </a:rPr>
                  <a:t>𝑎_𝑛=𝑑𝑛+𝑐</a:t>
                </a:r>
                <a:r>
                  <a:rPr lang="en-US" dirty="0"/>
                  <a:t>) so</a:t>
                </a:r>
                <a:r>
                  <a:rPr lang="en-US" baseline="0" dirty="0"/>
                  <a:t> arithmetic</a:t>
                </a:r>
              </a:p>
              <a:p>
                <a:endParaRPr lang="en-US" baseline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𝑆_𝑛=𝑛/2 (𝑎_1+𝑎_𝑛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𝑆_100=100/2 ((3(1)+2)+(3(100)+2))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=50(5+302)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=15350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05737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𝑟=−2/6=−1/3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𝑎_𝑛=𝑎_1 𝑟^(𝑛−1)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𝑎_𝑛=6(−1/3)^(𝑛−1)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777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Fill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=−18</m:t>
                    </m:r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−18=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2−1</m:t>
                              </m:r>
                            </m:e>
                          </m:d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−18=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Fill in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5−1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Substitute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=−18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27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𝑟</m:t>
                      </m:r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Substitute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=54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𝑎_𝑛=𝑎_1 𝑟^(𝑛−1)</a:t>
                </a:r>
                <a:endParaRPr lang="en-US" dirty="0"/>
              </a:p>
              <a:p>
                <a:r>
                  <a:rPr lang="en-US" dirty="0"/>
                  <a:t>Fill in </a:t>
                </a:r>
                <a:r>
                  <a:rPr lang="en-US" b="0" i="0">
                    <a:latin typeface="Cambria Math" panose="02040503050406030204" pitchFamily="18" charset="0"/>
                  </a:rPr>
                  <a:t>𝑎_2=−18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−18=𝑎_1 𝑟^((2−1) 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−18=𝑎_1 𝑟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𝑎_1=−18/𝑟</a:t>
                </a:r>
                <a:endParaRPr lang="en-US" b="0" dirty="0"/>
              </a:p>
              <a:p>
                <a:r>
                  <a:rPr lang="en-US" dirty="0"/>
                  <a:t>Fill in </a:t>
                </a:r>
                <a:r>
                  <a:rPr lang="en-US" b="0" i="0">
                    <a:latin typeface="Cambria Math" panose="02040503050406030204" pitchFamily="18" charset="0"/>
                  </a:rPr>
                  <a:t>𝑎_5=2/3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2/3=𝑎_1 𝑟^(5−1)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2/3=𝑎_1 𝑟^4</a:t>
                </a:r>
                <a:endParaRPr lang="en-US" b="0" dirty="0"/>
              </a:p>
              <a:p>
                <a:r>
                  <a:rPr lang="en-US" dirty="0"/>
                  <a:t>Substitute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2/3=−18/𝑟 𝑟^4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2/3=−18𝑟^3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−1/27=𝑟^3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−1/3=𝑟</a:t>
                </a:r>
                <a:endParaRPr lang="en-US" b="0" dirty="0"/>
              </a:p>
              <a:p>
                <a:r>
                  <a:rPr lang="en-US" dirty="0"/>
                  <a:t>Substitute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−18/(−1/3)=𝑎_1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𝑎_1=54</a:t>
                </a:r>
                <a:endParaRPr lang="en-US" b="0" dirty="0"/>
              </a:p>
              <a:p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𝑎_𝑛=54(−1/3)^(𝑛−1)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387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is in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7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1−2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=127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2^(𝑛−1)</a:t>
                </a:r>
                <a:r>
                  <a:rPr lang="en-US" dirty="0"/>
                  <a:t> is in the form </a:t>
                </a:r>
                <a:r>
                  <a:rPr lang="en-US" b="0" i="0">
                    <a:latin typeface="Cambria Math" panose="02040503050406030204" pitchFamily="18" charset="0"/>
                  </a:rPr>
                  <a:t>𝑎_1 𝑟^(𝑛−1)</a:t>
                </a:r>
                <a:r>
                  <a:rPr lang="en-US" dirty="0"/>
                  <a:t> where </a:t>
                </a:r>
                <a:r>
                  <a:rPr lang="en-US" b="0" i="0">
                    <a:latin typeface="Cambria Math" panose="02040503050406030204" pitchFamily="18" charset="0"/>
                  </a:rPr>
                  <a:t>𝑎_1=1</a:t>
                </a:r>
                <a:r>
                  <a:rPr lang="en-US" dirty="0"/>
                  <a:t> and </a:t>
                </a:r>
                <a:r>
                  <a:rPr lang="en-US" b="0" i="0">
                    <a:latin typeface="Cambria Math" panose="02040503050406030204" pitchFamily="18" charset="0"/>
                  </a:rPr>
                  <a:t>𝑟=2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𝑆_𝑛=𝑎_1 ((1−𝑟^𝑛)/(1−𝑟))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𝑆_7=1((1−2^7)/(1−2))=127</a:t>
                </a:r>
                <a:endParaRPr lang="en-US" b="0" dirty="0"/>
              </a:p>
              <a:p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99586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=5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den>
                          </m:f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den>
                          </m:f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50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9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lower limit is not 1, so calculate n = 0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The exponent is not n-1, so multiply and divide by ½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ctrlP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1</m:t>
                                          </m:r>
                                        </m:num>
                                        <m:den>
                                          <m:r>
                                            <a:rPr lang="en-US" b="0" i="1" smtClean="0">
                                              <a:latin typeface="Cambria Math" panose="02040503050406030204" pitchFamily="18" charset="0"/>
                                            </a:rPr>
                                            <m:t>2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num>
                            <m:den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1−</m:t>
                              </m:r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5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num>
                            <m:den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5+5=10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𝑎_1=5</a:t>
                </a:r>
                <a:r>
                  <a:rPr lang="en-US" dirty="0"/>
                  <a:t> and </a:t>
                </a:r>
                <a:r>
                  <a:rPr lang="en-US" b="0" i="0">
                    <a:latin typeface="Cambria Math" panose="02040503050406030204" pitchFamily="18" charset="0"/>
                  </a:rPr>
                  <a:t>𝑟=1/10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𝑆_∞=𝑎_1/(1−𝑟)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=5/(1−1/10)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=5/(9/10)=5(10/9)=50/9</a:t>
                </a:r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The lower limit is not 1, so calculate n = 0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5(1/2)^0+∑24_(𝑛=1)^∞▒〖5(1/2)^𝑛 〗</a:t>
                </a:r>
                <a:endParaRPr lang="en-US" b="0" dirty="0"/>
              </a:p>
              <a:p>
                <a:r>
                  <a:rPr lang="en-US" dirty="0"/>
                  <a:t>The exponent is not n-1, so multiply and divide by ½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5+∑24_(𝑛=1)^∞▒〖5(1/2)  (1/2)^𝑛/(1/2)〗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5+∑24_(𝑛=1)^∞▒〖(5/2) (1/2)^(𝑛−1) 〗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𝑎_1=5/2</a:t>
                </a:r>
                <a:r>
                  <a:rPr lang="en-US" dirty="0"/>
                  <a:t> and </a:t>
                </a:r>
                <a:r>
                  <a:rPr lang="en-US" b="0" i="0">
                    <a:latin typeface="Cambria Math" panose="02040503050406030204" pitchFamily="18" charset="0"/>
                  </a:rPr>
                  <a:t>𝑟=1/2</a:t>
                </a:r>
                <a:endParaRPr lang="en-US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𝑆_∞=𝑎_1/(1−𝑟)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5+((5/2)/(1−1/2))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5+((5/2)/(1/2))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5+5=10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3738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This is in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, 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pPr marL="228600" indent="-228600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1+4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=5=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</m:oMath>
                </a14:m>
                <a:endParaRPr lang="en-US" b="0" dirty="0"/>
              </a:p>
              <a:p>
                <a:pPr marL="228600" indent="-228600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+4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3+2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+5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+4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+3+2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+6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This is in the form </a:t>
                </a:r>
                <a:r>
                  <a:rPr lang="en-US" b="0" i="0">
                    <a:latin typeface="Cambria Math" panose="02040503050406030204" pitchFamily="18" charset="0"/>
                  </a:rPr>
                  <a:t>𝑎_1+𝑎_2+𝑎_3+⋯+𝑎_𝑛=𝑆_𝑛</a:t>
                </a:r>
                <a:r>
                  <a:rPr lang="en-US" dirty="0"/>
                  <a:t>, so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𝑎_𝑛=3+2𝑛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𝑆_𝑛=𝑛(𝑛+4)</a:t>
                </a:r>
                <a:endParaRPr lang="en-US" dirty="0"/>
              </a:p>
              <a:p>
                <a:pPr marL="228600" indent="-228600">
                  <a:buAutoNum type="arabicPeriod"/>
                </a:pPr>
                <a:r>
                  <a:rPr lang="en-US" b="0" i="0">
                    <a:latin typeface="Cambria Math" panose="02040503050406030204" pitchFamily="18" charset="0"/>
                  </a:rPr>
                  <a:t>𝑆_1=1(1+4)=5=𝑎_1</a:t>
                </a:r>
                <a:endParaRPr lang="en-US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Assume </a:t>
                </a:r>
                <a:r>
                  <a:rPr lang="en-US" b="0" i="0">
                    <a:latin typeface="Cambria Math" panose="02040503050406030204" pitchFamily="18" charset="0"/>
                  </a:rPr>
                  <a:t>𝑆_𝑘=𝑘(𝑘+4)</a:t>
                </a:r>
                <a:endParaRPr lang="en-US" b="0" dirty="0"/>
              </a:p>
              <a:p>
                <a:pPr marL="228600" indent="-228600">
                  <a:buAutoNum type="arabicPeriod"/>
                </a:pPr>
                <a:r>
                  <a:rPr lang="en-US" b="0" i="0">
                    <a:latin typeface="Cambria Math" panose="02040503050406030204" pitchFamily="18" charset="0"/>
                  </a:rPr>
                  <a:t>𝑆_(𝑘+1)=𝑆_𝑘+𝑎_(𝑘+1)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b="0" i="0">
                    <a:latin typeface="Cambria Math" panose="02040503050406030204" pitchFamily="18" charset="0"/>
                  </a:rPr>
                  <a:t>(𝑘+1)((𝑘+1)+4)=𝑘(𝑘+4)+(3+2(𝑘+1))</a:t>
                </a:r>
                <a:endParaRPr lang="en-US" b="0" dirty="0"/>
              </a:p>
              <a:p>
                <a:pPr marL="0" indent="0">
                  <a:buNone/>
                </a:pPr>
                <a:r>
                  <a:rPr lang="en-US" b="0" i="0">
                    <a:latin typeface="Cambria Math" panose="02040503050406030204" pitchFamily="18" charset="0"/>
                  </a:rPr>
                  <a:t>(𝑘+1)(𝑘+5)=𝑘^2+4𝑘+3+2𝑘+2</a:t>
                </a:r>
                <a:endParaRPr lang="en-US" b="0" dirty="0"/>
              </a:p>
              <a:p>
                <a:pPr marL="0" indent="0">
                  <a:buNone/>
                </a:pPr>
                <a:r>
                  <a:rPr lang="en-US" b="0" i="0">
                    <a:latin typeface="Cambria Math" panose="02040503050406030204" pitchFamily="18" charset="0"/>
                  </a:rPr>
                  <a:t>𝑘^2+6𝑘+5=𝑘^2+6𝑘+5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83255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This is in the form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+⋯+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, so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−1)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228600" indent="-228600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1−1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1+1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Assume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b="0" dirty="0"/>
              </a:p>
              <a:p>
                <a:pPr marL="228600" indent="-228600">
                  <a:buAutoNum type="arabi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+3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This is in the form </a:t>
                </a:r>
                <a:r>
                  <a:rPr lang="en-US" b="0" i="0">
                    <a:latin typeface="Cambria Math" panose="02040503050406030204" pitchFamily="18" charset="0"/>
                  </a:rPr>
                  <a:t>𝑎_1+𝑎_2+𝑎_3+⋯+𝑎_𝑛=𝑆_𝑛</a:t>
                </a:r>
                <a:r>
                  <a:rPr lang="en-US" dirty="0"/>
                  <a:t>, so</a:t>
                </a:r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𝑎_𝑛=𝑛(𝑛−1)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𝑆_𝑛=𝑛(𝑛−1)(𝑛+1)/3</a:t>
                </a:r>
                <a:endParaRPr lang="en-US" dirty="0"/>
              </a:p>
              <a:p>
                <a:pPr marL="228600" indent="-228600">
                  <a:buAutoNum type="arabicPeriod"/>
                </a:pPr>
                <a:r>
                  <a:rPr lang="en-US" b="0" i="0">
                    <a:latin typeface="Cambria Math" panose="02040503050406030204" pitchFamily="18" charset="0"/>
                  </a:rPr>
                  <a:t>𝑆_1=1(1−1)(1+1)/3=0=𝑎_1</a:t>
                </a:r>
                <a:endParaRPr lang="en-US" dirty="0"/>
              </a:p>
              <a:p>
                <a:pPr marL="228600" indent="-228600">
                  <a:buAutoNum type="arabicPeriod"/>
                </a:pPr>
                <a:r>
                  <a:rPr lang="en-US" dirty="0"/>
                  <a:t>Assume </a:t>
                </a:r>
                <a:r>
                  <a:rPr lang="en-US" b="0" i="0">
                    <a:latin typeface="Cambria Math" panose="02040503050406030204" pitchFamily="18" charset="0"/>
                  </a:rPr>
                  <a:t>𝑆_𝑘=𝑘(𝑘−1)(𝑘+1)/3</a:t>
                </a:r>
                <a:endParaRPr lang="en-US" b="0" dirty="0"/>
              </a:p>
              <a:p>
                <a:pPr marL="228600" indent="-228600">
                  <a:buAutoNum type="arabicPeriod"/>
                </a:pPr>
                <a:r>
                  <a:rPr lang="en-US" b="0" i="0">
                    <a:latin typeface="Cambria Math" panose="02040503050406030204" pitchFamily="18" charset="0"/>
                  </a:rPr>
                  <a:t>𝑆_(𝑘+1)=𝑆_𝑘+𝑎_(𝑘+1)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b="0" i="0">
                    <a:latin typeface="Cambria Math" panose="02040503050406030204" pitchFamily="18" charset="0"/>
                  </a:rPr>
                  <a:t>(𝑘+1)((𝑘+1)−1)((𝑘+1)+1)/3=𝑘(𝑘−1)(𝑘+1)/3+(𝑘+1)((𝑘+1)−1)</a:t>
                </a:r>
                <a:endParaRPr lang="en-US" b="0" dirty="0"/>
              </a:p>
              <a:p>
                <a:pPr marL="0" indent="0">
                  <a:buNone/>
                </a:pPr>
                <a:r>
                  <a:rPr lang="en-US" b="0" i="0">
                    <a:latin typeface="Cambria Math" panose="02040503050406030204" pitchFamily="18" charset="0"/>
                  </a:rPr>
                  <a:t>(𝑘+1)(𝑘)(𝑘+2)/3=(𝑘^3−𝑘)/3+𝑘^2+𝑘</a:t>
                </a:r>
                <a:endParaRPr lang="en-US" b="0" dirty="0"/>
              </a:p>
              <a:p>
                <a:pPr marL="0" indent="0">
                  <a:buNone/>
                </a:pPr>
                <a:r>
                  <a:rPr lang="en-US" b="0" i="0">
                    <a:latin typeface="Cambria Math" panose="02040503050406030204" pitchFamily="18" charset="0"/>
                  </a:rPr>
                  <a:t>(𝑘^3+3𝑘^2+2𝑘)/3=(𝑘^3−𝑘)/3+(3𝑘^2)/3+3𝑘/3</a:t>
                </a:r>
                <a:endParaRPr lang="en-US" b="0" dirty="0"/>
              </a:p>
              <a:p>
                <a:pPr marL="0" indent="0">
                  <a:buNone/>
                </a:pPr>
                <a:r>
                  <a:rPr lang="en-US" b="0" i="0">
                    <a:latin typeface="Cambria Math" panose="02040503050406030204" pitchFamily="18" charset="0"/>
                  </a:rPr>
                  <a:t>(𝑘^3+3𝑘^2+2𝑘)/3=(𝑘^3+3𝑘^2+2𝑘)/3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99869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!&gt;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3!&gt;4</m:t>
                    </m:r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6&gt;4</m:t>
                    </m:r>
                  </m:oMath>
                </a14:m>
                <a:endParaRPr lang="en-US" b="0" dirty="0"/>
              </a:p>
              <a:p>
                <a:pPr marL="228600" lvl="0" indent="-228600">
                  <a:buFont typeface="+mj-lt"/>
                  <a:buAutoNum type="arabicPeriod"/>
                </a:pPr>
                <a:r>
                  <a:rPr lang="en-US" dirty="0"/>
                  <a:t>Assume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!&gt;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endParaRPr lang="en-US" b="0" dirty="0"/>
              </a:p>
              <a:p>
                <a:pPr marL="228600" lvl="0" indent="-228600">
                  <a:buFont typeface="+mj-lt"/>
                  <a:buAutoNum type="arabicPeriod"/>
                </a:pPr>
                <a:r>
                  <a:rPr lang="en-US" dirty="0"/>
                  <a:t>Show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!&gt;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!&gt;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!&gt;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∙2</m:t>
                    </m:r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&gt;2</m:t>
                    </m:r>
                  </m:oMath>
                </a14:m>
                <a:r>
                  <a:rPr lang="en-US" dirty="0"/>
                  <a:t> always and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!&gt;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was true from step 2, so whole thing true.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rabicPeriod"/>
                </a:pPr>
                <a:r>
                  <a:rPr lang="en-US" b="0" i="0">
                    <a:latin typeface="Cambria Math" panose="02040503050406030204" pitchFamily="18" charset="0"/>
                  </a:rPr>
                  <a:t>𝑛=2</a:t>
                </a:r>
                <a:r>
                  <a:rPr lang="en-US" dirty="0"/>
                  <a:t>: </a:t>
                </a:r>
                <a:r>
                  <a:rPr lang="en-US" b="0" i="0">
                    <a:latin typeface="Cambria Math" panose="02040503050406030204" pitchFamily="18" charset="0"/>
                  </a:rPr>
                  <a:t>(2+1)!&gt;2^2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3!&gt;4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6&gt;4</a:t>
                </a:r>
                <a:endParaRPr lang="en-US" b="0" dirty="0"/>
              </a:p>
              <a:p>
                <a:pPr marL="228600" lvl="0" indent="-228600">
                  <a:buFont typeface="+mj-lt"/>
                  <a:buAutoNum type="arabicPeriod"/>
                </a:pPr>
                <a:r>
                  <a:rPr lang="en-US" dirty="0"/>
                  <a:t>Assume </a:t>
                </a:r>
                <a:r>
                  <a:rPr lang="en-US" b="0" i="0">
                    <a:latin typeface="Cambria Math" panose="02040503050406030204" pitchFamily="18" charset="0"/>
                  </a:rPr>
                  <a:t>(𝑘+1)!&gt;2^𝑘</a:t>
                </a:r>
                <a:endParaRPr lang="en-US" b="0" dirty="0"/>
              </a:p>
              <a:p>
                <a:pPr marL="228600" lvl="0" indent="-228600">
                  <a:buFont typeface="+mj-lt"/>
                  <a:buAutoNum type="arabicPeriod"/>
                </a:pPr>
                <a:r>
                  <a:rPr lang="en-US" dirty="0"/>
                  <a:t>Show </a:t>
                </a:r>
                <a:r>
                  <a:rPr lang="en-US" b="0" i="0">
                    <a:latin typeface="Cambria Math" panose="02040503050406030204" pitchFamily="18" charset="0"/>
                  </a:rPr>
                  <a:t>𝑛=𝑘+1</a:t>
                </a:r>
                <a:r>
                  <a:rPr lang="en-US" dirty="0"/>
                  <a:t>: </a:t>
                </a:r>
                <a:r>
                  <a:rPr lang="en-US" b="0" i="0">
                    <a:latin typeface="Cambria Math" panose="02040503050406030204" pitchFamily="18" charset="0"/>
                  </a:rPr>
                  <a:t>((𝑘+1)+1)!&gt;2^(𝑘+1)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(𝑘+2)!&gt;2^(𝑘+1)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(𝑘+2)(𝑘+1)!&gt;2^𝑘∙2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(𝑘+2)&gt;2</a:t>
                </a:r>
                <a:r>
                  <a:rPr lang="en-US" dirty="0"/>
                  <a:t> always and </a:t>
                </a:r>
                <a:r>
                  <a:rPr lang="en-US" b="0" i="0">
                    <a:latin typeface="Cambria Math" panose="02040503050406030204" pitchFamily="18" charset="0"/>
                  </a:rPr>
                  <a:t>(𝑘+1)!&gt;2^𝑘</a:t>
                </a:r>
                <a:r>
                  <a:rPr lang="en-US" dirty="0"/>
                  <a:t> was true from step 2, so whole thing true.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20321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</m:t>
                    </m:r>
                  </m:oMath>
                </a14:m>
                <a:r>
                  <a:rPr lang="en-US" dirty="0"/>
                  <a:t>: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−1=4</m:t>
                    </m:r>
                  </m:oMath>
                </a14:m>
                <a:r>
                  <a:rPr lang="en-US" dirty="0"/>
                  <a:t>; 4 is a factor of 4</a:t>
                </a:r>
              </a:p>
              <a:p>
                <a:pPr marL="228600" indent="-228600">
                  <a:buAutoNum type="arabicPeriod"/>
                </a:pPr>
                <a:r>
                  <a:rPr lang="en-US" dirty="0"/>
                  <a:t>Assume 4 is a factor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b="0" dirty="0"/>
              </a:p>
              <a:p>
                <a:pPr marL="228600" indent="-228600">
                  <a:buAutoNum type="arabi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∙5−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4∙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</m:oMath>
                </a14:m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dirty="0"/>
                  <a:t>4 is factor of both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4∙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rabicPeriod"/>
                </a:pPr>
                <a:r>
                  <a:rPr lang="en-US" b="0" i="0">
                    <a:latin typeface="Cambria Math" panose="02040503050406030204" pitchFamily="18" charset="0"/>
                  </a:rPr>
                  <a:t>𝑛=1</a:t>
                </a:r>
                <a:r>
                  <a:rPr lang="en-US" dirty="0"/>
                  <a:t>: </a:t>
                </a:r>
                <a:r>
                  <a:rPr lang="en-US" b="0" i="0">
                    <a:latin typeface="Cambria Math" panose="02040503050406030204" pitchFamily="18" charset="0"/>
                  </a:rPr>
                  <a:t>5^1−1=4</a:t>
                </a:r>
                <a:r>
                  <a:rPr lang="en-US" dirty="0"/>
                  <a:t>; 4 is a factor of 4</a:t>
                </a:r>
              </a:p>
              <a:p>
                <a:pPr marL="228600" indent="-228600">
                  <a:buAutoNum type="arabicPeriod"/>
                </a:pPr>
                <a:r>
                  <a:rPr lang="en-US" dirty="0"/>
                  <a:t>Assume 4 is a factor of </a:t>
                </a:r>
                <a:r>
                  <a:rPr lang="en-US" b="0" i="0">
                    <a:latin typeface="Cambria Math" panose="02040503050406030204" pitchFamily="18" charset="0"/>
                  </a:rPr>
                  <a:t>5^𝑘−1</a:t>
                </a:r>
                <a:endParaRPr lang="en-US" b="0" dirty="0"/>
              </a:p>
              <a:p>
                <a:pPr marL="228600" indent="-228600">
                  <a:buAutoNum type="arabicPeriod"/>
                </a:pPr>
                <a:r>
                  <a:rPr lang="en-US" b="0" i="0">
                    <a:latin typeface="Cambria Math" panose="02040503050406030204" pitchFamily="18" charset="0"/>
                  </a:rPr>
                  <a:t>𝑛=𝑘+1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5^(𝑘+1)−1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5^(𝑘+1)−5^𝑘+5^𝑘−1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(5^𝑘∙5−5^𝑘 )+(5^𝑘−1)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5^𝑘 (5−1)+(5^𝑘−1)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b="0" i="0">
                    <a:latin typeface="Cambria Math" panose="02040503050406030204" pitchFamily="18" charset="0"/>
                  </a:rPr>
                  <a:t>4∙5^𝑘+(5^𝑘−1)</a:t>
                </a:r>
                <a:endParaRPr lang="en-US" b="0" dirty="0"/>
              </a:p>
              <a:p>
                <a:pPr marL="685800" lvl="1" indent="-228600">
                  <a:buFont typeface="Arial" panose="020B0604020202020204" pitchFamily="34" charset="0"/>
                  <a:buChar char="•"/>
                </a:pPr>
                <a:r>
                  <a:rPr lang="en-US" dirty="0"/>
                  <a:t>4 is factor of both </a:t>
                </a:r>
                <a:r>
                  <a:rPr lang="en-US" b="0" i="0">
                    <a:latin typeface="Cambria Math" panose="02040503050406030204" pitchFamily="18" charset="0"/>
                  </a:rPr>
                  <a:t>4∙5^𝑘</a:t>
                </a:r>
                <a:r>
                  <a:rPr lang="en-US" dirty="0"/>
                  <a:t> and </a:t>
                </a:r>
                <a:r>
                  <a:rPr lang="en-US" b="0" i="0">
                    <a:latin typeface="Cambria Math" panose="02040503050406030204" pitchFamily="18" charset="0"/>
                  </a:rPr>
                  <a:t>(5^𝑘−1)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6598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Rows are n starting at 0</a:t>
            </a:r>
          </a:p>
          <a:p>
            <a:r>
              <a:rPr lang="en-US" dirty="0"/>
              <a:t>Down to left diagonals are r starting at 0</a:t>
            </a:r>
          </a:p>
          <a:p>
            <a:r>
              <a:rPr lang="en-US" dirty="0" err="1"/>
              <a:t>nCr</a:t>
            </a:r>
            <a:r>
              <a:rPr lang="en-US" dirty="0"/>
              <a:t> is the coefficient of the row and diagonal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2340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On TI graphing calc: MATH </a:t>
                </a:r>
                <a:r>
                  <a:rPr lang="en-US" i="0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 PRB | </a:t>
                </a:r>
                <a:r>
                  <a:rPr lang="en-US" i="0" dirty="0" err="1">
                    <a:latin typeface="Cambria Math" panose="02040503050406030204" pitchFamily="18" charset="0"/>
                    <a:sym typeface="Wingdings" panose="05000000000000000000" pitchFamily="2" charset="2"/>
                  </a:rPr>
                  <a:t>nCr</a:t>
                </a:r>
                <a:endParaRPr lang="en-US" i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Type 9 </a:t>
                </a:r>
                <a:r>
                  <a:rPr lang="en-US" dirty="0" err="1"/>
                  <a:t>nCr</a:t>
                </a:r>
                <a:r>
                  <a:rPr lang="en-US" dirty="0"/>
                  <a:t> 2 = 36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/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C</m:t>
                              </m:r>
                            </m:e>
                          </m:sPre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=330</m:t>
                      </m:r>
                    </m:oMath>
                  </m:oMathPara>
                </a14:m>
                <a:endParaRPr lang="en-US" b="0" dirty="0"/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8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=1</m:t>
                      </m:r>
                    </m:oMath>
                  </m:oMathPara>
                </a14:m>
                <a:endParaRPr lang="en-US" b="0" dirty="0"/>
              </a:p>
              <a:p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</m:t>
                      </m:r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i="0" dirty="0">
                    <a:latin typeface="Cambria Math" panose="02040503050406030204" pitchFamily="18" charset="0"/>
                  </a:rPr>
                  <a:t>On TI graphing calc: MATH </a:t>
                </a:r>
                <a:r>
                  <a:rPr lang="en-US" i="0" dirty="0">
                    <a:latin typeface="Cambria Math" panose="02040503050406030204" pitchFamily="18" charset="0"/>
                    <a:sym typeface="Wingdings" panose="05000000000000000000" pitchFamily="2" charset="2"/>
                  </a:rPr>
                  <a:t> PRB | </a:t>
                </a:r>
                <a:r>
                  <a:rPr lang="en-US" i="0" dirty="0" err="1">
                    <a:latin typeface="Cambria Math" panose="02040503050406030204" pitchFamily="18" charset="0"/>
                    <a:sym typeface="Wingdings" panose="05000000000000000000" pitchFamily="2" charset="2"/>
                  </a:rPr>
                  <a:t>nCr</a:t>
                </a:r>
                <a:endParaRPr lang="en-US" i="0" dirty="0">
                  <a:latin typeface="Cambria Math" panose="02040503050406030204" pitchFamily="18" charset="0"/>
                </a:endParaRPr>
              </a:p>
              <a:p>
                <a:r>
                  <a:rPr lang="en-US" i="0">
                    <a:latin typeface="Cambria Math" panose="02040503050406030204" pitchFamily="18" charset="0"/>
                  </a:rPr>
                  <a:t>〖(_9^)𝐶〗_2</a:t>
                </a:r>
                <a:endParaRPr lang="en-US" dirty="0"/>
              </a:p>
              <a:p>
                <a:r>
                  <a:rPr lang="en-US" dirty="0"/>
                  <a:t>Type 9 </a:t>
                </a:r>
                <a:r>
                  <a:rPr lang="en-US" dirty="0" err="1"/>
                  <a:t>nCr</a:t>
                </a:r>
                <a:r>
                  <a:rPr lang="en-US" dirty="0"/>
                  <a:t> 2 = 36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(■(11@4))=〖(_11^)C〗_4=330</a:t>
                </a:r>
                <a:endParaRPr lang="en-US" b="0" dirty="0"/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(■(8@8))=〖(_8^)𝐶〗_8=1</a:t>
                </a:r>
                <a:endParaRPr lang="en-US" b="0" dirty="0"/>
              </a:p>
              <a:p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(■(4@2))=〖(_4^)𝐶〗_2=6</a:t>
                </a:r>
                <a:endParaRPr lang="en-US" b="0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25986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= x; b = 2; n = 4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sPre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∙1+4∙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∙2+6∙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∙4+4∙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∙8+1∙1∙16</m:t>
                      </m:r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+8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+24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+32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+16</m:t>
                      </m:r>
                    </m:oMath>
                  </m:oMathPara>
                </a14:m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= x; b = 2; n = 4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∑24_(𝑟=0)^𝑛▒〖〖(_𝑛^)𝐶〗_𝑟 𝑎^(𝑛−𝑟) 𝑏^𝑟 〗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〖(_4^)𝐶〗_0 𝑥^4 2^0+〖(_4^)𝐶〗_1 𝑥^3 2^1+〖(_4^)𝐶〗_2 𝑥^2 2^2+〖(_4^)𝐶〗_3 𝑥^1 2^3+〖(_4^)𝐶〗_4 𝑥^0 2^4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1∙𝑥^4∙1+4∙𝑥^3∙2+6∙𝑥^2∙4+4∙𝑥∙8+1∙1∙16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𝑥^4+8𝑥^3+24𝑥^2+32𝑥+16</a:t>
                </a:r>
                <a:endParaRPr lang="en-US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66482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= 3; b =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; n = 5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sPre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1∙243∙1+5∙81∙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+10∙27∙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+10∙9∙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6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+5∙3∙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+1∙1∙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243−405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+270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−90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+15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= 3; b = </a:t>
                </a:r>
                <a:r>
                  <a:rPr lang="en-US" b="0" i="0" dirty="0">
                    <a:latin typeface="Cambria Math" panose="02040503050406030204" pitchFamily="18" charset="0"/>
                  </a:rPr>
                  <a:t>−𝑥^2</a:t>
                </a:r>
                <a:r>
                  <a:rPr lang="en-US" dirty="0"/>
                  <a:t>; n = 5</a:t>
                </a:r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∑_(𝑟=0)^𝑛▒〖〖(_𝑛^)𝐶〗_𝑟 𝑎^(𝑛−𝑟) 𝑏^𝑟 〗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〖(_5^)𝐶〗_0 3^5 (−𝑥^2 )^0+〖(_5^)𝐶〗_1 3^4 (−𝑥^2 )^1+〖(_5^)𝐶〗_2 3^3 (−𝑥^2 )^2+〖(_5^)𝐶〗_3 3^2 (−𝑥^2 )^3+〖(_5^)𝐶〗_4 3^1 (−𝑥^2 )^4+〖(_5^)𝐶〗_5 3^0 (−𝑥^2 )^5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1∙243∙1+5∙81∙(−𝑥^2 )+10∙27∙𝑥^4+10∙9∙(−𝑥^6 )+5∙3∙𝑥^8+1∙1∙(−𝑥^10 )</a:t>
                </a:r>
                <a:endParaRPr lang="en-US" b="0" dirty="0"/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b="0" i="0">
                    <a:latin typeface="Cambria Math" panose="02040503050406030204" pitchFamily="18" charset="0"/>
                  </a:rPr>
                  <a:t>243−405𝑥^2+270𝑥^4−90𝑥^6+15𝑥^8−𝑥^10</a:t>
                </a:r>
                <a:endParaRPr lang="en-US" dirty="0"/>
              </a:p>
              <a:p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9499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= 2a; b =</a:t>
                </a:r>
                <a:r>
                  <a:rPr lang="en-US" baseline="0" dirty="0"/>
                  <a:t> -3b</a:t>
                </a:r>
                <a:r>
                  <a:rPr lang="en-US" dirty="0"/>
                  <a:t>; n = 11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sPre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Compare this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dirty="0"/>
                  <a:t> to see that r = 7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11−7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−3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330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16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−2187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7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−11,547,360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</m:sSup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-11,547,360</a:t>
                </a:r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a = 2a; b =</a:t>
                </a:r>
                <a:r>
                  <a:rPr lang="en-US" baseline="0" dirty="0"/>
                  <a:t> -3b</a:t>
                </a:r>
                <a:r>
                  <a:rPr lang="en-US" dirty="0"/>
                  <a:t>; n = 11</a:t>
                </a:r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∑_(𝑟=0)^𝑛▒〖〖(_𝑛^)𝐶〗_𝑟 𝑎^(𝑛−𝑟) 𝑏^𝑟 〗</a:t>
                </a:r>
                <a:endParaRPr lang="en-US" dirty="0"/>
              </a:p>
              <a:p>
                <a:pPr/>
                <a:r>
                  <a:rPr lang="en-US" dirty="0"/>
                  <a:t>Compare this to </a:t>
                </a:r>
                <a:r>
                  <a:rPr lang="en-US" b="0" i="0">
                    <a:latin typeface="Cambria Math" panose="02040503050406030204" pitchFamily="18" charset="0"/>
                  </a:rPr>
                  <a:t>𝑎^4 𝑏^7</a:t>
                </a:r>
                <a:r>
                  <a:rPr lang="en-US" dirty="0"/>
                  <a:t> to see that r = 7</a:t>
                </a:r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〖(_11^)𝐶〗_7 (2𝑎)^(11−7) (−3𝑏)^7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330(16𝑎^4 )(−2187𝑏^7 )</a:t>
                </a:r>
                <a:endParaRPr lang="en-US" b="0" dirty="0"/>
              </a:p>
              <a:p>
                <a:pPr/>
                <a:r>
                  <a:rPr lang="en-US" b="0" i="0">
                    <a:latin typeface="Cambria Math" panose="02040503050406030204" pitchFamily="18" charset="0"/>
                  </a:rPr>
                  <a:t>−11,547,360𝑎^4 𝑏^7</a:t>
                </a:r>
                <a:endParaRPr lang="en-US" b="0" dirty="0"/>
              </a:p>
              <a:p>
                <a:pPr/>
                <a:r>
                  <a:rPr lang="en-US" dirty="0"/>
                  <a:t>-11,547,360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8595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eriod"/>
            </a:pPr>
            <a:r>
              <a:rPr lang="en-US" dirty="0"/>
              <a:t>30∙30∙30 = 27000</a:t>
            </a:r>
          </a:p>
          <a:p>
            <a:pPr marL="228600" indent="-228600">
              <a:buAutoNum type="alphaLcPeriod"/>
            </a:pPr>
            <a:r>
              <a:rPr lang="en-US" dirty="0"/>
              <a:t>30∙29∙28 = 24360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91380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lphaLcPeriod"/>
            </a:pPr>
            <a:r>
              <a:rPr lang="en-US" dirty="0"/>
              <a:t>26∙26∙10∙10∙10∙10 = 6,760,000</a:t>
            </a:r>
          </a:p>
          <a:p>
            <a:pPr marL="228600" indent="-228600">
              <a:buAutoNum type="alphaLcPeriod"/>
            </a:pPr>
            <a:r>
              <a:rPr lang="en-US" dirty="0"/>
              <a:t>26∙25∙10∙9∙8∙7 = 3,276,000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873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n = 8; r = 8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8!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8−8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=8!=40,320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n = 8; r = 8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〖(_8^)𝑃〗_8=8!/(8−8)!=8!=40,320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213356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Choose from 24 </a:t>
                </a:r>
                <a:r>
                  <a:rPr lang="en-US" dirty="0">
                    <a:sym typeface="Wingdings" panose="05000000000000000000" pitchFamily="2" charset="2"/>
                  </a:rPr>
                  <a:t> n=24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Actually choosing 5  r=5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24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𝑃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24!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24−5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24∙23∙22∙21∙20∙19∙18∙17∙16⋯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19∙18∙17∙16⋯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=24∙23∙22∙21∙20</m:t>
                      </m:r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=5,100,480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Choose from 24 </a:t>
                </a:r>
                <a:r>
                  <a:rPr lang="en-US" dirty="0">
                    <a:sym typeface="Wingdings" panose="05000000000000000000" pitchFamily="2" charset="2"/>
                  </a:rPr>
                  <a:t> n=24</a:t>
                </a:r>
              </a:p>
              <a:p>
                <a:r>
                  <a:rPr lang="en-US" dirty="0">
                    <a:sym typeface="Wingdings" panose="05000000000000000000" pitchFamily="2" charset="2"/>
                  </a:rPr>
                  <a:t>Actually choosing 5  r=5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〖(_24^)𝑃〗_5=24!/(24−5)!=(24∙23∙22∙21∙20∙19∙18∙17∙16⋯)/(19∙18∙17∙16⋯)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=24∙23∙22∙21∙20</a:t>
                </a:r>
                <a:endParaRPr lang="en-US" b="0" dirty="0"/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=5,100,480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0982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n=6; q1=3 (A); q2=2 (N)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6!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3!∙2!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=60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n=6; q1=3 (A); q2=2 (N)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6!/(3!∙2!)=60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30999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31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=31,465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〖(_31^)𝐶〗_4=31,465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7484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Order is not important </a:t>
                </a:r>
                <a:r>
                  <a:rPr lang="en-US" dirty="0">
                    <a:sym typeface="Wingdings" panose="05000000000000000000" pitchFamily="2" charset="2"/>
                  </a:rPr>
                  <a:t> combination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Combination of women × combination of men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9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∙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12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=99,792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dirty="0"/>
                  <a:t>Order is not important </a:t>
                </a:r>
                <a:r>
                  <a:rPr lang="en-US" dirty="0">
                    <a:sym typeface="Wingdings" panose="05000000000000000000" pitchFamily="2" charset="2"/>
                  </a:rPr>
                  <a:t> combination</a:t>
                </a:r>
              </a:p>
              <a:p>
                <a:endParaRPr lang="en-US" dirty="0">
                  <a:sym typeface="Wingdings" panose="05000000000000000000" pitchFamily="2" charset="2"/>
                </a:endParaRPr>
              </a:p>
              <a:p>
                <a:r>
                  <a:rPr lang="en-US" dirty="0">
                    <a:sym typeface="Wingdings" panose="05000000000000000000" pitchFamily="2" charset="2"/>
                  </a:rPr>
                  <a:t>Combination of women × combination of men</a:t>
                </a:r>
              </a:p>
              <a:p>
                <a:r>
                  <a:rPr lang="en-US" b="0" i="0">
                    <a:latin typeface="Cambria Math" panose="02040503050406030204" pitchFamily="18" charset="0"/>
                  </a:rPr>
                  <a:t>〖(_9^)𝐶〗_5∙〖(_12^)𝐶〗_5=99,792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07786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𝑌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𝑦𝑒𝑙𝑙𝑜𝑤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𝑃(𝑌)=𝑦𝑒𝑙𝑙𝑜𝑤/𝑡𝑜𝑡𝑎𝑙=2/10=1/5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0745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𝑃(8)=(8^′ 𝑠)/𝑡𝑜𝑡𝑎𝑙=5/36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69854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h𝑒𝑎𝑟𝑡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∪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𝑟𝑒𝑑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h𝑒𝑎𝑟𝑡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𝑟𝑒𝑑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h𝑒𝑎𝑟𝑡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∩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𝑟𝑒𝑑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26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52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r>
                  <a:rPr lang="en-US" b="0" i="0">
                    <a:latin typeface="Cambria Math" panose="02040503050406030204" pitchFamily="18" charset="0"/>
                  </a:rPr>
                  <a:t>𝑃("</a:t>
                </a:r>
                <a:r>
                  <a:rPr lang="en-US" i="0">
                    <a:latin typeface="Cambria Math" panose="02040503050406030204" pitchFamily="18" charset="0"/>
                  </a:rPr>
                  <a:t>♥</a:t>
                </a:r>
                <a:r>
                  <a:rPr lang="en-US" b="0" i="0">
                    <a:latin typeface="Cambria Math" panose="02040503050406030204" pitchFamily="18" charset="0"/>
                  </a:rPr>
                  <a:t>\cup</a:t>
                </a:r>
                <a14:m xmlns:a14="http://schemas.microsoft.com/office/drawing/2010/main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86720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lpha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h𝑒𝑎𝑟𝑡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h𝑒𝑎𝑟𝑡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56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=0.125</m:t>
                    </m:r>
                  </m:oMath>
                </a14:m>
                <a:endParaRPr lang="en-US" b="0" dirty="0"/>
              </a:p>
              <a:p>
                <a:pPr marL="228600" indent="-228600">
                  <a:buAutoNum type="alphaL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h𝑒𝑎𝑟𝑡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𝑟𝑒𝑑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h𝑒𝑎𝑟𝑡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𝑟𝑒𝑑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h𝑒𝑎𝑟𝑡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∙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=0.123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Notes Placeholder 2"/>
              <p:cNvSpPr>
                <a:spLocks noGrp="1"/>
              </p:cNvSpPr>
              <p:nvPr>
                <p:ph type="body" idx="1"/>
              </p:nvPr>
            </p:nvSpPr>
            <p:spPr/>
            <p:txBody>
              <a:bodyPr/>
              <a:lstStyle/>
              <a:p>
                <a:pPr marL="228600" indent="-228600">
                  <a:buAutoNum type="alphaLcPeriod"/>
                </a:pPr>
                <a:r>
                  <a:rPr lang="en-US" b="0" i="0">
                    <a:latin typeface="Cambria Math" panose="02040503050406030204" pitchFamily="18" charset="0"/>
                  </a:rPr>
                  <a:t>𝑃(ℎ𝑒𝑎𝑟𝑡 𝑎𝑛𝑑 𝑟𝑒𝑑)=𝑃(ℎ𝑒𝑎𝑟𝑡)∙𝑃(𝑟𝑒𝑑)=13/52∙56/52=1/8=0.125</a:t>
                </a:r>
                <a:endParaRPr lang="en-US" b="0" dirty="0"/>
              </a:p>
              <a:p>
                <a:pPr marL="228600" indent="-228600">
                  <a:buAutoNum type="alphaLcPeriod"/>
                </a:pPr>
                <a:r>
                  <a:rPr lang="en-US" b="0" i="0">
                    <a:latin typeface="Cambria Math" panose="02040503050406030204" pitchFamily="18" charset="0"/>
                  </a:rPr>
                  <a:t>𝑃(ℎ𝑒𝑎𝑟𝑡 𝑎𝑛𝑑 𝑟𝑒𝑑)=𝑃(ℎ𝑒𝑎𝑟𝑡)∙𝑃(𝑟𝑒𝑑│ℎ𝑒𝑎𝑟𝑡)=13/52∙25/52=0.123</a:t>
                </a:r>
                <a:endParaRPr lang="en-US" dirty="0"/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DBDF2AB-7975-40F0-8D6F-9D6F370DE642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65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B6674-4B5B-41E6-9F09-81BB566B3237}" type="datetime1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653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DF776-E70C-4016-B671-EDC37DDDFE49}" type="datetime1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541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4917989"/>
            <a:ext cx="9052560" cy="1338985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35B100A5-3170-48AA-81D5-869A4CEFC2CD}" type="datetime1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6392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1605389"/>
            <a:ext cx="5824728" cy="4566811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1605389"/>
            <a:ext cx="5824728" cy="4566811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393567-DA27-4BB0-A2A1-394A8F1E3A9E}" type="datetime1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96886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-3048" y="1605389"/>
            <a:ext cx="5824728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0" y="2245469"/>
            <a:ext cx="5824728" cy="3789571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1605389"/>
            <a:ext cx="5827776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245469"/>
            <a:ext cx="5827776" cy="3789571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FAA7C3-9A17-4867-B36B-4652508817C0}" type="datetime1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100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668DBF-E8E7-4A05-A54C-AB5D4727F2D2}" type="datetime1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540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F3C86-9FFB-40D7-9C9E-782B98DA97FC}" type="datetime1">
              <a:rPr lang="en-US" smtClean="0"/>
              <a:t>3/28/2024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96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>
            <a:normAutofit/>
          </a:bodyPr>
          <a:lstStyle>
            <a:lvl1pPr>
              <a:defRPr sz="3000"/>
            </a:lvl1pPr>
            <a:lvl2pPr>
              <a:defRPr sz="3000"/>
            </a:lvl2pPr>
            <a:lvl3pPr>
              <a:defRPr sz="3000"/>
            </a:lvl3pPr>
            <a:lvl4pPr>
              <a:defRPr sz="3000"/>
            </a:lvl4pPr>
            <a:lvl5pPr>
              <a:defRPr sz="3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260527-878D-46DF-8334-E86694007ED0}" type="datetime1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923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2A5FF-716A-4635-A898-6A3803A78806}" type="datetime1">
              <a:rPr lang="en-US" smtClean="0"/>
              <a:t>3/28/2024</a:t>
            </a:fld>
            <a:endParaRPr 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33257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E3C183-E276-419B-A491-4A613EFFC911}" type="datetime1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478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AFABB-28BE-4852-9CE7-31203B4401F6}" type="datetime1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228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DFC177C-A07B-4A5E-B7FA-191C567EAC63}"/>
              </a:ext>
            </a:extLst>
          </p:cNvPr>
          <p:cNvSpPr/>
          <p:nvPr userDrawn="1"/>
        </p:nvSpPr>
        <p:spPr>
          <a:xfrm>
            <a:off x="0" y="-3955"/>
            <a:ext cx="12192000" cy="1623254"/>
          </a:xfrm>
          <a:prstGeom prst="rect">
            <a:avLst/>
          </a:prstGeom>
          <a:blipFill dpi="0" rotWithShape="1">
            <a:blip r:embed="rId1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0" y="-3955"/>
            <a:ext cx="121920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619299"/>
            <a:ext cx="12192000" cy="45529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EFC3EE49-47EC-4FE7-B4F8-16D19BF94C72}" type="datetime1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6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C79382B8-C998-4CAF-A43A-9F406301B2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7651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3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30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30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drews.edu/~rwright/Precalculus-RLW/Text/TOC.html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rwright@andrews.edu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4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C3CEB5-08CA-4C3A-A762-257DD5EA924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Sequences and Series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27FC62-5F13-4948-9F3D-378DA2D5815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Precalculus</a:t>
            </a:r>
          </a:p>
          <a:p>
            <a:r>
              <a:rPr lang="en-US" dirty="0"/>
              <a:t>Chapter 10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E10DC7-1F14-457B-8AF6-AFBCF5CF8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0195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This Slideshow was developed to accompany the textbook</a:t>
            </a:r>
          </a:p>
          <a:p>
            <a:pPr lvl="1"/>
            <a:r>
              <a:rPr lang="en-US" i="1" dirty="0"/>
              <a:t>Precalculus</a:t>
            </a:r>
          </a:p>
          <a:p>
            <a:pPr lvl="1"/>
            <a:r>
              <a:rPr lang="en-US" i="1" dirty="0"/>
              <a:t>By Richard Wright</a:t>
            </a:r>
          </a:p>
          <a:p>
            <a:pPr lvl="1"/>
            <a:r>
              <a:rPr lang="en-US" i="1" dirty="0">
                <a:hlinkClick r:id="rId3"/>
              </a:rPr>
              <a:t>https://www.andrews.edu/~rwright/Precalculus-RLW/Text/TOC.html</a:t>
            </a:r>
            <a:endParaRPr lang="en-US" i="1" dirty="0"/>
          </a:p>
          <a:p>
            <a:r>
              <a:rPr lang="en-US" dirty="0"/>
              <a:t>Some examples and diagrams are taken from the textbook.</a:t>
            </a:r>
          </a:p>
          <a:p>
            <a:endParaRPr lang="en-US" i="1" dirty="0"/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6400800" y="5532876"/>
            <a:ext cx="5791200" cy="132080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r>
              <a:rPr lang="en-US" sz="2400" dirty="0"/>
              <a:t>Slides created by </a:t>
            </a:r>
          </a:p>
          <a:p>
            <a:r>
              <a:rPr lang="en-US" sz="2400" dirty="0"/>
              <a:t>Richard Wright, Andrews Academy </a:t>
            </a:r>
          </a:p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tx1"/>
                </a:solidFill>
                <a:latin typeface="Comic Sans MS" pitchFamily="66" charset="0"/>
                <a:hlinkClick r:id="rId4"/>
              </a:rPr>
              <a:t>rwright@andrews.edu</a:t>
            </a:r>
            <a:r>
              <a:rPr lang="en-US" sz="240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145145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57235-EEDF-4C48-9EED-21CF75355A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10-01 Sequences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76BA46-DE31-47E2-B8E0-71AE9F5D01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5774" y="4917989"/>
            <a:ext cx="9052560" cy="19400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a sequence from a rule.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an explicit rule for a sequence.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a recursive rule for a sequence.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Simplify factorial expressions.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A016C7-37D4-40A5-9189-06A5A139F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0371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BB27C1-6EE3-4B1E-A9BF-5EB8EE11D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10-01 Sequences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B0D885-E89B-48F0-9ADB-E03F96E646E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Sequence</a:t>
                </a:r>
              </a:p>
              <a:p>
                <a:pPr lvl="1"/>
                <a:r>
                  <a:rPr lang="en-US" dirty="0"/>
                  <a:t>List of numbers following a rule</a:t>
                </a:r>
              </a:p>
              <a:p>
                <a:pPr lvl="1"/>
                <a:r>
                  <a:rPr lang="en-US" dirty="0"/>
                  <a:t>0, 3, 6, 9, 12 &lt;− finite (ends)</a:t>
                </a:r>
              </a:p>
              <a:p>
                <a:pPr lvl="1"/>
                <a:r>
                  <a:rPr lang="en-US" dirty="0"/>
                  <a:t>0, 3, 6, 9, 12, … &lt;− infinite (doesn’t end)</a:t>
                </a:r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 2, 3, 4, 5, …</m:t>
                    </m:r>
                  </m:oMath>
                </a14:m>
                <a:r>
                  <a:rPr lang="en-US" b="0" dirty="0"/>
                  <a:t>  (term #) like </a:t>
                </a:r>
                <a:r>
                  <a:rPr lang="en-US" b="0" i="1" dirty="0"/>
                  <a:t>x</a:t>
                </a:r>
                <a:endParaRPr lang="en-US" b="0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=0, 3, 6, 9, 12, …</m:t>
                    </m:r>
                  </m:oMath>
                </a14:m>
                <a:r>
                  <a:rPr lang="en-US" dirty="0"/>
                  <a:t>  (term value) like </a:t>
                </a:r>
                <a:r>
                  <a:rPr lang="en-US" i="1" dirty="0"/>
                  <a:t>y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B0D885-E89B-48F0-9ADB-E03F96E646E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0222C6-AFBE-47AD-855B-EE2266F354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90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0C028-1FBB-4572-81DA-36D225595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10-01 Sequences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15C9DE-8453-4A27-8510-D6091AD7AAE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1</a:t>
                </a:r>
                <a:r>
                  <a:rPr lang="en-US" baseline="30000" dirty="0"/>
                  <a:t>st</a:t>
                </a:r>
                <a:r>
                  <a:rPr lang="en-US" dirty="0"/>
                  <a:t> 5 terms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=5+2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015C9DE-8453-4A27-8510-D6091AD7AAE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784418-B5DE-49DD-9478-7606437DC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60842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F035A9E-E045-45D2-ADFD-FC86560CA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10-01 Sequences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9ABF2D-EFCD-49E6-BB11-9AE8E860A82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Write the rule for the n</a:t>
            </a:r>
            <a:r>
              <a:rPr lang="en-US" baseline="30000" dirty="0"/>
              <a:t>th</a:t>
            </a:r>
            <a:r>
              <a:rPr lang="en-US" dirty="0"/>
              <a:t> term.</a:t>
            </a:r>
            <a:br>
              <a:rPr lang="en-US" dirty="0"/>
            </a:br>
            <a:r>
              <a:rPr lang="en-US" dirty="0"/>
              <a:t>1, 5, 9, 13, 17, …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C444AB7-3140-48C0-9EE8-88DC379D312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2, -9, 28, -65, 126,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7804CE-2275-4608-8815-564311290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492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1020BE3-9F27-4E84-8047-65B97335C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10-01 Sequences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703878C-AFE9-40AA-98EE-F88D36F9E58C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Recursive Rules</a:t>
                </a:r>
              </a:p>
              <a:p>
                <a:pPr lvl="1"/>
                <a:r>
                  <a:rPr lang="en-US" dirty="0"/>
                  <a:t>Use the value of one term to find the next term.</a:t>
                </a:r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r>
                  <a:rPr lang="en-US" dirty="0"/>
                  <a:t> means current term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</m:oMath>
                </a14:m>
                <a:r>
                  <a:rPr lang="en-US" dirty="0"/>
                  <a:t> means previous term</a:t>
                </a:r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C703878C-AFE9-40AA-98EE-F88D36F9E58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D5DBC5B4-5F06-4B87-89A6-DA65400BB2B4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Find the first 5 terms.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=6</m:t>
                    </m:r>
                  </m:oMath>
                </a14:m>
                <a:endParaRPr lang="en-US" dirty="0"/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9" name="Content Placeholder 8">
                <a:extLst>
                  <a:ext uri="{FF2B5EF4-FFF2-40B4-BE49-F238E27FC236}">
                    <a16:creationId xmlns:a16="http://schemas.microsoft.com/office/drawing/2014/main" id="{D5DBC5B4-5F06-4B87-89A6-DA65400BB2B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C0D375-35E6-41F0-BA70-12A88592C1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420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6570DE-2430-45E0-8D01-ABDA2BFAD3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10-01 Sequences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8F8BE9-C9E6-4BBA-A8E5-F81D8DD5131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Factorial (!)</a:t>
            </a:r>
          </a:p>
          <a:p>
            <a:pPr lvl="1"/>
            <a:r>
              <a:rPr lang="en-US" dirty="0"/>
              <a:t>Product of a whole number with all the whole numbers less than it through 1.</a:t>
            </a:r>
          </a:p>
          <a:p>
            <a:pPr lvl="1"/>
            <a:r>
              <a:rPr lang="en-US" dirty="0"/>
              <a:t>6! = 6 ∙ 5 ∙ 4 ∙ 3 ∙ 2 ∙ 1</a:t>
            </a:r>
          </a:p>
          <a:p>
            <a:pPr lvl="1"/>
            <a:r>
              <a:rPr lang="en-US" dirty="0"/>
              <a:t>5! = 5 ∙ 4 ∙ 3 ∙ 2 ∙ 1</a:t>
            </a:r>
          </a:p>
          <a:p>
            <a:pPr lvl="1"/>
            <a:r>
              <a:rPr lang="en-US" dirty="0"/>
              <a:t>0!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F58EEC5-D23F-4B22-8713-F9B189FA3A2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Simplify</a:t>
                </a:r>
                <a:br>
                  <a:rPr lang="en-US" dirty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9!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3!7!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7F58EEC5-D23F-4B22-8713-F9B189FA3A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93B7B78-298C-404D-BEF2-151BE04066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1765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ECF8584-3B4F-4032-8052-3B24CF8879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/>
              <a:t>10-01 Sequences</a:t>
            </a:r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D2271C5-B179-454C-B3AD-E48758B3F0E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Simplify</a:t>
                </a:r>
                <a:br>
                  <a:rPr lang="en-US" dirty="0"/>
                </a:b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en-US" dirty="0"/>
                  <a:t> </a:t>
                </a:r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8D2271C5-B179-454C-B3AD-E48758B3F0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BA3071D-546C-46F2-AAFB-601A36B475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93599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3D48B-D26D-4697-8BD0-754FC3A5B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10-02 Series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ADA629-7C48-4C3D-92FF-844B3DD3E5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a summation.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a series as a summation.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086C30-62F7-48AE-BF60-B2AE6A05D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799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93BCDD-03E6-4852-A103-F362FBB4E5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10-02 Series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504999-C29C-42B2-AD29-6BEB7105482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Series</a:t>
            </a:r>
          </a:p>
          <a:p>
            <a:pPr lvl="1"/>
            <a:r>
              <a:rPr lang="en-US" dirty="0"/>
              <a:t>Sum of a sequence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Sequence</a:t>
            </a:r>
          </a:p>
          <a:p>
            <a:pPr lvl="2"/>
            <a:r>
              <a:rPr lang="en-US" dirty="0"/>
              <a:t>2, 4, 6, 8</a:t>
            </a:r>
          </a:p>
          <a:p>
            <a:pPr lvl="1"/>
            <a:r>
              <a:rPr lang="en-US" dirty="0"/>
              <a:t>Series</a:t>
            </a:r>
          </a:p>
          <a:p>
            <a:pPr lvl="2"/>
            <a:r>
              <a:rPr lang="en-US" dirty="0"/>
              <a:t>2 + 4 + 6 + 8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9F4D560-7FBF-494A-B333-B5BD22801977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Summation Notation</a:t>
                </a:r>
              </a:p>
              <a:p>
                <a:pPr lvl="1"/>
                <a:r>
                  <a:rPr lang="en-US" dirty="0"/>
                  <a:t>(Sigma Notation)</a:t>
                </a:r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A9F4D560-7FBF-494A-B333-B5BD2280197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3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B6C706-11BD-4977-B436-56E2AF52A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502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F110F-BBB5-4B2A-8A88-00EA203A9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10-02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E75039-387F-4FC0-9B5D-C3714C113EE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Find each sum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(4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+1)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E75039-387F-4FC0-9B5D-C3714C113E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DB6534F-743C-49D6-A6DB-C09C34B45DE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=2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2+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2DB6534F-743C-49D6-A6DB-C09C34B45D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t="-1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2CA72B-7062-4341-A19E-75AB6984E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74339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D91983-916F-43B1-B418-AE84A8D3B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10-02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2E774D-C660-46E9-ABA4-22553EF2E76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10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52E774D-C660-46E9-ABA4-22553EF2E76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t="-1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9C3E20-D19C-4B00-A1AB-A500EC6468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5764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74A941-2874-4308-A6B8-90B0A67E82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10-02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A0EB8E-4263-40D2-947B-EE3F5A3A8E0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619299"/>
                <a:ext cx="12192000" cy="5238701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Shortcut formulas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1+1+1+1+⋯=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𝑛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1+2+3+4+⋯=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1+4+9+16+⋯=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2A0EB8E-4263-40D2-947B-EE3F5A3A8E0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19299"/>
                <a:ext cx="12192000" cy="5238701"/>
              </a:xfrm>
              <a:blipFill>
                <a:blip r:embed="rId2"/>
                <a:stretch>
                  <a:fillRect l="-750" t="-24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CA2EDC-E98F-415E-9FC6-C6CDBA5B1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58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63F139-8EA9-4F6F-A13F-7FB80CB77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10-02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F3F840-BABD-4E0C-94D9-4D8EF6C2D27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1+8+27+64+⋯=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1+16+81+256+⋯=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+3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30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1+32+243+1024+⋯=</m:t>
                      </m:r>
                      <m:nary>
                        <m:naryPr>
                          <m:chr m:val="∑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p>
                          </m:sSup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6F3F840-BABD-4E0C-94D9-4D8EF6C2D27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t="-13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D34F21-64D3-463D-82A9-C1F37E9E93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389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67A977-2B42-44EE-B56E-71D29CC9F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10-02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70D89E-9E9A-41E8-B3A4-C87F83D0F6B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sup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70D89E-9E9A-41E8-B3A4-C87F83D0F6B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E05C02-4CD9-4CFB-96FD-3D95A4CE11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F7BD8-D8C3-4EDA-B616-19D1BADAD9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10-03 Arithmetic Sequences and Series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08680C-BEDD-4EFF-A79D-222CB7D140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the explicit rule for an arithmetic sequence.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the recursive rule for an arithmetic sequence.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the sum for an arithmetic series.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3E7CA8-9210-4D21-8749-D3699949F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31159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21E84-D66D-4AFE-927A-92184398BC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10-03 Arithmetic Sequences and Series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6C4229-5C9D-4A4A-8066-BDF61E55778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Arithmetic</a:t>
            </a:r>
          </a:p>
          <a:p>
            <a:pPr lvl="1"/>
            <a:r>
              <a:rPr lang="en-US" dirty="0"/>
              <a:t>Common difference (d)</a:t>
            </a:r>
          </a:p>
          <a:p>
            <a:pPr lvl="1"/>
            <a:endParaRPr lang="en-US" dirty="0"/>
          </a:p>
          <a:p>
            <a:r>
              <a:rPr lang="en-US" dirty="0"/>
              <a:t>3, 7, 11, 15, 19, …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3507CE7-BC89-409F-A246-A303ADFD1320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Rule for the n</a:t>
                </a:r>
                <a:r>
                  <a:rPr lang="en-US" baseline="30000" dirty="0"/>
                  <a:t>th</a:t>
                </a:r>
                <a:r>
                  <a:rPr lang="en-US" dirty="0"/>
                  <a:t> term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3507CE7-BC89-409F-A246-A303ADFD132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2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186635-49C8-42F2-B5FD-25E277495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12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FE5E3-F7C2-42D8-9C9D-C3C509BC0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10-03 Arithmetic Sequences and Series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8C17C4-F228-4341-9139-1CDF99D926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rule for the n</a:t>
            </a:r>
            <a:r>
              <a:rPr lang="en-US" baseline="30000" dirty="0"/>
              <a:t>th</a:t>
            </a:r>
            <a:r>
              <a:rPr lang="en-US" dirty="0"/>
              <a:t> term for 3, 7, 11, 15, 19,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8F104-02AC-4676-8481-66F887CB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0238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0F76D-D0DB-4867-823E-AE9DF50189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10-03 Arithmetic Sequences and Series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5C934E-33E6-4B2E-9A73-203AD42966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8</a:t>
            </a:r>
            <a:r>
              <a:rPr lang="en-US" baseline="30000" dirty="0"/>
              <a:t>th</a:t>
            </a:r>
            <a:r>
              <a:rPr lang="en-US" dirty="0"/>
              <a:t> term of an arithmetic sequence is 25, and the 12</a:t>
            </a:r>
            <a:r>
              <a:rPr lang="en-US" baseline="30000" dirty="0"/>
              <a:t>th</a:t>
            </a:r>
            <a:r>
              <a:rPr lang="en-US" dirty="0"/>
              <a:t> term is 41. Write the rule for the n</a:t>
            </a:r>
            <a:r>
              <a:rPr lang="en-US" baseline="30000" dirty="0"/>
              <a:t>th</a:t>
            </a:r>
            <a:r>
              <a:rPr lang="en-US" dirty="0"/>
              <a:t> term.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07D18-1AA8-4421-90AF-7F67C93E6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2766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6AD410-6AFA-4C3A-8926-DF2E247BAD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10-03 Arithmetic Sequences and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B968D6-CFEA-4349-BFD4-48345BB8E87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Recursive Rule for Arithmetic Sequences</a:t>
                </a: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EB968D6-CFEA-4349-BFD4-48345BB8E87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8AF3C5-1B33-4BB9-9FF6-3ACCBB2981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00451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2547AE-CCDB-400E-B9C7-C59E15590F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10-03 Arithmetic Sequences and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6301C3-90EA-4D92-BEDC-E801ACDF38B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dirty="0"/>
                  <a:t>Arithmetic Series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1+3+5+7+9+11+13+15+17+19</m:t>
                    </m:r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  +   3+  5+   7+  9</m:t>
                    </m:r>
                  </m:oMath>
                </a14:m>
                <a:endParaRPr lang="en-US" b="0" dirty="0"/>
              </a:p>
              <a:p>
                <a14:m>
                  <m:oMath xmlns:m="http://schemas.openxmlformats.org/officeDocument/2006/math">
                    <m:r>
                      <a:rPr lang="en-US" b="0" i="1" u="sng" smtClean="0">
                        <a:latin typeface="Cambria Math" panose="02040503050406030204" pitchFamily="18" charset="0"/>
                      </a:rPr>
                      <m:t>19+17+15+13+11</m:t>
                    </m:r>
                  </m:oMath>
                </a14:m>
                <a:endParaRPr lang="en-US" u="sng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20+20+20+20+20=5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=100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46301C3-90EA-4D92-BEDC-E801ACDF38B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0" t="-37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E2288C-C0F8-4B42-ACA0-5BC0F08624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756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2FEC6-97E9-4275-BF1F-AD88217C60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10-03 Arithmetic Sequences and Series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E8B4EA-EE6E-4B2C-A013-2AFA6A47D0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sum of the integers 1 to 57.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CA8A24-8C39-42BA-9870-542269951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0748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C706D3-BD84-418D-9061-7D53B08786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10-03 Arithmetic Sequences and Series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00C309-8DF1-4222-B931-0BC672929E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Find the 50</a:t>
            </a:r>
            <a:r>
              <a:rPr lang="en-US" baseline="30000" dirty="0"/>
              <a:t>th</a:t>
            </a:r>
            <a:r>
              <a:rPr lang="en-US" dirty="0"/>
              <a:t> partial sum of the arithmetic sequence -6, -2, 2, 6, …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25E3B1-641F-42FB-926A-67AA5B5649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59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A04A98-8A7B-4C9F-9061-8B6A7301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10-03 Arithmetic Sequences and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981567-2F31-498D-9616-C9F88DD9CDE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(3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+2)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41981567-2F31-498D-9616-C9F88DD9CDE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0DB3DA-DCC2-4815-84A0-DB8C99B18B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95399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2A681-FD51-4D08-8998-86A4B6A61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10-04 Geometric Sequences and Series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E64216-1B00-4987-8AD3-1016ECC1AC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5774" y="4917989"/>
            <a:ext cx="9052560" cy="1707400"/>
          </a:xfrm>
        </p:spPr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the explicit rule for a geometric sequence.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the recursive rule for a geometric sequence.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the sum </a:t>
            </a:r>
            <a:r>
              <a:rPr lang="en-US"/>
              <a:t>for a </a:t>
            </a:r>
            <a:r>
              <a:rPr lang="en-US" dirty="0"/>
              <a:t>geometric series.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8D566F-F139-4299-8AC0-905EE39D4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3441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B38737-E59A-4BDB-B653-BC7BF8E46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10-04 Geometric Sequences and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F1D578-0433-41A4-830D-7472FB6E7DD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Geometric</a:t>
                </a:r>
              </a:p>
              <a:p>
                <a:pPr lvl="1"/>
                <a:r>
                  <a:rPr lang="en-US" dirty="0"/>
                  <a:t>Common ratio (r)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1, 3, 9, 27, 81, 243, …</a:t>
                </a:r>
              </a:p>
              <a:p>
                <a:endParaRPr lang="en-US" dirty="0"/>
              </a:p>
              <a:p>
                <a:r>
                  <a:rPr lang="en-US" dirty="0"/>
                  <a:t>Rule for n</a:t>
                </a:r>
                <a:r>
                  <a:rPr lang="en-US" baseline="30000" dirty="0"/>
                  <a:t>th</a:t>
                </a:r>
                <a:r>
                  <a:rPr lang="en-US" dirty="0"/>
                  <a:t> term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EF1D578-0433-41A4-830D-7472FB6E7DD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94F06EA-697A-410D-BF1E-01FDE2F8FD4E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Find the rule for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6, −2,</m:t>
                    </m:r>
                    <m:f>
                      <m:fPr>
                        <m:ctrlPr>
                          <a:rPr lang="en-US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i="1" dirty="0" smtClean="0">
                        <a:latin typeface="Cambria Math" panose="02040503050406030204" pitchFamily="18" charset="0"/>
                      </a:rPr>
                      <m:t>, …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5" name="Content Placeholder 4">
                <a:extLst>
                  <a:ext uri="{FF2B5EF4-FFF2-40B4-BE49-F238E27FC236}">
                    <a16:creationId xmlns:a16="http://schemas.microsoft.com/office/drawing/2014/main" id="{194F06EA-697A-410D-BF1E-01FDE2F8FD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569" t="-9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053358-FBDE-4744-96FF-C2CAED771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1084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50A04-212E-4540-8C7F-3B02315BE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10-04 Geometric Sequences and Series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B814B-EF40-4683-844B-99EA9924E7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2</a:t>
            </a:r>
            <a:r>
              <a:rPr lang="en-US" baseline="30000" dirty="0"/>
              <a:t>nd</a:t>
            </a:r>
            <a:r>
              <a:rPr lang="en-US" dirty="0"/>
              <a:t> term of a geometric sequence is -18, the 5</a:t>
            </a:r>
            <a:r>
              <a:rPr lang="en-US" baseline="30000" dirty="0"/>
              <a:t>th</a:t>
            </a:r>
            <a:r>
              <a:rPr lang="en-US" dirty="0"/>
              <a:t> term is 2/3. Find the rule for the n</a:t>
            </a:r>
            <a:r>
              <a:rPr lang="en-US" baseline="30000" dirty="0"/>
              <a:t>th</a:t>
            </a:r>
            <a:r>
              <a:rPr lang="en-US" dirty="0"/>
              <a:t> term.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EC7775-66D7-4FD5-B403-3D2F1656B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89551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1D1B46D4-1B73-40C6-B8AA-F9F5F8385B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10-04 Geometric Sequences and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B675C3-DD87-4403-8DF7-ED10EB9536A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Geometric Series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p>
                            </m:sSup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den>
                        </m:f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Where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&lt;1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B675C3-DD87-4403-8DF7-ED10EB9536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17D925F-2D88-41EE-BCA3-202F8A3B5522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r>
                  <a:rPr lang="en-US" dirty="0"/>
                  <a:t>Evaluate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017D925F-2D88-41EE-BCA3-202F8A3B552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8E25DE-0C80-45CF-A8D4-C449C0951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422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91D98-E56D-4CE3-9B71-953FF07A49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10-04 Geometric Sequences and Series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12EFC0-CF71-4670-8678-D85E84953001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/>
              <a:lstStyle/>
              <a:p>
                <a:r>
                  <a:rPr lang="en-US" dirty="0"/>
                  <a:t>Evaluate </a:t>
                </a:r>
                <a:br>
                  <a:rPr lang="en-US" dirty="0"/>
                </a:b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5+0.5+0.05+0.005+⋯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712EFC0-CF71-4670-8678-D85E8495300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52C0889-AFA3-4910-B8A9-1A52BABDCDA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3">
                <a:extLst>
                  <a:ext uri="{FF2B5EF4-FFF2-40B4-BE49-F238E27FC236}">
                    <a16:creationId xmlns:a16="http://schemas.microsoft.com/office/drawing/2014/main" id="{D52C0889-AFA3-4910-B8A9-1A52BABDCDA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516865-58D7-4BC7-B07D-2F827475B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737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DC01F-DD8C-465E-92B6-E4D772C04B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10-05 Mathematical Induction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4BE14C-6C98-41E4-BB6C-F4BA2508FA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Write a proof for a sum formula using mathematical induction.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Prove other mathematical statements using mathematical induction.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E7E3F4-A87E-4148-8B57-659AFB4F72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568428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C2C789-1400-4D8A-896D-C5CEB19403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10-05 Mathematical Induction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10DB44-3557-49AA-AD69-D6D7490BA98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0" y="1619299"/>
                <a:ext cx="12192000" cy="5018610"/>
              </a:xfrm>
            </p:spPr>
            <p:txBody>
              <a:bodyPr>
                <a:normAutofit/>
              </a:bodyPr>
              <a:lstStyle/>
              <a:p>
                <a:r>
                  <a:rPr lang="en-US" dirty="0"/>
                  <a:t>Proofs for sum formulas</a:t>
                </a:r>
              </a:p>
              <a:p>
                <a:pPr lvl="1"/>
                <a:r>
                  <a:rPr lang="en-US" dirty="0"/>
                  <a:t>Show it works when </a:t>
                </a:r>
                <a:r>
                  <a:rPr lang="en-US" i="1" dirty="0"/>
                  <a:t>n</a:t>
                </a:r>
                <a:r>
                  <a:rPr lang="en-US" dirty="0"/>
                  <a:t> = 1 </a:t>
                </a:r>
              </a:p>
              <a:p>
                <a:pPr lvl="1"/>
                <a:r>
                  <a:rPr lang="en-US" dirty="0"/>
                  <a:t>Show it works for </a:t>
                </a:r>
                <a:r>
                  <a:rPr lang="en-US" i="1" dirty="0"/>
                  <a:t>n</a:t>
                </a:r>
                <a:r>
                  <a:rPr lang="en-US" dirty="0"/>
                  <a:t> + 1</a:t>
                </a:r>
              </a:p>
              <a:p>
                <a:pPr lvl="1"/>
                <a:endParaRPr lang="en-US" dirty="0"/>
              </a:p>
              <a:p>
                <a:r>
                  <a:rPr lang="en-US" dirty="0"/>
                  <a:t>Steps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Show it works for </a:t>
                </a:r>
                <a:r>
                  <a:rPr lang="en-US" i="1" dirty="0"/>
                  <a:t>n</a:t>
                </a:r>
                <a:r>
                  <a:rPr lang="en-US" dirty="0"/>
                  <a:t> = 1</a:t>
                </a:r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Assume formula works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dirty="0"/>
              </a:p>
              <a:p>
                <a:pPr marL="514350" indent="-514350">
                  <a:buFont typeface="+mj-lt"/>
                  <a:buAutoNum type="arabicPeriod"/>
                </a:pPr>
                <a:r>
                  <a:rPr lang="en-US" dirty="0"/>
                  <a:t>Show it works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If proving sum formula use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endParaRPr lang="en-US" dirty="0"/>
              </a:p>
              <a:p>
                <a:pPr marL="274320" lvl="1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210DB44-3557-49AA-AD69-D6D7490BA98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1619299"/>
                <a:ext cx="12192000" cy="5018610"/>
              </a:xfrm>
              <a:blipFill>
                <a:blip r:embed="rId2"/>
                <a:stretch>
                  <a:fillRect l="-800" t="-25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EB8E465-5AF9-42A6-9ADB-8F086E4F26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5863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57688-706C-48BC-9F92-B2B92769E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10-05 Mathematical Induction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C39DD-4553-4BA3-BE26-B1C468295EF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5+7+9+11+13+⋯+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3+2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+4</m:t>
                        </m:r>
                      </m:e>
                    </m:d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C5C39DD-4553-4BA3-BE26-B1C468295EF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1EF47A-6717-4130-AB8F-7453F9D57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4140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E27EE-95DF-4F06-B556-966660A6B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10-05 Mathematical Induction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88CD21-0AD3-4417-9CD9-38FB5C35DEE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Prove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+3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+⋯+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A88CD21-0AD3-4417-9CD9-38FB5C35DEE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9CA22C-CFE7-4DCC-83F3-99EA9A77F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008174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A949FF-7635-4EB5-972F-2CCA12F687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10-05 Mathematical Induction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77FEBF-1CD9-4395-B34B-0AFF4907399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Prove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!&gt;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</m:oMath>
                </a14:m>
                <a:r>
                  <a:rPr lang="en-US" dirty="0"/>
                  <a:t> 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≥2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877FEBF-1CD9-4395-B34B-0AFF4907399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8B861E-6C35-408C-B701-66E2424CD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74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BB2D6-3BF2-4135-9617-F8FB4BF9F4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10-05 Mathematical Induction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0B4942-41A6-4FDB-A09C-E69327C1095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Prove 4 is a factor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0B4942-41A6-4FDB-A09C-E69327C1095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60A876-D88E-40BC-B338-2810C824A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23326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15F49-2FC1-4CE2-BE96-433AB0AA6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10-06 Binomial Theorem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C6B1AD-CBF1-4056-BCC5-6D20C142EB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Evaluate combinations.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Expand binomial expressions.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FEDABE-C375-424D-A3D5-9092F5E78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54137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18FFE7-6742-4B6D-AF47-FC20236D8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10-06 Binomial Theorem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D702B3-712E-4EF9-BF40-5FF5F1F52B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(x + y)</a:t>
            </a:r>
            <a:r>
              <a:rPr lang="en-US" baseline="30000" dirty="0"/>
              <a:t>0</a:t>
            </a:r>
            <a:r>
              <a:rPr lang="en-US" dirty="0"/>
              <a:t>                                                         1</a:t>
            </a:r>
          </a:p>
          <a:p>
            <a:pPr marL="0" indent="0">
              <a:buNone/>
            </a:pPr>
            <a:r>
              <a:rPr lang="en-US" dirty="0"/>
              <a:t>(x + y)</a:t>
            </a:r>
            <a:r>
              <a:rPr lang="en-US" baseline="30000" dirty="0"/>
              <a:t>1</a:t>
            </a:r>
            <a:r>
              <a:rPr lang="en-US" dirty="0"/>
              <a:t>                                               1x               1y</a:t>
            </a:r>
          </a:p>
          <a:p>
            <a:pPr marL="0" indent="0">
              <a:buNone/>
            </a:pPr>
            <a:r>
              <a:rPr lang="en-US" dirty="0"/>
              <a:t>(x + y)</a:t>
            </a:r>
            <a:r>
              <a:rPr lang="en-US" baseline="30000" dirty="0"/>
              <a:t>2</a:t>
            </a:r>
            <a:r>
              <a:rPr lang="en-US" dirty="0"/>
              <a:t>                                    1x</a:t>
            </a:r>
            <a:r>
              <a:rPr lang="en-US" baseline="30000" dirty="0"/>
              <a:t>2</a:t>
            </a:r>
            <a:r>
              <a:rPr lang="en-US" dirty="0"/>
              <a:t>             2xy               1y</a:t>
            </a:r>
            <a:r>
              <a:rPr lang="en-US" baseline="30000" dirty="0"/>
              <a:t>2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(x + y)</a:t>
            </a:r>
            <a:r>
              <a:rPr lang="en-US" baseline="30000" dirty="0"/>
              <a:t>3</a:t>
            </a:r>
            <a:r>
              <a:rPr lang="en-US" dirty="0"/>
              <a:t>                            1x</a:t>
            </a:r>
            <a:r>
              <a:rPr lang="en-US" baseline="30000" dirty="0"/>
              <a:t>3</a:t>
            </a:r>
            <a:r>
              <a:rPr lang="en-US" dirty="0"/>
              <a:t>           3x</a:t>
            </a:r>
            <a:r>
              <a:rPr lang="en-US" baseline="30000" dirty="0"/>
              <a:t>2</a:t>
            </a:r>
            <a:r>
              <a:rPr lang="en-US" dirty="0"/>
              <a:t>y           3xy</a:t>
            </a:r>
            <a:r>
              <a:rPr lang="en-US" baseline="30000" dirty="0"/>
              <a:t>2</a:t>
            </a:r>
            <a:r>
              <a:rPr lang="en-US" dirty="0"/>
              <a:t>              1y</a:t>
            </a:r>
            <a:r>
              <a:rPr lang="en-US" baseline="30000" dirty="0"/>
              <a:t>3</a:t>
            </a:r>
          </a:p>
          <a:p>
            <a:pPr marL="0" indent="0">
              <a:buNone/>
            </a:pPr>
            <a:r>
              <a:rPr lang="en-US" dirty="0"/>
              <a:t>(x + y)</a:t>
            </a:r>
            <a:r>
              <a:rPr lang="en-US" baseline="30000" dirty="0"/>
              <a:t>4</a:t>
            </a:r>
            <a:r>
              <a:rPr lang="en-US" dirty="0"/>
              <a:t>                    1x</a:t>
            </a:r>
            <a:r>
              <a:rPr lang="en-US" baseline="30000" dirty="0"/>
              <a:t>4</a:t>
            </a:r>
            <a:r>
              <a:rPr lang="en-US" dirty="0"/>
              <a:t>         4x</a:t>
            </a:r>
            <a:r>
              <a:rPr lang="en-US" baseline="30000" dirty="0"/>
              <a:t>3</a:t>
            </a:r>
            <a:r>
              <a:rPr lang="en-US" dirty="0"/>
              <a:t>y          6x</a:t>
            </a:r>
            <a:r>
              <a:rPr lang="en-US" baseline="30000" dirty="0"/>
              <a:t>2</a:t>
            </a:r>
            <a:r>
              <a:rPr lang="en-US" dirty="0"/>
              <a:t>y</a:t>
            </a:r>
            <a:r>
              <a:rPr lang="en-US" baseline="30000" dirty="0"/>
              <a:t>2</a:t>
            </a:r>
            <a:r>
              <a:rPr lang="en-US" dirty="0"/>
              <a:t>            4xy</a:t>
            </a:r>
            <a:r>
              <a:rPr lang="en-US" baseline="30000" dirty="0"/>
              <a:t>3</a:t>
            </a:r>
            <a:r>
              <a:rPr lang="en-US" dirty="0"/>
              <a:t>            1y</a:t>
            </a:r>
            <a:r>
              <a:rPr lang="en-US" baseline="30000" dirty="0"/>
              <a:t>4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Properties</a:t>
            </a:r>
          </a:p>
          <a:p>
            <a:pPr marL="0" indent="0">
              <a:buNone/>
            </a:pPr>
            <a:r>
              <a:rPr lang="en-US" dirty="0"/>
              <a:t>1. </a:t>
            </a:r>
            <a:r>
              <a:rPr lang="en-US" i="1" dirty="0"/>
              <a:t>n</a:t>
            </a:r>
            <a:r>
              <a:rPr lang="en-US" dirty="0"/>
              <a:t> + 1 terms  </a:t>
            </a:r>
          </a:p>
          <a:p>
            <a:pPr marL="0" indent="0">
              <a:buNone/>
            </a:pPr>
            <a:r>
              <a:rPr lang="en-US" dirty="0"/>
              <a:t>2. Powers of </a:t>
            </a:r>
            <a:r>
              <a:rPr lang="en-US" i="1" dirty="0"/>
              <a:t>x</a:t>
            </a:r>
            <a:r>
              <a:rPr lang="en-US" dirty="0"/>
              <a:t> count down, </a:t>
            </a:r>
            <a:r>
              <a:rPr lang="en-US" i="1" dirty="0"/>
              <a:t>y</a:t>
            </a:r>
            <a:r>
              <a:rPr lang="en-US" dirty="0"/>
              <a:t>’s count 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BE809-1CBF-4728-B4A5-921F8D553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38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E70110-8C78-469C-9B40-15CB76384654}"/>
                  </a:ext>
                </a:extLst>
              </p:cNvPr>
              <p:cNvSpPr txBox="1"/>
              <p:nvPr/>
            </p:nvSpPr>
            <p:spPr>
              <a:xfrm>
                <a:off x="6352674" y="5005137"/>
                <a:ext cx="5839326" cy="14218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/>
                  <a:t>3. Sum of exponents of each term = </a:t>
                </a:r>
                <a:r>
                  <a:rPr lang="en-US" sz="2800" i="1" dirty="0"/>
                  <a:t>n</a:t>
                </a:r>
                <a:endParaRPr lang="en-US" sz="2800" dirty="0"/>
              </a:p>
              <a:p>
                <a:pPr/>
                <a:r>
                  <a:rPr lang="en-US" sz="2800" dirty="0"/>
                  <a:t>4. Coefficients are symmetrical</a:t>
                </a:r>
                <a:br>
                  <a:rPr lang="en-US" sz="2800" dirty="0"/>
                </a:b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04E70110-8C78-469C-9B40-15CB763846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2674" y="5005137"/>
                <a:ext cx="5839326" cy="1421864"/>
              </a:xfrm>
              <a:prstGeom prst="rect">
                <a:avLst/>
              </a:prstGeom>
              <a:blipFill>
                <a:blip r:embed="rId3"/>
                <a:stretch>
                  <a:fillRect l="-2088" t="-4292" r="-2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7674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5544429-E592-4880-BB33-0DCE57ADD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10-06 Binomial Theorem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D07591-0AD8-4B7D-9E2D-4719626A2FE2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dirty="0"/>
                  <a:t>Binomial theorem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sPre>
                                <m:sPre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PrePr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  <m:sup/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e>
                              </m:sPre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</m:e>
                      </m:nary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Where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Pre>
                          <m:sPre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sPre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b="0" dirty="0"/>
              </a:p>
              <a:p>
                <a:endParaRPr lang="en-US" dirty="0"/>
              </a:p>
              <a:p>
                <a:r>
                  <a:rPr lang="en-US" dirty="0"/>
                  <a:t>Evaluate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Pre>
                          <m:sPre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9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𝐶</m:t>
                            </m:r>
                          </m:e>
                        </m:sPre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9D07591-0AD8-4B7D-9E2D-4719626A2FE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blipFill>
                <a:blip r:embed="rId3"/>
                <a:stretch>
                  <a:fillRect l="-1569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D9AAF1F-20D9-4502-A4C1-5A9C015C0D06}"/>
                  </a:ext>
                </a:extLst>
              </p:cNvPr>
              <p:cNvSpPr>
                <a:spLocks noGrp="1"/>
              </p:cNvSpPr>
              <p:nvPr>
                <p:ph sz="half" idx="2"/>
              </p:nvPr>
            </p:nvSpPr>
            <p:spPr/>
            <p:txBody>
              <a:bodyPr>
                <a:normAutofit/>
              </a:bodyPr>
              <a:lstStyle/>
              <a:p>
                <a:endParaRPr lang="en-US" b="0" dirty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8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endParaRPr lang="en-US" b="0" dirty="0"/>
              </a:p>
              <a:p>
                <a14:m>
                  <m:oMath xmlns:m="http://schemas.openxmlformats.org/officeDocument/2006/math"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plcHide m:val="on"/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</m:m>
                      </m:e>
                    </m:d>
                  </m:oMath>
                </a14:m>
                <a:endParaRPr lang="en-US" b="0" dirty="0"/>
              </a:p>
              <a:p>
                <a:endParaRPr lang="en-US" b="0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6" name="Content Placeholder 5">
                <a:extLst>
                  <a:ext uri="{FF2B5EF4-FFF2-40B4-BE49-F238E27FC236}">
                    <a16:creationId xmlns:a16="http://schemas.microsoft.com/office/drawing/2014/main" id="{AD9AAF1F-20D9-4502-A4C1-5A9C015C0D0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2"/>
              </p:nvPr>
            </p:nvSpPr>
            <p:spPr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9F3F43-73A1-4D37-BF56-553E1DECE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16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959603C5-E83C-4DA2-A91C-F73A010EA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10-06 Binomial Theorem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266A8662-06B5-432F-984E-DBB70C0F5C3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+2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7" name="Content Placeholder 6">
                <a:extLst>
                  <a:ext uri="{FF2B5EF4-FFF2-40B4-BE49-F238E27FC236}">
                    <a16:creationId xmlns:a16="http://schemas.microsoft.com/office/drawing/2014/main" id="{266A8662-06B5-432F-984E-DBB70C0F5C3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A3376D-E6BC-41FB-857D-90A763420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02525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7ADEE-5A1E-4121-A651-246327F83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10-06 Binomial Theorem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74F1C2-B0ED-4642-B5AF-765CF2CA6A4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Expand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3−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974F1C2-B0ED-4642-B5AF-765CF2CA6A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0D4E72-70D1-45BA-A589-F83A2F3D6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8917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0280B3-C0BB-4C2D-A3DA-9781223BE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10-06 Binomial Theorem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8E4A00-4DD1-4110-B55A-265466AAB3A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Find the coefficient of the term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7</m:t>
                        </m:r>
                      </m:sup>
                    </m:sSup>
                  </m:oMath>
                </a14:m>
                <a:r>
                  <a:rPr lang="en-US" dirty="0"/>
                  <a:t> in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−3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11</m:t>
                        </m:r>
                      </m:sup>
                    </m:sSup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D8E4A00-4DD1-4110-B55A-265466AAB3A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065632-9925-4360-9DAD-3B1462552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604103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20467-69A4-4D7A-A3FC-ED0E6C85C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10-07 Counting Principles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23C89-D08A-43C2-AE79-956F3E64BC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5774" y="4917989"/>
            <a:ext cx="9052560" cy="1940011"/>
          </a:xfrm>
        </p:spPr>
        <p:txBody>
          <a:bodyPr>
            <a:normAutofit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Apply the fundamental counting principle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Calculate permutations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Calculate combinations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801BF3-0073-46B4-8C4F-7CE076AA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0091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5D55A-8697-47F1-A964-7EB2A146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10-07 Counting Principles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38058-B2B1-406C-9EF9-955E3320F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Fundamental Counting Principle</a:t>
            </a:r>
          </a:p>
          <a:p>
            <a:pPr lvl="1"/>
            <a:r>
              <a:rPr lang="en-US" dirty="0"/>
              <a:t>If events E</a:t>
            </a:r>
            <a:r>
              <a:rPr lang="en-US" baseline="-25000" dirty="0"/>
              <a:t>1</a:t>
            </a:r>
            <a:r>
              <a:rPr lang="en-US" dirty="0"/>
              <a:t> and E</a:t>
            </a:r>
            <a:r>
              <a:rPr lang="en-US" baseline="-25000" dirty="0"/>
              <a:t>2 </a:t>
            </a:r>
            <a:r>
              <a:rPr lang="en-US" dirty="0"/>
              <a:t>occur in m</a:t>
            </a:r>
            <a:r>
              <a:rPr lang="en-US" baseline="-25000" dirty="0"/>
              <a:t>1</a:t>
            </a:r>
            <a:r>
              <a:rPr lang="en-US" dirty="0"/>
              <a:t> and m</a:t>
            </a:r>
            <a:r>
              <a:rPr lang="en-US" baseline="-25000" dirty="0"/>
              <a:t>2</a:t>
            </a:r>
            <a:r>
              <a:rPr lang="en-US" dirty="0"/>
              <a:t> ways, the number of ways both events can occur is m</a:t>
            </a:r>
            <a:r>
              <a:rPr lang="en-US" baseline="-25000" dirty="0"/>
              <a:t>1</a:t>
            </a:r>
            <a:r>
              <a:rPr lang="en-US" dirty="0"/>
              <a:t>∙m</a:t>
            </a:r>
            <a:r>
              <a:rPr lang="en-US" baseline="-25000" dirty="0"/>
              <a:t>2</a:t>
            </a:r>
            <a:r>
              <a:rPr lang="en-US" dirty="0"/>
              <a:t>.</a:t>
            </a:r>
          </a:p>
          <a:p>
            <a:pPr lvl="1"/>
            <a:endParaRPr lang="en-US" dirty="0"/>
          </a:p>
          <a:p>
            <a:r>
              <a:rPr lang="en-US" dirty="0"/>
              <a:t>A lock will open with the right choice of 3 numbers. How many different sets of 3 numbers can you choose if each number is from 1 to 30 inclusive? (a) with repetition (b) without repetition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7B04E8-3D96-476C-9CFC-6FFD303CE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0282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83A19-80E9-499D-948D-66EE8431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10-07 Counting Principles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A5BB0-379C-4CC4-9C1C-52332BE755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license plates can be made if each is 2 letters follow by 4-digits? (a) with repetition (b) without repetition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6C0B7-5FFF-4E75-8FBD-2B73D77DE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90340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5B214D-918D-4981-BEDF-FA8A57297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10-07 Counting Principles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17824C-A051-4C7F-8A08-3435E205E9D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Permutation</a:t>
                </a:r>
              </a:p>
              <a:p>
                <a:pPr lvl="1"/>
                <a:r>
                  <a:rPr lang="en-US" dirty="0"/>
                  <a:t>Number of ways to </a:t>
                </a:r>
                <a:r>
                  <a:rPr lang="en-US" b="1" u="sng" dirty="0"/>
                  <a:t>order</a:t>
                </a:r>
                <a:r>
                  <a:rPr lang="en-US" dirty="0"/>
                  <a:t> </a:t>
                </a:r>
                <a:r>
                  <a:rPr lang="en-US" i="1" dirty="0"/>
                  <a:t>n</a:t>
                </a:r>
                <a:r>
                  <a:rPr lang="en-US" dirty="0"/>
                  <a:t> objects taken </a:t>
                </a:r>
                <a:r>
                  <a:rPr lang="en-US" i="1" dirty="0"/>
                  <a:t>r</a:t>
                </a:r>
                <a:r>
                  <a:rPr lang="en-US" dirty="0"/>
                  <a:t> at a time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Pre>
                          <m:sPre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PrePr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  <m:sup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𝑃</m:t>
                            </m:r>
                          </m:e>
                        </m:sPre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en-US" b="0" dirty="0"/>
              </a:p>
              <a:p>
                <a:pPr lvl="1"/>
                <a:endParaRPr lang="en-US" dirty="0"/>
              </a:p>
              <a:p>
                <a:r>
                  <a:rPr lang="en-US" dirty="0"/>
                  <a:t>How many ways can 8 children line up in a row?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F17824C-A051-4C7F-8A08-3435E205E9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5977D3-B7A3-48BD-8B4A-3E926517ED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797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58893-5265-4516-9458-482AA551FE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10-07 Counting Principles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1F192-05AD-4A85-B07E-2863255218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club has 24 members, how many ways can 5 officers be selected?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44299E6-0D7A-4198-ADD1-CBC6A29BA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00002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AD6DD1-2FD4-41FF-9780-A134A6440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10-07 Counting Principles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D5E163-D1AC-4D73-9AD9-A6214B7E25C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Distinguishable Permutations</a:t>
                </a:r>
              </a:p>
              <a:p>
                <a:pPr lvl="1"/>
                <a:r>
                  <a:rPr lang="en-US" dirty="0"/>
                  <a:t>What is some objects are exactly the same?</a:t>
                </a:r>
              </a:p>
              <a:p>
                <a:pPr lvl="1"/>
                <a:r>
                  <a:rPr lang="en-US" dirty="0"/>
                  <a:t>ABB</a:t>
                </a:r>
              </a:p>
              <a:p>
                <a:pPr lvl="2"/>
                <a:r>
                  <a:rPr lang="en-US" dirty="0"/>
                  <a:t>BAB and BAB are the same </a:t>
                </a:r>
                <a:r>
                  <a:rPr lang="en-US" dirty="0" err="1"/>
                  <a:t>eventhough</a:t>
                </a:r>
                <a:r>
                  <a:rPr lang="en-US" dirty="0"/>
                  <a:t> the B’s were switched</a:t>
                </a:r>
              </a:p>
              <a:p>
                <a:pPr lvl="2"/>
                <a:endParaRPr lang="en-US" dirty="0"/>
              </a:p>
              <a:p>
                <a:pPr lvl="1"/>
                <a:r>
                  <a:rPr lang="en-US" dirty="0"/>
                  <a:t>We want the orders that look different (choosing all the objects)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!∙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!⋯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lvl="2"/>
                <a:r>
                  <a:rPr lang="en-US" dirty="0"/>
                  <a:t>Where </a:t>
                </a:r>
                <a:r>
                  <a:rPr lang="en-US" i="1" dirty="0"/>
                  <a:t>n</a:t>
                </a:r>
                <a:r>
                  <a:rPr lang="en-US" dirty="0"/>
                  <a:t> = number of objects; </a:t>
                </a:r>
                <a:r>
                  <a:rPr lang="en-US" i="1" dirty="0"/>
                  <a:t>q</a:t>
                </a:r>
                <a:r>
                  <a:rPr lang="en-US" dirty="0"/>
                  <a:t> = how many times each is repeated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0D5E163-D1AC-4D73-9AD9-A6214B7E25C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9C5AE1-CCC5-4240-AF9D-8479B56DB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954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A411DA-D17A-41E5-ABC9-00A6EC758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10-07 Counting Principles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F7D50E-BDAD-47F7-8703-D030737263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distinguishable ways to order the letters in BANANA?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55F798-FF2C-4FA0-89BA-C364507354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080054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620113-EC0D-46E7-A41D-E40EE7734B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10-07 Counting Principles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2A88EF-D236-4A54-A7E0-283F69C7F1C6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Combinations</a:t>
                </a:r>
              </a:p>
              <a:p>
                <a:pPr lvl="1"/>
                <a:r>
                  <a:rPr lang="en-US" dirty="0"/>
                  <a:t>Grouping of objects </a:t>
                </a:r>
                <a:r>
                  <a:rPr lang="en-US" b="1" dirty="0"/>
                  <a:t>without order</a:t>
                </a:r>
                <a:endParaRPr lang="en-US" dirty="0"/>
              </a:p>
              <a:p>
                <a:pPr lvl="1"/>
                <a:r>
                  <a:rPr lang="en-US" dirty="0"/>
                  <a:t>ABC is the same as BAC</a:t>
                </a:r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Pre>
                            <m:sPre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PrePr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sPre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num>
                        <m:den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!</m:t>
                          </m:r>
                        </m:den>
                      </m:f>
                    </m:oMath>
                  </m:oMathPara>
                </a14:m>
                <a:endParaRPr lang="en-US" b="0" dirty="0"/>
              </a:p>
              <a:p>
                <a:pPr lvl="1"/>
                <a:endParaRPr lang="en-US" dirty="0"/>
              </a:p>
              <a:p>
                <a:r>
                  <a:rPr lang="en-US" dirty="0"/>
                  <a:t>There are 31 students. How many different groups of 4 can be made?</a:t>
                </a:r>
                <a:endParaRPr lang="en-US" b="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A2A88EF-D236-4A54-A7E0-283F69C7F1C6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EAA999-B0A5-48DA-B317-12DCB0341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80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A7990-DF11-466B-A563-07EC000A70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10-07 Counting Principles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1BECBD-A17A-4B09-B7CB-0BFBBD70AA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are forming a 10-person committee from 9 women and 12 men. How many different committees if 5 women and 5 men?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899D5C6-DFE6-46BD-8504-EC0321C89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6775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69276-DD82-4318-8531-32E30C138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10-08 Probability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8A2716-7BCE-4DBA-9714-BFE55F53E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65774" y="4917989"/>
            <a:ext cx="9052560" cy="1940011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 this section, you will: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Calculate simple probability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Calculate the probability of compound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Calculate the probability of multiple events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Calculate the complement of an event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4C1399-C3AA-4311-B452-19DA770C9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921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69E6B5-166D-465B-8239-9ADE385A6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10-08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D9CF51-BD76-42D2-A55E-4756FB59E57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Probability</a:t>
                </a:r>
              </a:p>
              <a:p>
                <a:pPr lvl="1"/>
                <a:r>
                  <a:rPr lang="en-US" dirty="0"/>
                  <a:t>Number from 0 to 1 indicating how likely something is to happen.</a:t>
                </a:r>
              </a:p>
              <a:p>
                <a:pPr lvl="1"/>
                <a:r>
                  <a:rPr lang="en-US" dirty="0"/>
                  <a:t>0 = never happens</a:t>
                </a:r>
              </a:p>
              <a:p>
                <a:pPr lvl="1"/>
                <a:r>
                  <a:rPr lang="en-US" dirty="0"/>
                  <a:t>1 = always happens</a:t>
                </a:r>
              </a:p>
              <a:p>
                <a:pPr lvl="1"/>
                <a:endParaRPr lang="en-US" dirty="0"/>
              </a:p>
              <a:p>
                <a:pPr marL="27432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𝑓𝑎𝑣𝑜𝑟𝑎𝑏𝑙𝑒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𝑜𝑢𝑡𝑐𝑜𝑚𝑒𝑠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𝑡𝑜𝑡𝑎𝑙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𝑜𝑢𝑡𝑐𝑜𝑚𝑒𝑠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DD9CF51-BD76-42D2-A55E-4756FB59E57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3109115-6575-44B8-9318-ABB9F6C9D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4254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B0DC2-BE12-47BA-9A79-81AC63B05D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10-08 Probability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00052E-371B-4E64-A35C-9894197E59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box contains 3 red marbles, 5 black marbles, and 2 yellow marbles. If a marble is selected at random, what is the probability of choosing yellow?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B2E1DAC-A3DA-4114-B7D8-33021C5E9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71785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6E2D3-A713-4F3D-8CBE-9AB1A2CB2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10-08 Probability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663922-62E0-46F1-90BB-FAF03C0440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dice are rolled, what is the probability that the sum is 8?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E54A3-06E4-4495-84CD-42C718ED9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55</a:t>
            </a:fld>
            <a:endParaRPr lang="en-US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073AE5D-8FAB-4482-91DE-A01C38890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0970"/>
              </p:ext>
            </p:extLst>
          </p:nvPr>
        </p:nvGraphicFramePr>
        <p:xfrm>
          <a:off x="0" y="2249805"/>
          <a:ext cx="4588044" cy="3429102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764674">
                  <a:extLst>
                    <a:ext uri="{9D8B030D-6E8A-4147-A177-3AD203B41FA5}">
                      <a16:colId xmlns:a16="http://schemas.microsoft.com/office/drawing/2014/main" val="1622088115"/>
                    </a:ext>
                  </a:extLst>
                </a:gridCol>
                <a:gridCol w="764674">
                  <a:extLst>
                    <a:ext uri="{9D8B030D-6E8A-4147-A177-3AD203B41FA5}">
                      <a16:colId xmlns:a16="http://schemas.microsoft.com/office/drawing/2014/main" val="3095407462"/>
                    </a:ext>
                  </a:extLst>
                </a:gridCol>
                <a:gridCol w="764674">
                  <a:extLst>
                    <a:ext uri="{9D8B030D-6E8A-4147-A177-3AD203B41FA5}">
                      <a16:colId xmlns:a16="http://schemas.microsoft.com/office/drawing/2014/main" val="4207658720"/>
                    </a:ext>
                  </a:extLst>
                </a:gridCol>
                <a:gridCol w="764674">
                  <a:extLst>
                    <a:ext uri="{9D8B030D-6E8A-4147-A177-3AD203B41FA5}">
                      <a16:colId xmlns:a16="http://schemas.microsoft.com/office/drawing/2014/main" val="2190115299"/>
                    </a:ext>
                  </a:extLst>
                </a:gridCol>
                <a:gridCol w="764674">
                  <a:extLst>
                    <a:ext uri="{9D8B030D-6E8A-4147-A177-3AD203B41FA5}">
                      <a16:colId xmlns:a16="http://schemas.microsoft.com/office/drawing/2014/main" val="2803884115"/>
                    </a:ext>
                  </a:extLst>
                </a:gridCol>
                <a:gridCol w="764674">
                  <a:extLst>
                    <a:ext uri="{9D8B030D-6E8A-4147-A177-3AD203B41FA5}">
                      <a16:colId xmlns:a16="http://schemas.microsoft.com/office/drawing/2014/main" val="2382696450"/>
                    </a:ext>
                  </a:extLst>
                </a:gridCol>
              </a:tblGrid>
              <a:tr h="571517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2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3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4 1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5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6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1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9248143"/>
                  </a:ext>
                </a:extLst>
              </a:tr>
              <a:tr h="571517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2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3 2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4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5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6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2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955555"/>
                  </a:ext>
                </a:extLst>
              </a:tr>
              <a:tr h="571517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3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2 3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3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3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4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3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5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3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6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3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4443221"/>
                  </a:ext>
                </a:extLst>
              </a:tr>
              <a:tr h="571517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1 4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2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>
                          <a:effectLst/>
                        </a:rPr>
                        <a:t>4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3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4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4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4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5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4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6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>
                          <a:effectLst/>
                        </a:rPr>
                        <a:t>4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832792"/>
                  </a:ext>
                </a:extLst>
              </a:tr>
              <a:tr h="571517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5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2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>
                          <a:effectLst/>
                        </a:rPr>
                        <a:t>5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3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5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4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5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5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5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6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>
                          <a:effectLst/>
                        </a:rPr>
                        <a:t>5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62186632"/>
                  </a:ext>
                </a:extLst>
              </a:tr>
              <a:tr h="571517"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1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6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2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>
                          <a:effectLst/>
                        </a:rPr>
                        <a:t>6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3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6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4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6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>
                          <a:effectLst/>
                        </a:rPr>
                        <a:t>5</a:t>
                      </a:r>
                      <a:r>
                        <a:rPr lang="en-US" sz="2400"/>
                        <a:t> </a:t>
                      </a:r>
                      <a:r>
                        <a:rPr lang="en-US" sz="2400">
                          <a:effectLst/>
                        </a:rPr>
                        <a:t>6</a:t>
                      </a:r>
                      <a:endParaRPr lang="en-US" sz="240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effectLst/>
                        </a:rPr>
                        <a:t>6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>
                          <a:effectLst/>
                        </a:rPr>
                        <a:t>6</a:t>
                      </a:r>
                      <a:endParaRPr lang="en-US" sz="240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11840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10527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4AB45FA-01CC-4EBE-8A2B-F14AAA4093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10-08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E87E9A-B661-4A36-B840-DAB0DAA7480D}"/>
                  </a:ext>
                </a:extLst>
              </p:cNvPr>
              <p:cNvSpPr>
                <a:spLocks noGrp="1"/>
              </p:cNvSpPr>
              <p:nvPr>
                <p:ph sz="half" idx="1"/>
              </p:nvPr>
            </p:nvSpPr>
            <p:spPr>
              <a:xfrm>
                <a:off x="-1" y="1605389"/>
                <a:ext cx="7109710" cy="4566811"/>
              </a:xfrm>
            </p:spPr>
            <p:txBody>
              <a:bodyPr/>
              <a:lstStyle/>
              <a:p>
                <a:r>
                  <a:rPr lang="en-US" dirty="0"/>
                  <a:t>Compound Events</a:t>
                </a:r>
              </a:p>
              <a:p>
                <a:pPr lvl="1"/>
                <a:r>
                  <a:rPr lang="en-US" dirty="0"/>
                  <a:t>1 event with 2 accepted outcomes</a:t>
                </a:r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∪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If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∩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US" dirty="0"/>
                  <a:t>, then called mutually exclusive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57E87E9A-B661-4A36-B840-DAB0DAA7480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-1" y="1605389"/>
                <a:ext cx="7109710" cy="4566811"/>
              </a:xfrm>
              <a:blipFill>
                <a:blip r:embed="rId2"/>
                <a:stretch>
                  <a:fillRect l="-1286" t="-2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6F4BCB35-7E77-4ECF-818B-DDA436B9BBA8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709" y="1892968"/>
            <a:ext cx="5158770" cy="34409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6F97E8-2666-4033-B176-FE49E03941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220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CA54D840-356D-48CA-9870-274BEB7721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10-08 Probability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F3A5877-DCFF-4F1A-A8EF-9DA73B3A19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draw one card from a standard 52-card deck. What is the probability of drawing a heart or red?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D3FDD4D-3741-4DF6-A43C-9CB1C6E46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2017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36092B-AA73-4383-BE45-4EDFC8D79D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10-08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DFEBD3-0B72-4012-911E-00E9CC0EB1F9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Multiple Events</a:t>
                </a:r>
              </a:p>
              <a:p>
                <a:pPr lvl="1"/>
                <a:r>
                  <a:rPr lang="en-US" dirty="0"/>
                  <a:t>Two events with 2 outcomes</a:t>
                </a:r>
              </a:p>
              <a:p>
                <a:r>
                  <a:rPr lang="en-US" dirty="0"/>
                  <a:t>Independent – Event A does not affect event B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</m:oMath>
                </a14:m>
                <a:endParaRPr lang="en-US" b="0" dirty="0"/>
              </a:p>
              <a:p>
                <a:pPr lvl="1"/>
                <a:endParaRPr lang="en-US" b="0" dirty="0"/>
              </a:p>
              <a:p>
                <a:r>
                  <a:rPr lang="en-US" dirty="0"/>
                  <a:t>Dependent – Event A does affect event B</a:t>
                </a:r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𝑎𝑛𝑑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en-US" b="0" dirty="0"/>
              </a:p>
              <a:p>
                <a:pPr lvl="2"/>
                <a:r>
                  <a:rPr lang="en-US" dirty="0"/>
                  <a:t>Where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|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is the probability that B occurs given that A already </a:t>
                </a:r>
                <a:r>
                  <a:rPr lang="en-US" dirty="0" err="1"/>
                  <a:t>occured</a:t>
                </a:r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CDFEBD3-0B72-4012-911E-00E9CC0EB1F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0" t="-2811" b="-2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CD4A07-5537-4E4B-BCF3-631133A02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8451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BD52D9-836E-4F00-9207-F459CBA8F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10-08 Probability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1F0063-4E04-4851-AD02-6E38188487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draw 2 cards from a standard 52-card deck. What is the probability you draw a heart and a red? (a) with replacement (b) without replacement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D5ACD1-317D-489D-A178-7CFE37EDB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748843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5C1C07-4799-40FB-B4AF-9D08A165E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10-08 Probability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C05489-7BE1-4831-9A7D-1821CC2E061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Complement</a:t>
                </a:r>
              </a:p>
              <a:p>
                <a:pPr lvl="1"/>
                <a:r>
                  <a:rPr lang="en-US" dirty="0"/>
                  <a:t>Opposite</a:t>
                </a:r>
              </a:p>
              <a:p>
                <a:pPr lvl="1"/>
                <a:endParaRPr lang="en-US" dirty="0"/>
              </a:p>
              <a:p>
                <a:pPr lvl="1"/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bar>
                          <m:barPr>
                            <m:pos m:val="top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ba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=1−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d>
                  </m:oMath>
                </a14:m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:endParaRPr lang="en-US" b="0" i="1" dirty="0">
                  <a:latin typeface="Cambria Math" panose="02040503050406030204" pitchFamily="18" charset="0"/>
                </a:endParaRPr>
              </a:p>
              <a:p>
                <a:pPr lvl="1"/>
                <a:r>
                  <a:rPr lang="en-US" u="sng" dirty="0">
                    <a:latin typeface="Cambria Math" panose="02040503050406030204" pitchFamily="18" charset="0"/>
                  </a:rPr>
                  <a:t>At least one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≥1)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dirty="0"/>
                  <a:t> is easier with the complement </a:t>
                </a:r>
                <a:r>
                  <a:rPr lang="en-US" u="sng" dirty="0"/>
                  <a:t>never</a:t>
                </a:r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(0)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4C05489-7BE1-4831-9A7D-1821CC2E061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750" t="-28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B6CC166-8559-437D-B77B-9CDC9FD0F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382B8-C998-4CAF-A43A-9F406301B230}" type="slidenum">
              <a:rPr lang="en-US" smtClean="0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21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Wood Type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ustom 4">
      <a:majorFont>
        <a:latin typeface="Rockwell Condensed"/>
        <a:ea typeface=""/>
        <a:cs typeface=""/>
      </a:majorFont>
      <a:minorFont>
        <a:latin typeface="Cambria"/>
        <a:ea typeface=""/>
        <a:cs typeface="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TM03090434[[fn=Wood Type]]</Template>
  <TotalTime>3051</TotalTime>
  <Words>3127</Words>
  <Application>Microsoft Office PowerPoint</Application>
  <PresentationFormat>Widescreen</PresentationFormat>
  <Paragraphs>634</Paragraphs>
  <Slides>60</Slides>
  <Notes>39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8" baseType="lpstr">
      <vt:lpstr>Arial</vt:lpstr>
      <vt:lpstr>Calibri</vt:lpstr>
      <vt:lpstr>Cambria</vt:lpstr>
      <vt:lpstr>Cambria Math</vt:lpstr>
      <vt:lpstr>Comic Sans MS</vt:lpstr>
      <vt:lpstr>Rockwell Condensed</vt:lpstr>
      <vt:lpstr>Wingdings</vt:lpstr>
      <vt:lpstr>Wood Type</vt:lpstr>
      <vt:lpstr>Sequences and Series</vt:lpstr>
      <vt:lpstr>PowerPoint Presentation</vt:lpstr>
      <vt:lpstr>10-01 Sequences</vt:lpstr>
      <vt:lpstr>10-01 Sequences</vt:lpstr>
      <vt:lpstr>10-01 Sequences</vt:lpstr>
      <vt:lpstr>10-01 Sequences</vt:lpstr>
      <vt:lpstr>10-01 Sequences</vt:lpstr>
      <vt:lpstr>10-01 Sequences</vt:lpstr>
      <vt:lpstr>10-01 Sequences</vt:lpstr>
      <vt:lpstr>10-02 Series</vt:lpstr>
      <vt:lpstr>10-02 Series</vt:lpstr>
      <vt:lpstr>10-02 Series</vt:lpstr>
      <vt:lpstr>10-02 Series</vt:lpstr>
      <vt:lpstr>10-02 Series</vt:lpstr>
      <vt:lpstr>10-02 Series</vt:lpstr>
      <vt:lpstr>10-02 Series</vt:lpstr>
      <vt:lpstr>10-03 Arithmetic Sequences and Series</vt:lpstr>
      <vt:lpstr>10-03 Arithmetic Sequences and Series</vt:lpstr>
      <vt:lpstr>10-03 Arithmetic Sequences and Series</vt:lpstr>
      <vt:lpstr>10-03 Arithmetic Sequences and Series</vt:lpstr>
      <vt:lpstr>10-03 Arithmetic Sequences and Series</vt:lpstr>
      <vt:lpstr>10-03 Arithmetic Sequences and Series</vt:lpstr>
      <vt:lpstr>10-03 Arithmetic Sequences and Series</vt:lpstr>
      <vt:lpstr>10-03 Arithmetic Sequences and Series</vt:lpstr>
      <vt:lpstr>10-03 Arithmetic Sequences and Series</vt:lpstr>
      <vt:lpstr>10-04 Geometric Sequences and Series</vt:lpstr>
      <vt:lpstr>10-04 Geometric Sequences and Series</vt:lpstr>
      <vt:lpstr>10-04 Geometric Sequences and Series</vt:lpstr>
      <vt:lpstr>10-04 Geometric Sequences and Series</vt:lpstr>
      <vt:lpstr>10-04 Geometric Sequences and Series</vt:lpstr>
      <vt:lpstr>10-05 Mathematical Induction</vt:lpstr>
      <vt:lpstr>10-05 Mathematical Induction</vt:lpstr>
      <vt:lpstr>10-05 Mathematical Induction</vt:lpstr>
      <vt:lpstr>10-05 Mathematical Induction</vt:lpstr>
      <vt:lpstr>10-05 Mathematical Induction</vt:lpstr>
      <vt:lpstr>10-05 Mathematical Induction</vt:lpstr>
      <vt:lpstr>10-06 Binomial Theorem</vt:lpstr>
      <vt:lpstr>10-06 Binomial Theorem</vt:lpstr>
      <vt:lpstr>10-06 Binomial Theorem</vt:lpstr>
      <vt:lpstr>10-06 Binomial Theorem</vt:lpstr>
      <vt:lpstr>10-06 Binomial Theorem</vt:lpstr>
      <vt:lpstr>10-06 Binomial Theorem</vt:lpstr>
      <vt:lpstr>10-07 Counting Principles</vt:lpstr>
      <vt:lpstr>10-07 Counting Principles</vt:lpstr>
      <vt:lpstr>10-07 Counting Principles</vt:lpstr>
      <vt:lpstr>10-07 Counting Principles</vt:lpstr>
      <vt:lpstr>10-07 Counting Principles</vt:lpstr>
      <vt:lpstr>10-07 Counting Principles</vt:lpstr>
      <vt:lpstr>10-07 Counting Principles</vt:lpstr>
      <vt:lpstr>10-07 Counting Principles</vt:lpstr>
      <vt:lpstr>10-07 Counting Principles</vt:lpstr>
      <vt:lpstr>10-08 Probability</vt:lpstr>
      <vt:lpstr>10-08 Probability</vt:lpstr>
      <vt:lpstr>10-08 Probability</vt:lpstr>
      <vt:lpstr>10-08 Probability</vt:lpstr>
      <vt:lpstr>10-08 Probability</vt:lpstr>
      <vt:lpstr>10-08 Probability</vt:lpstr>
      <vt:lpstr>10-08 Probability</vt:lpstr>
      <vt:lpstr>10-08 Probability</vt:lpstr>
      <vt:lpstr>10-08 Probability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Wright</dc:creator>
  <cp:lastModifiedBy>Richard Wright</cp:lastModifiedBy>
  <cp:revision>45</cp:revision>
  <dcterms:created xsi:type="dcterms:W3CDTF">2021-01-19T21:11:39Z</dcterms:created>
  <dcterms:modified xsi:type="dcterms:W3CDTF">2024-03-28T12:41:26Z</dcterms:modified>
</cp:coreProperties>
</file>