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5"/>
  </p:notesMasterIdLst>
  <p:sldIdLst>
    <p:sldId id="256" r:id="rId2"/>
    <p:sldId id="383" r:id="rId3"/>
    <p:sldId id="269" r:id="rId4"/>
    <p:sldId id="257" r:id="rId5"/>
    <p:sldId id="260" r:id="rId6"/>
    <p:sldId id="261" r:id="rId7"/>
    <p:sldId id="262" r:id="rId8"/>
    <p:sldId id="263" r:id="rId9"/>
    <p:sldId id="270" r:id="rId10"/>
    <p:sldId id="264" r:id="rId11"/>
    <p:sldId id="265" r:id="rId12"/>
    <p:sldId id="266" r:id="rId13"/>
    <p:sldId id="267" r:id="rId14"/>
    <p:sldId id="268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74771" autoAdjust="0"/>
  </p:normalViewPr>
  <p:slideViewPr>
    <p:cSldViewPr snapToGrid="0">
      <p:cViewPr varScale="1">
        <p:scale>
          <a:sx n="61" d="100"/>
          <a:sy n="61" d="100"/>
        </p:scale>
        <p:origin x="15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ED27B-7619-4EC6-8FF8-09245DA2B70D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97F7A-32E7-4D53-B21F-E5C2BD96C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835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02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315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06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08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50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48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+17</m:t>
                      </m:r>
                    </m:oMath>
                  </m:oMathPara>
                </a14:m>
                <a:endParaRPr lang="en-US" dirty="0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=3(2)^2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=12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=4(1)^3−2(1)^2+17</a:t>
                </a:r>
                <a:endParaRPr lang="en-US" b="0" dirty="0">
                  <a:solidFill>
                    <a:schemeClr val="tx2"/>
                  </a:solidFill>
                </a:endParaRPr>
              </a:p>
              <a:p>
                <a:pPr lvl="1"/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=19</a:t>
                </a:r>
                <a:endParaRPr lang="en-US" dirty="0">
                  <a:solidFill>
                    <a:schemeClr val="tx2"/>
                  </a:solidFill>
                </a:endParaRPr>
              </a:p>
              <a:p>
                <a:pPr lvl="1"/>
                <a:endParaRPr lang="en-US" dirty="0">
                  <a:solidFill>
                    <a:schemeClr val="tx2"/>
                  </a:solidFill>
                </a:endParaRPr>
              </a:p>
              <a:p>
                <a:pPr lvl="1"/>
                <a:endParaRPr lang="en-US" dirty="0">
                  <a:solidFill>
                    <a:schemeClr val="tx2"/>
                  </a:solidFill>
                </a:endParaRPr>
              </a:p>
              <a:p>
                <a:pPr lvl="1"/>
                <a:r>
                  <a:rPr lang="en-US" b="0" i="0">
                    <a:solidFill>
                      <a:schemeClr val="accent2"/>
                    </a:solidFill>
                    <a:latin typeface="Cambria Math" panose="02040503050406030204" pitchFamily="18" charset="0"/>
                  </a:rPr>
                  <a:t>=((2)^2−4)/2</a:t>
                </a:r>
                <a:endParaRPr lang="en-US" b="0" dirty="0">
                  <a:solidFill>
                    <a:schemeClr val="accent2"/>
                  </a:solidFill>
                </a:endParaRPr>
              </a:p>
              <a:p>
                <a:pPr lvl="1"/>
                <a:r>
                  <a:rPr lang="en-US" b="0" i="0">
                    <a:solidFill>
                      <a:schemeClr val="accent2"/>
                    </a:solidFill>
                    <a:latin typeface="Cambria Math" panose="02040503050406030204" pitchFamily="18" charset="0"/>
                  </a:rPr>
                  <a:t>=0/2</a:t>
                </a:r>
                <a:endParaRPr lang="en-US" b="0" dirty="0">
                  <a:solidFill>
                    <a:schemeClr val="accent2"/>
                  </a:solidFill>
                </a:endParaRPr>
              </a:p>
              <a:p>
                <a:pPr lvl="1"/>
                <a:r>
                  <a:rPr lang="en-US" b="0" i="0">
                    <a:solidFill>
                      <a:schemeClr val="accent2"/>
                    </a:solidFill>
                    <a:latin typeface="Cambria Math" panose="02040503050406030204" pitchFamily="18" charset="0"/>
                  </a:rPr>
                  <a:t>=0</a:t>
                </a:r>
                <a:endParaRPr lang="en-US" dirty="0">
                  <a:solidFill>
                    <a:schemeClr val="accent2"/>
                  </a:solidFill>
                </a:endParaRPr>
              </a:p>
              <a:p>
                <a:pPr lvl="1"/>
                <a:endParaRPr lang="en-US" dirty="0">
                  <a:solidFill>
                    <a:schemeClr val="tx2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265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35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36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−8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+15</m:t>
                          </m:r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→3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→3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=3−5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=((3)^2−8(3)+15)/((3)−3)=0/0</a:t>
                </a:r>
                <a:endParaRPr lang="en-US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lim┬(𝑥→3)⁡〖(𝑥−3)(𝑥−5)/((𝑥−3) )〗</a:t>
                </a:r>
                <a:endParaRPr lang="en-US" dirty="0">
                  <a:solidFill>
                    <a:schemeClr val="tx2"/>
                  </a:solidFill>
                </a:endParaRPr>
              </a:p>
              <a:p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lim┬(𝑥→3)⁡(𝑥−5)</a:t>
                </a:r>
                <a:endParaRPr lang="en-US" dirty="0">
                  <a:solidFill>
                    <a:schemeClr val="tx2"/>
                  </a:solidFill>
                </a:endParaRPr>
              </a:p>
              <a:p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=3−5</a:t>
                </a:r>
                <a:endParaRPr lang="en-US" i="1" dirty="0">
                  <a:solidFill>
                    <a:schemeClr val="tx2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=−2</a:t>
                </a:r>
                <a:endParaRPr lang="en-US" dirty="0">
                  <a:solidFill>
                    <a:schemeClr val="tx2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965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ra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+9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+9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+9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+9−9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+9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+9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e>
                              </m:ra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0+9</m:t>
                              </m:r>
                            </m:e>
                          </m:ra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=(√(0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9)−3)/0=0/0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lim┬(𝑥→0)⁡〖(√(𝑥+9)−3)(√(𝑥+9)+3)/𝑥(√(𝑥+9)+3) 〗</a:t>
                </a:r>
                <a:endParaRPr lang="en-US" dirty="0">
                  <a:solidFill>
                    <a:schemeClr val="tx2"/>
                  </a:solidFill>
                </a:endParaRPr>
              </a:p>
              <a:p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lim┬(𝑥→0)⁡〖(𝑥+9−9)/𝑥(√(𝑥+9)+3) 〗</a:t>
                </a:r>
                <a:endParaRPr lang="en-US" dirty="0">
                  <a:solidFill>
                    <a:schemeClr val="tx2"/>
                  </a:solidFill>
                </a:endParaRPr>
              </a:p>
              <a:p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lim┬(𝑥→0)⁡〖𝑥/𝑥(√(𝑥+9)+3) 〗</a:t>
                </a:r>
                <a:endParaRPr lang="en-US" dirty="0">
                  <a:solidFill>
                    <a:schemeClr val="tx2"/>
                  </a:solidFill>
                </a:endParaRPr>
              </a:p>
              <a:p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lim┬(𝑥→0)⁡〖1/(√(𝑥+9)+3)〗</a:t>
                </a:r>
                <a:endParaRPr lang="en-US" dirty="0">
                  <a:solidFill>
                    <a:schemeClr val="tx2"/>
                  </a:solidFill>
                </a:endParaRPr>
              </a:p>
              <a:p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=1/(√(0+9)+3)</a:t>
                </a:r>
                <a:endParaRPr lang="en-US" i="1" dirty="0">
                  <a:solidFill>
                    <a:schemeClr val="tx2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=1/6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37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=−1/4</a:t>
                </a: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=1/4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7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2+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4+4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8+8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+1−9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8+2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=8+2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lim┬(ℎ→0)⁡〖((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2(2+ℎ)^2+1)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−(</a:t>
                </a:r>
                <a:r>
                  <a:rPr lang="en-US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2(2)^2+1)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)/ℎ〗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lim┬(ℎ→0)⁡〖((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2(4+4ℎ+ℎ^2 )+1)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−(</a:t>
                </a:r>
                <a:r>
                  <a:rPr lang="en-US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2(4)+1)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)/ℎ〗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lim┬(ℎ→0)⁡〖(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8+8ℎ+2ℎ^2+1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9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)/ℎ〗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lim┬(ℎ→0)⁡〖(8ℎ+2ℎ^2)/ℎ〗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lim┬(ℎ→0)⁡〖ℎ(8+2ℎ)/ℎ〗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lim┬(ℎ→0)⁡〖8+2ℎ〗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=8+2(0)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=8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58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647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348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3638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𝑥h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Plug in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2, 8</m:t>
                        </m:r>
                      </m:e>
                    </m:d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>
                    <a:latin typeface="Cambria Math" panose="02040503050406030204" pitchFamily="18" charset="0"/>
                  </a:rPr>
                  <a:t>𝑓′(𝑥)=lim┬(ℎ→0)⁡〖(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𝑓(𝑥+ℎ)</a:t>
                </a:r>
                <a:r>
                  <a:rPr lang="en-US" i="0">
                    <a:latin typeface="Cambria Math" panose="02040503050406030204" pitchFamily="18" charset="0"/>
                  </a:rPr>
                  <a:t>−</a:t>
                </a:r>
                <a:r>
                  <a:rPr lang="en-US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𝑓(𝑥))/</a:t>
                </a:r>
                <a:r>
                  <a:rPr lang="en-US" i="0">
                    <a:latin typeface="Cambria Math" panose="02040503050406030204" pitchFamily="18" charset="0"/>
                  </a:rPr>
                  <a:t>ℎ〗</a:t>
                </a:r>
                <a:endParaRPr lang="en-US" dirty="0"/>
              </a:p>
              <a:p>
                <a:r>
                  <a:rPr lang="en-US" i="0">
                    <a:latin typeface="Cambria Math" panose="02040503050406030204" pitchFamily="18" charset="0"/>
                  </a:rPr>
                  <a:t>𝑓′(𝑥)=lim┬(ℎ→0)⁡〖(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(𝑥+ℎ)^3</a:t>
                </a:r>
                <a:r>
                  <a:rPr lang="en-US" i="0">
                    <a:latin typeface="Cambria Math" panose="02040503050406030204" pitchFamily="18" charset="0"/>
                  </a:rPr>
                  <a:t>−</a:t>
                </a:r>
                <a:r>
                  <a:rPr lang="en-US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𝑥^3)/</a:t>
                </a:r>
                <a:r>
                  <a:rPr lang="en-US" i="0">
                    <a:latin typeface="Cambria Math" panose="02040503050406030204" pitchFamily="18" charset="0"/>
                  </a:rPr>
                  <a:t>ℎ〗</a:t>
                </a:r>
                <a:endParaRPr lang="en-US" dirty="0"/>
              </a:p>
              <a:p>
                <a:r>
                  <a:rPr lang="en-US" i="0">
                    <a:latin typeface="Cambria Math" panose="02040503050406030204" pitchFamily="18" charset="0"/>
                  </a:rPr>
                  <a:t>𝑓′(𝑥)=lim┬(ℎ→0)⁡〖(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𝑥^3+3𝑥^2 ℎ+3𝑥ℎ^2+ℎ^3</a:t>
                </a:r>
                <a:r>
                  <a:rPr lang="en-US" i="0">
                    <a:latin typeface="Cambria Math" panose="02040503050406030204" pitchFamily="18" charset="0"/>
                  </a:rPr>
                  <a:t>−</a:t>
                </a:r>
                <a:r>
                  <a:rPr lang="en-US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𝑥^3)/</a:t>
                </a:r>
                <a:r>
                  <a:rPr lang="en-US" i="0">
                    <a:latin typeface="Cambria Math" panose="02040503050406030204" pitchFamily="18" charset="0"/>
                  </a:rPr>
                  <a:t>ℎ〗</a:t>
                </a:r>
                <a:endParaRPr lang="en-US" dirty="0"/>
              </a:p>
              <a:p>
                <a:r>
                  <a:rPr lang="en-US" i="0">
                    <a:latin typeface="Cambria Math" panose="02040503050406030204" pitchFamily="18" charset="0"/>
                  </a:rPr>
                  <a:t>𝑓′(𝑥)=lim┬(ℎ→0)⁡〖(3𝑥^2 ℎ+3𝑥ℎ^2+ℎ^3)/ℎ〗</a:t>
                </a:r>
                <a:endParaRPr lang="en-US" dirty="0"/>
              </a:p>
              <a:p>
                <a:r>
                  <a:rPr lang="en-US" i="0">
                    <a:latin typeface="Cambria Math" panose="02040503050406030204" pitchFamily="18" charset="0"/>
                  </a:rPr>
                  <a:t>𝑓′(𝑥)=lim┬(ℎ→0)⁡〖ℎ(3𝑥^2+3𝑥ℎ+ℎ^2 )/ℎ〗</a:t>
                </a:r>
                <a:endParaRPr lang="en-US" dirty="0"/>
              </a:p>
              <a:p>
                <a:r>
                  <a:rPr lang="en-US" i="0">
                    <a:latin typeface="Cambria Math" panose="02040503050406030204" pitchFamily="18" charset="0"/>
                  </a:rPr>
                  <a:t>𝑓′(𝑥)=lim┬(ℎ→0)⁡(3𝑥^2+3𝑥ℎ+ℎ^2 )</a:t>
                </a:r>
                <a:endParaRPr lang="en-US" dirty="0"/>
              </a:p>
              <a:p>
                <a:r>
                  <a:rPr lang="en-US" i="0">
                    <a:latin typeface="Cambria Math" panose="02040503050406030204" pitchFamily="18" charset="0"/>
                  </a:rPr>
                  <a:t>𝑓′(𝑥)=3</a:t>
                </a:r>
                <a:r>
                  <a:rPr lang="en-US" b="0" i="0">
                    <a:latin typeface="Cambria Math" panose="02040503050406030204" pitchFamily="18" charset="0"/>
                  </a:rPr>
                  <a:t>𝑥^2+3𝑥(0)+(0)^2</a:t>
                </a:r>
                <a:endParaRPr lang="en-US" b="0" dirty="0"/>
              </a:p>
              <a:p>
                <a:r>
                  <a:rPr lang="en-US" i="0">
                    <a:latin typeface="Cambria Math" panose="02040503050406030204" pitchFamily="18" charset="0"/>
                  </a:rPr>
                  <a:t>𝑓′(𝑥)=3</a:t>
                </a:r>
                <a:r>
                  <a:rPr lang="en-US" b="0" i="0">
                    <a:latin typeface="Cambria Math" panose="02040503050406030204" pitchFamily="18" charset="0"/>
                  </a:rPr>
                  <a:t>𝑥^2</a:t>
                </a:r>
                <a:endParaRPr lang="en-US" dirty="0"/>
              </a:p>
              <a:p>
                <a:r>
                  <a:rPr lang="en-US" dirty="0"/>
                  <a:t>Plug in the point </a:t>
                </a:r>
                <a:r>
                  <a:rPr lang="en-US" b="0" i="0">
                    <a:latin typeface="Cambria Math" panose="02040503050406030204" pitchFamily="18" charset="0"/>
                  </a:rPr>
                  <a:t>(2, 8)</a:t>
                </a:r>
                <a:r>
                  <a:rPr lang="en-US" dirty="0"/>
                  <a:t> or </a:t>
                </a:r>
                <a:r>
                  <a:rPr lang="en-US" b="0" i="0">
                    <a:latin typeface="Cambria Math" panose="02040503050406030204" pitchFamily="18" charset="0"/>
                  </a:rPr>
                  <a:t>𝑥=2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𝑓^′ (2)=3(2)^2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𝑓^′ (2)=12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5637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𝑥h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(𝑥)=lim┬(ℎ→0)⁡〖(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𝑓(𝑥+ℎ)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𝑓(𝑥)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)/ℎ〗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(𝑥)=lim┬(ℎ→0)⁡〖(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((𝑥+ℎ)^2−2)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(𝑥^2−2)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)/ℎ〗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(𝑥)=lim┬(ℎ→0)⁡〖(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(𝑥^2+2𝑥ℎ+ℎ^2−2)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(𝑥^2−2)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)/ℎ〗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(𝑥)=lim┬(ℎ→0)⁡〖(2𝑥ℎ+ℎ^2)/ℎ〗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(𝑥)=lim┬(ℎ→0)⁡〖ℎ(2𝑥+ℎ)/ℎ〗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(𝑥)=lim┬(ℎ→0)⁡(2𝑥+ℎ)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(𝑥)=2𝑥+(0)=2𝑥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198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ra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rad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rad>
                                </m:e>
                              </m:d>
                            </m:num>
                            <m:den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rad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rad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rad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ra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+0</m:t>
                              </m:r>
                            </m:e>
                          </m:ra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(𝑥)=lim┬(ℎ→0)⁡〖(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𝑓(𝑥+ℎ)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𝑓(𝑥)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)/ℎ〗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(𝑥)=lim┬(ℎ→0)⁡〖(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(√(𝑥+ℎ)+1)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(√𝑥+1)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)/ℎ〗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(𝑥)=lim┬(ℎ→0)⁡〖(√(𝑥+ℎ)−√𝑥)/ℎ〗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(𝑥)=lim┬(ℎ→0)⁡〖((√(𝑥+ℎ)−√𝑥))/ℎ⋅((√(𝑥+ℎ)+√𝑥))/((√(𝑥+ℎ)+√𝑥) )〗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(𝑥)=lim┬(ℎ→0)⁡〖(𝑥+ℎ−𝑥)/ℎ(√(𝑥+ℎ)+√𝑥) 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(𝑥)=lim┬(ℎ→0)⁡〖ℎ/ℎ(√(𝑥+ℎ)+√𝑥) 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(𝑥)=lim┬(ℎ→0)⁡〖1/(√(𝑥+ℎ)+√𝑥)〗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(𝑥)=1/(√(𝑥+0)+√𝑥)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𝑓^′ (𝑥)=1/(2√𝑥)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5262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3799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=0+0−3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lim┬(𝑥→∞)⁡(1/𝑥^3 +5𝑥/𝑥^3 −(3𝑥^3)/𝑥^3 )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lim┬(𝑥→∞)⁡(1/𝑥^3 +5/𝑥^2 −3)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=0+0−3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=−3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700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457200" lvl="1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/>
              </a:p>
              <a:p>
                <a:pPr marL="457200" lvl="1" indent="0" algn="ctr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 0</a:t>
                </a:r>
                <a:endParaRPr lang="en-US" dirty="0"/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dirty="0"/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dirty="0"/>
              </a:p>
              <a:p>
                <a:pPr marL="457200" lvl="1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/>
              </a:p>
              <a:p>
                <a:pPr marL="457200" lvl="1" indent="0" algn="ctr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 leading coefficients</a:t>
                </a:r>
                <a:endParaRPr lang="en-US" dirty="0"/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num>
                            <m:den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den>
                          </m:f>
                        </m:e>
                      </m:func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457200" lvl="1" indent="0" algn="ctr">
                  <a:buFont typeface="Arial" panose="020B0604020202020204" pitchFamily="34" charset="0"/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𝑁=1, 𝐷=2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marL="457200" lvl="1" indent="0" algn="ctr">
                  <a:buFont typeface="Arial" panose="020B0604020202020204" pitchFamily="34" charset="0"/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𝑁&lt;𝐷</a:t>
                </a:r>
                <a:r>
                  <a:rPr lang="en-US" b="0" dirty="0">
                    <a:solidFill>
                      <a:srgbClr val="FFFF00"/>
                    </a:solidFill>
                  </a:rPr>
                  <a:t> </a:t>
                </a:r>
                <a:r>
                  <a:rPr lang="en-US" b="0" dirty="0">
                    <a:solidFill>
                      <a:srgbClr val="FFFF00"/>
                    </a:solidFill>
                    <a:sym typeface="Wingdings" panose="05000000000000000000" pitchFamily="2" charset="2"/>
                  </a:rPr>
                  <a:t> 0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lim┬(𝑥→∞)⁡〖(−𝑥+4)/(5𝑥^2+2)〗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=0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dirty="0"/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dirty="0"/>
              </a:p>
              <a:p>
                <a:pPr marL="457200" lvl="1" indent="0" algn="ctr">
                  <a:buFont typeface="Arial" panose="020B0604020202020204" pitchFamily="34" charset="0"/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𝑁=2, 𝐷=2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marL="457200" lvl="1" indent="0" algn="ctr">
                  <a:buFont typeface="Arial" panose="020B0604020202020204" pitchFamily="34" charset="0"/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𝑁=𝐷</a:t>
                </a:r>
                <a:r>
                  <a:rPr lang="en-US" b="0" dirty="0">
                    <a:solidFill>
                      <a:srgbClr val="FFFF00"/>
                    </a:solidFill>
                  </a:rPr>
                  <a:t> </a:t>
                </a:r>
                <a:r>
                  <a:rPr lang="en-US" b="0" dirty="0">
                    <a:solidFill>
                      <a:srgbClr val="FFFF00"/>
                    </a:solidFill>
                    <a:sym typeface="Wingdings" panose="05000000000000000000" pitchFamily="2" charset="2"/>
                  </a:rPr>
                  <a:t> leading coefficients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lim┬(𝑥→∞)⁡〖(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𝑥^2+4)/(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5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𝑥^2+2)〗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=−1/5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263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235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4−3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−13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 leading coefficients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lim┬(𝑛→∞)⁡〖(𝑛−3)(4𝑛−1)/(4−3𝑛−𝑛^2 )〗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lim┬(𝑛→∞)⁡〖(4𝑛^2−13𝑛+3)/(−𝑛^2−3𝑛+4)〗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𝑁=2, 𝐷=2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𝑁=𝐷</a:t>
                </a:r>
                <a:r>
                  <a:rPr lang="en-US" dirty="0">
                    <a:solidFill>
                      <a:srgbClr val="FFFF00"/>
                    </a:solidFill>
                  </a:rPr>
                  <a:t> </a:t>
                </a:r>
                <a:r>
                  <a:rPr lang="en-US" dirty="0">
                    <a:solidFill>
                      <a:srgbClr val="FFFF00"/>
                    </a:solidFill>
                    <a:sym typeface="Wingdings" panose="05000000000000000000" pitchFamily="2" charset="2"/>
                  </a:rPr>
                  <a:t> leading coefficients</a:t>
                </a: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=4/(−1)=−4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783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+15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lim┬(𝑛→∞)⁡〖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5/𝑛^3 ⋅[𝑛(𝑛+1)(2𝑛+1)/6]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〗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lim┬(𝑛→∞)⁡〖5/𝑛^3 ⋅[(2𝑛^3+3𝑛^2+𝑛)/6]〗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lim┬(𝑛→∞)⁡〖(10𝑛^3+15𝑛^2+5𝑛)/(6𝑛^3 )〗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=10/6=5/3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7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062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3982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Split into two fractions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Apply associative property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nary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 is the index for summation. Factor out everything that is not </a:t>
                </a:r>
                <a:r>
                  <a:rPr lang="en-US" dirty="0" err="1"/>
                  <a:t>i</a:t>
                </a:r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nary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Apply the sum formulas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Split into two limits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Evaluate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dirty="0">
                    <a:solidFill>
                      <a:srgbClr val="FFFF00"/>
                    </a:solidFill>
                  </a:rPr>
                  <a:t>Split into two fractions</a:t>
                </a:r>
              </a:p>
              <a:p>
                <a:pPr marL="0" indent="0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lim┬(𝑛→∞)⁡∑_(𝑖=1)^𝑛▒(𝑖/𝑛^2 −5/𝑛^2 ) 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chemeClr val="tx2"/>
                    </a:solidFill>
                  </a:rPr>
                  <a:t>Apply associative property</a:t>
                </a:r>
              </a:p>
              <a:p>
                <a:pPr marL="0" indent="0">
                  <a:buNone/>
                </a:pP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lim┬(𝑛→∞)⁡(∑_(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𝑖=1)^𝑛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▒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𝑖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/𝑛^2 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−∑_(𝑖=1)^𝑛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▒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5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/𝑛^2 )</a:t>
                </a:r>
                <a:endParaRPr lang="en-US" b="0" dirty="0">
                  <a:solidFill>
                    <a:schemeClr val="tx2"/>
                  </a:solidFill>
                </a:endParaRPr>
              </a:p>
              <a:p>
                <a:r>
                  <a:rPr lang="en-US" i="1" dirty="0">
                    <a:solidFill>
                      <a:schemeClr val="accent1"/>
                    </a:solidFill>
                  </a:rPr>
                  <a:t>i</a:t>
                </a:r>
                <a:r>
                  <a:rPr lang="en-US" dirty="0">
                    <a:solidFill>
                      <a:schemeClr val="accent1"/>
                    </a:solidFill>
                  </a:rPr>
                  <a:t> is the index for summation. Factor out everything that is not </a:t>
                </a:r>
                <a:r>
                  <a:rPr lang="en-US" i="1" dirty="0" err="1">
                    <a:solidFill>
                      <a:schemeClr val="accent1"/>
                    </a:solidFill>
                  </a:rPr>
                  <a:t>i</a:t>
                </a:r>
                <a:r>
                  <a:rPr lang="en-US" dirty="0">
                    <a:solidFill>
                      <a:schemeClr val="accent1"/>
                    </a:solidFill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lim┬(𝑛→∞)⁡(1/𝑛^2  ∑_(𝑖=1)^𝑛▒𝑖−5/𝑛^2  ∑_(𝑖=1)^𝑛▒1)</a:t>
                </a:r>
                <a:endParaRPr lang="en-US" i="1" dirty="0">
                  <a:solidFill>
                    <a:schemeClr val="accent1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Apply the sum formulas</a:t>
                </a:r>
              </a:p>
              <a:p>
                <a:pPr marL="0" indent="0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lim┬(𝑛→∞)⁡(1/𝑛^2 ⋅(𝑛^2+𝑛)/2−5/𝑛^2 ⋅𝑛)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marL="0" indent="0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lim┬(𝑛→∞)⁡((𝑛^2+𝑛)/(2𝑛^2 )−5𝑛/𝑛^2 )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chemeClr val="tx2"/>
                    </a:solidFill>
                  </a:rPr>
                  <a:t>Split into two limits</a:t>
                </a:r>
              </a:p>
              <a:p>
                <a:pPr marL="0" indent="0">
                  <a:buNone/>
                </a:pP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lim┬(𝑛→∞)⁡〖(𝑛^2+𝑛)/(2𝑛^2 )〗−lim┬(𝑛→∞)⁡〖5𝑛/𝑛^2 〗</a:t>
                </a:r>
                <a:endParaRPr lang="en-US" b="0" dirty="0">
                  <a:solidFill>
                    <a:schemeClr val="tx2"/>
                  </a:solidFill>
                </a:endParaRPr>
              </a:p>
              <a:p>
                <a:r>
                  <a:rPr lang="en-US" dirty="0">
                    <a:solidFill>
                      <a:schemeClr val="accent1"/>
                    </a:solidFill>
                  </a:rPr>
                  <a:t>Evaluate</a:t>
                </a:r>
              </a:p>
              <a:p>
                <a:pPr marL="0" indent="0">
                  <a:buNone/>
                </a:pPr>
                <a:r>
                  <a:rPr lang="en-US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1/2−0</a:t>
                </a:r>
                <a:endParaRPr lang="en-US" b="0" dirty="0">
                  <a:solidFill>
                    <a:schemeClr val="accent1"/>
                  </a:solidFill>
                </a:endParaRPr>
              </a:p>
              <a:p>
                <a:pPr marL="0" indent="0">
                  <a:buNone/>
                </a:pPr>
                <a:r>
                  <a:rPr lang="en-US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=1/2</a:t>
                </a:r>
                <a:endParaRPr lang="en-US" dirty="0">
                  <a:solidFill>
                    <a:schemeClr val="accent1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1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is the number of rectangles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5148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Plug in a and b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Plug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Factor out non i’s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r>
                  <a:rPr lang="en-US" dirty="0"/>
                  <a:t>Apply sum formula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+6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Evaluate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∫_0^1▒〖2𝑥^2 〗 𝑑𝑥=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lim┬(𝑛→∞)⁡∑_(𝑖=1)^𝑛▒𝑓(𝑎+(𝑏−𝑎)/𝑛 𝑖)((𝑏−𝑎)/𝑛) </a:t>
                </a:r>
                <a:endParaRPr lang="en-US" dirty="0"/>
              </a:p>
              <a:p>
                <a:pPr algn="ctr"/>
                <a:r>
                  <a:rPr lang="en-US" dirty="0">
                    <a:latin typeface="Cambria Math" panose="02040503050406030204" pitchFamily="18" charset="0"/>
                  </a:rPr>
                  <a:t>Plug in </a:t>
                </a:r>
                <a:r>
                  <a:rPr lang="en-US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a</a:t>
                </a:r>
                <a:r>
                  <a:rPr lang="en-US" dirty="0">
                    <a:latin typeface="Cambria Math" panose="02040503050406030204" pitchFamily="18" charset="0"/>
                  </a:rPr>
                  <a:t> and </a:t>
                </a:r>
                <a:r>
                  <a:rPr lang="en-US" i="1" dirty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b</a:t>
                </a:r>
              </a:p>
              <a:p>
                <a:pPr marL="0" indent="0" algn="ctr">
                  <a:buNone/>
                </a:pP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lim┬(𝑛→∞)⁡∑_(𝑖=1)^𝑛▒𝑓(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0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+(</a:t>
                </a:r>
                <a:r>
                  <a:rPr lang="en-US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0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𝑛 𝑖)((</a:t>
                </a:r>
                <a:r>
                  <a:rPr lang="en-US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0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𝑛) </a:t>
                </a:r>
                <a:endParaRPr lang="en-US" dirty="0"/>
              </a:p>
              <a:p>
                <a:pPr marL="0" indent="0" algn="ctr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lim┬(𝑛→∞)⁡∑_(𝑖=1)^𝑛▒𝑓(𝑖/𝑛)(1/𝑛) </a:t>
                </a:r>
                <a:endParaRPr lang="en-US" b="0" dirty="0"/>
              </a:p>
              <a:p>
                <a:pPr algn="ctr"/>
                <a:r>
                  <a:rPr lang="en-US" b="0" dirty="0">
                    <a:latin typeface="Cambria Math" panose="02040503050406030204" pitchFamily="18" charset="0"/>
                  </a:rPr>
                  <a:t>Plug in 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𝑓(𝑥)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lim┬(𝑛→∞)⁡∑_(𝑖=1)^𝑛▒〖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2(𝑖/𝑛)^2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(1/𝑛) 〗</a:t>
                </a:r>
                <a:endParaRPr lang="en-US" dirty="0"/>
              </a:p>
              <a:p>
                <a:pPr marL="0" indent="0" algn="ctr">
                  <a:buNone/>
                </a:pP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lim┬(𝑛→∞)⁡∑_(𝑖=1)^𝑛▒(2𝑖^2)/𝑛^3 </a:t>
                </a:r>
                <a:endParaRPr lang="en-US" dirty="0"/>
              </a:p>
              <a:p>
                <a:pPr algn="ctr"/>
                <a:r>
                  <a:rPr lang="en-US" dirty="0"/>
                  <a:t>Factor out non </a:t>
                </a:r>
                <a:r>
                  <a:rPr lang="en-US" i="1" dirty="0"/>
                  <a:t>i</a:t>
                </a:r>
                <a:r>
                  <a:rPr lang="en-US" dirty="0"/>
                  <a:t>’s</a:t>
                </a:r>
              </a:p>
              <a:p>
                <a:pPr marL="0" indent="0" algn="ctr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lim┬(𝑛→∞)⁡〖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(2/𝑛^3 )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∑_(𝑖=1)^𝑛▒𝑖^2 〗</a:t>
                </a:r>
                <a:endParaRPr lang="en-US" b="0" dirty="0"/>
              </a:p>
              <a:p>
                <a:pPr algn="ctr"/>
                <a:endParaRPr lang="en-US" dirty="0"/>
              </a:p>
              <a:p>
                <a:pPr algn="ctr"/>
                <a:r>
                  <a:rPr lang="en-US" dirty="0"/>
                  <a:t>Apply sum formula</a:t>
                </a:r>
              </a:p>
              <a:p>
                <a:pPr marL="0" indent="0" algn="ctr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lim┬(𝑛→∞)⁡(2/𝑛^3 )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((2𝑛^3+3𝑛^2+𝑛)/6)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lim┬(𝑛→∞)⁡((4𝑛^3+6𝑛^2+2𝑛)/(6𝑛^3 ))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algn="ctr"/>
                <a:r>
                  <a:rPr lang="en-US" dirty="0"/>
                  <a:t>Evaluate</a:t>
                </a:r>
              </a:p>
              <a:p>
                <a:pPr marL="0" indent="0" algn="ctr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=4/6=2/3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377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Plug in a and b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Plug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1+</m:t>
                                      </m:r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1+</m:t>
                                          </m:r>
                                          <m:f>
                                            <m:f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1+</m:t>
                                      </m:r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Apply the Associative Property and Factor non i’s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nary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nary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nary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nary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∫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_1^3▒〖4𝑥−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〗 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𝑑𝑥=lim┬(𝑛→∞)⁡∑_(𝑖=1)^𝑛▒𝑓(𝑎+(𝑏−𝑎)/𝑛 𝑖)((𝑏−𝑎)/𝑛) </a:t>
                </a:r>
                <a:endParaRPr lang="en-US" dirty="0"/>
              </a:p>
              <a:p>
                <a:pPr algn="ctr"/>
                <a:r>
                  <a:rPr lang="en-US" dirty="0">
                    <a:latin typeface="Cambria Math" panose="02040503050406030204" pitchFamily="18" charset="0"/>
                  </a:rPr>
                  <a:t>Plug in </a:t>
                </a:r>
                <a:r>
                  <a:rPr lang="en-US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a</a:t>
                </a:r>
                <a:r>
                  <a:rPr lang="en-US" dirty="0">
                    <a:latin typeface="Cambria Math" panose="02040503050406030204" pitchFamily="18" charset="0"/>
                  </a:rPr>
                  <a:t> and </a:t>
                </a:r>
                <a:r>
                  <a:rPr lang="en-US" i="1" dirty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b</a:t>
                </a:r>
              </a:p>
              <a:p>
                <a:pPr marL="0" indent="0" algn="ctr">
                  <a:buNone/>
                </a:pP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lim┬(𝑛→∞)⁡∑_(𝑖=1)^𝑛▒𝑓(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+(</a:t>
                </a:r>
                <a:r>
                  <a:rPr lang="en-US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𝑛 𝑖)((</a:t>
                </a:r>
                <a:r>
                  <a:rPr lang="en-US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𝑛) </a:t>
                </a:r>
                <a:endParaRPr lang="en-US" dirty="0"/>
              </a:p>
              <a:p>
                <a:pPr marL="0" indent="0" algn="ctr">
                  <a:buNone/>
                </a:pP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lim┬(𝑛→∞)⁡∑_(𝑖=1)^𝑛▒𝑓(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1+2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𝑖/𝑛)(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2/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𝑛) </a:t>
                </a:r>
                <a:endParaRPr lang="en-US" dirty="0"/>
              </a:p>
              <a:p>
                <a:pPr algn="ctr"/>
                <a:r>
                  <a:rPr lang="en-US" dirty="0">
                    <a:latin typeface="Cambria Math" panose="02040503050406030204" pitchFamily="18" charset="0"/>
                  </a:rPr>
                  <a:t>Plug in </a:t>
                </a:r>
                <a:r>
                  <a:rPr lang="en-US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𝑓(𝑥)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lim┬(𝑛→∞)⁡∑_(𝑖=1)^𝑛▒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(4(1+2𝑖/𝑛)−(1+2𝑖/𝑛)^2 )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(2/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𝑛) </a:t>
                </a:r>
                <a:endParaRPr lang="en-US" dirty="0"/>
              </a:p>
              <a:p>
                <a:pPr marL="0" indent="0" algn="ctr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lim┬(𝑛→∞)⁡∑_(𝑖=1)^𝑛▒(4+8𝑖/𝑛−(1+4𝑖/𝑛+(4𝑖^2)/𝑛^2 ))(2/𝑛) 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lim┬(𝑛→∞)⁡∑_(𝑖=1)^𝑛▒(3+4𝑖/𝑛−(4𝑖^2)/𝑛^2 )(2/𝑛) 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lim┬(𝑛→∞)⁡∑_(𝑖=1)^𝑛▒(6/𝑛+8𝑖/𝑛^2 −(8𝑖^2)/𝑛^3 ) 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algn="ctr"/>
                <a:r>
                  <a:rPr lang="en-US" dirty="0"/>
                  <a:t>Apply the Associative Property and Factor non </a:t>
                </a:r>
                <a:r>
                  <a:rPr lang="en-US" i="1" dirty="0"/>
                  <a:t>i</a:t>
                </a:r>
                <a:r>
                  <a:rPr lang="en-US" dirty="0"/>
                  <a:t>’s</a:t>
                </a:r>
              </a:p>
              <a:p>
                <a:pPr marL="0" indent="0" algn="ctr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lim┬(𝑛→∞)⁡(</a:t>
                </a:r>
                <a:r>
                  <a:rPr lang="en-US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∑_(𝑖=1)^𝑛▒6/𝑛+∑_(𝑖=1)^𝑛▒8𝑖/𝑛^2 −∑_(𝑖=1)^𝑛▒(8𝑖^2)/𝑛^3 )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lim┬(𝑛→∞)⁡(</a:t>
                </a:r>
                <a:r>
                  <a:rPr lang="en-US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6/𝑛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∑_(𝑖=1)^𝑛▒1+</a:t>
                </a:r>
                <a:r>
                  <a:rPr lang="en-US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8/𝑛^2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∑_(𝑖=1)^𝑛▒𝑖−</a:t>
                </a:r>
                <a:r>
                  <a:rPr lang="en-US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8/𝑛^3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∑_(𝑖=1)^𝑛▒𝑖^2 )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355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Apply the sum formulas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+3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6+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16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+24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Separate into individual limits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+8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+24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+8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Evaluate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=6+4−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dirty="0"/>
                  <a:t>Apply the sum formulas</a:t>
                </a:r>
              </a:p>
              <a:p>
                <a:pPr marL="0" indent="0">
                  <a:buNone/>
                </a:pPr>
                <a:r>
                  <a:rPr lang="en-US" sz="1200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lim┬(𝑛→∞)⁡(6/𝑛 (</a:t>
                </a:r>
                <a:r>
                  <a:rPr lang="en-US" sz="1200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𝑛)</a:t>
                </a:r>
                <a:r>
                  <a:rPr lang="en-US" sz="1200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+8/𝑛^2  (</a:t>
                </a:r>
                <a:r>
                  <a:rPr lang="en-US" sz="1200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(𝑛^2+𝑛)/2)</a:t>
                </a:r>
                <a:r>
                  <a:rPr lang="en-US" sz="1200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−8/𝑛^3  (</a:t>
                </a:r>
                <a:r>
                  <a:rPr lang="en-US" sz="1200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(2𝑛^3+3𝑛^2+𝑛)/6))</a:t>
                </a:r>
                <a:endParaRPr lang="en-US" sz="1200" b="0" dirty="0">
                  <a:solidFill>
                    <a:srgbClr val="FFFF00"/>
                  </a:solidFill>
                </a:endParaRPr>
              </a:p>
              <a:p>
                <a:pPr marL="0" indent="0">
                  <a:buNone/>
                </a:pPr>
                <a:r>
                  <a:rPr lang="en-US" sz="1200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lim┬(𝑛→∞)⁡(6+((8𝑛^2+8𝑛)/(2𝑛^2 ))−((16𝑛^3+24𝑛^2+8𝑛)/(6𝑛^3 )))</a:t>
                </a:r>
                <a:endParaRPr lang="en-US" sz="1200" dirty="0">
                  <a:solidFill>
                    <a:srgbClr val="FFFF00"/>
                  </a:solidFill>
                </a:endParaRPr>
              </a:p>
              <a:p>
                <a:r>
                  <a:rPr lang="en-US" sz="1200" dirty="0"/>
                  <a:t>Separate into individual limits</a:t>
                </a:r>
              </a:p>
              <a:p>
                <a:pPr marL="0" indent="0">
                  <a:buNone/>
                </a:pPr>
                <a:r>
                  <a:rPr lang="en-US" sz="1200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lim┬(𝑛→∞)⁡6</a:t>
                </a:r>
                <a:r>
                  <a:rPr lang="en-US" sz="1200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US" sz="1200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lim┬(𝑛→∞)⁡((8𝑛^2+8𝑛)/(2𝑛^2 ))</a:t>
                </a:r>
                <a:r>
                  <a:rPr lang="en-US" sz="1200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sz="1200" b="0" i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lim┬(𝑛→∞)⁡((16𝑛^3+24𝑛^2+8𝑛)/(6𝑛^3 ))</a:t>
                </a:r>
                <a:endParaRPr lang="en-US" sz="1200" b="0" dirty="0"/>
              </a:p>
              <a:p>
                <a:r>
                  <a:rPr lang="en-US" sz="1200" dirty="0"/>
                  <a:t>Evaluate</a:t>
                </a:r>
              </a:p>
              <a:p>
                <a:pPr marL="0" indent="0">
                  <a:buNone/>
                </a:pPr>
                <a:r>
                  <a:rPr lang="en-US" sz="1200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</a:t>
                </a:r>
                <a:r>
                  <a:rPr lang="en-US" sz="1200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6</a:t>
                </a:r>
                <a:r>
                  <a:rPr lang="en-US" sz="1200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US" sz="1200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8/2</a:t>
                </a:r>
                <a:r>
                  <a:rPr lang="en-US" sz="1200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sz="1200" b="0" i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16/6</a:t>
                </a:r>
                <a:endParaRPr lang="en-US" sz="1200" b="0" dirty="0">
                  <a:solidFill>
                    <a:srgbClr val="FFFF00"/>
                  </a:solidFill>
                </a:endParaRPr>
              </a:p>
              <a:p>
                <a:pPr marL="0" indent="0">
                  <a:buNone/>
                </a:pPr>
                <a:r>
                  <a:rPr lang="en-US" sz="1200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</a:t>
                </a:r>
                <a:r>
                  <a:rPr lang="en-US" sz="1200" b="0" i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6</a:t>
                </a:r>
                <a:r>
                  <a:rPr lang="en-US" sz="1200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US" sz="1200" b="0" i="0">
                    <a:solidFill>
                      <a:schemeClr val="accent1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sz="1200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sz="1200" b="0" i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8/3</a:t>
                </a:r>
                <a:endParaRPr lang="en-US" sz="1200" b="0" dirty="0">
                  <a:solidFill>
                    <a:srgbClr val="FFFF00"/>
                  </a:solidFill>
                </a:endParaRPr>
              </a:p>
              <a:p>
                <a:pPr marL="0" indent="0">
                  <a:buNone/>
                </a:pPr>
                <a:r>
                  <a:rPr lang="en-US" sz="1200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=22/3</a:t>
                </a:r>
                <a:endParaRPr lang="en-US" sz="1200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97F7A-32E7-4D53-B21F-E5C2BD96C57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53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47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285273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242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7932"/>
            <a:ext cx="12191998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38835"/>
            <a:ext cx="6019799" cy="5036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2" y="1438835"/>
            <a:ext cx="6018597" cy="50361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2044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932"/>
            <a:ext cx="1219199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1008" y="1404577"/>
            <a:ext cx="5789995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228489"/>
            <a:ext cx="6021003" cy="42464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1404577"/>
            <a:ext cx="578999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28489"/>
            <a:ext cx="6019799" cy="4246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152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337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974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82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158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5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79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1947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49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17932"/>
            <a:ext cx="121920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048" y="1343494"/>
            <a:ext cx="377191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0" y="2166799"/>
            <a:ext cx="3771916" cy="430814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08427" y="1343495"/>
            <a:ext cx="3771460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05288" y="2166799"/>
            <a:ext cx="3772906" cy="430814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425890" y="1343495"/>
            <a:ext cx="3763062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425890" y="2166799"/>
            <a:ext cx="3763062" cy="430814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84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0" y="17932"/>
            <a:ext cx="1219199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879" y="4195898"/>
            <a:ext cx="385488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216345" y="1600199"/>
            <a:ext cx="3435494" cy="2222787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879" y="4772159"/>
            <a:ext cx="3854882" cy="170278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4736" y="4195899"/>
            <a:ext cx="3854914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22076" y="1600200"/>
            <a:ext cx="3424366" cy="2222787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163269" y="4772159"/>
            <a:ext cx="3856494" cy="170278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320763" y="4195899"/>
            <a:ext cx="38443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530289" y="1600200"/>
            <a:ext cx="3426222" cy="2222787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320271" y="4772161"/>
            <a:ext cx="3849392" cy="170278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586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06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08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7932"/>
            <a:ext cx="12191999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438835"/>
            <a:ext cx="12192000" cy="5036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4749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C8A89-2192-4992-85D4-60B520B35456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6474943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474943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C7D02-0BD9-43BE-B2C3-1992872E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6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drews.edu/~rwright/Precalculus-RLW/Text/TOC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wright@andrews.edu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660E-67C9-454E-9434-DEC79BF0CC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Calculus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96343D-A385-4E06-8EA0-2C0CBD3553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Precalculus</a:t>
            </a:r>
          </a:p>
          <a:p>
            <a:r>
              <a:rPr lang="en-US" dirty="0"/>
              <a:t>Chapter 12</a:t>
            </a:r>
          </a:p>
        </p:txBody>
      </p:sp>
    </p:spTree>
    <p:extLst>
      <p:ext uri="{BB962C8B-B14F-4D97-AF65-F5344CB8AC3E}">
        <p14:creationId xmlns:p14="http://schemas.microsoft.com/office/powerpoint/2010/main" val="397545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Precalculus</a:t>
            </a:r>
          </a:p>
          <a:p>
            <a:pPr lvl="1"/>
            <a:r>
              <a:rPr lang="en-US" i="1" dirty="0"/>
              <a:t>By Richard Wright</a:t>
            </a:r>
          </a:p>
          <a:p>
            <a:pPr lvl="1"/>
            <a:r>
              <a:rPr lang="en-US" i="1" dirty="0">
                <a:hlinkClick r:id="rId3"/>
              </a:rPr>
              <a:t>https://www.andrews.edu/~rwright/Precalculus-RLW/Text/TOC.html</a:t>
            </a:r>
            <a:endParaRPr lang="en-US" i="1" dirty="0"/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400800" y="5532876"/>
            <a:ext cx="5791200" cy="1320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dirty="0"/>
              <a:t>Slides created by </a:t>
            </a:r>
          </a:p>
          <a:p>
            <a:r>
              <a:rPr lang="en-US" sz="2400" dirty="0"/>
              <a:t>Richard Wright, Andrews Academy 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hlinkClick r:id="rId4"/>
              </a:rPr>
              <a:t>rwright@andrews.edu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4514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155FD-62A8-4ADD-85C9-FF90BDCFD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12-01 Introduction to Limits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DEF3C-FE90-42AF-B1BF-A98771991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limits with a table.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Identify when limits fail to exist.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limits by substitution.</a:t>
            </a:r>
          </a:p>
        </p:txBody>
      </p:sp>
    </p:spTree>
    <p:extLst>
      <p:ext uri="{BB962C8B-B14F-4D97-AF65-F5344CB8AC3E}">
        <p14:creationId xmlns:p14="http://schemas.microsoft.com/office/powerpoint/2010/main" val="1601865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37F7A-25EC-4D23-9F09-41C1F04BC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12-01 Introduction to Limits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5FA66F-7AC8-44E5-AC8E-69A08F6A0A2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Limit</a:t>
                </a:r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becomes arbitrarily close to a unique number </a:t>
                </a:r>
                <a:r>
                  <a:rPr lang="en-US" i="1" dirty="0"/>
                  <a:t>L</a:t>
                </a:r>
                <a:r>
                  <a:rPr lang="en-US" dirty="0"/>
                  <a:t> as </a:t>
                </a:r>
                <a:r>
                  <a:rPr lang="en-US" i="1" dirty="0"/>
                  <a:t>x</a:t>
                </a:r>
                <a:r>
                  <a:rPr lang="en-US" dirty="0"/>
                  <a:t> approaches </a:t>
                </a:r>
                <a:r>
                  <a:rPr lang="en-US" i="1" dirty="0"/>
                  <a:t>c</a:t>
                </a:r>
                <a:r>
                  <a:rPr lang="en-US" dirty="0"/>
                  <a:t> from either side, then the limit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as </a:t>
                </a:r>
                <a:r>
                  <a:rPr lang="en-US" i="1" dirty="0"/>
                  <a:t>x</a:t>
                </a:r>
                <a:r>
                  <a:rPr lang="en-US" dirty="0"/>
                  <a:t> approaches </a:t>
                </a:r>
                <a:r>
                  <a:rPr lang="en-US" i="1" dirty="0"/>
                  <a:t>c</a:t>
                </a:r>
                <a:r>
                  <a:rPr lang="en-US" dirty="0"/>
                  <a:t> is </a:t>
                </a:r>
                <a:r>
                  <a:rPr lang="en-US" i="1" dirty="0"/>
                  <a:t>L</a:t>
                </a:r>
                <a:r>
                  <a:rPr lang="en-US" dirty="0"/>
                  <a:t>.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5FA66F-7AC8-44E5-AC8E-69A08F6A0A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" name="Content Placeholder 48">
            <a:extLst>
              <a:ext uri="{FF2B5EF4-FFF2-40B4-BE49-F238E27FC236}">
                <a16:creationId xmlns:a16="http://schemas.microsoft.com/office/drawing/2014/main" id="{137E2B70-2964-488D-9418-34233667E8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9994" y="2034073"/>
            <a:ext cx="6019799" cy="383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60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35636-9D76-4549-A486-CAE9A2B7F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12-01 Introduction to Limits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9794ED-999C-4211-9F2D-3C2DD7ECA1C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Ways to find limits</a:t>
                </a:r>
              </a:p>
              <a:p>
                <a:pPr lvl="1"/>
                <a:r>
                  <a:rPr lang="en-US" dirty="0"/>
                  <a:t>Estimate Numerically (Table)</a:t>
                </a:r>
              </a:p>
              <a:p>
                <a:pPr lvl="1"/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→−2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9794ED-999C-4211-9F2D-3C2DD7ECA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13D06C53-8406-4E71-8197-1804F8288633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506192108"/>
                  </p:ext>
                </p:extLst>
              </p:nvPr>
            </p:nvGraphicFramePr>
            <p:xfrm>
              <a:off x="6173788" y="1438275"/>
              <a:ext cx="6018212" cy="2966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09106">
                      <a:extLst>
                        <a:ext uri="{9D8B030D-6E8A-4147-A177-3AD203B41FA5}">
                          <a16:colId xmlns:a16="http://schemas.microsoft.com/office/drawing/2014/main" val="55595629"/>
                        </a:ext>
                      </a:extLst>
                    </a:gridCol>
                    <a:gridCol w="3009106">
                      <a:extLst>
                        <a:ext uri="{9D8B030D-6E8A-4147-A177-3AD203B41FA5}">
                          <a16:colId xmlns:a16="http://schemas.microsoft.com/office/drawing/2014/main" val="277058979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dirty="0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d>
                                  <m:d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646371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-0.1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82382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-2.01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-0.01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70809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-2.001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-0.001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96659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31472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-1.999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991933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-1.99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364661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-1.9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820191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13D06C53-8406-4E71-8197-1804F8288633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506192108"/>
                  </p:ext>
                </p:extLst>
              </p:nvPr>
            </p:nvGraphicFramePr>
            <p:xfrm>
              <a:off x="6173788" y="1438275"/>
              <a:ext cx="6018212" cy="2966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09106">
                      <a:extLst>
                        <a:ext uri="{9D8B030D-6E8A-4147-A177-3AD203B41FA5}">
                          <a16:colId xmlns:a16="http://schemas.microsoft.com/office/drawing/2014/main" val="55595629"/>
                        </a:ext>
                      </a:extLst>
                    </a:gridCol>
                    <a:gridCol w="3009106">
                      <a:extLst>
                        <a:ext uri="{9D8B030D-6E8A-4147-A177-3AD203B41FA5}">
                          <a16:colId xmlns:a16="http://schemas.microsoft.com/office/drawing/2014/main" val="277058979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2" t="-1639" r="-101012" b="-7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202" t="-1639" r="-1012" b="-7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46371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-0.1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82382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-2.01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-0.01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70809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-2.001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-0.001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96659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31472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-1.999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991933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-1.99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364661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-1.9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820191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7919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90049-14B7-45F8-A38F-D1D34D716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12-01 Introduction to Limits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95EA4A-220A-405F-BF21-A233319158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Limits that fail to exist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approaches different numbers from both sides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increases of decreases without bound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oscillates between 2 fixed values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95EA4A-220A-405F-BF21-A233319158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50" t="-1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1CF71773-77F3-4AD1-B7BA-6F62EA1B41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894" y="182973"/>
            <a:ext cx="2684107" cy="26876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CA39956-6148-43CA-9AB4-7021B5638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130" y="2731480"/>
            <a:ext cx="2684106" cy="268768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D6CD212-6418-4DBB-A9FB-C917A3E771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894" y="4155963"/>
            <a:ext cx="2684105" cy="26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3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4C8B86-7BC0-439D-AC62-D895C3494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12-01 Introduction to Limits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A5D7281-76E2-44BA-9E7D-09220A28DA0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Properties of Limits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A5D7281-76E2-44BA-9E7D-09220A28DA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C633A3D-3494-4D2B-A39D-F4BBEFBC28C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𝑏𝑓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𝑏𝐿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𝐿𝐾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den>
                          </m:f>
                        </m:e>
                      </m:func>
                      <m:r>
                        <a:rPr lang="en-US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  <m:r>
                        <a:rPr lang="en-US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C633A3D-3494-4D2B-A39D-F4BBEFBC28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364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975FD-F157-46F5-8303-833F388D1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12-01 Introduction to Limits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BA2DEE-9BF4-4710-BB2B-24C4E096925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Evaluate 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func>
                  </m:oMath>
                </a14:m>
                <a:endParaRPr lang="en-US" b="0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→1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+17</m:t>
                            </m:r>
                          </m:e>
                        </m:d>
                      </m:e>
                    </m:func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BA2DEE-9BF4-4710-BB2B-24C4E09692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66A7858-0071-4DD2-BD1E-C4334510298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−4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66A7858-0071-4DD2-BD1E-C433451029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254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EFCAD-24BE-4BAF-85A2-49F01317C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12-02 Evaluating Limits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9AFE2-E5E9-4161-B637-F076E0D56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limits that are indeterminant.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one-sided limits.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a limit from calculus.</a:t>
            </a:r>
          </a:p>
        </p:txBody>
      </p:sp>
    </p:spTree>
    <p:extLst>
      <p:ext uri="{BB962C8B-B14F-4D97-AF65-F5344CB8AC3E}">
        <p14:creationId xmlns:p14="http://schemas.microsoft.com/office/powerpoint/2010/main" val="2884568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85051-6DA6-4403-80C6-612389DCD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12-02 Evaluating Limits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61A915-26D2-4540-951E-75A991CC754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What if direct substitution give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called indeterminant form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61A915-26D2-4540-951E-75A991CC75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62A3CA-F908-420F-BC8B-8AA482426D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Dividing out technique</a:t>
            </a:r>
          </a:p>
          <a:p>
            <a:pPr lvl="1"/>
            <a:r>
              <a:rPr lang="en-US" dirty="0"/>
              <a:t>Factor</a:t>
            </a:r>
          </a:p>
          <a:p>
            <a:pPr lvl="1"/>
            <a:r>
              <a:rPr lang="en-US" dirty="0"/>
              <a:t>Cancel common factors</a:t>
            </a:r>
          </a:p>
          <a:p>
            <a:pPr lvl="1"/>
            <a:r>
              <a:rPr lang="en-US" dirty="0"/>
              <a:t>Then find the limit</a:t>
            </a:r>
          </a:p>
        </p:txBody>
      </p:sp>
    </p:spTree>
    <p:extLst>
      <p:ext uri="{BB962C8B-B14F-4D97-AF65-F5344CB8AC3E}">
        <p14:creationId xmlns:p14="http://schemas.microsoft.com/office/powerpoint/2010/main" val="384360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738B1-3747-4519-8738-9F9D862D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12-02 Evaluating Limits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C4890F-65EB-4449-BB3D-1464CC1E4AE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Evaluate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→3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−8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+15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−3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C4890F-65EB-4449-BB3D-1464CC1E4A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1D970C-9534-4D45-8183-879FEBFD47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9" t="30962" r="45675" b="8816"/>
          <a:stretch/>
        </p:blipFill>
        <p:spPr>
          <a:xfrm>
            <a:off x="7165570" y="1336467"/>
            <a:ext cx="4864474" cy="5503601"/>
          </a:xfrm>
        </p:spPr>
      </p:pic>
    </p:spTree>
    <p:extLst>
      <p:ext uri="{BB962C8B-B14F-4D97-AF65-F5344CB8AC3E}">
        <p14:creationId xmlns:p14="http://schemas.microsoft.com/office/powerpoint/2010/main" val="215521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6B1F6-9AAD-4226-87EF-80FB30226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12-02 Evaluating Limits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64EB89-E2F1-4C50-96E4-C435F0BF7A6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Rationalizing Technique</a:t>
                </a:r>
              </a:p>
              <a:p>
                <a:pPr lvl="1"/>
                <a:r>
                  <a:rPr lang="en-US" dirty="0"/>
                  <a:t>Get radicals out of numerator</a:t>
                </a:r>
              </a:p>
              <a:p>
                <a:pPr lvl="1"/>
                <a:r>
                  <a:rPr lang="en-US" dirty="0"/>
                  <a:t>Multiply by conjugate of numerator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Evaluate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+9</m:t>
                                </m:r>
                              </m:e>
                            </m:ra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−3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64EB89-E2F1-4C50-96E4-C435F0BF7A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85449C-22F1-467C-972D-AF12BB1DAC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chemeClr val="tx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09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0B053-2564-41BF-B975-9D1DE368E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12-02 Evaluating Limits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06E711-22B3-4878-9222-7169D83526C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438834"/>
                <a:ext cx="6019799" cy="541916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One-sided Limits</a:t>
                </a:r>
              </a:p>
              <a:p>
                <a:pPr lvl="1"/>
                <a:r>
                  <a:rPr lang="en-US" dirty="0"/>
                  <a:t>Limit found from only one direction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- from left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- from right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Evaluate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|"/>
                                <m:endChr m:val="|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  <a:p>
                <a:pPr lvl="1"/>
                <a:endParaRPr lang="en-US" dirty="0">
                  <a:solidFill>
                    <a:schemeClr val="tx2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|"/>
                                <m:endChr m:val="|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  <a:p>
                <a:pPr lvl="1"/>
                <a:endParaRPr lang="en-US" dirty="0">
                  <a:solidFill>
                    <a:schemeClr val="accent1"/>
                  </a:solidFill>
                </a:endParaRPr>
              </a:p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06E711-22B3-4878-9222-7169D83526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438834"/>
                <a:ext cx="6019799" cy="5419165"/>
              </a:xfrm>
              <a:blipFill>
                <a:blip r:embed="rId3"/>
                <a:stretch>
                  <a:fillRect l="-1520" t="-5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44003DF-0FBE-421F-928E-A70C7EBAC3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325" y="1438275"/>
            <a:ext cx="5037138" cy="5037138"/>
          </a:xfrm>
        </p:spPr>
      </p:pic>
    </p:spTree>
    <p:extLst>
      <p:ext uri="{BB962C8B-B14F-4D97-AF65-F5344CB8AC3E}">
        <p14:creationId xmlns:p14="http://schemas.microsoft.com/office/powerpoint/2010/main" val="284399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99129-3159-4843-9A37-C895110CD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12-02 Evaluating Limits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987838-8C03-4713-8F4E-9FD116517F9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 limit from calculus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b="0" dirty="0"/>
              </a:p>
              <a:p>
                <a:r>
                  <a:rPr lang="en-US" b="0" dirty="0"/>
                  <a:t>Always gives indeterminant case</a:t>
                </a:r>
              </a:p>
              <a:p>
                <a:r>
                  <a:rPr lang="en-US" dirty="0"/>
                  <a:t>For the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find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987838-8C03-4713-8F4E-9FD116517F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249042-BF4C-4C4A-A3E3-5A6A1725956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96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05CD7-7532-46EF-B847-6E5DFA0B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12-03 Derivatives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ABDFA-F14E-49DD-A680-CE4B33474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derivative of a function.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slope of the tangent line to a function.</a:t>
            </a:r>
          </a:p>
        </p:txBody>
      </p:sp>
    </p:spTree>
    <p:extLst>
      <p:ext uri="{BB962C8B-B14F-4D97-AF65-F5344CB8AC3E}">
        <p14:creationId xmlns:p14="http://schemas.microsoft.com/office/powerpoint/2010/main" val="4113061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8F1D3-2456-436D-AAEB-5417472F4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12-03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39D8DE-F907-4EB3-A268-EB142A1B4FA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438834"/>
                <a:ext cx="6019799" cy="5401233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Calculus is based on two main problems</a:t>
                </a:r>
              </a:p>
              <a:p>
                <a:pPr lvl="1"/>
                <a:r>
                  <a:rPr lang="en-US" dirty="0"/>
                  <a:t>Finding the slope of the tangent line to a function (finding rate of change)</a:t>
                </a:r>
              </a:p>
              <a:p>
                <a:pPr lvl="1"/>
                <a:r>
                  <a:rPr lang="en-US" dirty="0"/>
                  <a:t>Find area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𝑆𝑙𝑜𝑝𝑒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en-US" b="0" dirty="0"/>
              </a:p>
              <a:p>
                <a:r>
                  <a:rPr lang="en-US" dirty="0"/>
                  <a:t>Let </a:t>
                </a:r>
                <a:r>
                  <a:rPr lang="en-US" i="1" dirty="0"/>
                  <a:t>h</a:t>
                </a:r>
                <a:r>
                  <a:rPr lang="en-US" dirty="0"/>
                  <a:t> become very small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𝑆𝑙𝑜𝑝𝑒</m:t>
                    </m:r>
                    <m:r>
                      <a:rPr lang="en-US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𝑝𝑜𝑖𝑛𝑡</m:t>
                    </m:r>
                  </m:oMath>
                </a14:m>
                <a:endParaRPr lang="en-US" b="0" dirty="0">
                  <a:solidFill>
                    <a:srgbClr val="FFC000"/>
                  </a:solidFill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39D8DE-F907-4EB3-A268-EB142A1B4F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438834"/>
                <a:ext cx="6019799" cy="5401233"/>
              </a:xfrm>
              <a:blipFill>
                <a:blip r:embed="rId3"/>
                <a:stretch>
                  <a:fillRect l="-1114" t="-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9629978-77A3-4C43-97A7-356F1C512C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047" y="1787107"/>
            <a:ext cx="4333694" cy="4339473"/>
          </a:xfrm>
        </p:spPr>
      </p:pic>
    </p:spTree>
    <p:extLst>
      <p:ext uri="{BB962C8B-B14F-4D97-AF65-F5344CB8AC3E}">
        <p14:creationId xmlns:p14="http://schemas.microsoft.com/office/powerpoint/2010/main" val="56645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E17EA-7389-4912-B467-268495AB2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12-03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3D3185-ECDE-409E-BD38-FBC957239EF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Derivative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Gives a function for slope, or rate of change, of a function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3D3185-ECDE-409E-BD38-FBC957239E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58B0B2-6C42-4878-8865-55A397547D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3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6A563-9052-454A-A318-F83B6590D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12-03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07CE8B-9C05-4A48-A53B-E9A3056670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Find the slope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2, 8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Find the derivative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07CE8B-9C05-4A48-A53B-E9A3056670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458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5A5545-ED29-4560-BC1B-8B6D1A782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12-03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7D00AA2C-483A-4F49-8844-71A279DBA4D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the derivative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b="0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7D00AA2C-483A-4F49-8844-71A279DBA4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783C4E-18F6-47A1-9FAF-E523E55FF9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62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E4679-25ED-49AD-AE30-28881490B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12-03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BB15B0-C4DE-4761-A3E4-9312306829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the derivative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  <m:r>
                      <a:rPr lang="en-US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BB15B0-C4DE-4761-A3E4-9312306829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715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5AAB1-B70A-4E03-ABB8-013FA1F50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12-04 Limits at Infinity and Limits of Sequences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554098-E3DE-46AA-9F99-FFAE66D147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limits at infinity.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Determine whether sequences converge.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limits of sequences.</a:t>
            </a:r>
          </a:p>
        </p:txBody>
      </p:sp>
    </p:spTree>
    <p:extLst>
      <p:ext uri="{BB962C8B-B14F-4D97-AF65-F5344CB8AC3E}">
        <p14:creationId xmlns:p14="http://schemas.microsoft.com/office/powerpoint/2010/main" val="38094348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1563A-9FD7-4D0D-A874-5D4BF80F1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12-04 Limits at Infinity and Limits of Sequences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349B0D-186B-4CD9-B6C5-897BEE92D51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Limits at Infinity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p>
                            </m:sSup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p>
                            </m:sSup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349B0D-186B-4CD9-B6C5-897BEE92D5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82B7119-E4A7-49BC-A148-07FD3B524FE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Evaluate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</m:e>
                    </m:func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82B7119-E4A7-49BC-A148-07FD3B524F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621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7188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C41D9-2963-43B4-8168-CAFC3647D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12-04 Limits at Infinity and Limits of 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E582C-8505-4924-BB1A-1F3E908B5B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Shortcut</a:t>
            </a:r>
          </a:p>
          <a:p>
            <a:r>
              <a:rPr lang="en-US" dirty="0"/>
              <a:t>N = degree of numerator</a:t>
            </a:r>
          </a:p>
          <a:p>
            <a:r>
              <a:rPr lang="en-US" dirty="0"/>
              <a:t>D = degree of denominator</a:t>
            </a:r>
          </a:p>
          <a:p>
            <a:r>
              <a:rPr lang="en-US" dirty="0"/>
              <a:t>N &lt; D </a:t>
            </a:r>
            <a:r>
              <a:rPr lang="en-US" dirty="0">
                <a:sym typeface="Wingdings" panose="05000000000000000000" pitchFamily="2" charset="2"/>
              </a:rPr>
              <a:t> 0</a:t>
            </a:r>
          </a:p>
          <a:p>
            <a:r>
              <a:rPr lang="en-US" dirty="0">
                <a:sym typeface="Wingdings" panose="05000000000000000000" pitchFamily="2" charset="2"/>
              </a:rPr>
              <a:t>N = D  leading coefficients</a:t>
            </a:r>
          </a:p>
          <a:p>
            <a:r>
              <a:rPr lang="en-US" dirty="0">
                <a:sym typeface="Wingdings" panose="05000000000000000000" pitchFamily="2" charset="2"/>
              </a:rPr>
              <a:t>N &gt; D  No limit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9B9BE7C-AA69-4D88-A86D-C54E7D1FCC9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173402" y="1438834"/>
                <a:ext cx="6018597" cy="540123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Evaluate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den>
                        </m:f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den>
                        </m:f>
                      </m:e>
                    </m:func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9B9BE7C-AA69-4D88-A86D-C54E7D1FCC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73402" y="1438834"/>
                <a:ext cx="6018597" cy="5401233"/>
              </a:xfrm>
              <a:blipFill>
                <a:blip r:embed="rId3"/>
                <a:stretch>
                  <a:fillRect l="-1621" t="-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05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BED977-B38B-4025-B6D8-9C046793E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12-04 Limits at Infinity and Limits of Sequences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80632D-F663-4C94-A92E-C30F798AD9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Limits of Sequences</a:t>
                </a:r>
              </a:p>
              <a:p>
                <a:pPr lvl="1"/>
                <a:r>
                  <a:rPr lang="en-US" dirty="0"/>
                  <a:t>If terms of a sequence approach a value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, then it converges.</a:t>
                </a:r>
              </a:p>
              <a:p>
                <a:pPr lvl="1"/>
                <a:r>
                  <a:rPr lang="en-US" dirty="0"/>
                  <a:t>Otherwise, it diverges.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80632D-F663-4C94-A92E-C30F798AD9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129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43F4D-C8A6-4BA9-9E65-93CFFF9E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12-04 Limits at Infinity and Limits of Sequences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7124CC-BE54-44DE-8879-C5CDD8F6C0A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Find the limit of the sequence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4−3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7124CC-BE54-44DE-8879-C5CDD8F6C0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BB8B07-57B4-4A1D-AA7A-CFA6E7CA7C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46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B978E-54AC-4983-B416-AF18ED18D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12-04 Limits at Infinity and Limits of Sequences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CD6C1F-0A6F-4A23-BBBD-BF8669F25A8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Find the limit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CD6C1F-0A6F-4A23-BBBD-BF8669F25A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925023-8C6D-451A-A03A-C0FE8B190F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9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64A1F-8C17-441D-9507-D0FA233D1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12-05 Integrals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68BBC-307A-4508-A935-5E9FCFF51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limit of sums as </a:t>
            </a:r>
            <a:r>
              <a:rPr lang="en-US" i="1" dirty="0"/>
              <a:t>n</a:t>
            </a:r>
            <a:r>
              <a:rPr lang="en-US" dirty="0"/>
              <a:t> approaches ∞.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an integral.</a:t>
            </a:r>
          </a:p>
        </p:txBody>
      </p:sp>
    </p:spTree>
    <p:extLst>
      <p:ext uri="{BB962C8B-B14F-4D97-AF65-F5344CB8AC3E}">
        <p14:creationId xmlns:p14="http://schemas.microsoft.com/office/powerpoint/2010/main" val="34357231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424F5-DCFC-4EE1-AC26-9D78CF850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12-05 Integrals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CF08FA-2307-4B3D-A8BB-A1E4EB23BD8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Properties of Sums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𝑐𝑛</m:t>
                      </m:r>
                    </m:oMath>
                  </m:oMathPara>
                </a14:m>
                <a:endParaRPr lang="en-US" b="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457200" lvl="1" indent="0">
                  <a:buNone/>
                </a:pPr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CF08FA-2307-4B3D-A8BB-A1E4EB23BD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317" t="-3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1F1BE9C-709A-4D5A-A56B-D47E5168232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Associative Property</a:t>
                </a:r>
                <a:endParaRPr lang="en-US" b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±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b="0" dirty="0"/>
              </a:p>
              <a:p>
                <a:r>
                  <a:rPr lang="en-US" b="0" dirty="0">
                    <a:latin typeface="Cambria Math" panose="02040503050406030204" pitchFamily="18" charset="0"/>
                  </a:rPr>
                  <a:t>Distributive Property (Factoring)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1F1BE9C-709A-4D5A-A56B-D47E516823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418" t="-3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753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26EE4-D5FD-4283-AAC3-ED49219C9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12-05 Integrals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FE91A3-E6B9-4B68-BDFF-C1C57A2628D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438834"/>
                <a:ext cx="6019799" cy="541916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Find the limit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r>
                  <a:rPr lang="en-US" dirty="0"/>
                  <a:t>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→∞</m:t>
                          </m:r>
                        </m:lim>
                      </m:limLow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FE91A3-E6B9-4B68-BDFF-C1C57A2628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438834"/>
                <a:ext cx="6019799" cy="5419165"/>
              </a:xfrm>
              <a:blipFill>
                <a:blip r:embed="rId3"/>
                <a:stretch>
                  <a:fillRect l="-1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A2A456-AE28-462F-B703-3EF9A1732F5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96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686DC-1263-444E-A558-C29E2EB6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12-05 Integrals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709606-76DA-4985-A091-F7D887048A2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438834"/>
                <a:ext cx="6019799" cy="5419165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Area Problem</a:t>
                </a:r>
              </a:p>
              <a:p>
                <a:pPr lvl="1"/>
                <a:r>
                  <a:rPr lang="en-US" dirty="0"/>
                  <a:t>Find the area between the graph and the </a:t>
                </a:r>
                <a:r>
                  <a:rPr lang="en-US" i="1" dirty="0"/>
                  <a:t>x</a:t>
                </a:r>
                <a:r>
                  <a:rPr lang="en-US" dirty="0"/>
                  <a:t>-axis between two </a:t>
                </a:r>
                <a:r>
                  <a:rPr lang="en-US" i="1" dirty="0"/>
                  <a:t>x-</a:t>
                </a:r>
                <a:r>
                  <a:rPr lang="en-US" dirty="0"/>
                  <a:t>values </a:t>
                </a:r>
                <a:r>
                  <a:rPr lang="en-US" i="1" dirty="0"/>
                  <a:t>a</a:t>
                </a:r>
                <a:r>
                  <a:rPr lang="en-US" dirty="0"/>
                  <a:t> and </a:t>
                </a:r>
                <a:r>
                  <a:rPr lang="en-US" i="1" dirty="0"/>
                  <a:t>b</a:t>
                </a:r>
                <a:endParaRPr lang="en-US" dirty="0"/>
              </a:p>
              <a:p>
                <a:pPr lvl="1"/>
                <a:r>
                  <a:rPr lang="en-US" dirty="0"/>
                  <a:t>Imagine drawing a bunch of rectangles with their top corner on the graph</a:t>
                </a:r>
              </a:p>
              <a:p>
                <a:pPr lvl="1"/>
                <a:r>
                  <a:rPr lang="en-US" dirty="0"/>
                  <a:t>The area would approximately be the area of the rectangles</a:t>
                </a:r>
              </a:p>
              <a:p>
                <a:pPr lvl="1"/>
                <a:r>
                  <a:rPr lang="en-US" dirty="0"/>
                  <a:t>The more rectangles, the better the approximation. Let there be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 rectangles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nary>
                    </m:oMath>
                  </m:oMathPara>
                </a14:m>
                <a:endParaRPr lang="en-US" b="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709606-76DA-4985-A091-F7D887048A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438834"/>
                <a:ext cx="6019799" cy="5419165"/>
              </a:xfrm>
              <a:blipFill>
                <a:blip r:embed="rId3"/>
                <a:stretch>
                  <a:fillRect l="-608" t="-562" r="-1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D14BB2A-F55F-4A7A-9813-477673A472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99" y="2257657"/>
            <a:ext cx="6172199" cy="3485329"/>
          </a:xfrm>
        </p:spPr>
      </p:pic>
    </p:spTree>
    <p:extLst>
      <p:ext uri="{BB962C8B-B14F-4D97-AF65-F5344CB8AC3E}">
        <p14:creationId xmlns:p14="http://schemas.microsoft.com/office/powerpoint/2010/main" val="19611984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D45C1-1AF2-4608-B858-D606B43EF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12-05 Integrals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C29DDC-407C-4359-A256-F1E5421B77A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the area bounded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C29DDC-407C-4359-A256-F1E5421B77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 r="-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F5869-058B-4306-B0A5-3DDED5BD3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3402" y="1438834"/>
            <a:ext cx="6018597" cy="54191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2DDE5-E6D7-4E95-85C7-48A204B4F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7932"/>
            <a:ext cx="1870364" cy="149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1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EC4FF-8437-476A-B1A1-8BEFB981D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12-05 Integrals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D9BBC3-4FB2-452B-AB07-6757841189C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the area bounded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D9BBC3-4FB2-452B-AB07-6757841189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20" t="-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C46AC0-8B1B-4F83-AE71-3947D55BA9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AE5FCC-E065-4515-844D-862B6FE49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"/>
            <a:ext cx="1558636" cy="1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2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5B8B6-0C4B-43EB-9B79-FA9685D26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12-05 Integrals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D548A4-1DB7-4B93-96E4-A23FF191D27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nary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nary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D548A4-1DB7-4B93-96E4-A23FF191D2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188369-2D0D-4913-A083-B352CFEE11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7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1759</TotalTime>
  <Words>1285</Words>
  <Application>Microsoft Office PowerPoint</Application>
  <PresentationFormat>Widescreen</PresentationFormat>
  <Paragraphs>370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Cambria</vt:lpstr>
      <vt:lpstr>Cambria Math</vt:lpstr>
      <vt:lpstr>Comic Sans MS</vt:lpstr>
      <vt:lpstr>Damask</vt:lpstr>
      <vt:lpstr>Introduction to Calculus</vt:lpstr>
      <vt:lpstr>PowerPoint Presentation</vt:lpstr>
      <vt:lpstr>12-01 Introduction to Limits</vt:lpstr>
      <vt:lpstr>12-01 Introduction to Limits</vt:lpstr>
      <vt:lpstr>12-01 Introduction to Limits</vt:lpstr>
      <vt:lpstr>12-01 Introduction to Limits</vt:lpstr>
      <vt:lpstr>12-01 Introduction to Limits</vt:lpstr>
      <vt:lpstr>12-01 Introduction to Limits</vt:lpstr>
      <vt:lpstr>12-02 Evaluating Limits</vt:lpstr>
      <vt:lpstr>12-02 Evaluating Limits</vt:lpstr>
      <vt:lpstr>12-02 Evaluating Limits</vt:lpstr>
      <vt:lpstr>12-02 Evaluating Limits</vt:lpstr>
      <vt:lpstr>12-02 Evaluating Limits</vt:lpstr>
      <vt:lpstr>12-02 Evaluating Limits</vt:lpstr>
      <vt:lpstr>12-03 Derivatives</vt:lpstr>
      <vt:lpstr>12-03 Derivatives</vt:lpstr>
      <vt:lpstr>12-03 Derivatives</vt:lpstr>
      <vt:lpstr>12-03 Derivatives</vt:lpstr>
      <vt:lpstr>12-03 Derivatives</vt:lpstr>
      <vt:lpstr>12-03 Derivatives</vt:lpstr>
      <vt:lpstr>12-04 Limits at Infinity and Limits of Sequences</vt:lpstr>
      <vt:lpstr>12-04 Limits at Infinity and Limits of Sequences</vt:lpstr>
      <vt:lpstr>12-04 Limits at Infinity and Limits of Sequences</vt:lpstr>
      <vt:lpstr>12-04 Limits at Infinity and Limits of Sequences</vt:lpstr>
      <vt:lpstr>12-04 Limits at Infinity and Limits of Sequences</vt:lpstr>
      <vt:lpstr>12-04 Limits at Infinity and Limits of Sequences</vt:lpstr>
      <vt:lpstr>12-05 Integrals</vt:lpstr>
      <vt:lpstr>12-05 Integrals</vt:lpstr>
      <vt:lpstr>12-05 Integrals</vt:lpstr>
      <vt:lpstr>12-05 Integrals</vt:lpstr>
      <vt:lpstr>12-05 Integrals</vt:lpstr>
      <vt:lpstr>12-05 Integrals</vt:lpstr>
      <vt:lpstr>12-05 Integrals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Wright</dc:creator>
  <cp:lastModifiedBy>Richard Wright</cp:lastModifiedBy>
  <cp:revision>60</cp:revision>
  <dcterms:created xsi:type="dcterms:W3CDTF">2020-04-17T13:53:18Z</dcterms:created>
  <dcterms:modified xsi:type="dcterms:W3CDTF">2023-07-07T16:07:50Z</dcterms:modified>
</cp:coreProperties>
</file>