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7"/>
  </p:notesMasterIdLst>
  <p:handoutMasterIdLst>
    <p:handoutMasterId r:id="rId48"/>
  </p:handout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79" r:id="rId25"/>
    <p:sldId id="280" r:id="rId26"/>
    <p:sldId id="281" r:id="rId27"/>
    <p:sldId id="282" r:id="rId28"/>
    <p:sldId id="284" r:id="rId29"/>
    <p:sldId id="285" r:id="rId30"/>
    <p:sldId id="288" r:id="rId31"/>
    <p:sldId id="289" r:id="rId32"/>
    <p:sldId id="307" r:id="rId33"/>
    <p:sldId id="308" r:id="rId34"/>
    <p:sldId id="306" r:id="rId35"/>
    <p:sldId id="290" r:id="rId36"/>
    <p:sldId id="299" r:id="rId37"/>
    <p:sldId id="293" r:id="rId38"/>
    <p:sldId id="294" r:id="rId39"/>
    <p:sldId id="295" r:id="rId40"/>
    <p:sldId id="296" r:id="rId41"/>
    <p:sldId id="297" r:id="rId42"/>
    <p:sldId id="298" r:id="rId43"/>
    <p:sldId id="305" r:id="rId44"/>
    <p:sldId id="301" r:id="rId45"/>
    <p:sldId id="300" r:id="rId46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35F"/>
    <a:srgbClr val="FFFFFF"/>
    <a:srgbClr val="333333"/>
    <a:srgbClr val="4D4D4D"/>
    <a:srgbClr val="292929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0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/>
            </a:lvl1pPr>
          </a:lstStyle>
          <a:p>
            <a:fld id="{BF498AEE-53B2-461E-9BF6-EE99FC349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92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B625DD0D-EC7A-4B4D-A4E6-7BF4244E0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D54CF-C342-426D-9E24-DEA24577DCD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410200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PowerPoint</a:t>
            </a:r>
            <a:br>
              <a:rPr lang="en-US" altLang="en-US" noProof="0" smtClean="0"/>
            </a:br>
            <a:r>
              <a:rPr lang="en-US" altLang="en-US" noProof="0" smtClean="0"/>
              <a:t>Powering your</a:t>
            </a:r>
            <a:br>
              <a:rPr lang="en-US" altLang="en-US" noProof="0" smtClean="0"/>
            </a:br>
            <a:r>
              <a:rPr lang="en-US" altLang="en-US" noProof="0" smtClean="0"/>
              <a:t>Points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26632" name="Picture 8" descr="MTNCLIMBr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14800"/>
            <a:ext cx="29337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533400"/>
            <a:ext cx="18859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0"/>
            <a:ext cx="5505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95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52600"/>
            <a:ext cx="3695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9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9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533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09" name="Picture 9" descr="MTNCLIMB_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MTNCLIMBrul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24000"/>
            <a:ext cx="29337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MTNCLIMBrul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00800"/>
            <a:ext cx="29337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2" Type="http://schemas.microsoft.com/office/2007/relationships/media" Target="../media/media1.mp3"/><Relationship Id="rId1" Type="http://schemas.openxmlformats.org/officeDocument/2006/relationships/audio" Target="file:///F:\shawna\Religious\Sounds%20of%20Nature\GeckoTokay.mp3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gta.org/ppt97/l6.tips.htm" TargetMode="External"/><Relationship Id="rId2" Type="http://schemas.openxmlformats.org/officeDocument/2006/relationships/hyperlink" Target="http://ecglink.com/newsletter/visual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mepage.cs.uri.edu/tutorials/csc101/powerpoint/ppt.html" TargetMode="External"/><Relationship Id="rId4" Type="http://schemas.openxmlformats.org/officeDocument/2006/relationships/hyperlink" Target="http://www.dzfx.com/workshops/images/7/files/mypwp.pp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visuals wisely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Graphic Overload</a:t>
            </a:r>
          </a:p>
        </p:txBody>
      </p:sp>
      <p:pic>
        <p:nvPicPr>
          <p:cNvPr id="57349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9" t="34244" r="6555" b="53908"/>
          <a:stretch>
            <a:fillRect/>
          </a:stretch>
        </p:blipFill>
        <p:spPr bwMode="auto">
          <a:xfrm>
            <a:off x="7162800" y="304800"/>
            <a:ext cx="14160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1030" descr="j02346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981200"/>
            <a:ext cx="3317875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1031" descr="AG0052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3886200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Visuals Wisely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Basis of good design</a:t>
            </a:r>
          </a:p>
          <a:p>
            <a:pPr lvl="1"/>
            <a:r>
              <a:rPr lang="en-US" altLang="en-US"/>
              <a:t>Hierarchy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819400" y="5715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/>
              <a:t>before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705600" y="5715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/>
              <a:t>after</a:t>
            </a:r>
          </a:p>
        </p:txBody>
      </p:sp>
      <p:pic>
        <p:nvPicPr>
          <p:cNvPr id="58377" name="Picture 9" descr="clim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971800"/>
            <a:ext cx="37211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733800" cy="2800350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3733800" cy="2800350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Visuals Wisely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Keywords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Color Wisely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Color accuracy and visibility</a:t>
            </a:r>
          </a:p>
          <a:p>
            <a:r>
              <a:rPr lang="en-US" altLang="en-US"/>
              <a:t>Check with projector</a:t>
            </a:r>
          </a:p>
          <a:p>
            <a:r>
              <a:rPr lang="en-US" altLang="en-US"/>
              <a:t>To emphasize</a:t>
            </a:r>
          </a:p>
          <a:p>
            <a:r>
              <a:rPr lang="en-US" altLang="en-US"/>
              <a:t>3-4 colors/visual</a:t>
            </a:r>
          </a:p>
          <a:p>
            <a:r>
              <a:rPr lang="en-US" altLang="en-US"/>
              <a:t>Be consistent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6042" r="25000" b="29167"/>
          <a:stretch>
            <a:fillRect/>
          </a:stretch>
        </p:blipFill>
        <p:spPr bwMode="auto">
          <a:xfrm>
            <a:off x="5715000" y="2819400"/>
            <a:ext cx="3200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92457" dir="95672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Use Visuals Wisely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833563"/>
            <a:ext cx="7543800" cy="57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CONTRAST</a:t>
            </a:r>
          </a:p>
        </p:txBody>
      </p:sp>
      <p:sp>
        <p:nvSpPr>
          <p:cNvPr id="59396" name="Rectangle 1028"/>
          <p:cNvSpPr>
            <a:spLocks noChangeArrowheads="1"/>
          </p:cNvSpPr>
          <p:nvPr/>
        </p:nvSpPr>
        <p:spPr bwMode="auto">
          <a:xfrm>
            <a:off x="1447800" y="23622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 b="1">
                <a:solidFill>
                  <a:srgbClr val="FFFFFF"/>
                </a:solidFill>
                <a:latin typeface="Tahoma" pitchFamily="34" charset="0"/>
              </a:rPr>
              <a:t>CONTRAST</a:t>
            </a:r>
          </a:p>
        </p:txBody>
      </p:sp>
      <p:sp>
        <p:nvSpPr>
          <p:cNvPr id="59397" name="Rectangle 1029"/>
          <p:cNvSpPr>
            <a:spLocks noChangeArrowheads="1"/>
          </p:cNvSpPr>
          <p:nvPr/>
        </p:nvSpPr>
        <p:spPr bwMode="auto">
          <a:xfrm>
            <a:off x="1447800" y="3962400"/>
            <a:ext cx="7543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 b="1">
                <a:solidFill>
                  <a:srgbClr val="0000FF"/>
                </a:solidFill>
                <a:latin typeface="Tahoma" pitchFamily="34" charset="0"/>
              </a:rPr>
              <a:t>CONTRAST</a:t>
            </a:r>
          </a:p>
        </p:txBody>
      </p:sp>
      <p:sp>
        <p:nvSpPr>
          <p:cNvPr id="59398" name="Rectangle 1030"/>
          <p:cNvSpPr>
            <a:spLocks noChangeArrowheads="1"/>
          </p:cNvSpPr>
          <p:nvPr/>
        </p:nvSpPr>
        <p:spPr bwMode="auto">
          <a:xfrm>
            <a:off x="1447800" y="3429000"/>
            <a:ext cx="7543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 b="1">
                <a:solidFill>
                  <a:srgbClr val="000000"/>
                </a:solidFill>
                <a:latin typeface="Tahoma" pitchFamily="34" charset="0"/>
              </a:rPr>
              <a:t>CONTRAST</a:t>
            </a:r>
          </a:p>
        </p:txBody>
      </p:sp>
      <p:sp>
        <p:nvSpPr>
          <p:cNvPr id="59399" name="Rectangle 1031"/>
          <p:cNvSpPr>
            <a:spLocks noChangeArrowheads="1"/>
          </p:cNvSpPr>
          <p:nvPr/>
        </p:nvSpPr>
        <p:spPr bwMode="auto">
          <a:xfrm>
            <a:off x="1447800" y="28956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 b="1">
                <a:solidFill>
                  <a:srgbClr val="CCF35F"/>
                </a:solidFill>
                <a:latin typeface="Tahoma" pitchFamily="34" charset="0"/>
              </a:rPr>
              <a:t>CONTRAST</a:t>
            </a:r>
          </a:p>
        </p:txBody>
      </p:sp>
      <p:sp>
        <p:nvSpPr>
          <p:cNvPr id="59400" name="Rectangle 1032"/>
          <p:cNvSpPr>
            <a:spLocks noChangeArrowheads="1"/>
          </p:cNvSpPr>
          <p:nvPr/>
        </p:nvSpPr>
        <p:spPr bwMode="auto">
          <a:xfrm>
            <a:off x="1447800" y="45720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 b="1">
                <a:solidFill>
                  <a:srgbClr val="FF3300"/>
                </a:solidFill>
                <a:latin typeface="Tahoma" pitchFamily="34" charset="0"/>
              </a:rPr>
              <a:t>CONTRAST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Color Wisely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colors with “</a:t>
            </a:r>
            <a:r>
              <a:rPr lang="en-US" altLang="en-US">
                <a:solidFill>
                  <a:schemeClr val="tx2"/>
                </a:solidFill>
              </a:rPr>
              <a:t>pop,</a:t>
            </a:r>
            <a:r>
              <a:rPr lang="en-US" altLang="en-US"/>
              <a:t>” meaning the words stand out against your background color</a:t>
            </a:r>
          </a:p>
          <a:p>
            <a:r>
              <a:rPr lang="en-US" altLang="en-US">
                <a:solidFill>
                  <a:srgbClr val="003399"/>
                </a:solidFill>
              </a:rPr>
              <a:t>Dark backgrounds require light colors like</a:t>
            </a:r>
            <a:r>
              <a:rPr lang="en-US" altLang="en-US">
                <a:solidFill>
                  <a:srgbClr val="333300"/>
                </a:solidFill>
              </a:rPr>
              <a:t> </a:t>
            </a:r>
            <a:r>
              <a:rPr lang="en-US" altLang="en-US"/>
              <a:t>white</a:t>
            </a:r>
            <a:r>
              <a:rPr lang="en-US" altLang="en-US">
                <a:solidFill>
                  <a:srgbClr val="333300"/>
                </a:solidFill>
              </a:rPr>
              <a:t> </a:t>
            </a:r>
            <a:r>
              <a:rPr lang="en-US" altLang="en-US">
                <a:solidFill>
                  <a:srgbClr val="003399"/>
                </a:solidFill>
              </a:rPr>
              <a:t>or</a:t>
            </a:r>
            <a:r>
              <a:rPr lang="en-US" altLang="en-US">
                <a:solidFill>
                  <a:srgbClr val="333300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 Color Wisely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Red text on a blue background produces a purple haze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 Color Wisely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8000"/>
                </a:solidFill>
              </a:rPr>
              <a:t>Green text on a red background looks fuzzy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 Color Wisely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FF33"/>
                </a:solidFill>
              </a:rPr>
              <a:t>Light backgrounds need dark colors like 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  <a:r>
              <a:rPr lang="en-US" altLang="en-US">
                <a:solidFill>
                  <a:srgbClr val="CCFF33"/>
                </a:solidFill>
              </a:rPr>
              <a:t> or </a:t>
            </a:r>
            <a:r>
              <a:rPr lang="en-US" altLang="en-US">
                <a:solidFill>
                  <a:srgbClr val="000099"/>
                </a:solidFill>
              </a:rPr>
              <a:t>blue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7467600" cy="22352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en-US" sz="3200">
              <a:solidFill>
                <a:srgbClr val="CCFF33"/>
              </a:solidFill>
              <a:latin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solidFill>
                  <a:srgbClr val="CCFF33"/>
                </a:solidFill>
                <a:latin typeface="Arial" charset="0"/>
              </a:rPr>
              <a:t>Dark backgrounds need light colors</a:t>
            </a:r>
            <a:br>
              <a:rPr lang="en-US" altLang="en-US" sz="3200">
                <a:solidFill>
                  <a:srgbClr val="CCFF33"/>
                </a:solidFill>
                <a:latin typeface="Arial" charset="0"/>
              </a:rPr>
            </a:br>
            <a:r>
              <a:rPr lang="en-US" altLang="en-US" sz="3200">
                <a:solidFill>
                  <a:srgbClr val="CCFF33"/>
                </a:solidFill>
                <a:latin typeface="Arial" charset="0"/>
              </a:rPr>
              <a:t>   like</a:t>
            </a:r>
            <a:r>
              <a:rPr lang="en-US" altLang="en-US" sz="3200">
                <a:latin typeface="Arial" charset="0"/>
              </a:rPr>
              <a:t> white </a:t>
            </a:r>
            <a:r>
              <a:rPr lang="en-US" altLang="en-US" sz="3200">
                <a:solidFill>
                  <a:srgbClr val="CCFF33"/>
                </a:solidFill>
                <a:latin typeface="Arial" charset="0"/>
              </a:rPr>
              <a:t>or</a:t>
            </a:r>
            <a:r>
              <a:rPr lang="en-US" altLang="en-US" sz="3200">
                <a:latin typeface="Arial" charset="0"/>
              </a:rPr>
              <a:t> 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gold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en-US" sz="3200">
              <a:solidFill>
                <a:srgbClr val="CCFF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 Color Wisely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Avoid Textures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en-US" sz="5400" b="1">
                <a:solidFill>
                  <a:schemeClr val="tx2"/>
                </a:solidFill>
              </a:rPr>
              <a:t>PowerPoint</a:t>
            </a:r>
            <a:r>
              <a:rPr lang="en-US" altLang="en-US">
                <a:effectLst/>
              </a:rPr>
              <a:t/>
            </a:r>
            <a:br>
              <a:rPr lang="en-US" altLang="en-US">
                <a:effectLst/>
              </a:rPr>
            </a:br>
            <a:r>
              <a:rPr lang="en-US" altLang="en-US" sz="2800">
                <a:solidFill>
                  <a:schemeClr val="tx1"/>
                </a:solidFill>
                <a:effectLst/>
              </a:rPr>
              <a:t>Powering Up Your Point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z="24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by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>
                <a:solidFill>
                  <a:schemeClr val="tx2"/>
                </a:solidFill>
              </a:rPr>
              <a:t>Shawna Vyhmeister, PhD</a:t>
            </a:r>
          </a:p>
          <a:p>
            <a:r>
              <a:rPr lang="en-US" altLang="en-US" sz="2000">
                <a:solidFill>
                  <a:schemeClr val="tx2"/>
                </a:solidFill>
              </a:rPr>
              <a:t>Raimond Luntungan, MBA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 Color Wisely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Avoid patterns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Color Wisely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Suggestions on colors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25000" r="14063" b="29167"/>
          <a:stretch>
            <a:fillRect/>
          </a:stretch>
        </p:blipFill>
        <p:spPr bwMode="auto">
          <a:xfrm>
            <a:off x="1828800" y="2590800"/>
            <a:ext cx="38862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375" r="25000" b="37500"/>
          <a:stretch>
            <a:fillRect/>
          </a:stretch>
        </p:blipFill>
        <p:spPr bwMode="auto">
          <a:xfrm>
            <a:off x="5867400" y="2590800"/>
            <a:ext cx="2209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Font sizes and styles</a:t>
            </a:r>
          </a:p>
          <a:p>
            <a:r>
              <a:rPr lang="en-US" altLang="en-US"/>
              <a:t>Body text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1" b="87500"/>
          <a:stretch>
            <a:fillRect/>
          </a:stretch>
        </p:blipFill>
        <p:spPr bwMode="auto">
          <a:xfrm>
            <a:off x="2057400" y="3276600"/>
            <a:ext cx="601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72656" b="67708"/>
          <a:stretch>
            <a:fillRect/>
          </a:stretch>
        </p:blipFill>
        <p:spPr bwMode="auto">
          <a:xfrm>
            <a:off x="2057400" y="3886200"/>
            <a:ext cx="2667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Make sure lettering is big enough that people in the back of a room</a:t>
            </a:r>
            <a:br>
              <a:rPr lang="en-US" altLang="en-US" sz="1600"/>
            </a:br>
            <a:r>
              <a:rPr lang="en-US" altLang="en-US" sz="1600"/>
              <a:t>can read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2"/>
                </a:solidFill>
              </a:rPr>
              <a:t>Arial</a:t>
            </a:r>
            <a:r>
              <a:rPr lang="en-US" altLang="en-US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US" altLang="en-US">
                <a:solidFill>
                  <a:schemeClr val="tx2"/>
                </a:solidFill>
                <a:latin typeface="Verdana" pitchFamily="34" charset="0"/>
              </a:rPr>
              <a:t>Verdana, or </a:t>
            </a:r>
            <a:r>
              <a:rPr lang="en-US" altLang="en-US">
                <a:solidFill>
                  <a:schemeClr val="tx2"/>
                </a:solidFill>
              </a:rPr>
              <a:t>Tahoma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/>
              <a:t>This is Arial 28 pt and it’s easily readable.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000"/>
              <a:t>This is Tahoma 20 pt and it’s probably too small.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>
                <a:latin typeface="Verdana" pitchFamily="34" charset="0"/>
              </a:rPr>
              <a:t>This is Verdana 32 pt and it is very easy to read when projected.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>
                <a:latin typeface="Times New Roman" pitchFamily="18" charset="0"/>
              </a:rPr>
              <a:t>Compare to Times New Roman 24 pt.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Times New Roman</a:t>
            </a:r>
            <a:r>
              <a:rPr lang="en-US" altLang="en-US">
                <a:solidFill>
                  <a:schemeClr val="tx2"/>
                </a:solidFill>
                <a:latin typeface="Comic Sans MS" pitchFamily="66" charset="0"/>
              </a:rPr>
              <a:t> or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  <a:latin typeface="Courier New" pitchFamily="49" charset="0"/>
              </a:rPr>
              <a:t>Courier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latin typeface="Times New Roman" pitchFamily="18" charset="0"/>
              </a:rPr>
              <a:t>Times New Roman 28 pt is difficult to read.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latin typeface="Courier New" pitchFamily="49" charset="0"/>
              </a:rPr>
              <a:t>Courier 28 pt is very thin, even disconnected, when presented with a low quality projector.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latin typeface="Comic Sans MS" pitchFamily="66" charset="0"/>
              </a:rPr>
              <a:t>“Welcome to Jane’s World”</a:t>
            </a:r>
            <a:r>
              <a:rPr lang="en-US" altLang="en-US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en-US">
                <a:latin typeface="Comic Sans MS" pitchFamily="66" charset="0"/>
              </a:rPr>
              <a:t>is in </a:t>
            </a:r>
            <a:r>
              <a:rPr lang="en-US" altLang="en-US">
                <a:solidFill>
                  <a:schemeClr val="tx2"/>
                </a:solidFill>
                <a:latin typeface="Comic Sans MS" pitchFamily="66" charset="0"/>
              </a:rPr>
              <a:t>Comic Sans</a:t>
            </a:r>
            <a:r>
              <a:rPr lang="en-US" altLang="en-US">
                <a:latin typeface="Comic Sans MS" pitchFamily="66" charset="0"/>
              </a:rPr>
              <a:t> 32</a:t>
            </a:r>
            <a:r>
              <a:rPr lang="en-US" altLang="en-US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en-US">
                <a:latin typeface="Comic Sans MS" pitchFamily="66" charset="0"/>
              </a:rPr>
              <a:t>pt is a good font for a PLAYFUL presentation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latin typeface="Chiller" pitchFamily="82" charset="0"/>
              </a:rPr>
              <a:t>“HAPPY HALLOWEEN!” is in </a:t>
            </a:r>
            <a:r>
              <a:rPr lang="en-US" altLang="en-US">
                <a:solidFill>
                  <a:schemeClr val="tx2"/>
                </a:solidFill>
                <a:latin typeface="Chiller" pitchFamily="82" charset="0"/>
              </a:rPr>
              <a:t>Chiller</a:t>
            </a:r>
            <a:r>
              <a:rPr lang="en-US" altLang="en-US">
                <a:latin typeface="Chiller" pitchFamily="82" charset="0"/>
              </a:rPr>
              <a:t> 32 pt and is difficult to read.  It is a FUN font but use it sparingly and for emphasis.</a:t>
            </a:r>
          </a:p>
          <a:p>
            <a:r>
              <a:rPr lang="en-US" altLang="en-US"/>
              <a:t>Use                      wisely</a:t>
            </a:r>
            <a:endParaRPr lang="en-US" altLang="en-US">
              <a:latin typeface="Chiller" pitchFamily="82" charset="0"/>
            </a:endParaRP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2819400" y="4800600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WordArt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Chunking text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Reading many lines of text tires the audience out and distracts their attention from you and the excellent points you are making. “Chunk” information.  I think four lines of text is enough in a chunk.  If you are listing bullets of information as you are suppose to be doing in a PowerPoint presentation you shouldn’t have this problem</a:t>
            </a:r>
            <a:r>
              <a:rPr lang="en-US" altLang="en-US" sz="2000"/>
              <a:t>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Bullets</a:t>
            </a:r>
          </a:p>
          <a:p>
            <a:pPr lvl="1"/>
            <a:r>
              <a:rPr lang="en-US" altLang="en-US"/>
              <a:t>Type phrases, not sentences</a:t>
            </a:r>
          </a:p>
          <a:p>
            <a:pPr lvl="1"/>
            <a:r>
              <a:rPr lang="en-US" altLang="en-US"/>
              <a:t>Maintain parallel structure</a:t>
            </a:r>
          </a:p>
          <a:p>
            <a:pPr lvl="1"/>
            <a:r>
              <a:rPr lang="en-US" altLang="en-US"/>
              <a:t>Content</a:t>
            </a:r>
          </a:p>
          <a:p>
            <a:pPr lvl="1"/>
            <a:r>
              <a:rPr lang="en-US" altLang="en-US"/>
              <a:t>Keywords</a:t>
            </a:r>
          </a:p>
          <a:p>
            <a:pPr lvl="1"/>
            <a:r>
              <a:rPr lang="en-US" altLang="en-US"/>
              <a:t>Limit punctuation</a:t>
            </a:r>
          </a:p>
          <a:p>
            <a:pPr lvl="1"/>
            <a:r>
              <a:rPr lang="en-US" altLang="en-US"/>
              <a:t>Readable and readily comprehended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Text Wisely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Mayk use of spell checkker!</a:t>
            </a: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76804" name="Picture 4" descr="j0311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73350"/>
            <a:ext cx="3040063" cy="2813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Objectives</a:t>
            </a:r>
          </a:p>
          <a:p>
            <a:r>
              <a:rPr lang="en-US" altLang="en-US"/>
              <a:t>Review general oral presentation tips</a:t>
            </a:r>
          </a:p>
          <a:p>
            <a:r>
              <a:rPr lang="en-US" altLang="en-US"/>
              <a:t>Discuss PowerPoint design tips</a:t>
            </a:r>
          </a:p>
          <a:p>
            <a:r>
              <a:rPr lang="en-US" altLang="en-US"/>
              <a:t>Discover PowerPoint no-no’s</a:t>
            </a:r>
          </a:p>
          <a:p>
            <a:r>
              <a:rPr lang="en-US" altLang="en-US"/>
              <a:t>Learn to use PowerPoint wisely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Format of the graphics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28800" y="5257800"/>
            <a:ext cx="6588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altLang="en-US" sz="3200">
                <a:latin typeface="Arial" charset="0"/>
              </a:rPr>
              <a:t>GIF           VS.        JPEG</a:t>
            </a:r>
          </a:p>
        </p:txBody>
      </p:sp>
      <p:pic>
        <p:nvPicPr>
          <p:cNvPr id="79877" name="Picture 5" descr="LosOso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7211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BD0486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743200"/>
            <a:ext cx="3665537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Proportion</a:t>
            </a:r>
          </a:p>
          <a:p>
            <a:r>
              <a:rPr lang="en-US" altLang="en-US"/>
              <a:t>Avoid stretching the image</a:t>
            </a:r>
          </a:p>
        </p:txBody>
      </p:sp>
      <p:pic>
        <p:nvPicPr>
          <p:cNvPr id="80901" name="Picture 5" descr="stretc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136900"/>
            <a:ext cx="7251700" cy="2578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Never stretch a picture in only one direction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To fit a certain space, crop the image and leave blank space if necessary</a:t>
            </a:r>
          </a:p>
        </p:txBody>
      </p:sp>
      <p:pic>
        <p:nvPicPr>
          <p:cNvPr id="100356" name="Picture 4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18303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5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1830388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r="19991"/>
          <a:stretch>
            <a:fillRect/>
          </a:stretch>
        </p:blipFill>
        <p:spPr bwMode="auto">
          <a:xfrm>
            <a:off x="6781800" y="3124200"/>
            <a:ext cx="170815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Never increase the size of an image until it is fuzzy and out of focus</a:t>
            </a:r>
          </a:p>
        </p:txBody>
      </p:sp>
      <p:pic>
        <p:nvPicPr>
          <p:cNvPr id="101383" name="Picture 7" descr="AG0052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1463"/>
            <a:ext cx="3886200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AG0052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676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pic>
        <p:nvPicPr>
          <p:cNvPr id="99332" name="Picture 4" descr="IMG_1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>
            <a:fillRect/>
          </a:stretch>
        </p:blipFill>
        <p:spPr bwMode="auto">
          <a:xfrm>
            <a:off x="1524000" y="1752600"/>
            <a:ext cx="7010400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7543800" cy="2057400"/>
          </a:xfrm>
        </p:spPr>
        <p:txBody>
          <a:bodyPr/>
          <a:lstStyle/>
          <a:p>
            <a:r>
              <a:rPr lang="en-US" altLang="en-US"/>
              <a:t>Make sure pictures don’t mask text</a:t>
            </a:r>
          </a:p>
          <a:p>
            <a:r>
              <a:rPr lang="en-US" altLang="en-US"/>
              <a:t>Choose visuals with high contrast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812925" y="5421313"/>
            <a:ext cx="550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4800600" cy="1385888"/>
          </a:xfrm>
          <a:prstGeom prst="rect">
            <a:avLst/>
          </a:prstGeom>
          <a:solidFill>
            <a:srgbClr val="CC99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latin typeface="Tahoma" pitchFamily="34" charset="0"/>
              </a:rPr>
              <a:t>If needed, add a box to make text readable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Graphics Wisely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Reduce the size of graphics files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 18.1 kb               51.3 kb</a:t>
            </a:r>
          </a:p>
        </p:txBody>
      </p:sp>
      <p:pic>
        <p:nvPicPr>
          <p:cNvPr id="81924" name="Picture 4" descr="MTNCLIMB_optimiz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r="9773" b="3163"/>
          <a:stretch>
            <a:fillRect/>
          </a:stretch>
        </p:blipFill>
        <p:spPr bwMode="auto">
          <a:xfrm>
            <a:off x="1981200" y="2514600"/>
            <a:ext cx="3048000" cy="281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MTNCLI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r="8156"/>
          <a:stretch>
            <a:fillRect/>
          </a:stretch>
        </p:blipFill>
        <p:spPr bwMode="auto">
          <a:xfrm>
            <a:off x="5334000" y="2514600"/>
            <a:ext cx="3048000" cy="2800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6" name="Picture 10" descr="j0234249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22885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Clutter</a:t>
            </a:r>
          </a:p>
        </p:txBody>
      </p:sp>
      <p:pic>
        <p:nvPicPr>
          <p:cNvPr id="91140" name="Picture 4" descr="pe0183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7447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743200" y="2514600"/>
          <a:ext cx="58674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Chart" r:id="rId5" imgW="6096361" imgH="4067684" progId="MSGraph.Chart.8">
                  <p:embed followColorScheme="full"/>
                </p:oleObj>
              </mc:Choice>
              <mc:Fallback>
                <p:oleObj name="Chart" r:id="rId5" imgW="6096361" imgH="406768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867400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1828800" y="5181600"/>
            <a:ext cx="226695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 cap="sq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dON't CluTter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334000" y="48006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/>
              <a:t>These are the data we got for last 2 quarters</a:t>
            </a:r>
          </a:p>
        </p:txBody>
      </p:sp>
      <p:sp>
        <p:nvSpPr>
          <p:cNvPr id="91145" name="Text Box 9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Topic on Adobe PageMaker will be on Wedenesday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altLang="en-US"/>
              <a:t>Use Sounds and</a:t>
            </a:r>
            <a:br>
              <a:rPr lang="en-US" altLang="en-US"/>
            </a:br>
            <a:r>
              <a:rPr lang="en-US" altLang="en-US"/>
              <a:t>Animation Wisely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sound to get attention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47800" y="2316163"/>
            <a:ext cx="708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3200" dirty="0">
                <a:latin typeface="Tahoma" pitchFamily="34" charset="0"/>
              </a:rPr>
              <a:t>   </a:t>
            </a:r>
            <a:r>
              <a:rPr lang="en-US" altLang="en-US" sz="3200" dirty="0" smtClean="0">
                <a:latin typeface="Tahoma" pitchFamily="34" charset="0"/>
              </a:rPr>
              <a:t> S </a:t>
            </a:r>
            <a:r>
              <a:rPr lang="en-US" altLang="en-US" sz="3200" dirty="0">
                <a:latin typeface="Tahoma" pitchFamily="34" charset="0"/>
              </a:rPr>
              <a:t>O U N D of </a:t>
            </a:r>
            <a:r>
              <a:rPr lang="en-US" altLang="en-US" sz="3200" dirty="0" smtClean="0">
                <a:latin typeface="Tahoma" pitchFamily="34" charset="0"/>
              </a:rPr>
              <a:t>a gecko</a:t>
            </a:r>
            <a:endParaRPr lang="en-US" altLang="en-US" sz="3200" dirty="0">
              <a:latin typeface="Tahoma" pitchFamily="34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524000" y="4343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latin typeface="Tahoma" pitchFamily="34" charset="0"/>
              </a:rPr>
              <a:t> Adding music background</a:t>
            </a:r>
            <a:endParaRPr lang="en-US" alt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600200" y="48006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dirty="0">
                <a:latin typeface="Tahoma" pitchFamily="34" charset="0"/>
              </a:rPr>
              <a:t>        </a:t>
            </a:r>
            <a:r>
              <a:rPr lang="en-US" altLang="en-US" sz="2800" dirty="0" smtClean="0">
                <a:latin typeface="Tahoma" pitchFamily="34" charset="0"/>
              </a:rPr>
              <a:t>Holy, Holy, Holy by Kim </a:t>
            </a:r>
            <a:r>
              <a:rPr lang="en-US" altLang="en-US" sz="2800" dirty="0" err="1" smtClean="0">
                <a:latin typeface="Tahoma" pitchFamily="34" charset="0"/>
              </a:rPr>
              <a:t>Deardorff</a:t>
            </a:r>
            <a:endParaRPr lang="en-US" altLang="en-US" sz="2800" dirty="0">
              <a:latin typeface="Tahoma" pitchFamily="34" charset="0"/>
            </a:endParaRPr>
          </a:p>
        </p:txBody>
      </p:sp>
      <p:pic>
        <p:nvPicPr>
          <p:cNvPr id="2" name="GeckoTok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943600" y="2362200"/>
            <a:ext cx="609600" cy="609600"/>
          </a:xfrm>
          <a:prstGeom prst="rect">
            <a:avLst/>
          </a:prstGeom>
        </p:spPr>
      </p:pic>
      <p:pic>
        <p:nvPicPr>
          <p:cNvPr id="4" name="03 Holy, Holy, Hol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" y="5257800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75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9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475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7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5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4995" grpId="0" build="p" autoUpdateAnimBg="0" advAuto="5000"/>
      <p:bldP spid="84996" grpId="0" autoUpdateAnimBg="0"/>
      <p:bldP spid="85000" grpId="0" autoUpdateAnimBg="0"/>
      <p:bldP spid="8500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shortcuts wisely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Press “B”</a:t>
            </a:r>
          </a:p>
          <a:p>
            <a:r>
              <a:rPr lang="en-US" altLang="en-US"/>
              <a:t>Press “W”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shortcuts wisely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Press</a:t>
            </a:r>
            <a:br>
              <a:rPr lang="en-US" altLang="en-US"/>
            </a:br>
            <a:r>
              <a:rPr lang="en-US" altLang="en-US"/>
              <a:t>Control</a:t>
            </a:r>
            <a:br>
              <a:rPr lang="en-US" altLang="en-US"/>
            </a:br>
            <a:r>
              <a:rPr lang="en-US" altLang="en-US"/>
              <a:t> “P”</a:t>
            </a:r>
          </a:p>
          <a:p>
            <a:r>
              <a:rPr lang="en-US" altLang="en-US"/>
              <a:t>Press</a:t>
            </a:r>
            <a:br>
              <a:rPr lang="en-US" altLang="en-US"/>
            </a:br>
            <a:r>
              <a:rPr lang="en-US" altLang="en-US"/>
              <a:t>“E”</a:t>
            </a:r>
            <a:br>
              <a:rPr lang="en-US" altLang="en-US"/>
            </a:br>
            <a:r>
              <a:rPr lang="en-US" altLang="en-US"/>
              <a:t>to</a:t>
            </a:r>
            <a:br>
              <a:rPr lang="en-US" altLang="en-US"/>
            </a:br>
            <a:r>
              <a:rPr lang="en-US" altLang="en-US"/>
              <a:t>erase</a:t>
            </a:r>
          </a:p>
          <a:p>
            <a:endParaRPr lang="en-US" altLang="en-US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3276600" y="1736725"/>
            <a:ext cx="57912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Goals of PowerPoint use</a:t>
            </a:r>
          </a:p>
          <a:p>
            <a:r>
              <a:rPr lang="en-US" altLang="en-US"/>
              <a:t>Illustrate, reinforce, and support</a:t>
            </a:r>
          </a:p>
          <a:p>
            <a:r>
              <a:rPr lang="en-US" altLang="en-US"/>
              <a:t>Boost clarity, credibility and retention</a:t>
            </a:r>
          </a:p>
          <a:p>
            <a:r>
              <a:rPr lang="en-US" altLang="en-US"/>
              <a:t>Provide at-a-glance comprehension</a:t>
            </a:r>
          </a:p>
          <a:p>
            <a:r>
              <a:rPr lang="en-US" altLang="en-US"/>
              <a:t>Provide a professional look to presentations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Shortcuts Wisely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Press F1 to see </a:t>
            </a:r>
            <a:br>
              <a:rPr lang="en-US" altLang="en-US"/>
            </a:br>
            <a:r>
              <a:rPr lang="en-US" altLang="en-US"/>
              <a:t>other shortcuts</a:t>
            </a:r>
          </a:p>
          <a:p>
            <a:r>
              <a:rPr lang="en-US" altLang="en-US"/>
              <a:t>Right click to</a:t>
            </a:r>
            <a:br>
              <a:rPr lang="en-US" altLang="en-US"/>
            </a:br>
            <a:r>
              <a:rPr lang="en-US" altLang="en-US"/>
              <a:t>see other help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3542" r="32031" b="14583"/>
          <a:stretch>
            <a:fillRect/>
          </a:stretch>
        </p:blipFill>
        <p:spPr bwMode="auto">
          <a:xfrm>
            <a:off x="4914900" y="1524000"/>
            <a:ext cx="3009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57292" r="42969" b="14583"/>
          <a:stretch>
            <a:fillRect/>
          </a:stretch>
        </p:blipFill>
        <p:spPr bwMode="auto">
          <a:xfrm>
            <a:off x="3352800" y="3962400"/>
            <a:ext cx="129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Resources Wisely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Acknowledge resources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References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“Top ten tips for PowerPoint slide shows” by Gail Zack Anderson, President of Applause, Inc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“Presentation tip guide.”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  <a:hlinkClick r:id="rId2"/>
              </a:rPr>
              <a:t>http://ecglink.com/newsletter/visual.shtml</a:t>
            </a:r>
            <a:endParaRPr lang="en-US" altLang="en-US" sz="240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  <a:hlinkClick r:id="rId3"/>
              </a:rPr>
              <a:t>http://www.lgta.org/ppt97/l6.tips.htm</a:t>
            </a:r>
            <a:endParaRPr lang="en-US" altLang="en-US" sz="240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  <a:hlinkClick r:id="rId4"/>
              </a:rPr>
              <a:t>http://www.dzfx.com/workshops/images/7/files/mypwp.ppt</a:t>
            </a:r>
            <a:endParaRPr lang="en-US" altLang="en-US" sz="240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  <a:hlinkClick r:id="rId5"/>
              </a:rPr>
              <a:t>http://homepage.cs.uri.edu/tutorials/csc101/powerpoint/ppt.html</a:t>
            </a:r>
            <a:endParaRPr lang="en-US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Appreciate People Wisely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Thanks to the audience</a:t>
            </a:r>
          </a:p>
          <a:p>
            <a:r>
              <a:rPr lang="en-US" altLang="en-US"/>
              <a:t>Thanks to my colleague, Raimond Luntungan</a:t>
            </a:r>
          </a:p>
          <a:p>
            <a:r>
              <a:rPr lang="en-US" altLang="en-US"/>
              <a:t>Thanks to Microsoft PowerPoint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Arial Black" pitchFamily="34" charset="0"/>
              </a:rPr>
              <a:t>Thank You!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038600"/>
            <a:ext cx="4341813" cy="17526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</a:rPr>
              <a:t>Compiled by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Raimond Luntungan and Shawna Vyhmeister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39023" y="1293813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black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presentation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the beginning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ending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slide, or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in the middle of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presentation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19973" y="297679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LCD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Projectors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read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black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as a transparent image, therefore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project lights on the screen or wall.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39023" y="4646613"/>
            <a:ext cx="8382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to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the audience seeing the backstage view of your presentation.  </a:t>
            </a: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also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when you are entertaining questions and answers</a:t>
            </a:r>
            <a:r>
              <a:rPr lang="en-US" altLang="en-US" sz="2800" dirty="0"/>
              <a:t>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706223" y="38100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Wise suggestion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88" grpId="0" autoUpdateAnimBg="0"/>
      <p:bldP spid="9318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Fascinating Facts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Learning and Retention</a:t>
            </a:r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endParaRPr lang="en-US" altLang="en-US" sz="2800"/>
          </a:p>
          <a:p>
            <a:pPr>
              <a:buFont typeface="Wingdings" pitchFamily="2" charset="2"/>
              <a:buNone/>
            </a:pPr>
            <a:endParaRPr lang="en-US" altLang="en-US" sz="2800"/>
          </a:p>
          <a:p>
            <a:pPr>
              <a:buFont typeface="Wingdings" pitchFamily="2" charset="2"/>
              <a:buNone/>
            </a:pPr>
            <a:endParaRPr lang="en-US" altLang="en-US" sz="2800"/>
          </a:p>
          <a:p>
            <a:r>
              <a:rPr lang="en-US" altLang="en-US" sz="2800"/>
              <a:t>Combined Visual and Voice</a:t>
            </a:r>
          </a:p>
          <a:p>
            <a:r>
              <a:rPr lang="en-US" altLang="en-US" sz="2800"/>
              <a:t>Color</a:t>
            </a:r>
          </a:p>
          <a:p>
            <a:r>
              <a:rPr lang="en-US" altLang="en-US" sz="2800"/>
              <a:t>PowerPoint vs. Overheads</a:t>
            </a:r>
          </a:p>
          <a:p>
            <a:pPr>
              <a:buFont typeface="Wingdings" pitchFamily="2" charset="2"/>
              <a:buNone/>
            </a:pPr>
            <a:endParaRPr lang="en-US" altLang="en-US" sz="2800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828800" y="2438400"/>
          <a:ext cx="35052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Chart" r:id="rId3" imgW="4248221" imgH="3952926" progId="MSGraph.Chart.8">
                  <p:embed followColorScheme="full"/>
                </p:oleObj>
              </mc:Choice>
              <mc:Fallback>
                <p:oleObj name="Chart" r:id="rId3" imgW="4248221" imgH="3952926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3" t="33723" b="24121"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35052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Wisely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Organize your thoughts</a:t>
            </a:r>
          </a:p>
          <a:p>
            <a:pPr lvl="1"/>
            <a:r>
              <a:rPr lang="en-US" altLang="en-US"/>
              <a:t>Organize your thoughts</a:t>
            </a:r>
          </a:p>
          <a:p>
            <a:pPr lvl="2">
              <a:buClr>
                <a:schemeClr val="tx1"/>
              </a:buClr>
              <a:buFontTx/>
              <a:buChar char="o"/>
            </a:pPr>
            <a:r>
              <a:rPr lang="en-US" altLang="en-US"/>
              <a:t>Organize your thoughts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/>
              <a:t>Organize your thoughts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1800"/>
              <a:t>Organize your thoughts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Wisely	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brief!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wisely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Prepare supporting </a:t>
            </a:r>
            <a:br>
              <a:rPr lang="en-US" altLang="en-US"/>
            </a:br>
            <a:r>
              <a:rPr lang="en-US" altLang="en-US"/>
              <a:t>documents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/>
          </a:p>
          <a:p>
            <a:pPr marL="609600" indent="-609600"/>
            <a:endParaRPr lang="en-US" altLang="en-US"/>
          </a:p>
          <a:p>
            <a:pPr marL="609600" indent="-609600"/>
            <a:r>
              <a:rPr lang="en-US" altLang="en-US"/>
              <a:t>Practice </a:t>
            </a:r>
          </a:p>
          <a:p>
            <a:pPr marL="609600" indent="-609600"/>
            <a:r>
              <a:rPr lang="en-US" altLang="en-US"/>
              <a:t>Proofread your work</a:t>
            </a:r>
          </a:p>
        </p:txBody>
      </p:sp>
      <p:pic>
        <p:nvPicPr>
          <p:cNvPr id="52228" name="Picture 4" descr="j0150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1620838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visuals wisely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Design tips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133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133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1" t="54750" r="10156" b="33333"/>
          <a:stretch>
            <a:fillRect/>
          </a:stretch>
        </p:blipFill>
        <p:spPr bwMode="auto">
          <a:xfrm>
            <a:off x="6858000" y="4191000"/>
            <a:ext cx="14652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786950"/>
      </a:dk1>
      <a:lt1>
        <a:srgbClr val="FFFFCC"/>
      </a:lt1>
      <a:dk2>
        <a:srgbClr val="000000"/>
      </a:dk2>
      <a:lt2>
        <a:srgbClr val="FFCC00"/>
      </a:lt2>
      <a:accent1>
        <a:srgbClr val="727DE0"/>
      </a:accent1>
      <a:accent2>
        <a:srgbClr val="D54F41"/>
      </a:accent2>
      <a:accent3>
        <a:srgbClr val="AAAAAA"/>
      </a:accent3>
      <a:accent4>
        <a:srgbClr val="DADAAE"/>
      </a:accent4>
      <a:accent5>
        <a:srgbClr val="BCBFED"/>
      </a:accent5>
      <a:accent6>
        <a:srgbClr val="C1473A"/>
      </a:accent6>
      <a:hlink>
        <a:srgbClr val="0066FF"/>
      </a:hlink>
      <a:folHlink>
        <a:srgbClr val="339933"/>
      </a:folHlink>
    </a:clrScheme>
    <a:fontScheme name="Strategi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CC"/>
    </a:dk1>
    <a:lt1>
      <a:srgbClr val="FFFFCC"/>
    </a:lt1>
    <a:dk2>
      <a:srgbClr val="000000"/>
    </a:dk2>
    <a:lt2>
      <a:srgbClr val="FFCC00"/>
    </a:lt2>
    <a:accent1>
      <a:srgbClr val="727DE0"/>
    </a:accent1>
    <a:accent2>
      <a:srgbClr val="D54F41"/>
    </a:accent2>
    <a:accent3>
      <a:srgbClr val="AAAAAA"/>
    </a:accent3>
    <a:accent4>
      <a:srgbClr val="DADAAE"/>
    </a:accent4>
    <a:accent5>
      <a:srgbClr val="BCBFED"/>
    </a:accent5>
    <a:accent6>
      <a:srgbClr val="C1473A"/>
    </a:accent6>
    <a:hlink>
      <a:srgbClr val="0066FF"/>
    </a:hlink>
    <a:folHlink>
      <a:srgbClr val="3399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602</TotalTime>
  <Words>803</Words>
  <Application>Microsoft Office PowerPoint</Application>
  <PresentationFormat>On-screen Show (4:3)</PresentationFormat>
  <Paragraphs>181</Paragraphs>
  <Slides>45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Chiller</vt:lpstr>
      <vt:lpstr>Comic Sans MS</vt:lpstr>
      <vt:lpstr>Courier New</vt:lpstr>
      <vt:lpstr>Impact</vt:lpstr>
      <vt:lpstr>Tahoma</vt:lpstr>
      <vt:lpstr>Times New Roman</vt:lpstr>
      <vt:lpstr>Verdana</vt:lpstr>
      <vt:lpstr>Wingdings</vt:lpstr>
      <vt:lpstr>Strategic</vt:lpstr>
      <vt:lpstr>Chart</vt:lpstr>
      <vt:lpstr>PowerPoint Presentation</vt:lpstr>
      <vt:lpstr>PowerPoint Powering Up Your Point</vt:lpstr>
      <vt:lpstr>Introduction</vt:lpstr>
      <vt:lpstr>Introduction</vt:lpstr>
      <vt:lpstr>Fascinating Facts</vt:lpstr>
      <vt:lpstr>Prepare Wisely</vt:lpstr>
      <vt:lpstr>Prepare Wisely </vt:lpstr>
      <vt:lpstr>Prepare wisely</vt:lpstr>
      <vt:lpstr>Use visuals wisely</vt:lpstr>
      <vt:lpstr>Use visuals wisely</vt:lpstr>
      <vt:lpstr>Use Visuals Wisely</vt:lpstr>
      <vt:lpstr>Use Visuals Wisely</vt:lpstr>
      <vt:lpstr>Use Color Wisely</vt:lpstr>
      <vt:lpstr>Use Visuals Wisely</vt:lpstr>
      <vt:lpstr>Use Color Wisely</vt:lpstr>
      <vt:lpstr>Use Color Wisely</vt:lpstr>
      <vt:lpstr>Use Color Wisely</vt:lpstr>
      <vt:lpstr>Use Color Wisely</vt:lpstr>
      <vt:lpstr>Use Color Wisely</vt:lpstr>
      <vt:lpstr>Use Color Wisely</vt:lpstr>
      <vt:lpstr>Use Color Wisely</vt:lpstr>
      <vt:lpstr>Use Text Wisely</vt:lpstr>
      <vt:lpstr>Use Text Wisely</vt:lpstr>
      <vt:lpstr>Use Text Wisely</vt:lpstr>
      <vt:lpstr>Use Text Wisely</vt:lpstr>
      <vt:lpstr>Use Text Wisely</vt:lpstr>
      <vt:lpstr>Use Text Wisely</vt:lpstr>
      <vt:lpstr>Use Text Wisely</vt:lpstr>
      <vt:lpstr>Use Text Wisely</vt:lpstr>
      <vt:lpstr>Use Graphics Wisely</vt:lpstr>
      <vt:lpstr>Use Graphics wisely</vt:lpstr>
      <vt:lpstr>Use Graphics Wisely</vt:lpstr>
      <vt:lpstr>Use Graphics Wisely</vt:lpstr>
      <vt:lpstr>Use Graphics Wisely</vt:lpstr>
      <vt:lpstr>Use Graphics Wisely</vt:lpstr>
      <vt:lpstr>Don’t Clutter</vt:lpstr>
      <vt:lpstr>Use Sounds and Animation Wisely</vt:lpstr>
      <vt:lpstr>Use shortcuts wisely</vt:lpstr>
      <vt:lpstr>Use shortcuts wisely</vt:lpstr>
      <vt:lpstr>Use Shortcuts Wisely</vt:lpstr>
      <vt:lpstr>Use Resources Wisely</vt:lpstr>
      <vt:lpstr>Appreciate People Wisely</vt:lpstr>
      <vt:lpstr>Thank You!</vt:lpstr>
      <vt:lpstr>PowerPoint Presentation</vt:lpstr>
      <vt:lpstr>PowerPoint Presentation</vt:lpstr>
    </vt:vector>
  </TitlesOfParts>
  <Company>AIIAS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sdfjdljfklsdjfk</dc:title>
  <dc:creator>Webmaster2</dc:creator>
  <cp:lastModifiedBy>Shawna Vyhmeister</cp:lastModifiedBy>
  <cp:revision>54</cp:revision>
  <dcterms:created xsi:type="dcterms:W3CDTF">2003-05-25T01:31:58Z</dcterms:created>
  <dcterms:modified xsi:type="dcterms:W3CDTF">2018-11-01T13:58:06Z</dcterms:modified>
</cp:coreProperties>
</file>