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33" r:id="rId1"/>
  </p:sldMasterIdLst>
  <p:notesMasterIdLst>
    <p:notesMasterId r:id="rId24"/>
  </p:notesMasterIdLst>
  <p:handoutMasterIdLst>
    <p:handoutMasterId r:id="rId25"/>
  </p:handoutMasterIdLst>
  <p:sldIdLst>
    <p:sldId id="440" r:id="rId2"/>
    <p:sldId id="441" r:id="rId3"/>
    <p:sldId id="442" r:id="rId4"/>
    <p:sldId id="443" r:id="rId5"/>
    <p:sldId id="444" r:id="rId6"/>
    <p:sldId id="445" r:id="rId7"/>
    <p:sldId id="446" r:id="rId8"/>
    <p:sldId id="447" r:id="rId9"/>
    <p:sldId id="448" r:id="rId10"/>
    <p:sldId id="449" r:id="rId11"/>
    <p:sldId id="450" r:id="rId12"/>
    <p:sldId id="451" r:id="rId13"/>
    <p:sldId id="452" r:id="rId14"/>
    <p:sldId id="453" r:id="rId15"/>
    <p:sldId id="454" r:id="rId16"/>
    <p:sldId id="455" r:id="rId17"/>
    <p:sldId id="456" r:id="rId18"/>
    <p:sldId id="457" r:id="rId19"/>
    <p:sldId id="458" r:id="rId20"/>
    <p:sldId id="459" r:id="rId21"/>
    <p:sldId id="460" r:id="rId22"/>
    <p:sldId id="461" r:id="rId23"/>
  </p:sldIdLst>
  <p:sldSz cx="6858000" cy="514826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-65" charset="0"/>
        <a:ea typeface="+mn-ea"/>
        <a:cs typeface="+mn-cs"/>
      </a:defRPr>
    </a:lvl1pPr>
    <a:lvl2pPr marL="455613" indent="1588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-65" charset="0"/>
        <a:ea typeface="+mn-ea"/>
        <a:cs typeface="+mn-cs"/>
      </a:defRPr>
    </a:lvl2pPr>
    <a:lvl3pPr marL="912813" indent="1588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-65" charset="0"/>
        <a:ea typeface="+mn-ea"/>
        <a:cs typeface="+mn-cs"/>
      </a:defRPr>
    </a:lvl3pPr>
    <a:lvl4pPr marL="1370013" indent="1588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-65" charset="0"/>
        <a:ea typeface="+mn-ea"/>
        <a:cs typeface="+mn-cs"/>
      </a:defRPr>
    </a:lvl4pPr>
    <a:lvl5pPr marL="1827213" indent="1588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-65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-65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-65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-65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-65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006666"/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39" d="100"/>
          <a:sy n="139" d="100"/>
        </p:scale>
        <p:origin x="-180" y="-96"/>
      </p:cViewPr>
      <p:guideLst>
        <p:guide orient="horz" pos="1621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-10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89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-10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89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-10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89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-108" charset="0"/>
              </a:defRPr>
            </a:lvl1pPr>
          </a:lstStyle>
          <a:p>
            <a:pPr>
              <a:defRPr/>
            </a:pPr>
            <a:fld id="{BD6E0BA1-9043-41DC-B2AA-7FB70748D0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ahoma" pitchFamily="-10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32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ahoma" pitchFamily="-10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4588" y="685800"/>
            <a:ext cx="456882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32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232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ahoma" pitchFamily="-10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32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ahoma" pitchFamily="-108" charset="0"/>
              </a:defRPr>
            </a:lvl1pPr>
          </a:lstStyle>
          <a:p>
            <a:pPr>
              <a:defRPr/>
            </a:pPr>
            <a:fld id="{F7348465-7FBD-4277-BB08-86D6AB96B9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ＭＳ Ｐゴシック" pitchFamily="-65" charset="-128"/>
      </a:defRPr>
    </a:lvl1pPr>
    <a:lvl2pPr marL="455613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5pPr>
    <a:lvl6pPr marL="2285695" algn="l" defTabSz="4571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34" algn="l" defTabSz="4571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73" algn="l" defTabSz="4571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12" algn="l" defTabSz="45713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white">
          <a:xfrm>
            <a:off x="0" y="4483100"/>
            <a:ext cx="6858000" cy="665163"/>
          </a:xfrm>
          <a:prstGeom prst="rect">
            <a:avLst/>
          </a:prstGeom>
          <a:solidFill>
            <a:srgbClr val="FFFFFF"/>
          </a:solidFill>
          <a:ln w="50800" cap="rnd" cmpd="dbl">
            <a:noFill/>
            <a:miter lim="800000"/>
            <a:headEnd/>
            <a:tailEnd/>
          </a:ln>
        </p:spPr>
        <p:txBody>
          <a:bodyPr lIns="68580" tIns="34290" rIns="68580" bIns="34290"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Tw Cen MT" pitchFamily="-108" charset="-18"/>
            </a:endParaRP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-6350" y="4543425"/>
            <a:ext cx="1685925" cy="536575"/>
          </a:xfrm>
          <a:prstGeom prst="rect">
            <a:avLst/>
          </a:prstGeom>
          <a:solidFill>
            <a:schemeClr val="accent2"/>
          </a:solidFill>
          <a:ln w="50800" cap="rnd" cmpd="dbl">
            <a:noFill/>
            <a:miter lim="800000"/>
            <a:headEnd/>
            <a:tailEnd/>
          </a:ln>
        </p:spPr>
        <p:txBody>
          <a:bodyPr lIns="68580" tIns="34290" rIns="68580" bIns="34290"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Tw Cen MT" pitchFamily="-108" charset="-18"/>
            </a:endParaRPr>
          </a:p>
        </p:txBody>
      </p:sp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1770063" y="4537075"/>
            <a:ext cx="5087937" cy="534988"/>
          </a:xfrm>
          <a:prstGeom prst="rect">
            <a:avLst/>
          </a:prstGeom>
          <a:solidFill>
            <a:schemeClr val="accent1"/>
          </a:solidFill>
          <a:ln w="50800" cap="rnd" cmpd="dbl">
            <a:noFill/>
            <a:miter lim="800000"/>
            <a:headEnd/>
            <a:tailEnd/>
          </a:ln>
        </p:spPr>
        <p:txBody>
          <a:bodyPr lIns="68580" tIns="34290" rIns="68580" bIns="34290"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Tw Cen MT" pitchFamily="-108" charset="-18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771650" y="3031755"/>
            <a:ext cx="4857750" cy="137287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771650" y="4541730"/>
            <a:ext cx="5029200" cy="514826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342945" indent="0" algn="ctr">
              <a:buNone/>
            </a:lvl2pPr>
            <a:lvl3pPr marL="685891" indent="0" algn="ctr">
              <a:buNone/>
            </a:lvl3pPr>
            <a:lvl4pPr marL="1028837" indent="0" algn="ctr">
              <a:buNone/>
            </a:lvl4pPr>
            <a:lvl5pPr marL="1371783" indent="0" algn="ctr">
              <a:buNone/>
            </a:lvl5pPr>
            <a:lvl6pPr marL="1714728" indent="0" algn="ctr">
              <a:buNone/>
            </a:lvl6pPr>
            <a:lvl7pPr marL="2057674" indent="0" algn="ctr">
              <a:buNone/>
            </a:lvl7pPr>
            <a:lvl8pPr marL="2400620" indent="0" algn="ctr">
              <a:buNone/>
            </a:lvl8pPr>
            <a:lvl9pPr marL="2743566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57150" y="4556125"/>
            <a:ext cx="1543050" cy="514350"/>
          </a:xfrm>
        </p:spPr>
        <p:txBody>
          <a:bodyPr/>
          <a:lstStyle>
            <a:lvl1pPr algn="ctr">
              <a:defRPr sz="15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DFF62F3-8455-43CA-AA1B-1318A39DC805}" type="datetime1">
              <a:rPr lang="en-US"/>
              <a:pPr>
                <a:defRPr/>
              </a:pPr>
              <a:t>1/24/2011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563688" y="177800"/>
            <a:ext cx="4400550" cy="2746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6000750" y="171450"/>
            <a:ext cx="62865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DA1EC0-FE1C-43A9-BFFD-1E9580FEE2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white">
          <a:xfrm>
            <a:off x="4572000" y="0"/>
            <a:ext cx="239713" cy="5148263"/>
          </a:xfrm>
          <a:prstGeom prst="rect">
            <a:avLst/>
          </a:prstGeom>
          <a:solidFill>
            <a:srgbClr val="FFFFFF"/>
          </a:solidFill>
          <a:ln w="19050">
            <a:noFill/>
            <a:miter lim="800000"/>
            <a:headEnd/>
            <a:tailEnd/>
          </a:ln>
        </p:spPr>
        <p:txBody>
          <a:bodyPr lIns="68580" tIns="34290" rIns="68580" bIns="34290"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Tw Cen MT" pitchFamily="-108" charset="-18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4606925" y="457200"/>
            <a:ext cx="171450" cy="4691063"/>
          </a:xfrm>
          <a:prstGeom prst="rect">
            <a:avLst/>
          </a:prstGeom>
          <a:solidFill>
            <a:schemeClr val="accent1"/>
          </a:solidFill>
          <a:ln w="19050">
            <a:noFill/>
            <a:miter lim="800000"/>
            <a:headEnd/>
            <a:tailEnd/>
          </a:ln>
        </p:spPr>
        <p:txBody>
          <a:bodyPr lIns="68580" tIns="34290" rIns="68580" bIns="34290"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Tw Cen MT" pitchFamily="-108" charset="-18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4606925" y="0"/>
            <a:ext cx="171450" cy="400050"/>
          </a:xfrm>
          <a:prstGeom prst="rect">
            <a:avLst/>
          </a:prstGeom>
          <a:solidFill>
            <a:schemeClr val="accent2"/>
          </a:solidFill>
          <a:ln w="19050">
            <a:noFill/>
            <a:miter lim="800000"/>
            <a:headEnd/>
            <a:tailEnd/>
          </a:ln>
        </p:spPr>
        <p:txBody>
          <a:bodyPr lIns="68580" tIns="34290" rIns="68580" bIns="34290"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Tw Cen MT" pitchFamily="-108" charset="-18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14900" y="457624"/>
            <a:ext cx="1543050" cy="414125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457624"/>
            <a:ext cx="4171950" cy="414125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914900" y="4691063"/>
            <a:ext cx="1657350" cy="2730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900" y="4691063"/>
            <a:ext cx="4179888" cy="2730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4492625" y="107950"/>
            <a:ext cx="400050" cy="184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CD017A-0B58-42ED-9FE9-52B2A83672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00050"/>
            <a:ext cx="5829300" cy="7445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514350" y="1373189"/>
            <a:ext cx="2838450" cy="3260725"/>
          </a:xfrm>
        </p:spPr>
        <p:txBody>
          <a:bodyPr lIns="68589" tIns="34295" rIns="68589" bIns="34295"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05200" y="1373189"/>
            <a:ext cx="2838450" cy="326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4350" y="4706938"/>
            <a:ext cx="1428750" cy="342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343150" y="4706938"/>
            <a:ext cx="2171700" cy="342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914900" y="4706938"/>
            <a:ext cx="1428750" cy="342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1279D6-FE5C-443D-AC40-BACB267B4E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00050"/>
            <a:ext cx="5829300" cy="7445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14350" y="1373189"/>
            <a:ext cx="2838450" cy="326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3505200" y="1373189"/>
            <a:ext cx="2838450" cy="3260725"/>
          </a:xfrm>
        </p:spPr>
        <p:txBody>
          <a:bodyPr lIns="68589" tIns="34295" rIns="68589" bIns="34295"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4350" y="4706938"/>
            <a:ext cx="1428750" cy="342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343150" y="4706938"/>
            <a:ext cx="2171700" cy="342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914900" y="4706938"/>
            <a:ext cx="1428750" cy="342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8D833D-EDFE-4604-916B-795DD66AFD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E1FFAF9-1CB9-8546-A76A-517C3F62C8EA}" type="datetimeFigureOut">
              <a:rPr lang="en-US"/>
              <a:pPr>
                <a:defRPr/>
              </a:pPr>
              <a:t>1/24/2011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4691063"/>
            <a:ext cx="400050" cy="28575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109F4D29-3781-4067-B9D9-B6F4C8FADF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486" y="171609"/>
            <a:ext cx="6115050" cy="743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9486" y="1201262"/>
            <a:ext cx="6115050" cy="33749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5337F0-2894-4ECC-9D31-20FC081262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white">
          <a:xfrm>
            <a:off x="0" y="1144588"/>
            <a:ext cx="6858000" cy="857250"/>
          </a:xfrm>
          <a:prstGeom prst="rect">
            <a:avLst/>
          </a:prstGeom>
          <a:solidFill>
            <a:srgbClr val="FFFFFF"/>
          </a:solidFill>
          <a:ln w="50800" cap="rnd" cmpd="dbl">
            <a:noFill/>
            <a:miter lim="800000"/>
            <a:headEnd/>
            <a:tailEnd/>
          </a:ln>
        </p:spPr>
        <p:txBody>
          <a:bodyPr lIns="68580" tIns="34290" rIns="68580" bIns="34290"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Tw Cen MT" pitchFamily="-108" charset="-18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1201738"/>
            <a:ext cx="971550" cy="742950"/>
          </a:xfrm>
          <a:prstGeom prst="rect">
            <a:avLst/>
          </a:prstGeom>
          <a:solidFill>
            <a:schemeClr val="accent2"/>
          </a:solidFill>
          <a:ln w="50800" cap="rnd" cmpd="dbl">
            <a:noFill/>
            <a:miter lim="800000"/>
            <a:headEnd/>
            <a:tailEnd/>
          </a:ln>
        </p:spPr>
        <p:txBody>
          <a:bodyPr lIns="68580" tIns="34290" rIns="68580" bIns="34290"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Tw Cen MT" pitchFamily="-108" charset="-18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1028700" y="1201738"/>
            <a:ext cx="5829300" cy="742950"/>
          </a:xfrm>
          <a:prstGeom prst="rect">
            <a:avLst/>
          </a:prstGeom>
          <a:solidFill>
            <a:schemeClr val="accent1"/>
          </a:solidFill>
          <a:ln w="50800" cap="rnd" cmpd="dbl">
            <a:noFill/>
            <a:miter lim="800000"/>
            <a:headEnd/>
            <a:tailEnd/>
          </a:ln>
        </p:spPr>
        <p:txBody>
          <a:bodyPr lIns="68580" tIns="34290" rIns="68580" bIns="34290"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Tw Cen MT" pitchFamily="-108" charset="-1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1" y="2059306"/>
            <a:ext cx="5342335" cy="1256081"/>
          </a:xfrm>
        </p:spPr>
        <p:txBody>
          <a:bodyPr/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1201261"/>
            <a:ext cx="5715000" cy="743638"/>
          </a:xfrm>
        </p:spPr>
        <p:txBody>
          <a:bodyPr/>
          <a:lstStyle>
            <a:lvl1pPr algn="l">
              <a:buNone/>
              <a:defRPr sz="33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B80D78-0C38-4C52-86CE-9ABD4CB64E0A}" type="datetime1">
              <a:rPr lang="en-US"/>
              <a:pPr>
                <a:defRPr/>
              </a:pPr>
              <a:t>1/24/2011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316038"/>
            <a:ext cx="971550" cy="527050"/>
          </a:xfrm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fld id="{65E70E30-5F64-4F58-95A9-166D6B1B0F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193279"/>
            <a:ext cx="2914650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3633676" y="1193279"/>
            <a:ext cx="2914650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C2FD0-BE86-42A5-944D-9625B9272A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0" y="204978"/>
            <a:ext cx="6115050" cy="65306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1830494"/>
            <a:ext cx="2914650" cy="26885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3600450" y="1830494"/>
            <a:ext cx="2914650" cy="26885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457200" y="1315668"/>
            <a:ext cx="2914650" cy="480505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3600450" y="1315668"/>
            <a:ext cx="2914650" cy="480505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6DB6B8-AF5D-4004-B75A-DF479F0636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368F5B-72A9-4C05-BFFF-A2904A3C73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978"/>
            <a:ext cx="6057900" cy="653067"/>
          </a:xfrm>
        </p:spPr>
        <p:txBody>
          <a:bodyPr/>
          <a:lstStyle>
            <a:lvl1pPr algn="l">
              <a:buNone/>
              <a:defRPr sz="33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315668"/>
            <a:ext cx="1200150" cy="3260567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02883" tIns="137179" rIns="102883" bIns="68589"/>
          <a:lstStyle>
            <a:lvl1pPr marL="0" indent="0">
              <a:spcAft>
                <a:spcPts val="750"/>
              </a:spcAft>
              <a:buNone/>
              <a:defRPr sz="1400"/>
            </a:lvl1pPr>
            <a:lvl2pPr>
              <a:buNone/>
              <a:defRPr sz="900"/>
            </a:lvl2pPr>
            <a:lvl3pPr>
              <a:buNone/>
              <a:defRPr sz="800"/>
            </a:lvl3pPr>
            <a:lvl4pPr>
              <a:buNone/>
              <a:defRPr sz="700"/>
            </a:lvl4pPr>
            <a:lvl5pPr>
              <a:buNone/>
              <a:defRPr sz="7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1771650" y="1315668"/>
            <a:ext cx="4800600" cy="331776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A1AED5-ED0F-4F16-8FF8-29FEF8D4FF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ChangeArrowheads="1"/>
          </p:cNvSpPr>
          <p:nvPr/>
        </p:nvSpPr>
        <p:spPr bwMode="white">
          <a:xfrm>
            <a:off x="-6350" y="3432175"/>
            <a:ext cx="6858000" cy="665163"/>
          </a:xfrm>
          <a:prstGeom prst="rect">
            <a:avLst/>
          </a:prstGeom>
          <a:solidFill>
            <a:srgbClr val="FFFFFF"/>
          </a:solidFill>
          <a:ln w="50800" cap="rnd" cmpd="dbl">
            <a:noFill/>
            <a:miter lim="800000"/>
            <a:headEnd/>
            <a:tailEnd/>
          </a:ln>
        </p:spPr>
        <p:txBody>
          <a:bodyPr lIns="68580" tIns="34290" rIns="68580" bIns="34290"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Tw Cen MT" pitchFamily="-108" charset="-18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-6350" y="3500438"/>
            <a:ext cx="1096963" cy="536575"/>
          </a:xfrm>
          <a:prstGeom prst="rect">
            <a:avLst/>
          </a:prstGeom>
          <a:solidFill>
            <a:schemeClr val="accent2"/>
          </a:solidFill>
          <a:ln w="50800" cap="rnd" cmpd="dbl">
            <a:noFill/>
            <a:miter lim="800000"/>
            <a:headEnd/>
            <a:tailEnd/>
          </a:ln>
        </p:spPr>
        <p:txBody>
          <a:bodyPr lIns="68580" tIns="34290" rIns="68580" bIns="34290"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Tw Cen MT" pitchFamily="-108" charset="-18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1158875" y="3494088"/>
            <a:ext cx="5699125" cy="534987"/>
          </a:xfrm>
          <a:prstGeom prst="rect">
            <a:avLst/>
          </a:prstGeom>
          <a:solidFill>
            <a:schemeClr val="accent1"/>
          </a:solidFill>
          <a:ln w="50800" cap="rnd" cmpd="dbl">
            <a:noFill/>
            <a:miter lim="800000"/>
            <a:headEnd/>
            <a:tailEnd/>
          </a:ln>
        </p:spPr>
        <p:txBody>
          <a:bodyPr lIns="68580" tIns="34290" rIns="68580" bIns="34290"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Tw Cen MT" pitchFamily="-108" charset="-18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white">
          <a:xfrm>
            <a:off x="1085850" y="0"/>
            <a:ext cx="76200" cy="5154613"/>
          </a:xfrm>
          <a:prstGeom prst="rect">
            <a:avLst/>
          </a:prstGeom>
          <a:solidFill>
            <a:srgbClr val="FFFFFF"/>
          </a:solidFill>
          <a:ln w="50800" cap="rnd" cmpd="dbl">
            <a:noFill/>
            <a:miter lim="800000"/>
            <a:headEnd/>
            <a:tailEnd/>
          </a:ln>
        </p:spPr>
        <p:txBody>
          <a:bodyPr lIns="68580" tIns="34290" rIns="68580" bIns="34290"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Tw Cen MT" pitchFamily="-108" charset="-18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00150" y="4118611"/>
            <a:ext cx="5486400" cy="514826"/>
          </a:xfrm>
        </p:spPr>
        <p:txBody>
          <a:bodyPr/>
          <a:lstStyle>
            <a:lvl1pPr marL="0" indent="0">
              <a:buFontTx/>
              <a:buNone/>
              <a:defRPr sz="1300"/>
            </a:lvl1pPr>
            <a:lvl2pPr>
              <a:buFontTx/>
              <a:buNone/>
              <a:defRPr sz="900"/>
            </a:lvl2pPr>
            <a:lvl3pPr>
              <a:buFontTx/>
              <a:buNone/>
              <a:defRPr sz="800"/>
            </a:lvl3pPr>
            <a:lvl4pPr>
              <a:buFontTx/>
              <a:buNone/>
              <a:defRPr sz="700"/>
            </a:lvl4pPr>
            <a:lvl5pPr>
              <a:buFontTx/>
              <a:buNone/>
              <a:defRPr sz="7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0150" y="3489378"/>
            <a:ext cx="5486400" cy="514826"/>
          </a:xfrm>
        </p:spPr>
        <p:txBody>
          <a:bodyPr/>
          <a:lstStyle>
            <a:lvl1pPr algn="l">
              <a:buNone/>
              <a:defRPr sz="21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70432" y="1"/>
            <a:ext cx="5687568" cy="3429887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 lIns="68589" tIns="34295" rIns="68589" bIns="34295">
            <a:normAutofit/>
          </a:bodyPr>
          <a:lstStyle>
            <a:lvl1pPr marL="0" indent="0">
              <a:buNone/>
              <a:defRPr sz="24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4686300" y="4691063"/>
            <a:ext cx="2000250" cy="2730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3503613"/>
            <a:ext cx="1085850" cy="498475"/>
          </a:xfrm>
        </p:spPr>
        <p:txBody>
          <a:bodyPr/>
          <a:lstStyle>
            <a:lvl1pPr>
              <a:defRPr sz="2100"/>
            </a:lvl1pPr>
          </a:lstStyle>
          <a:p>
            <a:pPr>
              <a:defRPr/>
            </a:pPr>
            <a:fld id="{4CB8BE0A-EF93-4774-BB9B-8493B694D2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200150" y="4691063"/>
            <a:ext cx="3429000" cy="2730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626392-1CCD-4215-B332-79DEAA3395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171450"/>
            <a:ext cx="6115050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8788" y="1201738"/>
            <a:ext cx="6115050" cy="339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 bwMode="auto">
          <a:xfrm>
            <a:off x="4572000" y="4691063"/>
            <a:ext cx="2000250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tx2"/>
                </a:solidFill>
                <a:latin typeface="Tahoma" pitchFamily="-10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457200" y="4691063"/>
            <a:ext cx="4065588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tx2"/>
                </a:solidFill>
                <a:latin typeface="Tahoma" pitchFamily="-10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927100"/>
            <a:ext cx="6858000" cy="239713"/>
          </a:xfrm>
          <a:prstGeom prst="rect">
            <a:avLst/>
          </a:prstGeom>
          <a:solidFill>
            <a:srgbClr val="FFFFFF"/>
          </a:solidFill>
          <a:ln w="50800" cap="rnd" cmpd="dbl">
            <a:noFill/>
            <a:miter lim="800000"/>
            <a:headEnd/>
            <a:tailEnd/>
          </a:ln>
        </p:spPr>
        <p:txBody>
          <a:bodyPr lIns="68580" tIns="34290" rIns="68580" bIns="34290"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Tw Cen MT" pitchFamily="-108" charset="-18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960438"/>
            <a:ext cx="400050" cy="171450"/>
          </a:xfrm>
          <a:prstGeom prst="rect">
            <a:avLst/>
          </a:prstGeom>
          <a:solidFill>
            <a:schemeClr val="accent2"/>
          </a:solidFill>
          <a:ln w="50800" cap="rnd" cmpd="dbl">
            <a:noFill/>
            <a:miter lim="800000"/>
            <a:headEnd/>
            <a:tailEnd/>
          </a:ln>
        </p:spPr>
        <p:txBody>
          <a:bodyPr lIns="68580" tIns="34290" rIns="68580" bIns="34290"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Tw Cen MT" pitchFamily="-108" charset="-18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442913" y="960438"/>
            <a:ext cx="6415087" cy="171450"/>
          </a:xfrm>
          <a:prstGeom prst="rect">
            <a:avLst/>
          </a:prstGeom>
          <a:solidFill>
            <a:schemeClr val="accent1"/>
          </a:solidFill>
          <a:ln w="50800" cap="rnd" cmpd="dbl">
            <a:noFill/>
            <a:miter lim="800000"/>
            <a:headEnd/>
            <a:tailEnd/>
          </a:ln>
        </p:spPr>
        <p:txBody>
          <a:bodyPr lIns="68580" tIns="34290" rIns="68580" bIns="34290"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Tw Cen MT" pitchFamily="-108" charset="-18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 bwMode="auto">
          <a:xfrm>
            <a:off x="0" y="955675"/>
            <a:ext cx="40005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>
              <a:defRPr sz="1100" b="1">
                <a:solidFill>
                  <a:srgbClr val="FFFFFF"/>
                </a:solidFill>
                <a:latin typeface="Tahoma" pitchFamily="-108" charset="0"/>
              </a:defRPr>
            </a:lvl1pPr>
          </a:lstStyle>
          <a:p>
            <a:pPr>
              <a:defRPr/>
            </a:pPr>
            <a:fld id="{F7FADF81-7EC3-4F50-838F-5748D109D6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8" r:id="rId1"/>
    <p:sldLayoutId id="2147484047" r:id="rId2"/>
    <p:sldLayoutId id="2147484049" r:id="rId3"/>
    <p:sldLayoutId id="2147484046" r:id="rId4"/>
    <p:sldLayoutId id="2147484045" r:id="rId5"/>
    <p:sldLayoutId id="2147484044" r:id="rId6"/>
    <p:sldLayoutId id="2147484043" r:id="rId7"/>
    <p:sldLayoutId id="2147484050" r:id="rId8"/>
    <p:sldLayoutId id="2147484042" r:id="rId9"/>
    <p:sldLayoutId id="2147484051" r:id="rId10"/>
    <p:sldLayoutId id="2147484053" r:id="rId11"/>
    <p:sldLayoutId id="2147484054" r:id="rId12"/>
    <p:sldLayoutId id="2147484055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w Cen MT" pitchFamily="-108" charset="-1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w Cen MT" pitchFamily="-108" charset="-1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w Cen MT" pitchFamily="-108" charset="-1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w Cen MT" pitchFamily="-108" charset="-18"/>
        </a:defRPr>
      </a:lvl5pPr>
      <a:lvl6pPr marL="457139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w Cen MT" pitchFamily="-108" charset="-18"/>
        </a:defRPr>
      </a:lvl6pPr>
      <a:lvl7pPr marL="914278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w Cen MT" pitchFamily="-108" charset="-18"/>
        </a:defRPr>
      </a:lvl7pPr>
      <a:lvl8pPr marL="1371417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w Cen MT" pitchFamily="-108" charset="-18"/>
        </a:defRPr>
      </a:lvl8pPr>
      <a:lvl9pPr marL="1828556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w Cen MT" pitchFamily="-108" charset="-18"/>
        </a:defRPr>
      </a:lvl9pPr>
    </p:titleStyle>
    <p:bodyStyle>
      <a:lvl1pPr marL="238125" indent="-238125" algn="l" rtl="0" eaLnBrk="0" fontAlgn="base" hangingPunct="0">
        <a:spcBef>
          <a:spcPts val="525"/>
        </a:spcBef>
        <a:spcAft>
          <a:spcPct val="0"/>
        </a:spcAft>
        <a:buClr>
          <a:schemeClr val="accent2"/>
        </a:buClr>
        <a:buSzPct val="60000"/>
        <a:buFont typeface="Wingdings" pitchFamily="-65" charset="2"/>
        <a:buChar char="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77838" indent="-203200" algn="l" rtl="0" eaLnBrk="0" fontAlgn="base" hangingPunct="0">
        <a:spcBef>
          <a:spcPts val="413"/>
        </a:spcBef>
        <a:spcAft>
          <a:spcPct val="0"/>
        </a:spcAft>
        <a:buClr>
          <a:schemeClr val="accent1"/>
        </a:buClr>
        <a:buSzPct val="70000"/>
        <a:buFont typeface="Wingdings 2" pitchFamily="-65" charset="2"/>
        <a:buChar char="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2pPr>
      <a:lvl3pPr marL="684213" indent="-169863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75000"/>
        <a:buFont typeface="Wingdings" pitchFamily="-65" charset="2"/>
        <a:buChar char="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3pPr>
      <a:lvl4pPr marL="1027113" indent="-169863" algn="l" rtl="0" eaLnBrk="0" fontAlgn="base" hangingPunct="0">
        <a:spcBef>
          <a:spcPts val="300"/>
        </a:spcBef>
        <a:spcAft>
          <a:spcPct val="0"/>
        </a:spcAft>
        <a:buClr>
          <a:srgbClr val="78AC35"/>
        </a:buClr>
        <a:buSzPct val="75000"/>
        <a:buFont typeface="Wingdings" pitchFamily="-65" charset="2"/>
        <a:buChar char=""/>
        <a:defRPr sz="15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4pPr>
      <a:lvl5pPr marL="1370013" indent="-169863" algn="l" rtl="0" eaLnBrk="0" fontAlgn="base" hangingPunct="0">
        <a:spcBef>
          <a:spcPts val="300"/>
        </a:spcBef>
        <a:spcAft>
          <a:spcPct val="0"/>
        </a:spcAft>
        <a:buClr>
          <a:srgbClr val="35ACA2"/>
        </a:buClr>
        <a:buSzPct val="65000"/>
        <a:buFont typeface="Wingdings" pitchFamily="-65" charset="2"/>
        <a:buChar char=""/>
        <a:defRPr sz="15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5pPr>
      <a:lvl6pPr marL="1577551" indent="-171473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83317" indent="-171473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989085" indent="-171473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94852" indent="-171473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4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9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83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78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72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67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6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5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nps.gov/archive/vama/home.htm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bs.org/wgbh/amex/rockefellers/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bs.org/wgbh/amex/carnegie/peopleevents/pande01.html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istory.umd.edu/Gompers/index.htm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www.woodrowwilson.org/" TargetMode="Externa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iscmail.ac.uk/files/MANAGEMENT-HISTORY/links.htm" TargetMode="External"/><Relationship Id="rId2" Type="http://schemas.openxmlformats.org/officeDocument/2006/relationships/hyperlink" Target="http://www.aomhistory.baker.edu/departments/leadership/mgthistory/links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hbswk.hbs.edu/item/5695.html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pbs.org/wgbh/amex/carnegie/" TargetMode="Externa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cslib.org/stamford/towne1905.htm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28700" y="2058988"/>
            <a:ext cx="5341938" cy="1255712"/>
          </a:xfrm>
        </p:spPr>
        <p:txBody>
          <a:bodyPr/>
          <a:lstStyle/>
          <a:p>
            <a:pPr eaLnBrk="1" hangingPunct="1"/>
            <a:r>
              <a:rPr lang="en-US" sz="3000" smtClean="0"/>
              <a:t>Industrial Growth and Systematic Management</a:t>
            </a:r>
          </a:p>
        </p:txBody>
      </p:sp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>
          <a:xfrm>
            <a:off x="1028700" y="1201738"/>
            <a:ext cx="5715000" cy="742950"/>
          </a:xfrm>
        </p:spPr>
        <p:txBody>
          <a:bodyPr/>
          <a:lstStyle/>
          <a:p>
            <a:pPr defTabSz="684213" eaLnBrk="1" hangingPunct="1"/>
            <a:r>
              <a:rPr lang="en-US" smtClean="0">
                <a:ea typeface="ＭＳ Ｐゴシック" pitchFamily="-65" charset="-128"/>
              </a:rPr>
              <a:t>Chapter Six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Rectangle 2"/>
          <p:cNvSpPr>
            <a:spLocks noGrp="1" noChangeArrowheads="1"/>
          </p:cNvSpPr>
          <p:nvPr>
            <p:ph type="title"/>
          </p:nvPr>
        </p:nvSpPr>
        <p:spPr>
          <a:xfrm>
            <a:off x="458788" y="171450"/>
            <a:ext cx="6115050" cy="744538"/>
          </a:xfrm>
        </p:spPr>
        <p:txBody>
          <a:bodyPr/>
          <a:lstStyle/>
          <a:p>
            <a:pPr eaLnBrk="1" hangingPunct="1"/>
            <a:r>
              <a:rPr lang="en-US" sz="2400" smtClean="0"/>
              <a:t>Big Business and Its Changing Environment</a:t>
            </a:r>
          </a:p>
        </p:txBody>
      </p:sp>
      <p:sp>
        <p:nvSpPr>
          <p:cNvPr id="125954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8788" y="1201738"/>
            <a:ext cx="6115050" cy="33750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Business &amp; Society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ea typeface="ＭＳ Ｐゴシック" pitchFamily="-65" charset="-128"/>
              </a:rPr>
              <a:t>Matthew Josephson characterized the business leaders of this time as “Robber Barons.”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ea typeface="ＭＳ Ｐゴシック" pitchFamily="-65" charset="-128"/>
              </a:rPr>
              <a:t>There is evidence that business leaders did engage in some corrupt practices: watering stock, bribery of government officials, manipulating stock, and conspiracy.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ea typeface="ＭＳ Ｐゴシック" pitchFamily="-65" charset="-128"/>
              </a:rPr>
              <a:t>Their motivation was alleged to be “survival of the fittest” and desire for monopoly.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ea typeface="ＭＳ Ｐゴシック" pitchFamily="-65" charset="-128"/>
              </a:rPr>
              <a:t>Motivation was also drive for economies of scale that led to lower prices.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Big Business and Its Changing Environment</a:t>
            </a:r>
          </a:p>
        </p:txBody>
      </p:sp>
      <p:sp>
        <p:nvSpPr>
          <p:cNvPr id="126978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28600" y="1193800"/>
            <a:ext cx="3505200" cy="3432175"/>
          </a:xfrm>
        </p:spPr>
        <p:txBody>
          <a:bodyPr/>
          <a:lstStyle/>
          <a:p>
            <a:pPr eaLnBrk="1" hangingPunct="1"/>
            <a:r>
              <a:rPr lang="en-US" sz="1800" smtClean="0"/>
              <a:t>The social conscience of the 19th century entrepreneur gave rise to individual philanthropy:</a:t>
            </a:r>
          </a:p>
          <a:p>
            <a:pPr lvl="1" eaLnBrk="1" hangingPunct="1"/>
            <a:r>
              <a:rPr lang="en-US" sz="1800" smtClean="0">
                <a:ea typeface="ＭＳ Ｐゴシック" pitchFamily="-65" charset="-128"/>
              </a:rPr>
              <a:t>Ezra Cornell – his money founded Cornell University.</a:t>
            </a:r>
          </a:p>
          <a:p>
            <a:pPr lvl="1" eaLnBrk="1" hangingPunct="1"/>
            <a:r>
              <a:rPr lang="en-US" sz="1800" smtClean="0">
                <a:ea typeface="ＭＳ Ｐゴシック" pitchFamily="-65" charset="-128"/>
              </a:rPr>
              <a:t>William Colgate – college changed its name to his as result of his generosity. </a:t>
            </a:r>
          </a:p>
          <a:p>
            <a:pPr lvl="1" eaLnBrk="1" hangingPunct="1"/>
            <a:r>
              <a:rPr lang="en-US" sz="1800" smtClean="0">
                <a:ea typeface="ＭＳ Ｐゴシック" pitchFamily="-65" charset="-128"/>
              </a:rPr>
              <a:t>John Hopkins –  founded John Hopkins University.</a:t>
            </a:r>
          </a:p>
          <a:p>
            <a:pPr lvl="1" eaLnBrk="1" hangingPunct="1"/>
            <a:r>
              <a:rPr lang="en-US" sz="1800" smtClean="0">
                <a:ea typeface="ＭＳ Ｐゴシック" pitchFamily="-65" charset="-128"/>
                <a:hlinkClick r:id="rId2"/>
              </a:rPr>
              <a:t>Cornelius Vanderbilt </a:t>
            </a:r>
            <a:r>
              <a:rPr lang="en-US" sz="1800" smtClean="0">
                <a:ea typeface="ＭＳ Ｐゴシック" pitchFamily="-65" charset="-128"/>
              </a:rPr>
              <a:t>– founded Vanderbilt University.</a:t>
            </a:r>
          </a:p>
          <a:p>
            <a:pPr eaLnBrk="1" hangingPunct="1"/>
            <a:endParaRPr lang="en-US" sz="1800" smtClean="0"/>
          </a:p>
        </p:txBody>
      </p:sp>
      <p:pic>
        <p:nvPicPr>
          <p:cNvPr id="126979" name="Picture 4" descr="vanderbilt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 t="-16136" b="-16136"/>
          <a:stretch>
            <a:fillRect/>
          </a:stretch>
        </p:blipFill>
        <p:spPr>
          <a:xfrm>
            <a:off x="3810000" y="1201738"/>
            <a:ext cx="2914650" cy="3432175"/>
          </a:xfrm>
        </p:spPr>
      </p:pic>
      <p:sp>
        <p:nvSpPr>
          <p:cNvPr id="125956" name="Text Box 5"/>
          <p:cNvSpPr txBox="1">
            <a:spLocks noChangeArrowheads="1"/>
          </p:cNvSpPr>
          <p:nvPr/>
        </p:nvSpPr>
        <p:spPr bwMode="auto">
          <a:xfrm>
            <a:off x="3429000" y="4325938"/>
            <a:ext cx="3429000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4" rIns="91428" bIns="45714">
            <a:spAutoFit/>
          </a:bodyPr>
          <a:lstStyle/>
          <a:p>
            <a:pPr algn="ctr">
              <a:defRPr/>
            </a:pPr>
            <a:r>
              <a:rPr lang="en-US" sz="1000" dirty="0">
                <a:solidFill>
                  <a:srgbClr val="59564B"/>
                </a:solidFill>
                <a:latin typeface="+mj-lt"/>
                <a:ea typeface="Arial" pitchFamily="-108" charset="0"/>
                <a:cs typeface="Arial" pitchFamily="-108" charset="0"/>
              </a:rPr>
              <a:t>Cornelius Vanderbilt</a:t>
            </a:r>
          </a:p>
          <a:p>
            <a:pPr algn="ctr">
              <a:defRPr/>
            </a:pPr>
            <a:r>
              <a:rPr lang="en-US" sz="1000" dirty="0">
                <a:solidFill>
                  <a:srgbClr val="59564B"/>
                </a:solidFill>
                <a:latin typeface="+mj-lt"/>
                <a:ea typeface="Arial" pitchFamily="-108" charset="0"/>
                <a:cs typeface="Arial" pitchFamily="-108" charset="0"/>
              </a:rPr>
              <a:t>Courtesy of The General Libraries </a:t>
            </a:r>
          </a:p>
          <a:p>
            <a:pPr algn="ctr">
              <a:defRPr/>
            </a:pPr>
            <a:r>
              <a:rPr lang="en-US" sz="1000" dirty="0">
                <a:solidFill>
                  <a:srgbClr val="59564B"/>
                </a:solidFill>
                <a:latin typeface="+mj-lt"/>
                <a:ea typeface="Arial" pitchFamily="-108" charset="0"/>
                <a:cs typeface="Arial" pitchFamily="-108" charset="0"/>
              </a:rPr>
              <a:t>The University of Texas at Austin.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8788" y="171450"/>
            <a:ext cx="6115050" cy="74453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3000" dirty="0"/>
              <a:t>Big Business and Its Changing Environment</a:t>
            </a:r>
          </a:p>
        </p:txBody>
      </p:sp>
      <p:sp>
        <p:nvSpPr>
          <p:cNvPr id="128002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8788" y="1201738"/>
            <a:ext cx="6115050" cy="33750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1900" smtClean="0"/>
              <a:t>More Philanthropists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700" smtClean="0">
                <a:ea typeface="ＭＳ Ｐゴシック" pitchFamily="-65" charset="-128"/>
              </a:rPr>
              <a:t>Joseph Wharton – grant enabled first business school at University of Pennsylvania.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700" smtClean="0">
                <a:ea typeface="ＭＳ Ｐゴシック" pitchFamily="-65" charset="-128"/>
              </a:rPr>
              <a:t>Edward Tuck – gift to Dartmouth started Amos Tuck School of Admin. &amp; Finance.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700" smtClean="0">
                <a:ea typeface="ＭＳ Ｐゴシック" pitchFamily="-65" charset="-128"/>
              </a:rPr>
              <a:t>Leland Stanford – honored his son with a university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700" smtClean="0">
                <a:ea typeface="ＭＳ Ｐゴシック" pitchFamily="-65" charset="-128"/>
              </a:rPr>
              <a:t>John Stevens – provided for the Stevens Institute of Technology.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700" smtClean="0">
                <a:ea typeface="ＭＳ Ｐゴシック" pitchFamily="-65" charset="-128"/>
              </a:rPr>
              <a:t>James B. Duke – Trinity College (later renamed for the family).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700" smtClean="0">
                <a:ea typeface="ＭＳ Ｐゴシック" pitchFamily="-65" charset="-128"/>
              </a:rPr>
              <a:t>Daniel Drew – promise of funds led to Drew University.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700" smtClean="0">
                <a:ea typeface="ＭＳ Ｐゴシック" pitchFamily="-65" charset="-128"/>
              </a:rPr>
              <a:t>Moses Brown – founded Rhode Island College; became Brown University in 1804.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Famous Philanthropists – John D. Rockefeller</a:t>
            </a:r>
          </a:p>
        </p:txBody>
      </p:sp>
      <p:pic>
        <p:nvPicPr>
          <p:cNvPr id="129026" name="Picture 14" descr="Rockefeller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/>
          <a:srcRect t="-22331" b="-22331"/>
          <a:stretch>
            <a:fillRect/>
          </a:stretch>
        </p:blipFill>
        <p:spPr>
          <a:xfrm>
            <a:off x="514350" y="1373188"/>
            <a:ext cx="2838450" cy="3260725"/>
          </a:xfrm>
        </p:spPr>
      </p:pic>
      <p:sp>
        <p:nvSpPr>
          <p:cNvPr id="12902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505200" y="1373188"/>
            <a:ext cx="2838450" cy="3260725"/>
          </a:xfrm>
        </p:spPr>
        <p:txBody>
          <a:bodyPr/>
          <a:lstStyle/>
          <a:p>
            <a:pPr lvl="1" eaLnBrk="1" hangingPunct="1"/>
            <a:r>
              <a:rPr lang="en-US" smtClean="0">
                <a:ea typeface="ＭＳ Ｐゴシック" pitchFamily="-65" charset="-128"/>
              </a:rPr>
              <a:t>Gave half a billion dollars by the time of his death as well as establishing the Rockefeller Foundation.</a:t>
            </a:r>
          </a:p>
          <a:p>
            <a:pPr lvl="1" eaLnBrk="1" hangingPunct="1"/>
            <a:r>
              <a:rPr lang="en-US" smtClean="0">
                <a:ea typeface="ＭＳ Ｐゴシック" pitchFamily="-65" charset="-128"/>
                <a:hlinkClick r:id="rId3"/>
              </a:rPr>
              <a:t>Rockefeller</a:t>
            </a:r>
            <a:r>
              <a:rPr lang="en-US" smtClean="0">
                <a:ea typeface="ＭＳ Ｐゴシック" pitchFamily="-65" charset="-128"/>
              </a:rPr>
              <a:t> is pictured here in 1907 beside a building.  </a:t>
            </a:r>
          </a:p>
        </p:txBody>
      </p:sp>
      <p:sp>
        <p:nvSpPr>
          <p:cNvPr id="128004" name="Text Box 11"/>
          <p:cNvSpPr txBox="1">
            <a:spLocks noChangeArrowheads="1"/>
          </p:cNvSpPr>
          <p:nvPr/>
        </p:nvSpPr>
        <p:spPr bwMode="auto">
          <a:xfrm>
            <a:off x="457200" y="4173538"/>
            <a:ext cx="28956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4" rIns="91428" bIns="45714">
            <a:spAutoFit/>
          </a:bodyPr>
          <a:lstStyle/>
          <a:p>
            <a:pPr algn="ctr">
              <a:defRPr/>
            </a:pPr>
            <a:r>
              <a:rPr lang="en-US" sz="1000" dirty="0">
                <a:solidFill>
                  <a:srgbClr val="59564B"/>
                </a:solidFill>
                <a:latin typeface="+mj-lt"/>
                <a:ea typeface="Times New Roman" pitchFamily="-108" charset="0"/>
                <a:cs typeface="Times New Roman" pitchFamily="-108" charset="0"/>
              </a:rPr>
              <a:t>John D. Rockefeller</a:t>
            </a:r>
          </a:p>
        </p:txBody>
      </p:sp>
      <p:sp>
        <p:nvSpPr>
          <p:cNvPr id="128005" name="Rectangle 5"/>
          <p:cNvSpPr>
            <a:spLocks noChangeArrowheads="1"/>
          </p:cNvSpPr>
          <p:nvPr/>
        </p:nvSpPr>
        <p:spPr bwMode="auto">
          <a:xfrm>
            <a:off x="1524000" y="4918075"/>
            <a:ext cx="5334000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4" rIns="91428" bIns="45714">
            <a:spAutoFit/>
          </a:bodyPr>
          <a:lstStyle/>
          <a:p>
            <a:pPr algn="r">
              <a:defRPr/>
            </a:pPr>
            <a:r>
              <a:rPr lang="en-US" sz="900" i="1" dirty="0">
                <a:solidFill>
                  <a:srgbClr val="59564B"/>
                </a:solidFill>
                <a:latin typeface="+mj-lt"/>
                <a:ea typeface="Times New Roman" pitchFamily="-108" charset="0"/>
                <a:cs typeface="Arial" pitchFamily="-108" charset="0"/>
              </a:rPr>
              <a:t>Chicago Daily News negatives collection</a:t>
            </a:r>
            <a:r>
              <a:rPr lang="en-US" sz="900" dirty="0">
                <a:solidFill>
                  <a:srgbClr val="59564B"/>
                </a:solidFill>
                <a:latin typeface="+mj-lt"/>
                <a:ea typeface="Times New Roman" pitchFamily="-108" charset="0"/>
                <a:cs typeface="Arial" pitchFamily="-108" charset="0"/>
              </a:rPr>
              <a:t>, DN-0051595. Courtesy of the Chicago Historical Society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684213" eaLnBrk="1" hangingPunct="1"/>
            <a:r>
              <a:rPr lang="en-US" smtClean="0"/>
              <a:t>Famous Philanthropists</a:t>
            </a:r>
          </a:p>
        </p:txBody>
      </p:sp>
      <p:pic>
        <p:nvPicPr>
          <p:cNvPr id="130050" name="Picture 6" descr="andrew_carnegie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t="-8878" b="-8878"/>
          <a:stretch>
            <a:fillRect/>
          </a:stretch>
        </p:blipFill>
        <p:spPr>
          <a:xfrm>
            <a:off x="457200" y="1193800"/>
            <a:ext cx="2914650" cy="3432175"/>
          </a:xfrm>
        </p:spPr>
      </p:pic>
      <p:sp>
        <p:nvSpPr>
          <p:cNvPr id="130051" name="Rectangle 3"/>
          <p:cNvSpPr>
            <a:spLocks noGrp="1" noChangeArrowheads="1"/>
          </p:cNvSpPr>
          <p:nvPr>
            <p:ph sz="quarter" idx="2"/>
          </p:nvPr>
        </p:nvSpPr>
        <p:spPr>
          <a:xfrm>
            <a:off x="3633788" y="1193800"/>
            <a:ext cx="2914650" cy="3432175"/>
          </a:xfrm>
        </p:spPr>
        <p:txBody>
          <a:bodyPr/>
          <a:lstStyle/>
          <a:p>
            <a:pPr lvl="1" eaLnBrk="1" hangingPunct="1"/>
            <a:r>
              <a:rPr lang="en-US" sz="1800" smtClean="0">
                <a:ea typeface="ＭＳ Ｐゴシック" pitchFamily="-65" charset="-128"/>
                <a:hlinkClick r:id="rId3"/>
              </a:rPr>
              <a:t>Andrew Carnegie</a:t>
            </a:r>
            <a:r>
              <a:rPr lang="en-US" sz="1800" smtClean="0">
                <a:ea typeface="ＭＳ Ｐゴシック" pitchFamily="-65" charset="-128"/>
              </a:rPr>
              <a:t> – gave away $350 million by the time of his death in addition to his libraries, university, and the Carnegie Foundation.</a:t>
            </a:r>
          </a:p>
        </p:txBody>
      </p:sp>
      <p:sp>
        <p:nvSpPr>
          <p:cNvPr id="129029" name="Rectangle 5"/>
          <p:cNvSpPr>
            <a:spLocks noChangeArrowheads="1"/>
          </p:cNvSpPr>
          <p:nvPr/>
        </p:nvSpPr>
        <p:spPr bwMode="auto">
          <a:xfrm>
            <a:off x="2705100" y="4918075"/>
            <a:ext cx="4152900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4" rIns="91428" bIns="45714">
            <a:spAutoFit/>
          </a:bodyPr>
          <a:lstStyle/>
          <a:p>
            <a:pPr algn="r">
              <a:defRPr/>
            </a:pPr>
            <a:r>
              <a:rPr lang="en-US" sz="900" dirty="0">
                <a:solidFill>
                  <a:srgbClr val="59564B"/>
                </a:solidFill>
                <a:latin typeface="+mj-lt"/>
                <a:ea typeface="Arial" pitchFamily="-108" charset="0"/>
                <a:cs typeface="Arial" pitchFamily="-108" charset="0"/>
              </a:rPr>
              <a:t>Courtesy of The General Libraries, The University of Texas at Austin.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04788"/>
            <a:ext cx="6057900" cy="654050"/>
          </a:xfrm>
        </p:spPr>
        <p:txBody>
          <a:bodyPr/>
          <a:lstStyle/>
          <a:p>
            <a:pPr eaLnBrk="1" hangingPunct="1"/>
            <a:r>
              <a:rPr lang="en-US" smtClean="0"/>
              <a:t>Rockefeller and Carnegie</a:t>
            </a:r>
          </a:p>
        </p:txBody>
      </p:sp>
      <p:sp>
        <p:nvSpPr>
          <p:cNvPr id="131074" name="Text Placeholder 8"/>
          <p:cNvSpPr>
            <a:spLocks noGrp="1"/>
          </p:cNvSpPr>
          <p:nvPr>
            <p:ph type="body" idx="2"/>
          </p:nvPr>
        </p:nvSpPr>
        <p:spPr>
          <a:xfrm>
            <a:off x="76200" y="1431925"/>
            <a:ext cx="1295400" cy="3048000"/>
          </a:xfrm>
        </p:spPr>
        <p:txBody>
          <a:bodyPr/>
          <a:lstStyle/>
          <a:p>
            <a:pPr marL="0" lvl="1" eaLnBrk="1" hangingPunct="1">
              <a:lnSpc>
                <a:spcPct val="90000"/>
              </a:lnSpc>
            </a:pPr>
            <a:r>
              <a:rPr lang="en-US" sz="1400" smtClean="0">
                <a:solidFill>
                  <a:schemeClr val="bg1"/>
                </a:solidFill>
                <a:ea typeface="ＭＳ Ｐゴシック" pitchFamily="-65" charset="-128"/>
              </a:rPr>
              <a:t>	Despite generosity by both individuals, the Congressional Committee on Industrial Relations in 1915 denounced both as “menaces to society.”</a:t>
            </a:r>
          </a:p>
          <a:p>
            <a:pPr eaLnBrk="1" hangingPunct="1">
              <a:lnSpc>
                <a:spcPct val="90000"/>
              </a:lnSpc>
            </a:pPr>
            <a:endParaRPr lang="en-US" sz="160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US" smtClean="0">
              <a:solidFill>
                <a:schemeClr val="bg1"/>
              </a:solidFill>
            </a:endParaRPr>
          </a:p>
        </p:txBody>
      </p:sp>
      <p:pic>
        <p:nvPicPr>
          <p:cNvPr id="131075" name="Picture 4" descr="andrew carnegie free library and music h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736725"/>
            <a:ext cx="3090863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1076" name="Picture 5" descr="rockefeller_archive_cent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1658938"/>
            <a:ext cx="2035175" cy="233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1077" name="Text Box 7"/>
          <p:cNvSpPr txBox="1">
            <a:spLocks noChangeArrowheads="1"/>
          </p:cNvSpPr>
          <p:nvPr/>
        </p:nvSpPr>
        <p:spPr bwMode="auto">
          <a:xfrm>
            <a:off x="4648200" y="4021138"/>
            <a:ext cx="2114550" cy="254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lIns="68586" tIns="34295" rIns="68586" bIns="34295">
            <a:spAutoFit/>
          </a:bodyPr>
          <a:lstStyle/>
          <a:p>
            <a:pPr algn="ctr" defTabSz="684213">
              <a:spcBef>
                <a:spcPct val="50000"/>
              </a:spcBef>
            </a:pPr>
            <a:r>
              <a:rPr lang="en-US" sz="1200">
                <a:solidFill>
                  <a:schemeClr val="tx2"/>
                </a:solidFill>
                <a:latin typeface="Tw Cen MT" pitchFamily="-65" charset="-18"/>
              </a:rPr>
              <a:t>Rockefeller Archive Center</a:t>
            </a:r>
          </a:p>
        </p:txBody>
      </p:sp>
      <p:sp>
        <p:nvSpPr>
          <p:cNvPr id="131078" name="Text Box 8"/>
          <p:cNvSpPr txBox="1">
            <a:spLocks noChangeArrowheads="1"/>
          </p:cNvSpPr>
          <p:nvPr/>
        </p:nvSpPr>
        <p:spPr bwMode="auto">
          <a:xfrm>
            <a:off x="1524000" y="4021138"/>
            <a:ext cx="2971800" cy="254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lIns="68586" tIns="34295" rIns="68586" bIns="34295">
            <a:spAutoFit/>
          </a:bodyPr>
          <a:lstStyle/>
          <a:p>
            <a:pPr algn="ctr" defTabSz="684213">
              <a:spcBef>
                <a:spcPct val="50000"/>
              </a:spcBef>
            </a:pPr>
            <a:r>
              <a:rPr lang="en-US" sz="1200">
                <a:solidFill>
                  <a:schemeClr val="tx2"/>
                </a:solidFill>
                <a:latin typeface="Tw Cen MT" pitchFamily="-65" charset="-18"/>
              </a:rPr>
              <a:t>Andrew Carnegie Free Library &amp; Music Hall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7" name="Rectangle 2"/>
          <p:cNvSpPr>
            <a:spLocks noGrp="1" noChangeArrowheads="1"/>
          </p:cNvSpPr>
          <p:nvPr>
            <p:ph type="title"/>
          </p:nvPr>
        </p:nvSpPr>
        <p:spPr>
          <a:xfrm>
            <a:off x="458788" y="171450"/>
            <a:ext cx="6115050" cy="744538"/>
          </a:xfrm>
        </p:spPr>
        <p:txBody>
          <a:bodyPr/>
          <a:lstStyle/>
          <a:p>
            <a:pPr eaLnBrk="1" hangingPunct="1"/>
            <a:r>
              <a:rPr lang="en-US" smtClean="0"/>
              <a:t>Business and Labor</a:t>
            </a:r>
          </a:p>
        </p:txBody>
      </p:sp>
      <p:sp>
        <p:nvSpPr>
          <p:cNvPr id="132098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8788" y="1201738"/>
            <a:ext cx="6115050" cy="3375025"/>
          </a:xfrm>
        </p:spPr>
        <p:txBody>
          <a:bodyPr/>
          <a:lstStyle/>
          <a:p>
            <a:pPr eaLnBrk="1" hangingPunct="1"/>
            <a:r>
              <a:rPr lang="en-US" smtClean="0"/>
              <a:t>The Commonwealth v. Hunt decision (1842) broke the British tradition of unions as conspiracies in restraint of trade.</a:t>
            </a:r>
          </a:p>
          <a:p>
            <a:pPr eaLnBrk="1" hangingPunct="1"/>
            <a:r>
              <a:rPr lang="en-US" smtClean="0"/>
              <a:t>U.S. craft unions and brotherhoods of railroad workers were successful in the late 19th century.</a:t>
            </a:r>
          </a:p>
          <a:p>
            <a:pPr eaLnBrk="1" hangingPunct="1"/>
            <a:r>
              <a:rPr lang="en-US" smtClean="0"/>
              <a:t>Efforts to organize other workers were generally unsuccessful.</a:t>
            </a:r>
          </a:p>
          <a:p>
            <a:pPr eaLnBrk="1" hangingPunct="1"/>
            <a:r>
              <a:rPr lang="en-US" smtClean="0"/>
              <a:t>Labor violence in the late 1800s fueled public fear of unions.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Business and Labor</a:t>
            </a:r>
          </a:p>
        </p:txBody>
      </p:sp>
      <p:pic>
        <p:nvPicPr>
          <p:cNvPr id="133122" name="Picture 6" descr="Gompers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-5730" r="-5730"/>
          <a:stretch>
            <a:fillRect/>
          </a:stretch>
        </p:blipFill>
        <p:spPr>
          <a:xfrm>
            <a:off x="457200" y="1193800"/>
            <a:ext cx="2914650" cy="3432175"/>
          </a:xfrm>
        </p:spPr>
      </p:pic>
      <p:sp>
        <p:nvSpPr>
          <p:cNvPr id="133123" name="Rectangle 4"/>
          <p:cNvSpPr>
            <a:spLocks noGrp="1" noChangeArrowheads="1"/>
          </p:cNvSpPr>
          <p:nvPr>
            <p:ph sz="quarter" idx="2"/>
          </p:nvPr>
        </p:nvSpPr>
        <p:spPr>
          <a:xfrm>
            <a:off x="3633788" y="1193800"/>
            <a:ext cx="2914650" cy="34321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000" smtClean="0"/>
              <a:t>American Federation of Labor organized in 1886 under Samuel </a:t>
            </a:r>
            <a:r>
              <a:rPr lang="en-US" sz="2000" smtClean="0">
                <a:hlinkClick r:id="rId3"/>
              </a:rPr>
              <a:t>Gompers</a:t>
            </a:r>
            <a:r>
              <a:rPr lang="en-US" sz="2000" smtClean="0"/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Without unions, and despite growing numbers of immigrants, U.S. workers found their wages and real (purchasing power) wages rising during the period.</a:t>
            </a:r>
          </a:p>
          <a:p>
            <a:pPr eaLnBrk="1" hangingPunct="1">
              <a:lnSpc>
                <a:spcPct val="80000"/>
              </a:lnSpc>
            </a:pPr>
            <a:endParaRPr lang="en-US" sz="2000" smtClean="0"/>
          </a:p>
        </p:txBody>
      </p:sp>
      <p:sp>
        <p:nvSpPr>
          <p:cNvPr id="133124" name="Text Box 7"/>
          <p:cNvSpPr txBox="1">
            <a:spLocks noChangeArrowheads="1"/>
          </p:cNvSpPr>
          <p:nvPr/>
        </p:nvSpPr>
        <p:spPr bwMode="auto">
          <a:xfrm>
            <a:off x="838200" y="4630738"/>
            <a:ext cx="2114550" cy="254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lIns="68586" tIns="34295" rIns="68586" bIns="34295">
            <a:spAutoFit/>
          </a:bodyPr>
          <a:lstStyle/>
          <a:p>
            <a:pPr algn="ctr" defTabSz="684213">
              <a:spcBef>
                <a:spcPct val="50000"/>
              </a:spcBef>
            </a:pPr>
            <a:r>
              <a:rPr lang="en-US" sz="1200">
                <a:solidFill>
                  <a:schemeClr val="tx2"/>
                </a:solidFill>
                <a:latin typeface="Tw Cen MT" pitchFamily="-65" charset="-18"/>
              </a:rPr>
              <a:t>Samuel Gompers</a:t>
            </a:r>
          </a:p>
        </p:txBody>
      </p:sp>
      <p:sp>
        <p:nvSpPr>
          <p:cNvPr id="132101" name="Rectangle 5"/>
          <p:cNvSpPr>
            <a:spLocks noChangeArrowheads="1"/>
          </p:cNvSpPr>
          <p:nvPr/>
        </p:nvSpPr>
        <p:spPr bwMode="auto">
          <a:xfrm>
            <a:off x="3429000" y="4918075"/>
            <a:ext cx="3429000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4" rIns="91428" bIns="45714">
            <a:spAutoFit/>
          </a:bodyPr>
          <a:lstStyle/>
          <a:p>
            <a:pPr algn="r" defTabSz="685708">
              <a:spcBef>
                <a:spcPct val="50000"/>
              </a:spcBef>
              <a:defRPr/>
            </a:pPr>
            <a:r>
              <a:rPr lang="en-US" sz="900" dirty="0">
                <a:solidFill>
                  <a:schemeClr val="tx2"/>
                </a:solidFill>
                <a:latin typeface="+mj-lt"/>
              </a:rPr>
              <a:t>Courtesy of Library of Congress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5" name="Rectangle 2"/>
          <p:cNvSpPr>
            <a:spLocks noGrp="1" noChangeArrowheads="1"/>
          </p:cNvSpPr>
          <p:nvPr>
            <p:ph type="title"/>
          </p:nvPr>
        </p:nvSpPr>
        <p:spPr>
          <a:xfrm>
            <a:off x="458788" y="171450"/>
            <a:ext cx="6115050" cy="744538"/>
          </a:xfrm>
        </p:spPr>
        <p:txBody>
          <a:bodyPr/>
          <a:lstStyle/>
          <a:p>
            <a:pPr eaLnBrk="1" hangingPunct="1"/>
            <a:r>
              <a:rPr lang="en-US" smtClean="0"/>
              <a:t>Inventive and Innovative Impulses</a:t>
            </a:r>
          </a:p>
        </p:txBody>
      </p:sp>
      <p:sp>
        <p:nvSpPr>
          <p:cNvPr id="134146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8788" y="1201738"/>
            <a:ext cx="6115050" cy="33750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smtClean="0"/>
              <a:t>Railroads: made travel possible and pleasurable; fostered a retailing revolution.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Telegraph and telephone: aided growth of commerce and transportation through communication.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Other industries developed and grew: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>
                <a:ea typeface="ＭＳ Ｐゴシック" pitchFamily="-65" charset="-128"/>
              </a:rPr>
              <a:t>Electrical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>
                <a:ea typeface="ＭＳ Ｐゴシック" pitchFamily="-65" charset="-128"/>
              </a:rPr>
              <a:t>Mass marketers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>
                <a:ea typeface="ＭＳ Ｐゴシック" pitchFamily="-65" charset="-128"/>
              </a:rPr>
              <a:t>Sewing machines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>
                <a:ea typeface="ＭＳ Ｐゴシック" pitchFamily="-65" charset="-128"/>
              </a:rPr>
              <a:t>Harvesters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>
                <a:ea typeface="ＭＳ Ｐゴシック" pitchFamily="-65" charset="-128"/>
              </a:rPr>
              <a:t>Steel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34938"/>
            <a:ext cx="5829300" cy="7461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3000" dirty="0"/>
              <a:t>Business and Government: </a:t>
            </a:r>
            <a:br>
              <a:rPr lang="en-US" sz="3000" dirty="0"/>
            </a:br>
            <a:r>
              <a:rPr lang="en-US" sz="3000" dirty="0"/>
              <a:t>The Seeds of Reform</a:t>
            </a:r>
          </a:p>
        </p:txBody>
      </p:sp>
      <p:sp>
        <p:nvSpPr>
          <p:cNvPr id="13414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14350" y="1373188"/>
            <a:ext cx="2838450" cy="3260725"/>
          </a:xfrm>
        </p:spPr>
        <p:txBody>
          <a:bodyPr>
            <a:normAutofit fontScale="92500" lnSpcReduction="10000"/>
          </a:bodyPr>
          <a:lstStyle/>
          <a:p>
            <a:pPr marL="239681" indent="-239681" eaLnBrk="1" hangingPunct="1">
              <a:buFont typeface="Wingdings" pitchFamily="-108" charset="2"/>
              <a:buChar char=""/>
              <a:defRPr/>
            </a:pPr>
            <a:r>
              <a:rPr lang="en-US" sz="1600" dirty="0"/>
              <a:t>The “elastic clause,” the commerce clause, of the U.S. Constitution expanded during this period with regulation of railroads.</a:t>
            </a:r>
          </a:p>
          <a:p>
            <a:pPr marL="239681" indent="-239681" eaLnBrk="1" hangingPunct="1">
              <a:buFont typeface="Wingdings" pitchFamily="-108" charset="2"/>
              <a:buChar char=""/>
              <a:defRPr/>
            </a:pPr>
            <a:r>
              <a:rPr lang="en-US" sz="1600" dirty="0"/>
              <a:t>The Interstate Commerce Act and the Sherman Antitrust Act were attempts to regulate business but these laws were generally ineffectual.</a:t>
            </a:r>
          </a:p>
          <a:p>
            <a:pPr marL="239681" indent="-239681" eaLnBrk="1" hangingPunct="1">
              <a:buFont typeface="Wingdings" pitchFamily="-108" charset="2"/>
              <a:buChar char=""/>
              <a:defRPr/>
            </a:pPr>
            <a:r>
              <a:rPr lang="en-US" sz="1600" dirty="0">
                <a:hlinkClick r:id="rId2"/>
              </a:rPr>
              <a:t>Woodrow Wilson </a:t>
            </a:r>
            <a:r>
              <a:rPr lang="en-US" sz="1600" dirty="0"/>
              <a:t>(then a college professor) advocated better management of government.</a:t>
            </a:r>
          </a:p>
        </p:txBody>
      </p:sp>
      <p:pic>
        <p:nvPicPr>
          <p:cNvPr id="135171" name="Picture 6" descr="woodrow_wilson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/>
          <a:srcRect l="-14607" r="-14607"/>
          <a:stretch>
            <a:fillRect/>
          </a:stretch>
        </p:blipFill>
        <p:spPr>
          <a:xfrm>
            <a:off x="3505200" y="1373188"/>
            <a:ext cx="2838450" cy="3260725"/>
          </a:xfrm>
        </p:spPr>
      </p:pic>
      <p:sp>
        <p:nvSpPr>
          <p:cNvPr id="135172" name="Text Box 7"/>
          <p:cNvSpPr txBox="1">
            <a:spLocks noChangeArrowheads="1"/>
          </p:cNvSpPr>
          <p:nvPr/>
        </p:nvSpPr>
        <p:spPr bwMode="auto">
          <a:xfrm>
            <a:off x="3886200" y="4630738"/>
            <a:ext cx="2114550" cy="2889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lIns="68586" tIns="34295" rIns="68586" bIns="34295">
            <a:spAutoFit/>
          </a:bodyPr>
          <a:lstStyle/>
          <a:p>
            <a:pPr algn="ctr" defTabSz="684213">
              <a:spcBef>
                <a:spcPct val="50000"/>
              </a:spcBef>
            </a:pPr>
            <a:r>
              <a:rPr lang="en-US" sz="1400">
                <a:solidFill>
                  <a:schemeClr val="tx2"/>
                </a:solidFill>
                <a:latin typeface="Tw Cen MT" pitchFamily="-65" charset="-18"/>
              </a:rPr>
              <a:t>Woodrow Wilson</a:t>
            </a:r>
          </a:p>
        </p:txBody>
      </p:sp>
      <p:sp>
        <p:nvSpPr>
          <p:cNvPr id="135173" name="Rectangle 5"/>
          <p:cNvSpPr>
            <a:spLocks noChangeArrowheads="1"/>
          </p:cNvSpPr>
          <p:nvPr/>
        </p:nvSpPr>
        <p:spPr bwMode="auto">
          <a:xfrm>
            <a:off x="3429000" y="4918075"/>
            <a:ext cx="3429000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4" rIns="91428" bIns="45714">
            <a:spAutoFit/>
          </a:bodyPr>
          <a:lstStyle/>
          <a:p>
            <a:pPr algn="r"/>
            <a:r>
              <a:rPr lang="en-US" sz="900">
                <a:solidFill>
                  <a:schemeClr val="tx2"/>
                </a:solidFill>
                <a:latin typeface="Arial" charset="0"/>
                <a:cs typeface="Arial" charset="0"/>
              </a:rPr>
              <a:t>courtesy of The Constitution Society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Rectangle 2"/>
          <p:cNvSpPr>
            <a:spLocks noGrp="1" noChangeArrowheads="1"/>
          </p:cNvSpPr>
          <p:nvPr>
            <p:ph type="title"/>
          </p:nvPr>
        </p:nvSpPr>
        <p:spPr>
          <a:xfrm>
            <a:off x="458788" y="171450"/>
            <a:ext cx="6115050" cy="744538"/>
          </a:xfrm>
        </p:spPr>
        <p:txBody>
          <a:bodyPr/>
          <a:lstStyle/>
          <a:p>
            <a:pPr eaLnBrk="1" hangingPunct="1"/>
            <a:r>
              <a:rPr lang="en-US" sz="2400" smtClean="0"/>
              <a:t>Industrial Growth and Systematic Management</a:t>
            </a:r>
          </a:p>
        </p:txBody>
      </p:sp>
      <p:sp>
        <p:nvSpPr>
          <p:cNvPr id="117762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8788" y="1201738"/>
            <a:ext cx="6115050" cy="3375025"/>
          </a:xfrm>
        </p:spPr>
        <p:txBody>
          <a:bodyPr/>
          <a:lstStyle/>
          <a:p>
            <a:pPr eaLnBrk="1" hangingPunct="1"/>
            <a:r>
              <a:rPr lang="en-US" smtClean="0"/>
              <a:t>Growth of enterprise was facilitated by transportation and communication revolutions as well as manufacture by interchangeable parts.</a:t>
            </a:r>
          </a:p>
          <a:p>
            <a:pPr eaLnBrk="1" hangingPunct="1"/>
            <a:r>
              <a:rPr lang="en-US" smtClean="0"/>
              <a:t>Alfred D. Chandler Jr.</a:t>
            </a:r>
          </a:p>
          <a:p>
            <a:pPr eaLnBrk="1" hangingPunct="1"/>
            <a:r>
              <a:rPr lang="en-US" smtClean="0"/>
              <a:t>Andrew Carnegie</a:t>
            </a:r>
          </a:p>
          <a:p>
            <a:pPr eaLnBrk="1" hangingPunct="1"/>
            <a:r>
              <a:rPr lang="en-US" smtClean="0"/>
              <a:t>Systematic Management</a:t>
            </a:r>
          </a:p>
          <a:p>
            <a:pPr eaLnBrk="1" hangingPunct="1"/>
            <a:r>
              <a:rPr lang="en-US" smtClean="0"/>
              <a:t>The Changing Environment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3" name="Rectangle 2"/>
          <p:cNvSpPr>
            <a:spLocks noGrp="1" noChangeArrowheads="1"/>
          </p:cNvSpPr>
          <p:nvPr>
            <p:ph type="title"/>
          </p:nvPr>
        </p:nvSpPr>
        <p:spPr>
          <a:xfrm>
            <a:off x="458788" y="171450"/>
            <a:ext cx="6115050" cy="744538"/>
          </a:xfrm>
        </p:spPr>
        <p:txBody>
          <a:bodyPr/>
          <a:lstStyle/>
          <a:p>
            <a:pPr eaLnBrk="1" hangingPunct="1"/>
            <a:r>
              <a:rPr lang="en-US" smtClean="0"/>
              <a:t>Summary of Part One</a:t>
            </a:r>
          </a:p>
        </p:txBody>
      </p:sp>
      <p:sp>
        <p:nvSpPr>
          <p:cNvPr id="136194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8788" y="1201738"/>
            <a:ext cx="6115050" cy="3375025"/>
          </a:xfrm>
        </p:spPr>
        <p:txBody>
          <a:bodyPr/>
          <a:lstStyle/>
          <a:p>
            <a:pPr eaLnBrk="1" hangingPunct="1"/>
            <a:r>
              <a:rPr lang="en-US" smtClean="0"/>
              <a:t>Examined management thought prior to the scientific management era in the U.S.</a:t>
            </a:r>
          </a:p>
          <a:p>
            <a:pPr eaLnBrk="1" hangingPunct="1"/>
            <a:r>
              <a:rPr lang="en-US" smtClean="0"/>
              <a:t>Early civilizations placed a low value on economic activity.</a:t>
            </a:r>
          </a:p>
          <a:p>
            <a:pPr eaLnBrk="1" hangingPunct="1"/>
            <a:r>
              <a:rPr lang="en-US" smtClean="0"/>
              <a:t>The technical and cultural changes of the Industrial Revolution presented managerial problems in : organizing, motivating people, and fusing people and processes.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217" name="Picture 3" descr="flow ch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304800"/>
            <a:ext cx="5486400" cy="451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7218" name="Text Box 4"/>
          <p:cNvSpPr txBox="1">
            <a:spLocks noChangeArrowheads="1"/>
          </p:cNvSpPr>
          <p:nvPr/>
        </p:nvSpPr>
        <p:spPr bwMode="auto">
          <a:xfrm>
            <a:off x="228600" y="4800600"/>
            <a:ext cx="6400800" cy="257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68589" tIns="34295" rIns="68589" bIns="34295"/>
          <a:lstStyle/>
          <a:p>
            <a:pPr algn="ctr" defTabSz="684213"/>
            <a:r>
              <a:rPr lang="en-US" sz="1200" b="1">
                <a:solidFill>
                  <a:schemeClr val="tx2"/>
                </a:solidFill>
                <a:latin typeface="Tw Cen MT" pitchFamily="-65" charset="-18"/>
              </a:rPr>
              <a:t>Figure 6-1         Synopsis of early management thought.</a:t>
            </a:r>
            <a:endParaRPr lang="en-US" sz="1200">
              <a:solidFill>
                <a:schemeClr val="tx2"/>
              </a:solidFill>
              <a:latin typeface="Tw Cen MT" pitchFamily="-65" charset="-1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1" name="Rectangle 2"/>
          <p:cNvSpPr>
            <a:spLocks noGrp="1" noChangeArrowheads="1"/>
          </p:cNvSpPr>
          <p:nvPr>
            <p:ph type="title"/>
          </p:nvPr>
        </p:nvSpPr>
        <p:spPr>
          <a:xfrm>
            <a:off x="458788" y="171450"/>
            <a:ext cx="6115050" cy="744538"/>
          </a:xfrm>
        </p:spPr>
        <p:txBody>
          <a:bodyPr/>
          <a:lstStyle/>
          <a:p>
            <a:pPr eaLnBrk="1" hangingPunct="1"/>
            <a:r>
              <a:rPr lang="en-US" smtClean="0"/>
              <a:t>Additional Internet Resources</a:t>
            </a:r>
          </a:p>
        </p:txBody>
      </p:sp>
      <p:sp>
        <p:nvSpPr>
          <p:cNvPr id="138242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8788" y="1201738"/>
            <a:ext cx="6115050" cy="3375025"/>
          </a:xfrm>
        </p:spPr>
        <p:txBody>
          <a:bodyPr/>
          <a:lstStyle/>
          <a:p>
            <a:pPr marL="255588" indent="-255588" defTabSz="684213" eaLnBrk="1" hangingPunct="1">
              <a:buFont typeface="Wingdings 2" pitchFamily="-65" charset="2"/>
              <a:buChar char=""/>
            </a:pPr>
            <a:r>
              <a:rPr lang="en-US" smtClean="0">
                <a:solidFill>
                  <a:srgbClr val="595959"/>
                </a:solidFill>
              </a:rPr>
              <a:t>Academy of Management – Management History Division Website</a:t>
            </a:r>
            <a:br>
              <a:rPr lang="en-US" smtClean="0">
                <a:solidFill>
                  <a:srgbClr val="595959"/>
                </a:solidFill>
              </a:rPr>
            </a:br>
            <a:r>
              <a:rPr lang="en-US" smtClean="0">
                <a:solidFill>
                  <a:srgbClr val="595959"/>
                </a:solidFill>
                <a:hlinkClick r:id="rId2"/>
              </a:rPr>
              <a:t>http://www.aomhistory.baker.edu/departments/leadership/mgthistory/links.html</a:t>
            </a:r>
            <a:endParaRPr lang="en-US" smtClean="0">
              <a:solidFill>
                <a:srgbClr val="595959"/>
              </a:solidFill>
            </a:endParaRPr>
          </a:p>
          <a:p>
            <a:pPr marL="255588" indent="-255588" defTabSz="684213" eaLnBrk="1" hangingPunct="1">
              <a:buFont typeface="Wingdings 2" pitchFamily="-65" charset="2"/>
              <a:buChar char=""/>
            </a:pPr>
            <a:r>
              <a:rPr lang="en-US" smtClean="0">
                <a:solidFill>
                  <a:srgbClr val="595959"/>
                </a:solidFill>
              </a:rPr>
              <a:t>List of Internet Resources compiled by Charles Booth </a:t>
            </a:r>
            <a:r>
              <a:rPr lang="en-US" smtClean="0">
                <a:solidFill>
                  <a:srgbClr val="595959"/>
                </a:solidFill>
                <a:hlinkClick r:id="rId3"/>
              </a:rPr>
              <a:t>http://www.jiscmail.ac.uk/files/MANAGEMENT-HISTORY/links.htm</a:t>
            </a:r>
            <a:endParaRPr lang="en-US" smtClean="0">
              <a:solidFill>
                <a:srgbClr val="595959"/>
              </a:solidFill>
            </a:endParaRPr>
          </a:p>
          <a:p>
            <a:pPr marL="255588" indent="-255588" defTabSz="684213" eaLnBrk="1" hangingPunct="1">
              <a:buFont typeface="Wingdings 2" pitchFamily="-65" charset="2"/>
              <a:buChar char=""/>
            </a:pPr>
            <a:endParaRPr lang="en-US" smtClean="0">
              <a:solidFill>
                <a:srgbClr val="59595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Alfred D. Chandler, Jr.</a:t>
            </a:r>
            <a:r>
              <a:rPr lang="en-US" sz="2800" smtClean="0"/>
              <a:t> (1918-2007)</a:t>
            </a:r>
          </a:p>
        </p:txBody>
      </p:sp>
      <p:sp>
        <p:nvSpPr>
          <p:cNvPr id="118786" name="Rectangle 4"/>
          <p:cNvSpPr>
            <a:spLocks noGrp="1" noChangeArrowheads="1"/>
          </p:cNvSpPr>
          <p:nvPr>
            <p:ph sz="quarter" idx="1"/>
          </p:nvPr>
        </p:nvSpPr>
        <p:spPr>
          <a:xfrm>
            <a:off x="457200" y="1193800"/>
            <a:ext cx="2914650" cy="3432175"/>
          </a:xfrm>
        </p:spPr>
        <p:txBody>
          <a:bodyPr/>
          <a:lstStyle/>
          <a:p>
            <a:pPr marL="255588" indent="-255588" defTabSz="684213" eaLnBrk="1" hangingPunct="1">
              <a:buFont typeface="Wingdings 2" pitchFamily="-65" charset="2"/>
              <a:buChar char=""/>
            </a:pPr>
            <a:r>
              <a:rPr lang="en-US" sz="1800" smtClean="0">
                <a:solidFill>
                  <a:srgbClr val="595959"/>
                </a:solidFill>
                <a:hlinkClick r:id="rId2"/>
              </a:rPr>
              <a:t>Chandler</a:t>
            </a:r>
            <a:r>
              <a:rPr lang="en-US" sz="1800" smtClean="0">
                <a:solidFill>
                  <a:srgbClr val="595959"/>
                </a:solidFill>
              </a:rPr>
              <a:t> wrote about the evolution of U.S. Corporations in 1962 book </a:t>
            </a:r>
            <a:r>
              <a:rPr lang="en-US" sz="1800" i="1" smtClean="0">
                <a:solidFill>
                  <a:srgbClr val="595959"/>
                </a:solidFill>
              </a:rPr>
              <a:t>Strategy and Structure.</a:t>
            </a:r>
            <a:endParaRPr lang="en-US" sz="1800" smtClean="0">
              <a:solidFill>
                <a:srgbClr val="595959"/>
              </a:solidFill>
            </a:endParaRPr>
          </a:p>
          <a:p>
            <a:pPr marL="255588" indent="-255588" defTabSz="684213" eaLnBrk="1" hangingPunct="1">
              <a:buFont typeface="Wingdings 2" pitchFamily="-65" charset="2"/>
              <a:buChar char=""/>
            </a:pPr>
            <a:r>
              <a:rPr lang="en-US" sz="1800" smtClean="0">
                <a:solidFill>
                  <a:srgbClr val="595959"/>
                </a:solidFill>
              </a:rPr>
              <a:t>He developed his ideas from the study of U.S. corporations during this period.</a:t>
            </a:r>
          </a:p>
        </p:txBody>
      </p:sp>
      <p:pic>
        <p:nvPicPr>
          <p:cNvPr id="118787" name="Picture 12" descr="achandle 1r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 l="-4663" r="-4663"/>
          <a:stretch>
            <a:fillRect/>
          </a:stretch>
        </p:blipFill>
        <p:spPr>
          <a:xfrm>
            <a:off x="3633788" y="1193800"/>
            <a:ext cx="2914650" cy="3432175"/>
          </a:xfrm>
        </p:spPr>
      </p:pic>
      <p:pic>
        <p:nvPicPr>
          <p:cNvPr id="118788" name="Picture 9" descr="achandle 1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8153400"/>
            <a:ext cx="3017838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7765" name="Rectangle 13"/>
          <p:cNvSpPr>
            <a:spLocks noChangeArrowheads="1"/>
          </p:cNvSpPr>
          <p:nvPr/>
        </p:nvSpPr>
        <p:spPr bwMode="auto">
          <a:xfrm>
            <a:off x="3429000" y="4630738"/>
            <a:ext cx="3276600" cy="38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4" rIns="91428" bIns="45714">
            <a:spAutoFit/>
          </a:bodyPr>
          <a:lstStyle/>
          <a:p>
            <a:pPr algn="ctr">
              <a:defRPr/>
            </a:pPr>
            <a:r>
              <a:rPr lang="en-US" sz="900" dirty="0">
                <a:solidFill>
                  <a:srgbClr val="59564B"/>
                </a:solidFill>
                <a:latin typeface="+mj-lt"/>
                <a:ea typeface="Arial" pitchFamily="-108" charset="0"/>
                <a:cs typeface="Arial" pitchFamily="-108" charset="0"/>
              </a:rPr>
              <a:t>Alfred D. Chandler, Jr. </a:t>
            </a:r>
          </a:p>
          <a:p>
            <a:pPr algn="ctr">
              <a:defRPr/>
            </a:pPr>
            <a:r>
              <a:rPr lang="en-US" sz="900" dirty="0">
                <a:solidFill>
                  <a:srgbClr val="59564B"/>
                </a:solidFill>
                <a:latin typeface="+mj-lt"/>
                <a:ea typeface="Arial" pitchFamily="-108" charset="0"/>
                <a:cs typeface="Arial" pitchFamily="-108" charset="0"/>
              </a:rPr>
              <a:t>Courtesy of Harvard Business Schoo</a:t>
            </a:r>
            <a:r>
              <a:rPr lang="en-US" sz="1000" dirty="0">
                <a:solidFill>
                  <a:srgbClr val="59564B"/>
                </a:solidFill>
                <a:latin typeface="+mj-lt"/>
              </a:rPr>
              <a:t>l</a:t>
            </a:r>
            <a:endParaRPr lang="en-US" dirty="0">
              <a:solidFill>
                <a:srgbClr val="59564B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Rectangle 2"/>
          <p:cNvSpPr>
            <a:spLocks noGrp="1" noChangeArrowheads="1"/>
          </p:cNvSpPr>
          <p:nvPr>
            <p:ph type="title"/>
          </p:nvPr>
        </p:nvSpPr>
        <p:spPr>
          <a:xfrm>
            <a:off x="458788" y="171450"/>
            <a:ext cx="6115050" cy="744538"/>
          </a:xfrm>
        </p:spPr>
        <p:txBody>
          <a:bodyPr/>
          <a:lstStyle/>
          <a:p>
            <a:pPr eaLnBrk="1" hangingPunct="1"/>
            <a:r>
              <a:rPr lang="en-US" sz="3200" smtClean="0"/>
              <a:t>Alfred D. Chandler, Jr.</a:t>
            </a:r>
          </a:p>
        </p:txBody>
      </p:sp>
      <p:sp>
        <p:nvSpPr>
          <p:cNvPr id="119810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8788" y="1201738"/>
            <a:ext cx="6115050" cy="3375025"/>
          </a:xfrm>
        </p:spPr>
        <p:txBody>
          <a:bodyPr/>
          <a:lstStyle/>
          <a:p>
            <a:pPr eaLnBrk="1" hangingPunct="1"/>
            <a:r>
              <a:rPr lang="en-US" smtClean="0"/>
              <a:t>Described the late 19th century as the accumulation of resources with growth occurring because of:</a:t>
            </a:r>
          </a:p>
          <a:p>
            <a:pPr lvl="1" eaLnBrk="1" hangingPunct="1"/>
            <a:r>
              <a:rPr lang="en-US" smtClean="0">
                <a:ea typeface="ＭＳ Ｐゴシック" pitchFamily="-65" charset="-128"/>
              </a:rPr>
              <a:t>Horizontal combinations of firms in smaller fields</a:t>
            </a:r>
          </a:p>
          <a:p>
            <a:pPr lvl="1" eaLnBrk="1" hangingPunct="1"/>
            <a:r>
              <a:rPr lang="en-US" smtClean="0">
                <a:ea typeface="ＭＳ Ｐゴシック" pitchFamily="-65" charset="-128"/>
              </a:rPr>
              <a:t>Vertical integration – forward and backward</a:t>
            </a:r>
          </a:p>
          <a:p>
            <a:pPr eaLnBrk="1" hangingPunct="1"/>
            <a:r>
              <a:rPr lang="en-US" smtClean="0"/>
              <a:t>Larger firms and the growth of hierarchy of managers to coordinate and integrate operations were the result.</a:t>
            </a:r>
          </a:p>
          <a:p>
            <a:pPr eaLnBrk="1" hangingPunct="1"/>
            <a:r>
              <a:rPr lang="en-US" smtClean="0"/>
              <a:t>Key to success was good management, not size.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136525"/>
            <a:ext cx="5829300" cy="74453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3200" dirty="0"/>
              <a:t>Andrew Carnegie </a:t>
            </a:r>
            <a:r>
              <a:rPr lang="en-US" sz="2800" dirty="0"/>
              <a:t>(1835-1919)</a:t>
            </a:r>
            <a:br>
              <a:rPr lang="en-US" sz="2800" dirty="0"/>
            </a:br>
            <a:r>
              <a:rPr lang="en-US" sz="3200" dirty="0"/>
              <a:t>Steel Industry</a:t>
            </a:r>
          </a:p>
        </p:txBody>
      </p:sp>
      <p:pic>
        <p:nvPicPr>
          <p:cNvPr id="120834" name="Picture 13" descr="carnegie">
            <a:hlinkClick r:id="rId2"/>
          </p:cNvPr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/>
          <a:srcRect l="-23785" r="-23785"/>
          <a:stretch>
            <a:fillRect/>
          </a:stretch>
        </p:blipFill>
        <p:spPr>
          <a:xfrm>
            <a:off x="514350" y="1373188"/>
            <a:ext cx="2838450" cy="3260725"/>
          </a:xfrm>
        </p:spPr>
      </p:pic>
      <p:sp>
        <p:nvSpPr>
          <p:cNvPr id="120835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3505200" y="1373188"/>
            <a:ext cx="2838450" cy="32607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1900" smtClean="0"/>
              <a:t>Learned McCallum’s system of management on the Pennsylvania Railroad.</a:t>
            </a:r>
          </a:p>
          <a:p>
            <a:pPr eaLnBrk="1" hangingPunct="1">
              <a:lnSpc>
                <a:spcPct val="80000"/>
              </a:lnSpc>
            </a:pPr>
            <a:r>
              <a:rPr lang="en-US" sz="1900" smtClean="0"/>
              <a:t>Used the new Bessemer furnace technology to begin vertically and horizontally integrating his firm in the steel industry. </a:t>
            </a:r>
          </a:p>
          <a:p>
            <a:pPr eaLnBrk="1" hangingPunct="1">
              <a:lnSpc>
                <a:spcPct val="80000"/>
              </a:lnSpc>
            </a:pPr>
            <a:r>
              <a:rPr lang="en-US" sz="1900" smtClean="0"/>
              <a:t>Used cost accounting to guide his pricing strategy and drive costs down.</a:t>
            </a:r>
          </a:p>
        </p:txBody>
      </p:sp>
      <p:sp>
        <p:nvSpPr>
          <p:cNvPr id="119812" name="Text Box 11"/>
          <p:cNvSpPr txBox="1">
            <a:spLocks noChangeArrowheads="1"/>
          </p:cNvSpPr>
          <p:nvPr/>
        </p:nvSpPr>
        <p:spPr bwMode="auto">
          <a:xfrm>
            <a:off x="914400" y="4554538"/>
            <a:ext cx="43434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4" rIns="91428" bIns="45714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rgbClr val="59564B"/>
                </a:solidFill>
                <a:latin typeface="+mj-lt"/>
                <a:hlinkClick r:id="rId2"/>
              </a:rPr>
              <a:t>Andrew Carnegie</a:t>
            </a:r>
            <a:endParaRPr lang="en-US" sz="1200" dirty="0">
              <a:solidFill>
                <a:srgbClr val="59564B"/>
              </a:solidFill>
              <a:latin typeface="+mj-lt"/>
            </a:endParaRPr>
          </a:p>
          <a:p>
            <a:pPr>
              <a:defRPr/>
            </a:pPr>
            <a:r>
              <a:rPr lang="en-US" sz="1200" dirty="0">
                <a:solidFill>
                  <a:srgbClr val="59564B"/>
                </a:solidFill>
                <a:latin typeface="+mj-lt"/>
              </a:rPr>
              <a:t>Courtesy of The General Libraries, The University of Texas at Austin.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Andrew Carnegie - Steel Industry</a:t>
            </a:r>
          </a:p>
        </p:txBody>
      </p:sp>
      <p:sp>
        <p:nvSpPr>
          <p:cNvPr id="121858" name="Rectangle 4"/>
          <p:cNvSpPr>
            <a:spLocks noGrp="1" noChangeArrowheads="1"/>
          </p:cNvSpPr>
          <p:nvPr>
            <p:ph sz="quarter" idx="1"/>
          </p:nvPr>
        </p:nvSpPr>
        <p:spPr>
          <a:xfrm>
            <a:off x="457200" y="1193800"/>
            <a:ext cx="2914650" cy="3432175"/>
          </a:xfrm>
        </p:spPr>
        <p:txBody>
          <a:bodyPr/>
          <a:lstStyle/>
          <a:p>
            <a:pPr eaLnBrk="1" hangingPunct="1"/>
            <a:r>
              <a:rPr lang="en-US" smtClean="0"/>
              <a:t>He increased the “throughput” velocity to gain economies of scale and to fully utilize his resources.</a:t>
            </a:r>
          </a:p>
          <a:p>
            <a:pPr eaLnBrk="1" hangingPunct="1"/>
            <a:r>
              <a:rPr lang="en-US" smtClean="0"/>
              <a:t>The result was a declining price of steel for the consumer.</a:t>
            </a:r>
          </a:p>
        </p:txBody>
      </p:sp>
      <p:pic>
        <p:nvPicPr>
          <p:cNvPr id="121859" name="Picture 7" descr="aa_carnegie_work_1_m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 t="-8878" b="-8878"/>
          <a:stretch>
            <a:fillRect/>
          </a:stretch>
        </p:blipFill>
        <p:spPr>
          <a:xfrm>
            <a:off x="3633788" y="1193800"/>
            <a:ext cx="2914650" cy="3432175"/>
          </a:xfrm>
        </p:spPr>
      </p:pic>
      <p:sp>
        <p:nvSpPr>
          <p:cNvPr id="121860" name="Text Box 8"/>
          <p:cNvSpPr txBox="1">
            <a:spLocks noChangeArrowheads="1"/>
          </p:cNvSpPr>
          <p:nvPr/>
        </p:nvSpPr>
        <p:spPr bwMode="auto">
          <a:xfrm>
            <a:off x="3733800" y="4478338"/>
            <a:ext cx="2743200" cy="4381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lIns="68586" tIns="34295" rIns="68586" bIns="34295">
            <a:spAutoFit/>
          </a:bodyPr>
          <a:lstStyle/>
          <a:p>
            <a:pPr algn="ctr" defTabSz="684213">
              <a:spcBef>
                <a:spcPct val="50000"/>
              </a:spcBef>
            </a:pPr>
            <a:r>
              <a:rPr lang="en-US" sz="1200">
                <a:solidFill>
                  <a:schemeClr val="tx2"/>
                </a:solidFill>
                <a:latin typeface="Tw Cen MT" pitchFamily="-65" charset="-18"/>
              </a:rPr>
              <a:t>Andrew Carnegie’s first job was in a textile mill like this.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3000" dirty="0"/>
              <a:t>The Renaissance of Systematic Management</a:t>
            </a:r>
          </a:p>
        </p:txBody>
      </p:sp>
      <p:sp>
        <p:nvSpPr>
          <p:cNvPr id="122882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193800"/>
            <a:ext cx="2914650" cy="34321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1700" smtClean="0"/>
              <a:t>Mechanical engineers (especially </a:t>
            </a:r>
            <a:r>
              <a:rPr lang="en-US" sz="1700" smtClean="0">
                <a:hlinkClick r:id="rId2"/>
              </a:rPr>
              <a:t>Henry R. Towne</a:t>
            </a:r>
            <a:r>
              <a:rPr lang="en-US" sz="1700" smtClean="0"/>
              <a:t>) became important in improving factory operations – they often became the managers.</a:t>
            </a:r>
          </a:p>
          <a:p>
            <a:pPr eaLnBrk="1" hangingPunct="1">
              <a:lnSpc>
                <a:spcPct val="80000"/>
              </a:lnSpc>
            </a:pPr>
            <a:r>
              <a:rPr lang="en-US" sz="1700" smtClean="0"/>
              <a:t>Numerous others began to take an interest in management.</a:t>
            </a:r>
          </a:p>
          <a:p>
            <a:pPr eaLnBrk="1" hangingPunct="1">
              <a:lnSpc>
                <a:spcPct val="80000"/>
              </a:lnSpc>
            </a:pPr>
            <a:r>
              <a:rPr lang="en-US" sz="1700" smtClean="0"/>
              <a:t>The idea that good management was critical in a firm gained credence with engineers and economists.</a:t>
            </a:r>
          </a:p>
        </p:txBody>
      </p:sp>
      <p:pic>
        <p:nvPicPr>
          <p:cNvPr id="122883" name="Picture 6" descr="henry_towne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 l="-13748" r="-13748"/>
          <a:stretch>
            <a:fillRect/>
          </a:stretch>
        </p:blipFill>
        <p:spPr>
          <a:xfrm>
            <a:off x="3633788" y="1193800"/>
            <a:ext cx="2914650" cy="34321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Title 4"/>
          <p:cNvSpPr>
            <a:spLocks noGrp="1"/>
          </p:cNvSpPr>
          <p:nvPr>
            <p:ph type="title"/>
          </p:nvPr>
        </p:nvSpPr>
        <p:spPr>
          <a:xfrm>
            <a:off x="458788" y="171450"/>
            <a:ext cx="6115050" cy="744538"/>
          </a:xfrm>
        </p:spPr>
        <p:txBody>
          <a:bodyPr/>
          <a:lstStyle/>
          <a:p>
            <a:pPr eaLnBrk="1" hangingPunct="1"/>
            <a:r>
              <a:rPr lang="en-US" smtClean="0"/>
              <a:t>Economists</a:t>
            </a:r>
          </a:p>
        </p:txBody>
      </p:sp>
      <p:sp>
        <p:nvSpPr>
          <p:cNvPr id="123906" name="Content Placeholder 5"/>
          <p:cNvSpPr>
            <a:spLocks noGrp="1"/>
          </p:cNvSpPr>
          <p:nvPr>
            <p:ph sz="quarter" idx="1"/>
          </p:nvPr>
        </p:nvSpPr>
        <p:spPr>
          <a:xfrm>
            <a:off x="458788" y="1201738"/>
            <a:ext cx="6115050" cy="3375025"/>
          </a:xfrm>
        </p:spPr>
        <p:txBody>
          <a:bodyPr/>
          <a:lstStyle/>
          <a:p>
            <a:pPr eaLnBrk="1" hangingPunct="1"/>
            <a:r>
              <a:rPr lang="en-US" smtClean="0"/>
              <a:t>Edward Atkinson – management made a difference</a:t>
            </a:r>
          </a:p>
          <a:p>
            <a:pPr eaLnBrk="1" hangingPunct="1"/>
            <a:r>
              <a:rPr lang="en-US" smtClean="0"/>
              <a:t>Alfred and Mary Marshall</a:t>
            </a:r>
          </a:p>
          <a:p>
            <a:pPr lvl="1" eaLnBrk="1" hangingPunct="1"/>
            <a:r>
              <a:rPr lang="en-US" smtClean="0">
                <a:ea typeface="ＭＳ Ｐゴシック" pitchFamily="-65" charset="-128"/>
              </a:rPr>
              <a:t>Management requires “rarer natural abilities…and training”</a:t>
            </a:r>
          </a:p>
          <a:p>
            <a:pPr lvl="1" eaLnBrk="1" hangingPunct="1"/>
            <a:r>
              <a:rPr lang="en-US" smtClean="0">
                <a:ea typeface="ＭＳ Ｐゴシック" pitchFamily="-65" charset="-128"/>
              </a:rPr>
              <a:t>Managers must forecast, plan, and organize to gain economies of scale</a:t>
            </a:r>
          </a:p>
          <a:p>
            <a:pPr lvl="1" eaLnBrk="1" hangingPunct="1"/>
            <a:r>
              <a:rPr lang="en-US" smtClean="0">
                <a:ea typeface="ＭＳ Ｐゴシック" pitchFamily="-65" charset="-128"/>
              </a:rPr>
              <a:t>Internal economies are enable by more efficient management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Rectangle 2"/>
          <p:cNvSpPr>
            <a:spLocks noGrp="1" noChangeArrowheads="1"/>
          </p:cNvSpPr>
          <p:nvPr>
            <p:ph type="title"/>
          </p:nvPr>
        </p:nvSpPr>
        <p:spPr>
          <a:xfrm>
            <a:off x="458788" y="171450"/>
            <a:ext cx="6115050" cy="744538"/>
          </a:xfrm>
        </p:spPr>
        <p:txBody>
          <a:bodyPr/>
          <a:lstStyle/>
          <a:p>
            <a:pPr eaLnBrk="1" hangingPunct="1"/>
            <a:r>
              <a:rPr lang="en-US" sz="2400" smtClean="0"/>
              <a:t>The Renaissance of Systematic Management</a:t>
            </a:r>
          </a:p>
        </p:txBody>
      </p:sp>
      <p:sp>
        <p:nvSpPr>
          <p:cNvPr id="124930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8788" y="1201738"/>
            <a:ext cx="6115050" cy="3375025"/>
          </a:xfrm>
        </p:spPr>
        <p:txBody>
          <a:bodyPr/>
          <a:lstStyle/>
          <a:p>
            <a:pPr eaLnBrk="1" hangingPunct="1"/>
            <a:r>
              <a:rPr lang="en-US" smtClean="0"/>
              <a:t>The Labor Question</a:t>
            </a:r>
          </a:p>
          <a:p>
            <a:pPr lvl="1" eaLnBrk="1" hangingPunct="1"/>
            <a:r>
              <a:rPr lang="en-US" smtClean="0">
                <a:ea typeface="ＭＳ Ｐゴシック" pitchFamily="-65" charset="-128"/>
              </a:rPr>
              <a:t>Some “Social Gospel” proponents felt that workers should join unions, share in profits, and have arbitration instead of strikes.</a:t>
            </a:r>
          </a:p>
          <a:p>
            <a:pPr lvl="1" eaLnBrk="1" hangingPunct="1"/>
            <a:r>
              <a:rPr lang="en-US" smtClean="0">
                <a:ea typeface="ＭＳ Ｐゴシック" pitchFamily="-65" charset="-128"/>
              </a:rPr>
              <a:t>Engineers and others felt that better work methods and systems were the answer, including pay for performance incentive systems.</a:t>
            </a:r>
          </a:p>
          <a:p>
            <a:pPr lvl="1" eaLnBrk="1" hangingPunct="1"/>
            <a:r>
              <a:rPr lang="en-US" smtClean="0">
                <a:ea typeface="ＭＳ Ｐゴシック" pitchFamily="-65" charset="-128"/>
              </a:rPr>
              <a:t>In 1895 Frederick W. Taylor proposed a rate setting and piece-rate system.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Codex">
      <a:dk1>
        <a:sysClr val="windowText" lastClr="000000"/>
      </a:dk1>
      <a:lt1>
        <a:sysClr val="window" lastClr="FFFFFF"/>
      </a:lt1>
      <a:dk2>
        <a:srgbClr val="59564B"/>
      </a:dk2>
      <a:lt2>
        <a:srgbClr val="DFDAC7"/>
      </a:lt2>
      <a:accent1>
        <a:srgbClr val="990000"/>
      </a:accent1>
      <a:accent2>
        <a:srgbClr val="EFAB16"/>
      </a:accent2>
      <a:accent3>
        <a:srgbClr val="78AC35"/>
      </a:accent3>
      <a:accent4>
        <a:srgbClr val="35ACA2"/>
      </a:accent4>
      <a:accent5>
        <a:srgbClr val="4083CF"/>
      </a:accent5>
      <a:accent6>
        <a:srgbClr val="0D335E"/>
      </a:accent6>
      <a:hlink>
        <a:srgbClr val="EF8E1C"/>
      </a:hlink>
      <a:folHlink>
        <a:srgbClr val="FEC60B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odex">
    <a:dk1>
      <a:sysClr val="windowText" lastClr="000000"/>
    </a:dk1>
    <a:lt1>
      <a:sysClr val="window" lastClr="FFFFFF"/>
    </a:lt1>
    <a:dk2>
      <a:srgbClr val="59564B"/>
    </a:dk2>
    <a:lt2>
      <a:srgbClr val="DFDAC7"/>
    </a:lt2>
    <a:accent1>
      <a:srgbClr val="990000"/>
    </a:accent1>
    <a:accent2>
      <a:srgbClr val="EFAB16"/>
    </a:accent2>
    <a:accent3>
      <a:srgbClr val="78AC35"/>
    </a:accent3>
    <a:accent4>
      <a:srgbClr val="35ACA2"/>
    </a:accent4>
    <a:accent5>
      <a:srgbClr val="4083CF"/>
    </a:accent5>
    <a:accent6>
      <a:srgbClr val="0D335E"/>
    </a:accent6>
    <a:hlink>
      <a:srgbClr val="EF8E1C"/>
    </a:hlink>
    <a:folHlink>
      <a:srgbClr val="FEC60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0</TotalTime>
  <Words>1086</Words>
  <Application>Microsoft Office PowerPoint</Application>
  <PresentationFormat>Custom</PresentationFormat>
  <Paragraphs>113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Median</vt:lpstr>
      <vt:lpstr>Chapter Six</vt:lpstr>
      <vt:lpstr>Industrial Growth and Systematic Management</vt:lpstr>
      <vt:lpstr>Alfred D. Chandler, Jr. (1918-2007)</vt:lpstr>
      <vt:lpstr>Alfred D. Chandler, Jr.</vt:lpstr>
      <vt:lpstr>Andrew Carnegie (1835-1919) Steel Industry</vt:lpstr>
      <vt:lpstr>Andrew Carnegie - Steel Industry</vt:lpstr>
      <vt:lpstr>The Renaissance of Systematic Management</vt:lpstr>
      <vt:lpstr>Economists</vt:lpstr>
      <vt:lpstr>The Renaissance of Systematic Management</vt:lpstr>
      <vt:lpstr>Big Business and Its Changing Environment</vt:lpstr>
      <vt:lpstr>Big Business and Its Changing Environment</vt:lpstr>
      <vt:lpstr>Big Business and Its Changing Environment</vt:lpstr>
      <vt:lpstr>Famous Philanthropists – John D. Rockefeller</vt:lpstr>
      <vt:lpstr>Famous Philanthropists</vt:lpstr>
      <vt:lpstr>Rockefeller and Carnegie</vt:lpstr>
      <vt:lpstr>Business and Labor</vt:lpstr>
      <vt:lpstr>Business and Labor</vt:lpstr>
      <vt:lpstr>Inventive and Innovative Impulses</vt:lpstr>
      <vt:lpstr>Business and Government:  The Seeds of Reform</vt:lpstr>
      <vt:lpstr>Summary of Part One</vt:lpstr>
      <vt:lpstr>Slide 21</vt:lpstr>
      <vt:lpstr>Additional Internet Resources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Evolution of Management Thought, 6th ed</dc:title>
  <dc:subject/>
  <dc:creator>Regina Greenwood and Julia Teahen</dc:creator>
  <cp:keywords/>
  <dc:description/>
  <cp:lastModifiedBy>WileyService</cp:lastModifiedBy>
  <cp:revision>284</cp:revision>
  <cp:lastPrinted>2009-04-22T19:24:48Z</cp:lastPrinted>
  <dcterms:created xsi:type="dcterms:W3CDTF">2009-01-16T12:48:36Z</dcterms:created>
  <dcterms:modified xsi:type="dcterms:W3CDTF">2011-01-24T21:53:27Z</dcterms:modified>
  <cp:category/>
</cp:coreProperties>
</file>